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4" autoAdjust="0"/>
    <p:restoredTop sz="94590" autoAdjust="0"/>
  </p:normalViewPr>
  <p:slideViewPr>
    <p:cSldViewPr>
      <p:cViewPr varScale="1">
        <p:scale>
          <a:sx n="50" d="100"/>
          <a:sy n="50" d="100"/>
        </p:scale>
        <p:origin x="-102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9CDCA-9A25-4870-A620-BD7A18A4BD6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A"/>
        </a:p>
      </dgm:t>
    </dgm:pt>
    <dgm:pt modelId="{893CA4EE-6E3C-4286-864C-55503F66B05A}">
      <dgm:prSet custT="1"/>
      <dgm:spPr/>
      <dgm:t>
        <a:bodyPr/>
        <a:lstStyle/>
        <a:p>
          <a:pPr rtl="0"/>
          <a:r>
            <a:rPr lang="es-PA" sz="2000" dirty="0" err="1" smtClean="0">
              <a:solidFill>
                <a:schemeClr val="tx2"/>
              </a:solidFill>
              <a:latin typeface="Bauhaus 93" pitchFamily="82" charset="0"/>
            </a:rPr>
            <a:t>Por:Evergisto</a:t>
          </a:r>
          <a:r>
            <a:rPr lang="es-PA" sz="2000" dirty="0" smtClean="0">
              <a:solidFill>
                <a:schemeClr val="tx2"/>
              </a:solidFill>
              <a:latin typeface="Bauhaus 93" pitchFamily="82" charset="0"/>
            </a:rPr>
            <a:t> </a:t>
          </a:r>
          <a:r>
            <a:rPr lang="es-PA" sz="2000" dirty="0" err="1" smtClean="0">
              <a:solidFill>
                <a:schemeClr val="tx2"/>
              </a:solidFill>
              <a:latin typeface="Bauhaus 93" pitchFamily="82" charset="0"/>
            </a:rPr>
            <a:t>Urriola</a:t>
          </a:r>
          <a:r>
            <a:rPr lang="es-PA" sz="2000" dirty="0" smtClean="0">
              <a:solidFill>
                <a:schemeClr val="tx2"/>
              </a:solidFill>
              <a:latin typeface="Bauhaus 93" pitchFamily="82" charset="0"/>
            </a:rPr>
            <a:t> Avilés</a:t>
          </a:r>
          <a:r>
            <a:rPr lang="es-PA" sz="2000" dirty="0" smtClean="0">
              <a:solidFill>
                <a:schemeClr val="tx2"/>
              </a:solidFill>
            </a:rPr>
            <a:t>.</a:t>
          </a:r>
          <a:endParaRPr lang="es-PA" sz="2000" dirty="0">
            <a:solidFill>
              <a:schemeClr val="tx2"/>
            </a:solidFill>
          </a:endParaRPr>
        </a:p>
      </dgm:t>
    </dgm:pt>
    <dgm:pt modelId="{819B77D1-F46D-4927-8D75-C43CD3DFEAC9}" type="parTrans" cxnId="{29586CB2-FE09-4422-906B-323D1EBCA670}">
      <dgm:prSet/>
      <dgm:spPr/>
      <dgm:t>
        <a:bodyPr/>
        <a:lstStyle/>
        <a:p>
          <a:endParaRPr lang="es-PA"/>
        </a:p>
      </dgm:t>
    </dgm:pt>
    <dgm:pt modelId="{78D0B2B5-0E20-4240-8118-40DE522FCD18}" type="sibTrans" cxnId="{29586CB2-FE09-4422-906B-323D1EBCA670}">
      <dgm:prSet/>
      <dgm:spPr/>
      <dgm:t>
        <a:bodyPr/>
        <a:lstStyle/>
        <a:p>
          <a:endParaRPr lang="es-PA"/>
        </a:p>
      </dgm:t>
    </dgm:pt>
    <dgm:pt modelId="{0B6C7C07-E34B-4D57-98D2-9A02D7DA24A9}">
      <dgm:prSet custT="1"/>
      <dgm:spPr/>
      <dgm:t>
        <a:bodyPr/>
        <a:lstStyle/>
        <a:p>
          <a:pPr rtl="0"/>
          <a:r>
            <a:rPr lang="es-PA" sz="2000" dirty="0" smtClean="0">
              <a:solidFill>
                <a:schemeClr val="tx2"/>
              </a:solidFill>
              <a:latin typeface="Bauhaus 93" pitchFamily="82" charset="0"/>
            </a:rPr>
            <a:t>Bachiller Pedagógico</a:t>
          </a:r>
          <a:r>
            <a:rPr lang="es-PA" sz="1400" dirty="0" smtClean="0"/>
            <a:t>.</a:t>
          </a:r>
          <a:endParaRPr lang="es-PA" sz="1400" dirty="0"/>
        </a:p>
      </dgm:t>
    </dgm:pt>
    <dgm:pt modelId="{1B21237A-38EC-4917-87D5-A3B016D371AE}" type="parTrans" cxnId="{E9BB143E-1F0C-472C-8AC0-E2F203A0D426}">
      <dgm:prSet/>
      <dgm:spPr/>
      <dgm:t>
        <a:bodyPr/>
        <a:lstStyle/>
        <a:p>
          <a:endParaRPr lang="es-PA"/>
        </a:p>
      </dgm:t>
    </dgm:pt>
    <dgm:pt modelId="{E1B33570-DBD0-4C46-9075-E5C6ADBE35CB}" type="sibTrans" cxnId="{E9BB143E-1F0C-472C-8AC0-E2F203A0D426}">
      <dgm:prSet/>
      <dgm:spPr/>
      <dgm:t>
        <a:bodyPr/>
        <a:lstStyle/>
        <a:p>
          <a:endParaRPr lang="es-PA"/>
        </a:p>
      </dgm:t>
    </dgm:pt>
    <dgm:pt modelId="{BB4B43AE-11C8-4C30-B58C-6976FA2D2873}">
      <dgm:prSet custT="1"/>
      <dgm:spPr/>
      <dgm:t>
        <a:bodyPr/>
        <a:lstStyle/>
        <a:p>
          <a:pPr rtl="0"/>
          <a:r>
            <a:rPr lang="es-PA" sz="2400" dirty="0" smtClean="0">
              <a:solidFill>
                <a:schemeClr val="tx2"/>
              </a:solidFill>
              <a:latin typeface="Bauhaus 93" pitchFamily="82" charset="0"/>
            </a:rPr>
            <a:t>12 grado</a:t>
          </a:r>
          <a:r>
            <a:rPr lang="es-PA" sz="1400" dirty="0" smtClean="0">
              <a:solidFill>
                <a:schemeClr val="tx2"/>
              </a:solidFill>
            </a:rPr>
            <a:t>.</a:t>
          </a:r>
          <a:endParaRPr lang="es-PA" sz="1400" dirty="0">
            <a:solidFill>
              <a:schemeClr val="tx2"/>
            </a:solidFill>
          </a:endParaRPr>
        </a:p>
      </dgm:t>
    </dgm:pt>
    <dgm:pt modelId="{06728033-93CE-451F-97D3-3849D907820A}" type="parTrans" cxnId="{4922E6C3-0C91-4F07-B66F-34BDE480D07F}">
      <dgm:prSet/>
      <dgm:spPr/>
      <dgm:t>
        <a:bodyPr/>
        <a:lstStyle/>
        <a:p>
          <a:endParaRPr lang="es-PA"/>
        </a:p>
      </dgm:t>
    </dgm:pt>
    <dgm:pt modelId="{4A2BA035-6927-41A9-A866-0071004DE002}" type="sibTrans" cxnId="{4922E6C3-0C91-4F07-B66F-34BDE480D07F}">
      <dgm:prSet/>
      <dgm:spPr/>
      <dgm:t>
        <a:bodyPr/>
        <a:lstStyle/>
        <a:p>
          <a:endParaRPr lang="es-PA"/>
        </a:p>
      </dgm:t>
    </dgm:pt>
    <dgm:pt modelId="{F4A4255D-54D1-4E2F-8B48-F7A45A1A5D0D}">
      <dgm:prSet custT="1"/>
      <dgm:spPr/>
      <dgm:t>
        <a:bodyPr/>
        <a:lstStyle/>
        <a:p>
          <a:pPr rtl="0"/>
          <a:r>
            <a:rPr lang="es-PA" sz="2000" dirty="0" smtClean="0">
              <a:solidFill>
                <a:schemeClr val="tx2"/>
              </a:solidFill>
              <a:latin typeface="Bauhaus 93" pitchFamily="82" charset="0"/>
            </a:rPr>
            <a:t>Santiago, septiembre 2011</a:t>
          </a:r>
          <a:endParaRPr lang="es-PA" sz="2000" dirty="0">
            <a:solidFill>
              <a:schemeClr val="tx2"/>
            </a:solidFill>
            <a:latin typeface="Bauhaus 93" pitchFamily="82" charset="0"/>
          </a:endParaRPr>
        </a:p>
      </dgm:t>
    </dgm:pt>
    <dgm:pt modelId="{86BDE3F1-FCCF-4E5D-AA8A-6767E52124AC}" type="parTrans" cxnId="{5DC7825A-C4C6-4AD8-99C3-0CC72CACC160}">
      <dgm:prSet/>
      <dgm:spPr/>
      <dgm:t>
        <a:bodyPr/>
        <a:lstStyle/>
        <a:p>
          <a:endParaRPr lang="es-PA"/>
        </a:p>
      </dgm:t>
    </dgm:pt>
    <dgm:pt modelId="{ED3AD536-25BB-407E-A93A-17F4504F4788}" type="sibTrans" cxnId="{5DC7825A-C4C6-4AD8-99C3-0CC72CACC160}">
      <dgm:prSet/>
      <dgm:spPr/>
      <dgm:t>
        <a:bodyPr/>
        <a:lstStyle/>
        <a:p>
          <a:endParaRPr lang="es-PA"/>
        </a:p>
      </dgm:t>
    </dgm:pt>
    <dgm:pt modelId="{37A1EDAE-A0BA-49EF-879E-1A5C5D60B825}" type="pres">
      <dgm:prSet presAssocID="{5389CDCA-9A25-4870-A620-BD7A18A4BD6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PA"/>
        </a:p>
      </dgm:t>
    </dgm:pt>
    <dgm:pt modelId="{597ACFA9-2E27-4ED5-BD05-23975CB0FBEE}" type="pres">
      <dgm:prSet presAssocID="{893CA4EE-6E3C-4286-864C-55503F66B05A}" presName="circle1" presStyleLbl="node1" presStyleIdx="0" presStyleCnt="4"/>
      <dgm:spPr/>
    </dgm:pt>
    <dgm:pt modelId="{FFE00693-19AA-47CB-B971-76E8E9DEE4FE}" type="pres">
      <dgm:prSet presAssocID="{893CA4EE-6E3C-4286-864C-55503F66B05A}" presName="space" presStyleCnt="0"/>
      <dgm:spPr/>
    </dgm:pt>
    <dgm:pt modelId="{C7A532A8-5D11-4885-AD20-735896D83049}" type="pres">
      <dgm:prSet presAssocID="{893CA4EE-6E3C-4286-864C-55503F66B05A}" presName="rect1" presStyleLbl="alignAcc1" presStyleIdx="0" presStyleCnt="4"/>
      <dgm:spPr/>
      <dgm:t>
        <a:bodyPr/>
        <a:lstStyle/>
        <a:p>
          <a:endParaRPr lang="es-PA"/>
        </a:p>
      </dgm:t>
    </dgm:pt>
    <dgm:pt modelId="{10C7E477-6247-48D3-BADB-FF4A968BAD0E}" type="pres">
      <dgm:prSet presAssocID="{0B6C7C07-E34B-4D57-98D2-9A02D7DA24A9}" presName="vertSpace2" presStyleLbl="node1" presStyleIdx="0" presStyleCnt="4"/>
      <dgm:spPr/>
    </dgm:pt>
    <dgm:pt modelId="{BADD72D5-A22F-4E64-9703-79E99BD12904}" type="pres">
      <dgm:prSet presAssocID="{0B6C7C07-E34B-4D57-98D2-9A02D7DA24A9}" presName="circle2" presStyleLbl="node1" presStyleIdx="1" presStyleCnt="4" custLinFactNeighborX="3491" custLinFactNeighborY="-3269"/>
      <dgm:spPr/>
    </dgm:pt>
    <dgm:pt modelId="{AF3BF587-6F0B-4720-B2DE-56CB94D896AE}" type="pres">
      <dgm:prSet presAssocID="{0B6C7C07-E34B-4D57-98D2-9A02D7DA24A9}" presName="rect2" presStyleLbl="alignAcc1" presStyleIdx="1" presStyleCnt="4" custLinFactNeighborX="0" custLinFactNeighborY="9503"/>
      <dgm:spPr/>
      <dgm:t>
        <a:bodyPr/>
        <a:lstStyle/>
        <a:p>
          <a:endParaRPr lang="es-PA"/>
        </a:p>
      </dgm:t>
    </dgm:pt>
    <dgm:pt modelId="{C8BFB46C-2491-4F34-AD56-5BF81DDF08CB}" type="pres">
      <dgm:prSet presAssocID="{BB4B43AE-11C8-4C30-B58C-6976FA2D2873}" presName="vertSpace3" presStyleLbl="node1" presStyleIdx="1" presStyleCnt="4"/>
      <dgm:spPr/>
    </dgm:pt>
    <dgm:pt modelId="{52962EB1-3224-41F2-9F30-2B29B0A9C5BB}" type="pres">
      <dgm:prSet presAssocID="{BB4B43AE-11C8-4C30-B58C-6976FA2D2873}" presName="circle3" presStyleLbl="node1" presStyleIdx="2" presStyleCnt="4" custLinFactNeighborX="4229" custLinFactNeighborY="3070"/>
      <dgm:spPr/>
    </dgm:pt>
    <dgm:pt modelId="{37B73330-F1EE-427E-A42E-59B18ADF2DC8}" type="pres">
      <dgm:prSet presAssocID="{BB4B43AE-11C8-4C30-B58C-6976FA2D2873}" presName="rect3" presStyleLbl="alignAcc1" presStyleIdx="2" presStyleCnt="4" custScaleY="69881" custLinFactNeighborX="-864" custLinFactNeighborY="-10151"/>
      <dgm:spPr/>
      <dgm:t>
        <a:bodyPr/>
        <a:lstStyle/>
        <a:p>
          <a:endParaRPr lang="es-PA"/>
        </a:p>
      </dgm:t>
    </dgm:pt>
    <dgm:pt modelId="{265AB93F-60E9-4910-9E20-99C522C1E60D}" type="pres">
      <dgm:prSet presAssocID="{F4A4255D-54D1-4E2F-8B48-F7A45A1A5D0D}" presName="vertSpace4" presStyleLbl="node1" presStyleIdx="2" presStyleCnt="4"/>
      <dgm:spPr/>
    </dgm:pt>
    <dgm:pt modelId="{D925E165-6981-4E1B-9D31-7A6799367512}" type="pres">
      <dgm:prSet presAssocID="{F4A4255D-54D1-4E2F-8B48-F7A45A1A5D0D}" presName="circle4" presStyleLbl="node1" presStyleIdx="3" presStyleCnt="4"/>
      <dgm:spPr/>
    </dgm:pt>
    <dgm:pt modelId="{DB91F8C1-5577-4FF8-8BA4-3084CB04711B}" type="pres">
      <dgm:prSet presAssocID="{F4A4255D-54D1-4E2F-8B48-F7A45A1A5D0D}" presName="rect4" presStyleLbl="alignAcc1" presStyleIdx="3" presStyleCnt="4"/>
      <dgm:spPr/>
      <dgm:t>
        <a:bodyPr/>
        <a:lstStyle/>
        <a:p>
          <a:endParaRPr lang="es-PA"/>
        </a:p>
      </dgm:t>
    </dgm:pt>
    <dgm:pt modelId="{5AE0C5A0-C424-48DE-AB45-2EC6655B7892}" type="pres">
      <dgm:prSet presAssocID="{893CA4EE-6E3C-4286-864C-55503F66B05A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3A11A396-E1DC-4F26-A67F-FD69CFBA1C7C}" type="pres">
      <dgm:prSet presAssocID="{0B6C7C07-E34B-4D57-98D2-9A02D7DA24A9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5DB275C9-D713-4156-80C5-108945076869}" type="pres">
      <dgm:prSet presAssocID="{BB4B43AE-11C8-4C30-B58C-6976FA2D2873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5BF12F73-A5F0-4AAC-BA87-09DD63A53CB9}" type="pres">
      <dgm:prSet presAssocID="{F4A4255D-54D1-4E2F-8B48-F7A45A1A5D0D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PA"/>
        </a:p>
      </dgm:t>
    </dgm:pt>
  </dgm:ptLst>
  <dgm:cxnLst>
    <dgm:cxn modelId="{8990EA2C-8FBF-4530-9F26-BB297B0B2AD9}" type="presOf" srcId="{5389CDCA-9A25-4870-A620-BD7A18A4BD67}" destId="{37A1EDAE-A0BA-49EF-879E-1A5C5D60B825}" srcOrd="0" destOrd="0" presId="urn:microsoft.com/office/officeart/2005/8/layout/target3"/>
    <dgm:cxn modelId="{C42AA73C-7B64-4B3B-BC71-A4D0D2707963}" type="presOf" srcId="{BB4B43AE-11C8-4C30-B58C-6976FA2D2873}" destId="{37B73330-F1EE-427E-A42E-59B18ADF2DC8}" srcOrd="0" destOrd="0" presId="urn:microsoft.com/office/officeart/2005/8/layout/target3"/>
    <dgm:cxn modelId="{8D565CC8-C822-4594-B142-8CEEFDA46CFA}" type="presOf" srcId="{893CA4EE-6E3C-4286-864C-55503F66B05A}" destId="{C7A532A8-5D11-4885-AD20-735896D83049}" srcOrd="0" destOrd="0" presId="urn:microsoft.com/office/officeart/2005/8/layout/target3"/>
    <dgm:cxn modelId="{5DC7825A-C4C6-4AD8-99C3-0CC72CACC160}" srcId="{5389CDCA-9A25-4870-A620-BD7A18A4BD67}" destId="{F4A4255D-54D1-4E2F-8B48-F7A45A1A5D0D}" srcOrd="3" destOrd="0" parTransId="{86BDE3F1-FCCF-4E5D-AA8A-6767E52124AC}" sibTransId="{ED3AD536-25BB-407E-A93A-17F4504F4788}"/>
    <dgm:cxn modelId="{E6E4B53C-9C8A-412D-8B3A-17D0634B8399}" type="presOf" srcId="{F4A4255D-54D1-4E2F-8B48-F7A45A1A5D0D}" destId="{5BF12F73-A5F0-4AAC-BA87-09DD63A53CB9}" srcOrd="1" destOrd="0" presId="urn:microsoft.com/office/officeart/2005/8/layout/target3"/>
    <dgm:cxn modelId="{4922E6C3-0C91-4F07-B66F-34BDE480D07F}" srcId="{5389CDCA-9A25-4870-A620-BD7A18A4BD67}" destId="{BB4B43AE-11C8-4C30-B58C-6976FA2D2873}" srcOrd="2" destOrd="0" parTransId="{06728033-93CE-451F-97D3-3849D907820A}" sibTransId="{4A2BA035-6927-41A9-A866-0071004DE002}"/>
    <dgm:cxn modelId="{0F6ED322-3205-41CB-943F-F4799022E895}" type="presOf" srcId="{BB4B43AE-11C8-4C30-B58C-6976FA2D2873}" destId="{5DB275C9-D713-4156-80C5-108945076869}" srcOrd="1" destOrd="0" presId="urn:microsoft.com/office/officeart/2005/8/layout/target3"/>
    <dgm:cxn modelId="{0A7BC2D6-64BC-418F-B1C6-E3FBAE47172A}" type="presOf" srcId="{0B6C7C07-E34B-4D57-98D2-9A02D7DA24A9}" destId="{AF3BF587-6F0B-4720-B2DE-56CB94D896AE}" srcOrd="0" destOrd="0" presId="urn:microsoft.com/office/officeart/2005/8/layout/target3"/>
    <dgm:cxn modelId="{E9BB143E-1F0C-472C-8AC0-E2F203A0D426}" srcId="{5389CDCA-9A25-4870-A620-BD7A18A4BD67}" destId="{0B6C7C07-E34B-4D57-98D2-9A02D7DA24A9}" srcOrd="1" destOrd="0" parTransId="{1B21237A-38EC-4917-87D5-A3B016D371AE}" sibTransId="{E1B33570-DBD0-4C46-9075-E5C6ADBE35CB}"/>
    <dgm:cxn modelId="{D120E42F-BBC9-4B24-9028-7836657DEF89}" type="presOf" srcId="{893CA4EE-6E3C-4286-864C-55503F66B05A}" destId="{5AE0C5A0-C424-48DE-AB45-2EC6655B7892}" srcOrd="1" destOrd="0" presId="urn:microsoft.com/office/officeart/2005/8/layout/target3"/>
    <dgm:cxn modelId="{29586CB2-FE09-4422-906B-323D1EBCA670}" srcId="{5389CDCA-9A25-4870-A620-BD7A18A4BD67}" destId="{893CA4EE-6E3C-4286-864C-55503F66B05A}" srcOrd="0" destOrd="0" parTransId="{819B77D1-F46D-4927-8D75-C43CD3DFEAC9}" sibTransId="{78D0B2B5-0E20-4240-8118-40DE522FCD18}"/>
    <dgm:cxn modelId="{F41CE4DB-ACB4-4F24-94F2-92016FE0E77F}" type="presOf" srcId="{0B6C7C07-E34B-4D57-98D2-9A02D7DA24A9}" destId="{3A11A396-E1DC-4F26-A67F-FD69CFBA1C7C}" srcOrd="1" destOrd="0" presId="urn:microsoft.com/office/officeart/2005/8/layout/target3"/>
    <dgm:cxn modelId="{511932A9-82D2-4443-B6D1-88A4311A863A}" type="presOf" srcId="{F4A4255D-54D1-4E2F-8B48-F7A45A1A5D0D}" destId="{DB91F8C1-5577-4FF8-8BA4-3084CB04711B}" srcOrd="0" destOrd="0" presId="urn:microsoft.com/office/officeart/2005/8/layout/target3"/>
    <dgm:cxn modelId="{875FA7F6-418B-4887-99EA-D371B3FA1F70}" type="presParOf" srcId="{37A1EDAE-A0BA-49EF-879E-1A5C5D60B825}" destId="{597ACFA9-2E27-4ED5-BD05-23975CB0FBEE}" srcOrd="0" destOrd="0" presId="urn:microsoft.com/office/officeart/2005/8/layout/target3"/>
    <dgm:cxn modelId="{AD054E2E-D841-4604-BD92-9594A09DD8C8}" type="presParOf" srcId="{37A1EDAE-A0BA-49EF-879E-1A5C5D60B825}" destId="{FFE00693-19AA-47CB-B971-76E8E9DEE4FE}" srcOrd="1" destOrd="0" presId="urn:microsoft.com/office/officeart/2005/8/layout/target3"/>
    <dgm:cxn modelId="{D6EF755B-A27D-4B76-B63A-97205757D99E}" type="presParOf" srcId="{37A1EDAE-A0BA-49EF-879E-1A5C5D60B825}" destId="{C7A532A8-5D11-4885-AD20-735896D83049}" srcOrd="2" destOrd="0" presId="urn:microsoft.com/office/officeart/2005/8/layout/target3"/>
    <dgm:cxn modelId="{7044E19C-ABB6-482C-A044-488E94972997}" type="presParOf" srcId="{37A1EDAE-A0BA-49EF-879E-1A5C5D60B825}" destId="{10C7E477-6247-48D3-BADB-FF4A968BAD0E}" srcOrd="3" destOrd="0" presId="urn:microsoft.com/office/officeart/2005/8/layout/target3"/>
    <dgm:cxn modelId="{2CFF8833-9276-4590-A226-59BD85AF454C}" type="presParOf" srcId="{37A1EDAE-A0BA-49EF-879E-1A5C5D60B825}" destId="{BADD72D5-A22F-4E64-9703-79E99BD12904}" srcOrd="4" destOrd="0" presId="urn:microsoft.com/office/officeart/2005/8/layout/target3"/>
    <dgm:cxn modelId="{19D1ABA7-FFCE-4527-B112-E521B76F5AA6}" type="presParOf" srcId="{37A1EDAE-A0BA-49EF-879E-1A5C5D60B825}" destId="{AF3BF587-6F0B-4720-B2DE-56CB94D896AE}" srcOrd="5" destOrd="0" presId="urn:microsoft.com/office/officeart/2005/8/layout/target3"/>
    <dgm:cxn modelId="{ECCD9398-9E40-4467-A2D1-B9AFF21FC664}" type="presParOf" srcId="{37A1EDAE-A0BA-49EF-879E-1A5C5D60B825}" destId="{C8BFB46C-2491-4F34-AD56-5BF81DDF08CB}" srcOrd="6" destOrd="0" presId="urn:microsoft.com/office/officeart/2005/8/layout/target3"/>
    <dgm:cxn modelId="{7C342CE6-5A91-460D-8F77-5A1C9B4D682C}" type="presParOf" srcId="{37A1EDAE-A0BA-49EF-879E-1A5C5D60B825}" destId="{52962EB1-3224-41F2-9F30-2B29B0A9C5BB}" srcOrd="7" destOrd="0" presId="urn:microsoft.com/office/officeart/2005/8/layout/target3"/>
    <dgm:cxn modelId="{83E9B2C8-105C-4FF2-9876-7006A08751AD}" type="presParOf" srcId="{37A1EDAE-A0BA-49EF-879E-1A5C5D60B825}" destId="{37B73330-F1EE-427E-A42E-59B18ADF2DC8}" srcOrd="8" destOrd="0" presId="urn:microsoft.com/office/officeart/2005/8/layout/target3"/>
    <dgm:cxn modelId="{0DFD178D-BB21-4A42-ACA5-0ED7FE65B0C0}" type="presParOf" srcId="{37A1EDAE-A0BA-49EF-879E-1A5C5D60B825}" destId="{265AB93F-60E9-4910-9E20-99C522C1E60D}" srcOrd="9" destOrd="0" presId="urn:microsoft.com/office/officeart/2005/8/layout/target3"/>
    <dgm:cxn modelId="{A0274D95-CCC2-4312-96DD-C18F95457CB3}" type="presParOf" srcId="{37A1EDAE-A0BA-49EF-879E-1A5C5D60B825}" destId="{D925E165-6981-4E1B-9D31-7A6799367512}" srcOrd="10" destOrd="0" presId="urn:microsoft.com/office/officeart/2005/8/layout/target3"/>
    <dgm:cxn modelId="{7238F5F0-1129-44D7-9F3B-BF2E74639242}" type="presParOf" srcId="{37A1EDAE-A0BA-49EF-879E-1A5C5D60B825}" destId="{DB91F8C1-5577-4FF8-8BA4-3084CB04711B}" srcOrd="11" destOrd="0" presId="urn:microsoft.com/office/officeart/2005/8/layout/target3"/>
    <dgm:cxn modelId="{700CE79C-B6F0-44C3-8927-7BDDB88ABD8E}" type="presParOf" srcId="{37A1EDAE-A0BA-49EF-879E-1A5C5D60B825}" destId="{5AE0C5A0-C424-48DE-AB45-2EC6655B7892}" srcOrd="12" destOrd="0" presId="urn:microsoft.com/office/officeart/2005/8/layout/target3"/>
    <dgm:cxn modelId="{88B8F56D-6A85-472E-9F49-AC1F5FBA6F92}" type="presParOf" srcId="{37A1EDAE-A0BA-49EF-879E-1A5C5D60B825}" destId="{3A11A396-E1DC-4F26-A67F-FD69CFBA1C7C}" srcOrd="13" destOrd="0" presId="urn:microsoft.com/office/officeart/2005/8/layout/target3"/>
    <dgm:cxn modelId="{A9F7924F-088A-40A8-9099-E1DCB066D4D8}" type="presParOf" srcId="{37A1EDAE-A0BA-49EF-879E-1A5C5D60B825}" destId="{5DB275C9-D713-4156-80C5-108945076869}" srcOrd="14" destOrd="0" presId="urn:microsoft.com/office/officeart/2005/8/layout/target3"/>
    <dgm:cxn modelId="{AE810EFA-62CE-41FD-85CE-43ECF4FCA3B2}" type="presParOf" srcId="{37A1EDAE-A0BA-49EF-879E-1A5C5D60B825}" destId="{5BF12F73-A5F0-4AAC-BA87-09DD63A53CB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ACFA9-2E27-4ED5-BD05-23975CB0FBEE}">
      <dsp:nvSpPr>
        <dsp:cNvPr id="0" name=""/>
        <dsp:cNvSpPr/>
      </dsp:nvSpPr>
      <dsp:spPr>
        <a:xfrm>
          <a:off x="0" y="0"/>
          <a:ext cx="2293352" cy="229335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532A8-5D11-4885-AD20-735896D83049}">
      <dsp:nvSpPr>
        <dsp:cNvPr id="0" name=""/>
        <dsp:cNvSpPr/>
      </dsp:nvSpPr>
      <dsp:spPr>
        <a:xfrm>
          <a:off x="1146676" y="0"/>
          <a:ext cx="3173804" cy="22933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000" kern="1200" dirty="0" err="1" smtClean="0">
              <a:solidFill>
                <a:schemeClr val="tx2"/>
              </a:solidFill>
              <a:latin typeface="Bauhaus 93" pitchFamily="82" charset="0"/>
            </a:rPr>
            <a:t>Por:Evergisto</a:t>
          </a:r>
          <a:r>
            <a:rPr lang="es-PA" sz="2000" kern="1200" dirty="0" smtClean="0">
              <a:solidFill>
                <a:schemeClr val="tx2"/>
              </a:solidFill>
              <a:latin typeface="Bauhaus 93" pitchFamily="82" charset="0"/>
            </a:rPr>
            <a:t> </a:t>
          </a:r>
          <a:r>
            <a:rPr lang="es-PA" sz="2000" kern="1200" dirty="0" err="1" smtClean="0">
              <a:solidFill>
                <a:schemeClr val="tx2"/>
              </a:solidFill>
              <a:latin typeface="Bauhaus 93" pitchFamily="82" charset="0"/>
            </a:rPr>
            <a:t>Urriola</a:t>
          </a:r>
          <a:r>
            <a:rPr lang="es-PA" sz="2000" kern="1200" dirty="0" smtClean="0">
              <a:solidFill>
                <a:schemeClr val="tx2"/>
              </a:solidFill>
              <a:latin typeface="Bauhaus 93" pitchFamily="82" charset="0"/>
            </a:rPr>
            <a:t> Avilés</a:t>
          </a:r>
          <a:r>
            <a:rPr lang="es-PA" sz="2000" kern="1200" dirty="0" smtClean="0">
              <a:solidFill>
                <a:schemeClr val="tx2"/>
              </a:solidFill>
            </a:rPr>
            <a:t>.</a:t>
          </a:r>
          <a:endParaRPr lang="es-PA" sz="2000" kern="1200" dirty="0">
            <a:solidFill>
              <a:schemeClr val="tx2"/>
            </a:solidFill>
          </a:endParaRPr>
        </a:p>
      </dsp:txBody>
      <dsp:txXfrm>
        <a:off x="1146676" y="0"/>
        <a:ext cx="3173804" cy="487337"/>
      </dsp:txXfrm>
    </dsp:sp>
    <dsp:sp modelId="{BADD72D5-A22F-4E64-9703-79E99BD12904}">
      <dsp:nvSpPr>
        <dsp:cNvPr id="0" name=""/>
        <dsp:cNvSpPr/>
      </dsp:nvSpPr>
      <dsp:spPr>
        <a:xfrm>
          <a:off x="360047" y="432047"/>
          <a:ext cx="1691347" cy="169134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3BF587-6F0B-4720-B2DE-56CB94D896AE}">
      <dsp:nvSpPr>
        <dsp:cNvPr id="0" name=""/>
        <dsp:cNvSpPr/>
      </dsp:nvSpPr>
      <dsp:spPr>
        <a:xfrm>
          <a:off x="1146676" y="602004"/>
          <a:ext cx="3173804" cy="1691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000" kern="1200" dirty="0" smtClean="0">
              <a:solidFill>
                <a:schemeClr val="tx2"/>
              </a:solidFill>
              <a:latin typeface="Bauhaus 93" pitchFamily="82" charset="0"/>
            </a:rPr>
            <a:t>Bachiller Pedagógico</a:t>
          </a:r>
          <a:r>
            <a:rPr lang="es-PA" sz="1400" kern="1200" dirty="0" smtClean="0"/>
            <a:t>.</a:t>
          </a:r>
          <a:endParaRPr lang="es-PA" sz="1400" kern="1200" dirty="0"/>
        </a:p>
      </dsp:txBody>
      <dsp:txXfrm>
        <a:off x="1146676" y="602004"/>
        <a:ext cx="3173804" cy="487337"/>
      </dsp:txXfrm>
    </dsp:sp>
    <dsp:sp modelId="{52962EB1-3224-41F2-9F30-2B29B0A9C5BB}">
      <dsp:nvSpPr>
        <dsp:cNvPr id="0" name=""/>
        <dsp:cNvSpPr/>
      </dsp:nvSpPr>
      <dsp:spPr>
        <a:xfrm>
          <a:off x="648073" y="1008117"/>
          <a:ext cx="1089342" cy="108934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73330-F1EE-427E-A42E-59B18ADF2DC8}">
      <dsp:nvSpPr>
        <dsp:cNvPr id="0" name=""/>
        <dsp:cNvSpPr/>
      </dsp:nvSpPr>
      <dsp:spPr>
        <a:xfrm>
          <a:off x="1119254" y="1028144"/>
          <a:ext cx="3173804" cy="7612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kern="1200" dirty="0" smtClean="0">
              <a:solidFill>
                <a:schemeClr val="tx2"/>
              </a:solidFill>
              <a:latin typeface="Bauhaus 93" pitchFamily="82" charset="0"/>
            </a:rPr>
            <a:t>12 grado</a:t>
          </a:r>
          <a:r>
            <a:rPr lang="es-PA" sz="1400" kern="1200" dirty="0" smtClean="0">
              <a:solidFill>
                <a:schemeClr val="tx2"/>
              </a:solidFill>
            </a:rPr>
            <a:t>.</a:t>
          </a:r>
          <a:endParaRPr lang="es-PA" sz="1400" kern="1200" dirty="0">
            <a:solidFill>
              <a:schemeClr val="tx2"/>
            </a:solidFill>
          </a:endParaRPr>
        </a:p>
      </dsp:txBody>
      <dsp:txXfrm>
        <a:off x="1119254" y="1028144"/>
        <a:ext cx="3173804" cy="340556"/>
      </dsp:txXfrm>
    </dsp:sp>
    <dsp:sp modelId="{D925E165-6981-4E1B-9D31-7A6799367512}">
      <dsp:nvSpPr>
        <dsp:cNvPr id="0" name=""/>
        <dsp:cNvSpPr/>
      </dsp:nvSpPr>
      <dsp:spPr>
        <a:xfrm>
          <a:off x="903007" y="1462011"/>
          <a:ext cx="487337" cy="4873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91F8C1-5577-4FF8-8BA4-3084CB04711B}">
      <dsp:nvSpPr>
        <dsp:cNvPr id="0" name=""/>
        <dsp:cNvSpPr/>
      </dsp:nvSpPr>
      <dsp:spPr>
        <a:xfrm>
          <a:off x="1146676" y="1462011"/>
          <a:ext cx="3173804" cy="487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sq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000" kern="1200" dirty="0" smtClean="0">
              <a:solidFill>
                <a:schemeClr val="tx2"/>
              </a:solidFill>
              <a:latin typeface="Bauhaus 93" pitchFamily="82" charset="0"/>
            </a:rPr>
            <a:t>Santiago, septiembre 2011</a:t>
          </a:r>
          <a:endParaRPr lang="es-PA" sz="2000" kern="1200" dirty="0">
            <a:solidFill>
              <a:schemeClr val="tx2"/>
            </a:solidFill>
            <a:latin typeface="Bauhaus 93" pitchFamily="82" charset="0"/>
          </a:endParaRPr>
        </a:p>
      </dsp:txBody>
      <dsp:txXfrm>
        <a:off x="1146676" y="1462011"/>
        <a:ext cx="3173804" cy="487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D1FB6-AC44-4420-AFEC-C35A41CF0982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DB0F2-D0B2-4875-AE60-697E31EC7C5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49249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DB0F2-D0B2-4875-AE60-697E31EC7C57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7261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DB0F2-D0B2-4875-AE60-697E31EC7C57}" type="slidenum">
              <a:rPr lang="es-PA" smtClean="0"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01029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DB0F2-D0B2-4875-AE60-697E31EC7C57}" type="slidenum">
              <a:rPr lang="es-PA" smtClean="0"/>
              <a:t>3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50531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DB0F2-D0B2-4875-AE60-697E31EC7C57}" type="slidenum">
              <a:rPr lang="es-PA" smtClean="0"/>
              <a:t>12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0865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5500"/>
            </a:lvl1pPr>
          </a:lstStyle>
          <a:p>
            <a:r>
              <a:rPr lang="es-ES" altLang="ko-KR" smtClean="0"/>
              <a:t>Haga clic para modificar el estilo de título del patrón</a:t>
            </a:r>
            <a:endParaRPr lang="ko-KR" altLang="ko-KR"/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1371600" y="375372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altLang="ko-KR" smtClean="0"/>
              <a:t>Haga clic para modificar el estilo de subtítulo del patrón</a:t>
            </a:r>
            <a:endParaRPr lang="ko-KR" altLang="ko-KR"/>
          </a:p>
        </p:txBody>
      </p:sp>
      <p:sp>
        <p:nvSpPr>
          <p:cNvPr id="10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30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3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ko-KR" smtClean="0"/>
              <a:t>Haga clic para modificar el estilo de título del patrón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altLang="ko-KR" smtClean="0"/>
              <a:t>Haga clic para modificar el estilo de texto del patrón</a:t>
            </a:r>
          </a:p>
          <a:p>
            <a:pPr lvl="1"/>
            <a:r>
              <a:rPr lang="es-ES" altLang="ko-KR" smtClean="0"/>
              <a:t>Segundo nivel</a:t>
            </a:r>
          </a:p>
          <a:p>
            <a:pPr lvl="2"/>
            <a:r>
              <a:rPr lang="es-ES" altLang="ko-KR" smtClean="0"/>
              <a:t>Tercer nivel</a:t>
            </a:r>
          </a:p>
          <a:p>
            <a:pPr lvl="3"/>
            <a:r>
              <a:rPr lang="es-ES" altLang="ko-KR" smtClean="0"/>
              <a:t>Cuarto nivel</a:t>
            </a:r>
          </a:p>
          <a:p>
            <a:pPr lvl="4"/>
            <a:r>
              <a:rPr lang="es-ES" altLang="ko-KR" smtClean="0"/>
              <a:t>Quinto nivel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altLang="ko-KR" smtClean="0"/>
              <a:t>Haga clic para modificar el estilo de título del patrón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altLang="ko-KR" smtClean="0"/>
              <a:t>Haga clic para modificar el estilo de texto del patrón</a:t>
            </a:r>
          </a:p>
          <a:p>
            <a:pPr lvl="1"/>
            <a:r>
              <a:rPr lang="es-ES" altLang="ko-KR" smtClean="0"/>
              <a:t>Segundo nivel</a:t>
            </a:r>
          </a:p>
          <a:p>
            <a:pPr lvl="2"/>
            <a:r>
              <a:rPr lang="es-ES" altLang="ko-KR" smtClean="0"/>
              <a:t>Tercer nivel</a:t>
            </a:r>
          </a:p>
          <a:p>
            <a:pPr lvl="3"/>
            <a:r>
              <a:rPr lang="es-ES" altLang="ko-KR" smtClean="0"/>
              <a:t>Cuarto nivel</a:t>
            </a:r>
          </a:p>
          <a:p>
            <a:pPr lvl="4"/>
            <a:r>
              <a:rPr lang="es-ES" altLang="ko-KR" smtClean="0"/>
              <a:t>Quinto nivel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ko-KR" smtClean="0"/>
              <a:t>Haga clic para modificar el estilo de título del patrón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altLang="ko-KR" smtClean="0"/>
              <a:t>Haga clic para modificar el estilo de texto del patrón</a:t>
            </a:r>
          </a:p>
          <a:p>
            <a:pPr lvl="1"/>
            <a:r>
              <a:rPr lang="es-ES" altLang="ko-KR" smtClean="0"/>
              <a:t>Segundo nivel</a:t>
            </a:r>
          </a:p>
          <a:p>
            <a:pPr lvl="2"/>
            <a:r>
              <a:rPr lang="es-ES" altLang="ko-KR" smtClean="0"/>
              <a:t>Tercer nivel</a:t>
            </a:r>
          </a:p>
          <a:p>
            <a:pPr lvl="3"/>
            <a:r>
              <a:rPr lang="es-ES" altLang="ko-KR" smtClean="0"/>
              <a:t>Cuarto nivel</a:t>
            </a:r>
          </a:p>
          <a:p>
            <a:pPr lvl="4"/>
            <a:r>
              <a:rPr lang="es-ES" altLang="ko-KR" smtClean="0"/>
              <a:t>Quinto nivel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05125"/>
            <a:ext cx="7772400" cy="1362075"/>
          </a:xfrm>
        </p:spPr>
        <p:txBody>
          <a:bodyPr anchor="t"/>
          <a:lstStyle>
            <a:lvl1pPr algn="l">
              <a:defRPr sz="43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636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ko-KR" smtClean="0"/>
              <a:t>Haga clic para modificar el estilo de título del patrón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45720" rIns="4572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2000" b="1" cap="all" baseline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799"/>
            <a:ext cx="5111750" cy="4690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608"/>
            <a:ext cx="3008313" cy="4691063"/>
          </a:xfrm>
        </p:spPr>
        <p:txBody>
          <a:bodyPr lIns="45720" r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21172883" flipH="1">
            <a:off x="4068648" y="1312793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21435926" flipH="1">
            <a:off x="4045012" y="1267664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065563" y="1252028"/>
            <a:ext cx="3840480" cy="384048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293056">
            <a:off x="4124179" y="1181685"/>
            <a:ext cx="3977640" cy="397764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05" y="1041009"/>
            <a:ext cx="2743200" cy="1715088"/>
          </a:xfrm>
        </p:spPr>
        <p:txBody>
          <a:bodyPr lIns="45720" rIns="45720" bIns="0" anchor="b">
            <a:scene3d>
              <a:camera prst="orthographicFront"/>
              <a:lightRig rig="soft" dir="t"/>
            </a:scene3d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1900" b="1" cap="all" baseline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93056">
            <a:off x="4284199" y="1341705"/>
            <a:ext cx="3657600" cy="3657600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05" y="2792436"/>
            <a:ext cx="2743200" cy="2194561"/>
          </a:xfrm>
        </p:spPr>
        <p:txBody>
          <a:bodyPr lIns="54864" tIns="45720" rIns="45720" bIns="0"/>
          <a:lstStyle>
            <a:lvl1pPr marL="9144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/>
          <a:p>
            <a:r>
              <a:rPr lang="es-ES" altLang="ko-KR" smtClean="0"/>
              <a:t>Haga clic para modificar el estilo de título del patrón</a:t>
            </a:r>
            <a:endParaRPr lang="ko-KR" altLang="ko-KR" dirty="0"/>
          </a:p>
        </p:txBody>
      </p:sp>
      <p:sp>
        <p:nvSpPr>
          <p:cNvPr id="2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/>
            <a:r>
              <a:rPr lang="es-ES" altLang="ko-KR" smtClean="0"/>
              <a:t>Haga clic para modificar el estilo de texto del patrón</a:t>
            </a:r>
          </a:p>
          <a:p>
            <a:pPr lvl="1"/>
            <a:r>
              <a:rPr lang="es-ES" altLang="ko-KR" smtClean="0"/>
              <a:t>Segundo nivel</a:t>
            </a:r>
          </a:p>
          <a:p>
            <a:pPr lvl="2"/>
            <a:r>
              <a:rPr lang="es-ES" altLang="ko-KR" smtClean="0"/>
              <a:t>Tercer nivel</a:t>
            </a:r>
          </a:p>
          <a:p>
            <a:pPr lvl="3"/>
            <a:r>
              <a:rPr lang="es-ES" altLang="ko-KR" smtClean="0"/>
              <a:t>Cuarto nivel</a:t>
            </a:r>
          </a:p>
          <a:p>
            <a:pPr lvl="4"/>
            <a:r>
              <a:rPr lang="es-ES" altLang="ko-KR" smtClean="0"/>
              <a:t>Quinto nivel</a:t>
            </a:r>
            <a:endParaRPr lang="ko-KR" altLang="ko-KR" dirty="0"/>
          </a:p>
        </p:txBody>
      </p:sp>
      <p:sp>
        <p:nvSpPr>
          <p:cNvPr id="1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>
              <a:defRPr sz="1100"/>
            </a:lvl1pPr>
          </a:lstStyle>
          <a:p>
            <a:fld id="{04E1D4A9-5348-453F-B6C0-1415AA903EA3}" type="datetimeFigureOut">
              <a:rPr lang="es-PA" smtClean="0"/>
              <a:t>10/05/2012</a:t>
            </a:fld>
            <a:endParaRPr lang="es-PA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>
            <a:lvl1pPr algn="ctr">
              <a:defRPr sz="1100"/>
            </a:lvl1pPr>
          </a:lstStyle>
          <a:p>
            <a:endParaRPr lang="es-PA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algn="r">
              <a:defRPr sz="1100"/>
            </a:lvl1pPr>
          </a:lstStyle>
          <a:p>
            <a:fld id="{86890CB7-B104-49D4-A9BB-DC30F91E141D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1" hangingPunct="1">
        <a:spcBef>
          <a:spcPct val="0"/>
        </a:spcBef>
        <a:buNone/>
        <a:defRPr sz="4500" b="1">
          <a:solidFill>
            <a:schemeClr val="tx2"/>
          </a:solidFill>
          <a:effectLst>
            <a:outerShdw blurRad="55000" dist="22000" dir="5400000" algn="t" rotWithShape="0">
              <a:prstClr val="black">
                <a:alpha val="80000"/>
              </a:prstClr>
            </a:outerShdw>
          </a:effectLst>
          <a:latin typeface="+mj-ea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84048" indent="-274320" algn="l" rtl="0" eaLnBrk="1" latinLnBrk="1" hangingPunct="1">
        <a:spcBef>
          <a:spcPct val="20000"/>
        </a:spcBef>
        <a:buClr>
          <a:schemeClr val="tx2"/>
        </a:buClr>
        <a:buSzPct val="75000"/>
        <a:buFont typeface="Wingdings 2" pitchFamily="18" charset="2"/>
        <a:buChar char=""/>
        <a:defRPr sz="2700">
          <a:solidFill>
            <a:schemeClr val="tx1"/>
          </a:solidFill>
          <a:latin typeface="+mn-ea"/>
          <a:ea typeface="+mn-ea"/>
          <a:cs typeface="+mn-cs"/>
        </a:defRPr>
      </a:lvl1pPr>
      <a:lvl2pPr marL="676656" indent="-228600" algn="l" rtl="0" eaLnBrk="1" latinLnBrk="1" hangingPunct="1">
        <a:spcBef>
          <a:spcPct val="20000"/>
        </a:spcBef>
        <a:buClr>
          <a:schemeClr val="tx2"/>
        </a:buClr>
        <a:buFont typeface="Wingdings 3" pitchFamily="18" charset="2"/>
        <a:buChar char="­"/>
        <a:defRPr sz="2100">
          <a:solidFill>
            <a:schemeClr val="tx1"/>
          </a:solidFill>
          <a:latin typeface="+mn-ea"/>
          <a:ea typeface="+mn-ea"/>
          <a:cs typeface="+mn-cs"/>
        </a:defRPr>
      </a:lvl2pPr>
      <a:lvl3pPr marL="93268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2000">
          <a:solidFill>
            <a:schemeClr val="tx1"/>
          </a:solidFill>
          <a:latin typeface="+mn-ea"/>
          <a:ea typeface="+mn-ea"/>
          <a:cs typeface="+mn-cs"/>
        </a:defRPr>
      </a:lvl3pPr>
      <a:lvl4pPr marL="119786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4pPr>
      <a:lvl5pPr marL="1463040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5pPr>
      <a:lvl6pPr marL="1719072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6pPr>
      <a:lvl7pPr marL="198424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7pPr>
      <a:lvl8pPr marL="224942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8pPr>
      <a:lvl9pPr marL="2505456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lvl1pPr marL="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da.cl/documentos/ATA0604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package" Target="../embeddings/Documento_de_Microsoft_Word2.docx"/><Relationship Id="rId4" Type="http://schemas.openxmlformats.org/officeDocument/2006/relationships/hyperlink" Target="file:///C:\Users\Estudiante\Desktop\proyecto_Evergisto_Urriola\textos%20o%20documentos\Matriz%202.doc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da.cl/documentos/ATA0604.pdf" TargetMode="External"/><Relationship Id="rId7" Type="http://schemas.openxmlformats.org/officeDocument/2006/relationships/hyperlink" Target="http://www.youtube.com/watch?v=zsj-KXuMpNU" TargetMode="External"/><Relationship Id="rId2" Type="http://schemas.openxmlformats.org/officeDocument/2006/relationships/hyperlink" Target="http://www.mariovaldivia.cl/content/view/222/Problemas-globales-preocupaciones-locale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M-X52WWIwvY" TargetMode="External"/><Relationship Id="rId5" Type="http://schemas.openxmlformats.org/officeDocument/2006/relationships/hyperlink" Target="http://www.google.com/search?tbm=isch&amp;hl=es&amp;source=hp&amp;biw=1821&amp;bih=799&amp;q=imagenes+de+los+grades+problemas+del+planeta&amp;btnG=Buscar+im%C3%A1genes&amp;gbv=2&amp;oq=imagenes+de+los+grades+problemas+del+planeta&amp;aq=f&amp;aqi=&amp;aql=1&amp;gs_sm=s&amp;gs_upl=2699l16833l0l19937l54l46l0l27l2l0l858l2776l5-2.2l4l0" TargetMode="External"/><Relationship Id="rId4" Type="http://schemas.openxmlformats.org/officeDocument/2006/relationships/hyperlink" Target="http://www.portalplanetasedna.com.ar/poblacion12c.ht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sj-KXuMpN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planetasedna.com.ar/poblacion12c.htm" TargetMode="External"/><Relationship Id="rId2" Type="http://schemas.openxmlformats.org/officeDocument/2006/relationships/hyperlink" Target="http://www.youtube.com/watch?v=M-X52WWIwv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riovaldivia.cl/content/view/222/Problemas-globales-preocupaciones-locales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hyperlink" Target="http://www.google.com/search?tbm=isch&amp;hl=es&amp;source=hp&amp;biw=1821&amp;bih=799&amp;q=imagenes+de+los+grades+problemas+del+planeta&amp;btnG=Buscar+im%C3%A1genes&amp;gbv=2&amp;oq=imagenes+de+los+grades+problemas+del+planeta&amp;aq=f&amp;aqi=&amp;aql=1&amp;gs_sm=s&amp;gs_upl=2699l16833l0l19937l54l46l0l27l2l0l858l2776l5-2.2l4l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e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2664296"/>
          </a:xfrm>
        </p:spPr>
        <p:txBody>
          <a:bodyPr>
            <a:noAutofit/>
          </a:bodyPr>
          <a:lstStyle/>
          <a:p>
            <a:pPr algn="just"/>
            <a:r>
              <a:rPr lang="es-PA" sz="3600" dirty="0" smtClean="0">
                <a:solidFill>
                  <a:schemeClr val="tx2">
                    <a:lumMod val="75000"/>
                  </a:schemeClr>
                </a:solidFill>
                <a:latin typeface="Bauhaus 93" pitchFamily="82" charset="0"/>
              </a:rPr>
              <a:t>Conozcamos los problemas globales y su impacto en los  perfiles de formación</a:t>
            </a:r>
            <a:endParaRPr lang="es-PA" sz="3600" dirty="0">
              <a:solidFill>
                <a:schemeClr val="tx2">
                  <a:lumMod val="75000"/>
                </a:schemeClr>
              </a:solidFill>
              <a:latin typeface="Bauhaus 93" pitchFamily="82" charset="0"/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99990403"/>
              </p:ext>
            </p:extLst>
          </p:nvPr>
        </p:nvGraphicFramePr>
        <p:xfrm>
          <a:off x="4823520" y="3212976"/>
          <a:ext cx="4320480" cy="2293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3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4823520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55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es-MX" sz="3600" dirty="0"/>
              <a:t>ACTIVIDAD Nº 3 </a:t>
            </a:r>
            <a:r>
              <a:rPr lang="es-MX" sz="3600" dirty="0" smtClean="0"/>
              <a:t>Matriz </a:t>
            </a:r>
            <a:r>
              <a:rPr lang="es-MX" sz="3600" dirty="0"/>
              <a:t>de perfiles de formación integral en </a:t>
            </a:r>
            <a:r>
              <a:rPr lang="es-MX" sz="3600" dirty="0" err="1"/>
              <a:t>Power</a:t>
            </a:r>
            <a:r>
              <a:rPr lang="es-MX" sz="3600" dirty="0"/>
              <a:t> </a:t>
            </a:r>
            <a:r>
              <a:rPr lang="es-MX" sz="3600" dirty="0" err="1" smtClean="0"/>
              <a:t>point</a:t>
            </a:r>
            <a:r>
              <a:rPr lang="es-MX" sz="3600" dirty="0" smtClean="0"/>
              <a:t>.</a:t>
            </a:r>
            <a:r>
              <a:rPr lang="es-PA" sz="2800" dirty="0"/>
              <a:t/>
            </a:r>
            <a:br>
              <a:rPr lang="es-PA" sz="2800" dirty="0"/>
            </a:br>
            <a:endParaRPr lang="es-PA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   ¿</a:t>
            </a:r>
            <a:r>
              <a:rPr lang="es-MX" dirty="0"/>
              <a:t>Por qué los problemas globales de la época, determinan los perfiles de formación de la nueva generación?</a:t>
            </a:r>
            <a:endParaRPr lang="es-PA" dirty="0"/>
          </a:p>
          <a:p>
            <a:pPr lvl="0"/>
            <a:r>
              <a:rPr lang="es-MX" dirty="0" smtClean="0"/>
              <a:t>Individualmente </a:t>
            </a:r>
            <a:r>
              <a:rPr lang="es-MX" dirty="0"/>
              <a:t>lean el documento que aparece en el siguiente </a:t>
            </a:r>
            <a:r>
              <a:rPr lang="es-MX" i="1" dirty="0"/>
              <a:t> </a:t>
            </a:r>
            <a:r>
              <a:rPr lang="es-MX" i="1" dirty="0" smtClean="0"/>
              <a:t>link </a:t>
            </a:r>
            <a:r>
              <a:rPr lang="es-MX" i="1" u="sng" dirty="0">
                <a:hlinkClick r:id="rId3"/>
              </a:rPr>
              <a:t>http://</a:t>
            </a:r>
            <a:r>
              <a:rPr lang="es-MX" i="1" u="sng" dirty="0" smtClean="0">
                <a:hlinkClick r:id="rId3"/>
              </a:rPr>
              <a:t>www.uda.cl/documentos/ATA0604.pdf</a:t>
            </a:r>
            <a:r>
              <a:rPr lang="es-MX" dirty="0"/>
              <a:t> </a:t>
            </a:r>
            <a:endParaRPr lang="es-PA" dirty="0"/>
          </a:p>
          <a:p>
            <a:pPr lvl="0"/>
            <a:r>
              <a:rPr lang="es-MX" dirty="0" smtClean="0"/>
              <a:t>Ahora </a:t>
            </a:r>
            <a:r>
              <a:rPr lang="es-MX" dirty="0"/>
              <a:t>en grupo diseñen una tabla </a:t>
            </a:r>
            <a:r>
              <a:rPr lang="es-MX" dirty="0" smtClean="0"/>
              <a:t>o </a:t>
            </a:r>
            <a:r>
              <a:rPr lang="es-MX" dirty="0"/>
              <a:t>matriz,  </a:t>
            </a:r>
            <a:r>
              <a:rPr lang="es-MX" u="sng" dirty="0">
                <a:hlinkClick r:id="rId4" action="ppaction://hlinkfile"/>
              </a:rPr>
              <a:t>ver </a:t>
            </a:r>
            <a:r>
              <a:rPr lang="es-MX" u="sng" dirty="0" smtClean="0">
                <a:hlinkClick r:id="rId4" action="ppaction://hlinkfile"/>
              </a:rPr>
              <a:t>ejemplo</a:t>
            </a:r>
            <a:r>
              <a:rPr lang="es-MX" u="sng" dirty="0" smtClean="0"/>
              <a:t> </a:t>
            </a:r>
          </a:p>
          <a:p>
            <a:pPr lvl="0"/>
            <a:r>
              <a:rPr lang="es-MX" u="sng" dirty="0" smtClean="0"/>
              <a:t> </a:t>
            </a:r>
            <a:endParaRPr lang="es-PA" dirty="0"/>
          </a:p>
          <a:p>
            <a:pPr lvl="0"/>
            <a:r>
              <a:rPr lang="es-MX" dirty="0" smtClean="0"/>
              <a:t>En </a:t>
            </a:r>
            <a:r>
              <a:rPr lang="es-MX" dirty="0"/>
              <a:t>la columna 1 de la matriz anoten los  tres problemas globales con sus respectivos impactos en la sociedad</a:t>
            </a:r>
            <a:endParaRPr lang="es-PA" dirty="0"/>
          </a:p>
          <a:p>
            <a:pPr lvl="0"/>
            <a:r>
              <a:rPr lang="es-MX" dirty="0" smtClean="0"/>
              <a:t> </a:t>
            </a:r>
            <a:r>
              <a:rPr lang="es-MX" dirty="0"/>
              <a:t>En las columnas 2-3-4 Elaboren tres perfiles de formación por cada problema; uno para el conocer, uno para el hacer y uno para el ser y en la columna 5 hagan una breve </a:t>
            </a:r>
            <a:r>
              <a:rPr lang="es-MX" dirty="0" smtClean="0"/>
              <a:t>justificación.</a:t>
            </a:r>
          </a:p>
          <a:p>
            <a:pPr lvl="0"/>
            <a:endParaRPr lang="es-PA" dirty="0"/>
          </a:p>
          <a:p>
            <a:pPr lvl="0"/>
            <a:r>
              <a:rPr lang="es-MX" dirty="0"/>
              <a:t>Sub </a:t>
            </a:r>
            <a:r>
              <a:rPr lang="es-MX" dirty="0" smtClean="0"/>
              <a:t>Producto;     Elaboren una </a:t>
            </a:r>
            <a:r>
              <a:rPr lang="es-MX" dirty="0"/>
              <a:t>presentación en </a:t>
            </a:r>
            <a:r>
              <a:rPr lang="es-MX" dirty="0" err="1" smtClean="0"/>
              <a:t>Power</a:t>
            </a:r>
            <a:r>
              <a:rPr lang="es-MX" dirty="0" smtClean="0"/>
              <a:t> </a:t>
            </a:r>
            <a:r>
              <a:rPr lang="es-MX" dirty="0" err="1" smtClean="0"/>
              <a:t>Point,con</a:t>
            </a:r>
            <a:r>
              <a:rPr lang="es-MX" dirty="0" smtClean="0"/>
              <a:t> </a:t>
            </a:r>
            <a:r>
              <a:rPr lang="es-MX" dirty="0"/>
              <a:t>los resultados de la actividad </a:t>
            </a:r>
            <a:r>
              <a:rPr lang="es-MX" dirty="0" smtClean="0"/>
              <a:t>4,con </a:t>
            </a:r>
            <a:r>
              <a:rPr lang="es-MX" dirty="0"/>
              <a:t>9 diapositivas, ilustraciones, imágenes y sonidos</a:t>
            </a:r>
            <a:endParaRPr lang="es-PA" dirty="0"/>
          </a:p>
          <a:p>
            <a:endParaRPr lang="es-PA" dirty="0"/>
          </a:p>
        </p:txBody>
      </p:sp>
      <p:graphicFrame>
        <p:nvGraphicFramePr>
          <p:cNvPr id="4" name="3 Objeto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028997"/>
              </p:ext>
            </p:extLst>
          </p:nvPr>
        </p:nvGraphicFramePr>
        <p:xfrm>
          <a:off x="7812360" y="2564904"/>
          <a:ext cx="1085086" cy="915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o" showAsIcon="1" r:id="rId5" imgW="914400" imgH="771480" progId="Word.Document.12">
                  <p:embed/>
                </p:oleObj>
              </mc:Choice>
              <mc:Fallback>
                <p:oleObj name="Documento" showAsIcon="1" r:id="rId5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12360" y="2564904"/>
                        <a:ext cx="1085086" cy="9155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28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LISTA DE VERFICACIÓN  3</a:t>
            </a: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402423"/>
              </p:ext>
            </p:extLst>
          </p:nvPr>
        </p:nvGraphicFramePr>
        <p:xfrm>
          <a:off x="395538" y="1268755"/>
          <a:ext cx="8208909" cy="5396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9805"/>
                <a:gridCol w="908183"/>
                <a:gridCol w="950921"/>
              </a:tblGrid>
              <a:tr h="6892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CRITERIO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SI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NO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Con los resultados de la actividad 4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Cantidad de diapositivas sugeridas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Ilustraciones adecuadas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Imágenes de acuerdo al tema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Sonidos adecuados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92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50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RUBRICA</a:t>
            </a: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571448"/>
              </p:ext>
            </p:extLst>
          </p:nvPr>
        </p:nvGraphicFramePr>
        <p:xfrm>
          <a:off x="395538" y="1268760"/>
          <a:ext cx="8064895" cy="5328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2979"/>
                <a:gridCol w="1612979"/>
                <a:gridCol w="1612979"/>
                <a:gridCol w="1612979"/>
                <a:gridCol w="1612979"/>
              </a:tblGrid>
              <a:tr h="2463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 dirty="0" smtClean="0">
                          <a:effectLst/>
                        </a:rPr>
                        <a:t>Criterio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4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 dirty="0">
                          <a:effectLst/>
                        </a:rPr>
                        <a:t>3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2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1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 anchor="b"/>
                </a:tc>
              </a:tr>
              <a:tr h="1002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 dirty="0">
                          <a:effectLst/>
                        </a:rPr>
                        <a:t>Presentación Oral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Interesante y muy bien presentada.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Relativamente interesante; presentada con bastante propiedad.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Algunos problemas en la presentación, pero fue capaz de mantener el interés de la audiencia.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Mal presentada y no logró la atención de la audiencia.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</a:tr>
              <a:tr h="1002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Organización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Contenido bien organizado usando títulos y listas para agrupar el material relacionado.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Usó títulos y listas para organizar, pero la organización en conjunto de tópicos aparenta debilidad.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La mayor parte del contenido está organizado lógicamente.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La organización no estuvo clara o fue lógica. Sólo muchos hechos.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</a:tr>
              <a:tr h="10366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Cantidad de Trabajo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La cantidad de trabajo es dividida equitativamente y compartida por todos los miembros del grupo.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La cantidad de trabajo es dividida y compartida equitativamente entre los miembros del equipo.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Una persona en el grupo no hizo su parte del trabajo.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Varias personas en el grupo no hicieron su parte del trabajo.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</a:tr>
              <a:tr h="10029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Contenido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Cubre los temas a profundidad con detalles y ejemplos. El conocimiento del tema es excelente.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Incluye conocimiento básico sobre el tema. El contenido parece ser bueno.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Incluye información esencial sobre el tema, pero tiene 1-2 errores en los hechos.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El contenido es mínimo y tiene varios errores en los hechos. 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</a:tr>
              <a:tr h="10366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200">
                          <a:effectLst/>
                        </a:rPr>
                        <a:t>Originalidad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El producto demuestra gran originalidad. Las ideas son creativas e ingeniosas.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El producto demuestra cierta originalidad. El trabajo demuestra el uso de nuevas ideas y de perspicacia.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>
                          <a:effectLst/>
                        </a:rPr>
                        <a:t>Usa ideas de otras personas (dándoles crédito), pero no hay casi evidencia de ideas originales. </a:t>
                      </a:r>
                      <a:endParaRPr lang="es-P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PA" sz="1050" dirty="0">
                          <a:effectLst/>
                        </a:rPr>
                        <a:t>Usa ideas de otras personas, pero no les da crédito</a:t>
                      </a:r>
                      <a:endParaRPr lang="es-P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048" marR="17048" marT="17048" marB="1704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32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>
                <a:effectLst/>
              </a:rPr>
              <a:t>FUENTES</a:t>
            </a:r>
            <a:br>
              <a:rPr lang="es-PA" dirty="0">
                <a:effectLst/>
              </a:rPr>
            </a:b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PA" dirty="0">
                <a:solidFill>
                  <a:schemeClr val="tx2"/>
                </a:solidFill>
              </a:rPr>
              <a:t>Link de </a:t>
            </a:r>
            <a:r>
              <a:rPr lang="es-PA" dirty="0" smtClean="0">
                <a:solidFill>
                  <a:schemeClr val="tx2"/>
                </a:solidFill>
              </a:rPr>
              <a:t>lecturas </a:t>
            </a:r>
            <a:endParaRPr lang="es-PA" dirty="0">
              <a:solidFill>
                <a:schemeClr val="tx2"/>
              </a:solidFill>
            </a:endParaRPr>
          </a:p>
          <a:p>
            <a:r>
              <a:rPr lang="es-PA" u="sng" dirty="0">
                <a:solidFill>
                  <a:srgbClr val="FF0000"/>
                </a:solidFill>
                <a:hlinkClick r:id="rId2"/>
              </a:rPr>
              <a:t>http://www.mariovaldivia.cl/content/view/222/Problemas-globales-preocupaciones-locales.html</a:t>
            </a:r>
            <a:r>
              <a:rPr lang="es-PA" dirty="0">
                <a:solidFill>
                  <a:srgbClr val="FF0000"/>
                </a:solidFill>
              </a:rPr>
              <a:t> </a:t>
            </a:r>
            <a:r>
              <a:rPr lang="es-PA" u="sng" dirty="0">
                <a:solidFill>
                  <a:srgbClr val="FF0000"/>
                </a:solidFill>
                <a:hlinkClick r:id="rId3"/>
              </a:rPr>
              <a:t>http://www.uda.cl/documentos/ATA0604.pdf</a:t>
            </a:r>
            <a:endParaRPr lang="es-PA" dirty="0">
              <a:solidFill>
                <a:srgbClr val="FF0000"/>
              </a:solidFill>
            </a:endParaRPr>
          </a:p>
          <a:p>
            <a:r>
              <a:rPr lang="es-PA" dirty="0">
                <a:solidFill>
                  <a:schemeClr val="tx2"/>
                </a:solidFill>
              </a:rPr>
              <a:t>link de imágenes</a:t>
            </a:r>
          </a:p>
          <a:p>
            <a:r>
              <a:rPr lang="es-PA" dirty="0">
                <a:solidFill>
                  <a:srgbClr val="FF0000"/>
                </a:solidFill>
              </a:rPr>
              <a:t> </a:t>
            </a:r>
            <a:r>
              <a:rPr lang="es-PA" dirty="0">
                <a:solidFill>
                  <a:srgbClr val="FF0000"/>
                </a:solidFill>
                <a:hlinkClick r:id="rId4"/>
              </a:rPr>
              <a:t>http://</a:t>
            </a:r>
            <a:r>
              <a:rPr lang="es-PA" dirty="0" smtClean="0">
                <a:solidFill>
                  <a:srgbClr val="FF0000"/>
                </a:solidFill>
                <a:hlinkClick r:id="rId4"/>
              </a:rPr>
              <a:t>www.portalplanetasedna.com.ar/poblacion12c.htm</a:t>
            </a:r>
            <a:endParaRPr lang="es-PA" dirty="0">
              <a:solidFill>
                <a:srgbClr val="FF0000"/>
              </a:solidFill>
            </a:endParaRPr>
          </a:p>
          <a:p>
            <a:r>
              <a:rPr lang="es-PA" u="sng" dirty="0">
                <a:hlinkClick r:id="rId5"/>
              </a:rPr>
              <a:t>http://www.google.com/search?tbm=isch&amp;hl=es&amp;source=hp&amp;biw=1821&amp;bih=799&amp;q=imagenes+de+los+grades+problemas+del+planeta&amp;btnG=Buscar+im%C3%A1genes&amp;gbv=2&amp;oq=imagenes+de+los+grades+problemas+del+planeta&amp;aq=f&amp;aqi=&amp;aql=1&amp;gs_sm=s&amp;gs_upl=2699l16833l0l19937l54l46l0l27l2l0l858l2776l5-2.2l4l0</a:t>
            </a:r>
            <a:endParaRPr lang="es-PA" dirty="0"/>
          </a:p>
          <a:p>
            <a:r>
              <a:rPr lang="en-US" dirty="0">
                <a:solidFill>
                  <a:schemeClr val="tx2"/>
                </a:solidFill>
              </a:rPr>
              <a:t>link de </a:t>
            </a:r>
            <a:r>
              <a:rPr lang="en-US" dirty="0" smtClean="0">
                <a:solidFill>
                  <a:schemeClr val="tx2"/>
                </a:solidFill>
              </a:rPr>
              <a:t>videos</a:t>
            </a:r>
            <a:endParaRPr lang="es-PA" dirty="0">
              <a:solidFill>
                <a:schemeClr val="tx2"/>
              </a:solidFill>
            </a:endParaRPr>
          </a:p>
          <a:p>
            <a:r>
              <a:rPr lang="en-US" u="sng" dirty="0">
                <a:hlinkClick r:id="rId6"/>
              </a:rPr>
              <a:t>http://</a:t>
            </a:r>
            <a:r>
              <a:rPr lang="en-US" u="sng" dirty="0" smtClean="0">
                <a:hlinkClick r:id="rId6"/>
              </a:rPr>
              <a:t>www.youtube.com/watch?v=M-X52WWIwvY</a:t>
            </a:r>
            <a:endParaRPr lang="en-US" u="sng" dirty="0"/>
          </a:p>
          <a:p>
            <a:r>
              <a:rPr lang="en-US" dirty="0" smtClean="0">
                <a:solidFill>
                  <a:srgbClr val="FF0000"/>
                </a:solidFill>
                <a:hlinkClick r:id="rId7"/>
              </a:rPr>
              <a:t>http</a:t>
            </a:r>
            <a:r>
              <a:rPr lang="en-US" dirty="0">
                <a:solidFill>
                  <a:srgbClr val="FF0000"/>
                </a:solidFill>
                <a:hlinkClick r:id="rId7"/>
              </a:rPr>
              <a:t>://</a:t>
            </a:r>
            <a:r>
              <a:rPr lang="en-US" dirty="0" smtClean="0">
                <a:solidFill>
                  <a:srgbClr val="FF0000"/>
                </a:solidFill>
                <a:hlinkClick r:id="rId7"/>
              </a:rPr>
              <a:t>www.youtube.com/watch?v=zsj-KXuMpNU</a:t>
            </a:r>
            <a:endParaRPr lang="es-P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72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13184" y="764704"/>
            <a:ext cx="8229600" cy="3240360"/>
          </a:xfrm>
        </p:spPr>
        <p:txBody>
          <a:bodyPr/>
          <a:lstStyle/>
          <a:p>
            <a:pPr algn="ctr"/>
            <a:r>
              <a:rPr lang="es-PA" sz="8800" dirty="0" smtClean="0">
                <a:solidFill>
                  <a:srgbClr val="FF0000"/>
                </a:solidFill>
              </a:rPr>
              <a:t>GRACIAS</a:t>
            </a:r>
            <a:endParaRPr lang="es-PA" sz="8800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9552" y="4941168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dirty="0"/>
              <a:t>“</a:t>
            </a:r>
            <a:r>
              <a:rPr lang="es-PA" sz="4400" dirty="0">
                <a:solidFill>
                  <a:srgbClr val="FF0000"/>
                </a:solidFill>
              </a:rPr>
              <a:t>Un buen perfil para un mundo mejor”</a:t>
            </a:r>
          </a:p>
        </p:txBody>
      </p:sp>
    </p:spTree>
    <p:extLst>
      <p:ext uri="{BB962C8B-B14F-4D97-AF65-F5344CB8AC3E}">
        <p14:creationId xmlns:p14="http://schemas.microsoft.com/office/powerpoint/2010/main" val="371449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PA" dirty="0" smtClean="0"/>
              <a:t>SITUACION DE APRENDIZAJE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A" sz="2800" dirty="0" smtClean="0"/>
              <a:t>A partir de la observación de un vídeo sobre el problema de la pobreza  en el mundo, reflexiona sobre el impacto que este problema o fenómeno social y otros, tienen en la formación de las nuevas generaciones. </a:t>
            </a:r>
            <a:r>
              <a:rPr lang="es-PA" sz="2800" dirty="0" smtClean="0">
                <a:solidFill>
                  <a:srgbClr val="C00000"/>
                </a:solidFill>
              </a:rPr>
              <a:t>Haz clic  en el </a:t>
            </a:r>
            <a:r>
              <a:rPr lang="es-PA" sz="2800" dirty="0" smtClean="0">
                <a:solidFill>
                  <a:srgbClr val="C00000"/>
                </a:solidFill>
              </a:rPr>
              <a:t>link: </a:t>
            </a:r>
          </a:p>
          <a:p>
            <a:pPr algn="just"/>
            <a:endParaRPr lang="es-PA" sz="2800" dirty="0" smtClean="0">
              <a:solidFill>
                <a:srgbClr val="C00000"/>
              </a:solidFill>
            </a:endParaRPr>
          </a:p>
          <a:p>
            <a:pPr algn="just"/>
            <a:r>
              <a:rPr lang="es-PA" dirty="0" smtClean="0"/>
              <a:t> </a:t>
            </a:r>
            <a:r>
              <a:rPr lang="es-PA" dirty="0" smtClean="0">
                <a:hlinkClick r:id="rId3"/>
              </a:rPr>
              <a:t>http</a:t>
            </a:r>
            <a:r>
              <a:rPr lang="es-PA" dirty="0">
                <a:hlinkClick r:id="rId3"/>
              </a:rPr>
              <a:t>://</a:t>
            </a:r>
            <a:r>
              <a:rPr lang="es-PA" dirty="0" smtClean="0">
                <a:hlinkClick r:id="rId3"/>
              </a:rPr>
              <a:t>www.youtube.com/watch?v=zsj-KXuMpNU</a:t>
            </a:r>
            <a:endParaRPr lang="es-PA" dirty="0" smtClean="0"/>
          </a:p>
          <a:p>
            <a:pPr algn="just"/>
            <a:endParaRPr lang="es-PA" dirty="0"/>
          </a:p>
          <a:p>
            <a:pPr algn="just"/>
            <a:endParaRPr lang="es-PA" dirty="0" smtClean="0"/>
          </a:p>
          <a:p>
            <a:pPr marL="109728" indent="0" algn="just">
              <a:buNone/>
            </a:pPr>
            <a:endParaRPr lang="es-PA" dirty="0" smtClean="0"/>
          </a:p>
          <a:p>
            <a:pPr marL="0" indent="0" algn="just">
              <a:buNone/>
            </a:pPr>
            <a:endParaRPr lang="es-PA" dirty="0" smtClean="0"/>
          </a:p>
          <a:p>
            <a:pPr algn="just"/>
            <a:endParaRPr lang="es-PA" dirty="0" smtClean="0"/>
          </a:p>
          <a:p>
            <a:pPr algn="just"/>
            <a:endParaRPr lang="es-PA" dirty="0" smtClean="0"/>
          </a:p>
          <a:p>
            <a:pPr algn="just"/>
            <a:endParaRPr lang="es-PA" dirty="0" smtClean="0"/>
          </a:p>
          <a:p>
            <a:pPr algn="just"/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87187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dirty="0" smtClean="0"/>
              <a:t>PREGUNTA GENERADORA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2400" dirty="0" smtClean="0"/>
              <a:t>¿Cómo puedes enfrentar los problemas globales, desde la perspectiva  de la educación?</a:t>
            </a:r>
            <a:endParaRPr lang="es-PA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996953"/>
            <a:ext cx="5112568" cy="355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9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PRODUCTO PRINCIPAL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PA" sz="2000" dirty="0" smtClean="0"/>
              <a:t>Elabore  una tabla en Word  con una propuesta de 9 perfiles de formación integral para  las nuevas generaciones a partir de los problemas globales, considerando las </a:t>
            </a:r>
            <a:r>
              <a:rPr lang="es-PA" sz="2400" dirty="0" smtClean="0">
                <a:solidFill>
                  <a:srgbClr val="0070C0"/>
                </a:solidFill>
              </a:rPr>
              <a:t>áreas del saber, hacer y ser</a:t>
            </a:r>
            <a:r>
              <a:rPr lang="es-PA" sz="2000" dirty="0" smtClean="0">
                <a:solidFill>
                  <a:srgbClr val="0070C0"/>
                </a:solidFill>
              </a:rPr>
              <a:t>.</a:t>
            </a:r>
          </a:p>
          <a:p>
            <a:pPr marL="109728" indent="0">
              <a:buNone/>
            </a:pPr>
            <a:endParaRPr lang="es-PA" sz="2000" dirty="0">
              <a:solidFill>
                <a:srgbClr val="0070C0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442" y="2996952"/>
            <a:ext cx="5400600" cy="3648199"/>
          </a:xfrm>
          <a:prstGeom prst="rect">
            <a:avLst/>
          </a:prstGeom>
        </p:spPr>
      </p:pic>
      <p:sp>
        <p:nvSpPr>
          <p:cNvPr id="5" name="4 Elipse"/>
          <p:cNvSpPr/>
          <p:nvPr/>
        </p:nvSpPr>
        <p:spPr>
          <a:xfrm>
            <a:off x="2411760" y="5730751"/>
            <a:ext cx="13967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dirty="0" smtClean="0"/>
              <a:t>Saber.</a:t>
            </a:r>
          </a:p>
          <a:p>
            <a:pPr algn="ctr"/>
            <a:r>
              <a:rPr lang="es-PA" dirty="0" smtClean="0"/>
              <a:t>ser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6686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sz="3600" dirty="0" smtClean="0"/>
              <a:t>ACTIVIDAD </a:t>
            </a:r>
            <a:r>
              <a:rPr lang="es-MX" sz="3600" dirty="0"/>
              <a:t>Nº 1   </a:t>
            </a:r>
            <a:r>
              <a:rPr lang="es-MX" sz="3600" dirty="0" smtClean="0"/>
              <a:t> </a:t>
            </a:r>
            <a:r>
              <a:rPr lang="es-MX" sz="3600" dirty="0"/>
              <a:t>ENSAYO EN WORD</a:t>
            </a:r>
            <a:r>
              <a:rPr lang="es-PA" sz="4900" dirty="0"/>
              <a:t/>
            </a:r>
            <a:br>
              <a:rPr lang="es-PA" sz="4900" dirty="0"/>
            </a:b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dirty="0" smtClean="0"/>
              <a:t>¿Cuáles </a:t>
            </a:r>
            <a:r>
              <a:rPr lang="es-MX" dirty="0"/>
              <a:t>son los problemas globales de   la sociedad?</a:t>
            </a:r>
            <a:endParaRPr lang="es-PA" dirty="0"/>
          </a:p>
          <a:p>
            <a:pPr lvl="0"/>
            <a:r>
              <a:rPr lang="es-MX" dirty="0"/>
              <a:t> </a:t>
            </a:r>
            <a:r>
              <a:rPr lang="es-MX" sz="2100" dirty="0"/>
              <a:t>Ahora te invito a que  te organices  en grupo de 4 participantes y elaboren un listado de 5 problemas globales de la sociedad.</a:t>
            </a:r>
            <a:endParaRPr lang="es-PA" sz="2100" dirty="0"/>
          </a:p>
          <a:p>
            <a:pPr lvl="0"/>
            <a:r>
              <a:rPr lang="es-MX" sz="2100" dirty="0"/>
              <a:t> luego observen detenidamente el siguiente  vídeo  clip en el </a:t>
            </a:r>
            <a:r>
              <a:rPr lang="es-MX" sz="2100" dirty="0" smtClean="0"/>
              <a:t>link </a:t>
            </a:r>
            <a:r>
              <a:rPr lang="es-MX" sz="2100" u="sng" dirty="0">
                <a:hlinkClick r:id="rId2"/>
              </a:rPr>
              <a:t>http://www.youtube.com/watch?v=M-X52WWIwvY</a:t>
            </a:r>
            <a:endParaRPr lang="es-PA" sz="2100" dirty="0"/>
          </a:p>
          <a:p>
            <a:pPr marL="0" indent="0">
              <a:buNone/>
            </a:pPr>
            <a:r>
              <a:rPr lang="es-MX" sz="2100" dirty="0"/>
              <a:t> </a:t>
            </a:r>
            <a:endParaRPr lang="es-PA" sz="2100" dirty="0"/>
          </a:p>
          <a:p>
            <a:pPr lvl="0"/>
            <a:r>
              <a:rPr lang="es-MX" sz="2100" dirty="0" smtClean="0"/>
              <a:t>  Observen </a:t>
            </a:r>
            <a:r>
              <a:rPr lang="es-MX" sz="2100" dirty="0"/>
              <a:t>la  imagen y lean el documento que se presenta en el siguiente </a:t>
            </a:r>
            <a:r>
              <a:rPr lang="es-MX" sz="2100" dirty="0" smtClean="0"/>
              <a:t>link </a:t>
            </a:r>
            <a:endParaRPr lang="es-PA" sz="2100" dirty="0"/>
          </a:p>
          <a:p>
            <a:pPr lvl="0"/>
            <a:r>
              <a:rPr lang="es-MX" sz="2100" u="sng" dirty="0">
                <a:hlinkClick r:id="rId3"/>
              </a:rPr>
              <a:t>http://www.portalplanetasedna.com.ar/poblacion12c.htm</a:t>
            </a:r>
            <a:endParaRPr lang="es-PA" sz="2100" dirty="0"/>
          </a:p>
          <a:p>
            <a:pPr marL="0" indent="0">
              <a:buNone/>
            </a:pPr>
            <a:r>
              <a:rPr lang="es-MX" sz="2100" dirty="0"/>
              <a:t> </a:t>
            </a:r>
            <a:endParaRPr lang="es-PA" sz="2100" dirty="0"/>
          </a:p>
          <a:p>
            <a:pPr lvl="0"/>
            <a:r>
              <a:rPr lang="es-MX" sz="2100" dirty="0" smtClean="0"/>
              <a:t>  Realicen </a:t>
            </a:r>
            <a:r>
              <a:rPr lang="es-MX" sz="2100" dirty="0"/>
              <a:t>lectura comprensiva del documento que aparece en el siguiente </a:t>
            </a:r>
            <a:r>
              <a:rPr lang="es-MX" sz="2100" dirty="0" smtClean="0"/>
              <a:t>link  </a:t>
            </a:r>
            <a:r>
              <a:rPr lang="es-MX" sz="2100" u="sng" dirty="0">
                <a:hlinkClick r:id="rId4"/>
              </a:rPr>
              <a:t>http://www.mariovaldivia.cl/content/view/222/Problemas-globales-preocupaciones-locales.html</a:t>
            </a:r>
            <a:endParaRPr lang="es-PA" sz="2100" dirty="0"/>
          </a:p>
          <a:p>
            <a:pPr marL="0" indent="0">
              <a:buNone/>
            </a:pPr>
            <a:r>
              <a:rPr lang="es-MX" sz="2100" dirty="0"/>
              <a:t> </a:t>
            </a:r>
            <a:endParaRPr lang="es-PA" sz="2100" dirty="0"/>
          </a:p>
          <a:p>
            <a:pPr lvl="0"/>
            <a:r>
              <a:rPr lang="es-MX" sz="2100" dirty="0"/>
              <a:t> Presenten en Word un ensayo  en 4 páginas,  en </a:t>
            </a:r>
            <a:r>
              <a:rPr lang="es-MX" sz="2100" dirty="0" err="1"/>
              <a:t>arial</a:t>
            </a:r>
            <a:r>
              <a:rPr lang="es-MX" sz="2100" dirty="0"/>
              <a:t>, letra 12,ilustrado con </a:t>
            </a:r>
            <a:r>
              <a:rPr lang="es-MX" sz="2100" dirty="0" smtClean="0"/>
              <a:t>imagen </a:t>
            </a:r>
            <a:r>
              <a:rPr lang="es-MX" sz="2100" dirty="0"/>
              <a:t>,espacio sencillo, de los aspectos más generales de los 5 problemas seleccionados</a:t>
            </a:r>
            <a:endParaRPr lang="es-PA" sz="2100" dirty="0"/>
          </a:p>
          <a:p>
            <a:pPr marL="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80874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LISTA DE  VERIFICACIÓN  1</a:t>
            </a: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891914"/>
              </p:ext>
            </p:extLst>
          </p:nvPr>
        </p:nvGraphicFramePr>
        <p:xfrm>
          <a:off x="827584" y="1700808"/>
          <a:ext cx="7560840" cy="487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8506"/>
                <a:gridCol w="836485"/>
                <a:gridCol w="875849"/>
              </a:tblGrid>
              <a:tr h="7320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CRITERIO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SI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NO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Cantidad de páginas indicadas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Tipo de letra indicada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Número de letra indicada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Ilustraciones de acuerdo con el </a:t>
                      </a:r>
                      <a:r>
                        <a:rPr lang="es-MX" sz="3200" dirty="0" smtClean="0">
                          <a:effectLst/>
                        </a:rPr>
                        <a:t>tema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20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Espaciado adecuado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>
                          <a:effectLst/>
                        </a:rPr>
                        <a:t> </a:t>
                      </a:r>
                      <a:endParaRPr lang="es-PA" sz="3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200" dirty="0">
                          <a:effectLst/>
                        </a:rPr>
                        <a:t> </a:t>
                      </a:r>
                      <a:endParaRPr lang="es-PA" sz="3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7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30100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sz="2000" dirty="0" smtClean="0"/>
              <a:t>ACTIVIDAD </a:t>
            </a:r>
            <a:r>
              <a:rPr lang="es-MX" sz="2000" dirty="0"/>
              <a:t>Nº  2         TÌTULO : ELABORACIÓN DE TABLA EN POWER POINT</a:t>
            </a:r>
            <a:r>
              <a:rPr lang="es-PA" sz="3100" dirty="0"/>
              <a:t/>
            </a:r>
            <a:br>
              <a:rPr lang="es-PA" sz="3100" dirty="0"/>
            </a:br>
            <a:endParaRPr lang="es-PA" sz="49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¿Cuáles son las </a:t>
            </a:r>
            <a:r>
              <a:rPr lang="es-MX" dirty="0" smtClean="0"/>
              <a:t>características </a:t>
            </a:r>
            <a:r>
              <a:rPr lang="es-MX" dirty="0"/>
              <a:t>más </a:t>
            </a:r>
            <a:r>
              <a:rPr lang="es-MX" dirty="0" smtClean="0"/>
              <a:t>significativas de  </a:t>
            </a:r>
            <a:r>
              <a:rPr lang="es-MX" dirty="0"/>
              <a:t>los problemas globales?</a:t>
            </a:r>
            <a:endParaRPr lang="es-PA" dirty="0"/>
          </a:p>
          <a:p>
            <a:pPr lvl="0"/>
            <a:r>
              <a:rPr lang="es-MX" dirty="0" smtClean="0"/>
              <a:t> </a:t>
            </a:r>
            <a:r>
              <a:rPr lang="es-MX" dirty="0"/>
              <a:t>Ahora  seleccionen tres problemas globales  y procedan a describir las características más significativas de dichos problemas</a:t>
            </a:r>
            <a:endParaRPr lang="es-PA" dirty="0"/>
          </a:p>
          <a:p>
            <a:pPr lvl="0"/>
            <a:r>
              <a:rPr lang="es-MX" dirty="0" smtClean="0"/>
              <a:t> </a:t>
            </a:r>
            <a:r>
              <a:rPr lang="es-MX" dirty="0"/>
              <a:t>Ilustren con un collage  los problemas descritos,  para ello te invitamos entrar a la siguiente dirección para que selecciones imágenes.</a:t>
            </a:r>
            <a:endParaRPr lang="es-PA" dirty="0"/>
          </a:p>
          <a:p>
            <a:r>
              <a:rPr lang="es-MX" u="sng" dirty="0">
                <a:hlinkClick r:id="rId2"/>
              </a:rPr>
              <a:t>http://www.google.com/search?tbm=isch&amp;hl=es&amp;source=hp&amp;biw=1821&amp;bih=799&amp;q=imagenes+de+los+grades+problemas+del+planeta&amp;btnG=Buscar+im%C3%A1genes&amp;gbv=2&amp;oq=imagenes+de+los+grades+problemas+del+planeta&amp;aq=f&amp;aqi=&amp;</a:t>
            </a:r>
            <a:r>
              <a:rPr lang="es-MX" u="sng" dirty="0" smtClean="0">
                <a:hlinkClick r:id="rId2"/>
              </a:rPr>
              <a:t>aql=1&amp;gs_sm=s&amp;gs_upl=2699l16833l0l19937l54l46l0l27l2l0l858l2776l5-2.2l4l0</a:t>
            </a:r>
            <a:endParaRPr lang="es-PA" sz="2800" dirty="0">
              <a:solidFill>
                <a:srgbClr val="FF0000"/>
              </a:solidFill>
            </a:endParaRPr>
          </a:p>
          <a:p>
            <a:endParaRPr lang="es-MX" u="sng" dirty="0" smtClean="0"/>
          </a:p>
          <a:p>
            <a:endParaRPr lang="es-MX" u="sng" dirty="0"/>
          </a:p>
          <a:p>
            <a:pPr marL="0" indent="0">
              <a:buNone/>
            </a:pPr>
            <a:endParaRPr lang="es-PA" dirty="0"/>
          </a:p>
        </p:txBody>
      </p:sp>
      <p:sp>
        <p:nvSpPr>
          <p:cNvPr id="4" name="3 Flecha derecha"/>
          <p:cNvSpPr/>
          <p:nvPr/>
        </p:nvSpPr>
        <p:spPr>
          <a:xfrm>
            <a:off x="3347864" y="5832752"/>
            <a:ext cx="23762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FF0000"/>
                </a:solidFill>
                <a:hlinkClick r:id="rId3" action="ppaction://hlinksldjump"/>
              </a:rPr>
              <a:t>CONTINUA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36246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ACTIVIDAD Nº  2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es-MX" sz="2800" dirty="0" smtClean="0"/>
              <a:t>Diseñen </a:t>
            </a:r>
            <a:r>
              <a:rPr lang="es-MX" sz="2800" dirty="0"/>
              <a:t>una tabla con las siguientes características de los </a:t>
            </a:r>
            <a:r>
              <a:rPr lang="es-MX" sz="2800" dirty="0" smtClean="0"/>
              <a:t>problemas: tipo </a:t>
            </a:r>
            <a:r>
              <a:rPr lang="es-MX" sz="2800" dirty="0"/>
              <a:t>de problema , </a:t>
            </a:r>
            <a:r>
              <a:rPr lang="es-MX" sz="2800" dirty="0" smtClean="0"/>
              <a:t>estadísticas de impacto, dificultades y </a:t>
            </a:r>
            <a:r>
              <a:rPr lang="es-MX" sz="2800" dirty="0"/>
              <a:t>alternativas para </a:t>
            </a:r>
            <a:r>
              <a:rPr lang="es-MX" sz="2800" dirty="0" smtClean="0"/>
              <a:t>enfrentarlo desde </a:t>
            </a:r>
            <a:r>
              <a:rPr lang="es-MX" sz="2800" dirty="0"/>
              <a:t>la educación ver </a:t>
            </a:r>
            <a:r>
              <a:rPr lang="es-MX" sz="2800" dirty="0" smtClean="0"/>
              <a:t>matriz</a:t>
            </a:r>
          </a:p>
          <a:p>
            <a:pPr lvl="0"/>
            <a:r>
              <a:rPr lang="es-MX" sz="2800" dirty="0" smtClean="0"/>
              <a:t> </a:t>
            </a:r>
            <a:endParaRPr lang="es-PA" sz="2800" dirty="0"/>
          </a:p>
          <a:p>
            <a:pPr lvl="0"/>
            <a:r>
              <a:rPr lang="es-MX" sz="2800" dirty="0" smtClean="0"/>
              <a:t>Sometan </a:t>
            </a:r>
            <a:r>
              <a:rPr lang="es-MX" sz="2800" dirty="0"/>
              <a:t>a consideración del facilitador  el borrador de la tabla, enviándolo a la siguiente dirección </a:t>
            </a:r>
            <a:r>
              <a:rPr lang="es-MX" sz="2800" dirty="0">
                <a:solidFill>
                  <a:srgbClr val="C00000"/>
                </a:solidFill>
              </a:rPr>
              <a:t>evergistourriola55@gmail.com</a:t>
            </a:r>
            <a:endParaRPr lang="es-PA" sz="2800" dirty="0">
              <a:solidFill>
                <a:srgbClr val="C00000"/>
              </a:solidFill>
            </a:endParaRPr>
          </a:p>
          <a:p>
            <a:pPr lvl="0"/>
            <a:r>
              <a:rPr lang="es-MX" sz="2800" dirty="0"/>
              <a:t>Sub Producto: Elaboren  un </a:t>
            </a:r>
            <a:r>
              <a:rPr lang="es-MX" sz="2800" dirty="0" smtClean="0"/>
              <a:t>PowerPoint </a:t>
            </a:r>
            <a:r>
              <a:rPr lang="es-MX" sz="2800" dirty="0"/>
              <a:t>con los resultados de la actividad n.3, con 8 diapositivas,  imágenes, sonidos y gráficos</a:t>
            </a:r>
            <a:endParaRPr lang="es-PA" sz="2800" dirty="0"/>
          </a:p>
          <a:p>
            <a:endParaRPr lang="es-PA" dirty="0"/>
          </a:p>
        </p:txBody>
      </p:sp>
      <p:graphicFrame>
        <p:nvGraphicFramePr>
          <p:cNvPr id="4" name="3 Objeto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440574"/>
              </p:ext>
            </p:extLst>
          </p:nvPr>
        </p:nvGraphicFramePr>
        <p:xfrm>
          <a:off x="7596336" y="2708920"/>
          <a:ext cx="1255772" cy="1059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o" showAsIcon="1" r:id="rId3" imgW="914400" imgH="771480" progId="Word.Document.12">
                  <p:embed/>
                </p:oleObj>
              </mc:Choice>
              <mc:Fallback>
                <p:oleObj name="Documento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96336" y="2708920"/>
                        <a:ext cx="1255772" cy="1059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98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LISTA DE VERIFICACIÓN  2</a:t>
            </a: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94949"/>
              </p:ext>
            </p:extLst>
          </p:nvPr>
        </p:nvGraphicFramePr>
        <p:xfrm>
          <a:off x="611560" y="1268755"/>
          <a:ext cx="7776863" cy="5053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5605"/>
                <a:gridCol w="860385"/>
                <a:gridCol w="900873"/>
              </a:tblGrid>
              <a:tr h="8400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CRITERIO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SI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NO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Cantidad de diapositivas indicadas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 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 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Imágenes de acuerdo al tema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 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 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Sonidos adecuados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 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 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Gráficos adecuados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 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 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 </a:t>
                      </a:r>
                      <a:r>
                        <a:rPr lang="es-MX" sz="2400" dirty="0">
                          <a:effectLst/>
                        </a:rPr>
                        <a:t>Con los resultados de la actividad 3</a:t>
                      </a:r>
                      <a:endParaRPr lang="es-P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>
                          <a:effectLst/>
                        </a:rPr>
                        <a:t> </a:t>
                      </a:r>
                      <a:endParaRPr lang="es-PA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2800" dirty="0">
                          <a:effectLst/>
                        </a:rPr>
                        <a:t> </a:t>
                      </a:r>
                      <a:endParaRPr lang="es-PA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78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lk">
  <a:themeElements>
    <a:clrScheme name="Silk">
      <a:dk1>
        <a:srgbClr val="000000"/>
      </a:dk1>
      <a:lt1>
        <a:srgbClr val="FFFFFF"/>
      </a:lt1>
      <a:dk2>
        <a:srgbClr val="043988"/>
      </a:dk2>
      <a:lt2>
        <a:srgbClr val="92C2EB"/>
      </a:lt2>
      <a:accent1>
        <a:srgbClr val="836AAE"/>
      </a:accent1>
      <a:accent2>
        <a:srgbClr val="5DA577"/>
      </a:accent2>
      <a:accent3>
        <a:srgbClr val="678EB9"/>
      </a:accent3>
      <a:accent4>
        <a:srgbClr val="F7A611"/>
      </a:accent4>
      <a:accent5>
        <a:srgbClr val="A1AB38"/>
      </a:accent5>
      <a:accent6>
        <a:srgbClr val="C17790"/>
      </a:accent6>
      <a:hlink>
        <a:srgbClr val="DA5723"/>
      </a:hlink>
      <a:folHlink>
        <a:srgbClr val="226CA5"/>
      </a:folHlink>
    </a:clrScheme>
    <a:fontScheme name="Silk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il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700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7000000" scaled="1"/>
        </a:gradFill>
      </a:fillStyleLst>
      <a:lnStyleLst>
        <a:ln w="12700" cap="sq" cmpd="sng" algn="ctr">
          <a:solidFill>
            <a:schemeClr val="phClr"/>
          </a:solidFill>
          <a:prstDash val="solid"/>
        </a:ln>
        <a:ln w="2540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27000" h="127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524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50000"/>
              </a:schemeClr>
            </a:gs>
            <a:gs pos="50000">
              <a:schemeClr val="phClr">
                <a:tint val="85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100"/>
                <a:satMod val="15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TC010205606[[fn=Tema de seda]]</Template>
  <TotalTime>507</TotalTime>
  <Words>770</Words>
  <Application>Microsoft Office PowerPoint</Application>
  <PresentationFormat>Presentación en pantalla (4:3)</PresentationFormat>
  <Paragraphs>159</Paragraphs>
  <Slides>14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Silk</vt:lpstr>
      <vt:lpstr>Documento de Microsoft Word</vt:lpstr>
      <vt:lpstr>Conozcamos los problemas globales y su impacto en los  perfiles de formación</vt:lpstr>
      <vt:lpstr>SITUACION DE APRENDIZAJE</vt:lpstr>
      <vt:lpstr>PREGUNTA GENERADORA</vt:lpstr>
      <vt:lpstr>PRODUCTO PRINCIPAL</vt:lpstr>
      <vt:lpstr> ACTIVIDAD Nº 1    ENSAYO EN WORD </vt:lpstr>
      <vt:lpstr>LISTA DE  VERIFICACIÓN  1 </vt:lpstr>
      <vt:lpstr> ACTIVIDAD Nº  2         TÌTULO : ELABORACIÓN DE TABLA EN POWER POINT </vt:lpstr>
      <vt:lpstr>ACTIVIDAD Nº  2</vt:lpstr>
      <vt:lpstr>LISTA DE VERIFICACIÓN  2 </vt:lpstr>
      <vt:lpstr>ACTIVIDAD Nº 3 Matriz de perfiles de formación integral en Power point. </vt:lpstr>
      <vt:lpstr>LISTA DE VERFICACIÓN  3 </vt:lpstr>
      <vt:lpstr>RUBRICA</vt:lpstr>
      <vt:lpstr>FUENTES 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TITULO:cono</dc:title>
  <dc:creator>Estudiante</dc:creator>
  <cp:lastModifiedBy>Estudiante 16</cp:lastModifiedBy>
  <cp:revision>207</cp:revision>
  <dcterms:created xsi:type="dcterms:W3CDTF">2011-09-29T16:01:32Z</dcterms:created>
  <dcterms:modified xsi:type="dcterms:W3CDTF">2012-10-05T18:31:08Z</dcterms:modified>
</cp:coreProperties>
</file>