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57" r:id="rId4"/>
    <p:sldId id="265" r:id="rId5"/>
    <p:sldId id="263" r:id="rId6"/>
    <p:sldId id="259" r:id="rId7"/>
    <p:sldId id="262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9900"/>
    <a:srgbClr val="FFFF66"/>
    <a:srgbClr val="FFFF99"/>
    <a:srgbClr val="FF0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00" autoAdjust="0"/>
    <p:restoredTop sz="94600" autoAdjust="0"/>
  </p:normalViewPr>
  <p:slideViewPr>
    <p:cSldViewPr>
      <p:cViewPr varScale="1">
        <p:scale>
          <a:sx n="87" d="100"/>
          <a:sy n="87" d="100"/>
        </p:scale>
        <p:origin x="96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s-ES" noProof="0" smtClean="0"/>
              <a:t>Haga clic para modificar el estilo de título del patrón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</a:p>
        </p:txBody>
      </p:sp>
      <p:sp>
        <p:nvSpPr>
          <p:cNvPr id="512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1BE3491-8B46-49B5-86A2-D98953C9C710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F8D26-2FB0-4753-AFA9-23402706AD1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981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EBE8D-6A5B-4ABB-8F1E-3128F6806893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2562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ítulo y objetos encima del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82296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4038600"/>
            <a:ext cx="82296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01B6E32-8DF3-4A51-AD6D-773A13F6A05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2873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ítulo,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B1CC5C3-CDD8-4CCE-B664-2282C144180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9132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ítulo, 2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54E6039-803A-4A69-BFFD-744441D2FCA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061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82296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4038600"/>
            <a:ext cx="82296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9D52E43-BBCC-4B04-8792-7C3893E4247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1291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ítulo y 2 objetos encima del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>
          <a:xfrm>
            <a:off x="457200" y="4038600"/>
            <a:ext cx="82296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9B37E4-0345-4C47-926B-0D72E9E411E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34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F2D76-6E46-4826-A152-0E3E7A78732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0023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CA9B1-BF65-4B5F-980F-EF95A17CD99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153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BE067-0457-417B-992A-E82424B47805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42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9FD2A-0568-4D16-A6DA-6D702A16B05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7419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DBC2B-648F-4401-9849-3A21812F05F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838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7F732-C119-46DE-A100-8D646AE27C21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463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A8F3DD-5CF6-4EB7-B02B-85949A364EB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661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6876C8-0FAE-4372-8543-C040C13948A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911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FB36FEA9-C0A4-46BB-A981-06B29844E5C8}" type="slidenum">
              <a:rPr lang="es-ES"/>
              <a:pPr/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crypted-tbn0.gstatic.com/images?q=tbn:ANd9GcRzyqZXcZQICZIyziRsj9WL2D8m668WM5zRC2Fevqe11vyHe4sI" TargetMode="External"/><Relationship Id="rId2" Type="http://schemas.openxmlformats.org/officeDocument/2006/relationships/hyperlink" Target="http://comodejar.info/wp-content/uploads/2015/07/abuelos-y-nietos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4.bp.blogspot.com/-6IVUGnkHT88/VZgKHHE2CtI/AAAAAAAAAAM/YrDx2AaLxC8/s1600/familia-ilustracion-canstockphotos.jp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753"/>
            <a:ext cx="7772400" cy="1368151"/>
          </a:xfrm>
        </p:spPr>
        <p:txBody>
          <a:bodyPr/>
          <a:lstStyle/>
          <a:p>
            <a:r>
              <a:rPr lang="es-ES" sz="4800" smtClean="0">
                <a:solidFill>
                  <a:srgbClr val="FFFF99"/>
                </a:solidFill>
                <a:effectLst/>
                <a:latin typeface="Gabriola" pitchFamily="82" charset="0"/>
              </a:rPr>
              <a:t>Una Familia </a:t>
            </a:r>
            <a:r>
              <a:rPr lang="es-ES" sz="4800" dirty="0">
                <a:solidFill>
                  <a:srgbClr val="FFFF99"/>
                </a:solidFill>
                <a:effectLst/>
                <a:latin typeface="Gabriola" pitchFamily="82" charset="0"/>
              </a:rPr>
              <a:t>U</a:t>
            </a:r>
            <a:r>
              <a:rPr lang="es-ES" sz="4800" smtClean="0">
                <a:solidFill>
                  <a:srgbClr val="FFFF99"/>
                </a:solidFill>
                <a:effectLst/>
                <a:latin typeface="Gabriola" pitchFamily="82" charset="0"/>
              </a:rPr>
              <a:t>nida</a:t>
            </a:r>
            <a:endParaRPr lang="es-ES" sz="4800" dirty="0">
              <a:solidFill>
                <a:srgbClr val="FFFF99"/>
              </a:solidFill>
              <a:effectLst/>
              <a:latin typeface="Gabriola" pitchFamily="82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3861048"/>
            <a:ext cx="6400800" cy="1752600"/>
          </a:xfrm>
        </p:spPr>
        <p:txBody>
          <a:bodyPr/>
          <a:lstStyle/>
          <a:p>
            <a:pPr algn="r"/>
            <a:r>
              <a:rPr lang="es-ES" sz="3600" dirty="0" smtClean="0">
                <a:solidFill>
                  <a:srgbClr val="FFFF66"/>
                </a:solidFill>
                <a:effectLst/>
                <a:latin typeface="Gabriola" pitchFamily="82" charset="0"/>
              </a:rPr>
              <a:t>Presentado por:</a:t>
            </a:r>
          </a:p>
          <a:p>
            <a:pPr algn="r"/>
            <a:r>
              <a:rPr lang="es-ES" sz="3600" dirty="0" err="1" smtClean="0">
                <a:solidFill>
                  <a:srgbClr val="FFFF66"/>
                </a:solidFill>
                <a:effectLst/>
                <a:latin typeface="Gabriola" pitchFamily="82" charset="0"/>
              </a:rPr>
              <a:t>Yuli</a:t>
            </a:r>
            <a:r>
              <a:rPr lang="es-ES" sz="3600" dirty="0" smtClean="0">
                <a:solidFill>
                  <a:srgbClr val="FFFF66"/>
                </a:solidFill>
                <a:effectLst/>
                <a:latin typeface="Gabriola" pitchFamily="82" charset="0"/>
              </a:rPr>
              <a:t> Domínguez</a:t>
            </a:r>
            <a:endParaRPr lang="es-ES" sz="3600" dirty="0">
              <a:solidFill>
                <a:srgbClr val="FFFF66"/>
              </a:solidFill>
              <a:effectLst/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4008" y="1916832"/>
            <a:ext cx="4038600" cy="4114800"/>
          </a:xfrm>
        </p:spPr>
        <p:txBody>
          <a:bodyPr/>
          <a:lstStyle/>
          <a:p>
            <a:endParaRPr lang="es-ES" dirty="0" smtClean="0">
              <a:latin typeface="Gabriola" pitchFamily="82" charset="0"/>
            </a:endParaRPr>
          </a:p>
          <a:p>
            <a:r>
              <a:rPr lang="es-ES" dirty="0" smtClean="0">
                <a:latin typeface="Gabriola" pitchFamily="82" charset="0"/>
              </a:rPr>
              <a:t>Es esencial para mantener , mantener el vínculo familiar sano y fuerte.</a:t>
            </a:r>
          </a:p>
          <a:p>
            <a:endParaRPr lang="es-ES" dirty="0">
              <a:latin typeface="Gabriola" pitchFamily="82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5400" dirty="0">
                <a:solidFill>
                  <a:srgbClr val="FFFFFF"/>
                </a:solidFill>
                <a:latin typeface="Gabriola" pitchFamily="82" charset="0"/>
              </a:rPr>
              <a:t>La unión de una familia</a:t>
            </a:r>
            <a:endParaRPr lang="es-PA" dirty="0">
              <a:latin typeface="Gabriola" pitchFamily="82" charset="0"/>
            </a:endParaRPr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91" y="1905000"/>
            <a:ext cx="2896218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Marcador de contenido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905000"/>
            <a:ext cx="4032448" cy="1872000"/>
          </a:xfrm>
        </p:spPr>
      </p:pic>
      <p:sp>
        <p:nvSpPr>
          <p:cNvPr id="6155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395536" y="4005064"/>
            <a:ext cx="8229600" cy="1981200"/>
          </a:xfrm>
        </p:spPr>
        <p:txBody>
          <a:bodyPr/>
          <a:lstStyle/>
          <a:p>
            <a:endParaRPr lang="es-ES" sz="2800" dirty="0" smtClean="0"/>
          </a:p>
          <a:p>
            <a:pPr marL="0" indent="0">
              <a:buNone/>
            </a:pPr>
            <a:r>
              <a:rPr lang="es-ES" dirty="0">
                <a:latin typeface="Gabriola" pitchFamily="82" charset="0"/>
              </a:rPr>
              <a:t>E</a:t>
            </a:r>
            <a:r>
              <a:rPr lang="es-ES" dirty="0" smtClean="0">
                <a:latin typeface="Gabriola" pitchFamily="82" charset="0"/>
              </a:rPr>
              <a:t>s un círculo unido de lazos fraternales de paz, armonía, felicidad y amor.</a:t>
            </a:r>
            <a:endParaRPr lang="es-ES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5400" dirty="0" smtClean="0">
                <a:latin typeface="Gabriola" pitchFamily="82" charset="0"/>
              </a:rPr>
              <a:t>La familia </a:t>
            </a:r>
            <a:endParaRPr lang="es-PA" sz="5400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18303"/>
            <a:ext cx="4038600" cy="2688193"/>
          </a:xfrm>
        </p:spPr>
      </p:pic>
      <p:sp>
        <p:nvSpPr>
          <p:cNvPr id="1024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4008" y="1916832"/>
            <a:ext cx="4038600" cy="4114800"/>
          </a:xfrm>
        </p:spPr>
        <p:txBody>
          <a:bodyPr/>
          <a:lstStyle/>
          <a:p>
            <a:endParaRPr lang="es-ES" dirty="0" smtClean="0">
              <a:latin typeface="Gabriola" pitchFamily="82" charset="0"/>
            </a:endParaRPr>
          </a:p>
          <a:p>
            <a:endParaRPr lang="es-ES" dirty="0">
              <a:latin typeface="Gabriola" pitchFamily="82" charset="0"/>
            </a:endParaRPr>
          </a:p>
          <a:p>
            <a:r>
              <a:rPr lang="es-ES" dirty="0" smtClean="0">
                <a:latin typeface="Gabriola" pitchFamily="82" charset="0"/>
              </a:rPr>
              <a:t>La familia </a:t>
            </a:r>
            <a:r>
              <a:rPr lang="es-ES" dirty="0" smtClean="0">
                <a:latin typeface="Gabriola" pitchFamily="82" charset="0"/>
              </a:rPr>
              <a:t>está </a:t>
            </a:r>
            <a:r>
              <a:rPr lang="es-ES" dirty="0" smtClean="0">
                <a:latin typeface="Gabriola" pitchFamily="82" charset="0"/>
              </a:rPr>
              <a:t>formada por el Padre, madre </a:t>
            </a:r>
            <a:r>
              <a:rPr lang="es-ES" dirty="0">
                <a:latin typeface="Gabriola" pitchFamily="82" charset="0"/>
              </a:rPr>
              <a:t>e</a:t>
            </a:r>
            <a:r>
              <a:rPr lang="es-ES" dirty="0" smtClean="0">
                <a:latin typeface="Gabriola" pitchFamily="82" charset="0"/>
              </a:rPr>
              <a:t> hijos.</a:t>
            </a:r>
            <a:endParaRPr lang="es-ES" dirty="0">
              <a:latin typeface="Gabriola" pitchFamily="82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Gabriola" pitchFamily="82" charset="0"/>
              </a:rPr>
              <a:t>¿</a:t>
            </a:r>
            <a:r>
              <a:rPr lang="es-ES" smtClean="0">
                <a:latin typeface="Gabriola" pitchFamily="82" charset="0"/>
              </a:rPr>
              <a:t>Cómo está </a:t>
            </a:r>
            <a:r>
              <a:rPr lang="es-ES" dirty="0" smtClean="0">
                <a:latin typeface="Gabriola" pitchFamily="82" charset="0"/>
              </a:rPr>
              <a:t>formada la familia?</a:t>
            </a:r>
            <a:endParaRPr lang="es-PA" dirty="0"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46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644008" y="1844824"/>
            <a:ext cx="4038600" cy="4114800"/>
          </a:xfrm>
        </p:spPr>
        <p:txBody>
          <a:bodyPr/>
          <a:lstStyle/>
          <a:p>
            <a:pPr marL="0" indent="0">
              <a:buNone/>
            </a:pPr>
            <a:endParaRPr lang="es-ES" sz="2800" dirty="0" smtClean="0">
              <a:latin typeface="Gabriola" pitchFamily="82" charset="0"/>
            </a:endParaRPr>
          </a:p>
          <a:p>
            <a:pPr marL="0" indent="0">
              <a:buNone/>
            </a:pPr>
            <a:r>
              <a:rPr lang="es-ES" sz="2800" dirty="0" smtClean="0">
                <a:latin typeface="Gabriola" pitchFamily="82" charset="0"/>
              </a:rPr>
              <a:t>Los abuelos son las personas más importantes en la familia.</a:t>
            </a:r>
          </a:p>
          <a:p>
            <a:pPr marL="0" indent="0">
              <a:buNone/>
            </a:pPr>
            <a:r>
              <a:rPr lang="es-ES" sz="2800" dirty="0" smtClean="0">
                <a:latin typeface="Gabriola" pitchFamily="82" charset="0"/>
              </a:rPr>
              <a:t>Son los que nos brindan todo el cariño que necesitamos al igual que nuestros padres.</a:t>
            </a: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5400" dirty="0">
                <a:solidFill>
                  <a:srgbClr val="FFFFFF"/>
                </a:solidFill>
                <a:latin typeface="Gabriola" pitchFamily="82" charset="0"/>
              </a:rPr>
              <a:t>Abuelos </a:t>
            </a:r>
            <a:endParaRPr lang="es-PA" dirty="0"/>
          </a:p>
        </p:txBody>
      </p:sp>
      <p:pic>
        <p:nvPicPr>
          <p:cNvPr id="12" name="11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988840"/>
            <a:ext cx="3048000" cy="1712588"/>
          </a:xfrm>
        </p:spPr>
      </p:pic>
      <p:pic>
        <p:nvPicPr>
          <p:cNvPr id="15" name="14 Marcador de contenido"/>
          <p:cNvPicPr>
            <a:picLocks noGrp="1" noChangeAspect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077072"/>
            <a:ext cx="2885253" cy="1922253"/>
          </a:xfrm>
        </p:spPr>
      </p:pic>
    </p:spTree>
    <p:extLst>
      <p:ext uri="{BB962C8B-B14F-4D97-AF65-F5344CB8AC3E}">
        <p14:creationId xmlns:p14="http://schemas.microsoft.com/office/powerpoint/2010/main" val="380080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485900" y="1906200"/>
            <a:ext cx="1980000" cy="1980000"/>
          </a:xfrm>
        </p:spPr>
      </p:pic>
      <p:sp>
        <p:nvSpPr>
          <p:cNvPr id="13318" name="Rectangle 6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 marL="0" indent="0">
              <a:buNone/>
            </a:pPr>
            <a:endParaRPr lang="es-ES" sz="2800" dirty="0" smtClean="0">
              <a:latin typeface="Gabriola" pitchFamily="82" charset="0"/>
            </a:endParaRPr>
          </a:p>
          <a:p>
            <a:r>
              <a:rPr lang="es-ES" sz="2800" dirty="0" smtClean="0">
                <a:latin typeface="Gabriola" pitchFamily="82" charset="0"/>
              </a:rPr>
              <a:t>Los hermanos son los </a:t>
            </a:r>
            <a:r>
              <a:rPr lang="es-ES" sz="2800" dirty="0" smtClean="0">
                <a:latin typeface="Gabriola" pitchFamily="82" charset="0"/>
              </a:rPr>
              <a:t>que tienen </a:t>
            </a:r>
            <a:r>
              <a:rPr lang="es-ES" sz="2800" dirty="0" smtClean="0">
                <a:latin typeface="Gabriola" pitchFamily="82" charset="0"/>
              </a:rPr>
              <a:t>el mismo padre y madre.</a:t>
            </a:r>
          </a:p>
          <a:p>
            <a:r>
              <a:rPr lang="es-ES" sz="2800" dirty="0" smtClean="0">
                <a:latin typeface="Gabriola" pitchFamily="82" charset="0"/>
              </a:rPr>
              <a:t>Se puede decir también que pueden ser hermanos si son hijos de padres  o madres diferentes.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5400" smtClean="0">
                <a:latin typeface="Gabriola" pitchFamily="82" charset="0"/>
              </a:rPr>
              <a:t>Hermanos</a:t>
            </a:r>
            <a:r>
              <a:rPr lang="es-ES" smtClean="0"/>
              <a:t> </a:t>
            </a:r>
            <a:endParaRPr lang="es-PA" dirty="0"/>
          </a:p>
        </p:txBody>
      </p:sp>
      <p:pic>
        <p:nvPicPr>
          <p:cNvPr id="26" name="25 Marcador de contenido"/>
          <p:cNvPicPr>
            <a:picLocks noGrp="1" noChangeAspect="1"/>
          </p:cNvPicPr>
          <p:nvPr>
            <p:ph sz="quarter" idx="2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4" b="29900"/>
          <a:stretch/>
        </p:blipFill>
        <p:spPr>
          <a:xfrm>
            <a:off x="1763688" y="4077072"/>
            <a:ext cx="1370985" cy="13888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Bibliografía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es-PA" dirty="0"/>
          </a:p>
        </p:txBody>
      </p:sp>
      <p:sp>
        <p:nvSpPr>
          <p:cNvPr id="8" name="5 Título"/>
          <p:cNvSpPr txBox="1">
            <a:spLocks/>
          </p:cNvSpPr>
          <p:nvPr/>
        </p:nvSpPr>
        <p:spPr bwMode="auto">
          <a:xfrm>
            <a:off x="467544" y="2420888"/>
            <a:ext cx="8229600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9pPr>
          </a:lstStyle>
          <a:p>
            <a:pPr marL="457200" indent="-457200" algn="ctr">
              <a:buFont typeface="Wingdings" pitchFamily="2" charset="2"/>
              <a:buChar char="Ø"/>
            </a:pPr>
            <a:endParaRPr lang="es-PA" sz="2800" dirty="0" smtClean="0">
              <a:solidFill>
                <a:srgbClr val="FFFFCC"/>
              </a:solidFill>
              <a:latin typeface="Gabriola" pitchFamily="82" charset="0"/>
              <a:hlinkClick r:id="rId2"/>
            </a:endParaRPr>
          </a:p>
          <a:p>
            <a:pPr marL="457200" indent="-457200" algn="ctr">
              <a:buFont typeface="Wingdings" pitchFamily="2" charset="2"/>
              <a:buChar char="Ø"/>
            </a:pPr>
            <a:endParaRPr lang="es-PA" sz="2800" dirty="0">
              <a:solidFill>
                <a:srgbClr val="FFFFCC"/>
              </a:solidFill>
              <a:latin typeface="Gabriola" pitchFamily="82" charset="0"/>
              <a:hlinkClick r:id="rId2"/>
            </a:endParaRPr>
          </a:p>
          <a:p>
            <a:pPr algn="ctr"/>
            <a:endParaRPr lang="es-PA" sz="2800" dirty="0" smtClean="0">
              <a:solidFill>
                <a:srgbClr val="FFFFCC"/>
              </a:solidFill>
              <a:latin typeface="Gabriola" pitchFamily="82" charset="0"/>
              <a:hlinkClick r:id="rId2"/>
            </a:endParaRPr>
          </a:p>
          <a:p>
            <a:pPr marL="457200" indent="-457200" algn="ctr">
              <a:buFont typeface="Wingdings" pitchFamily="2" charset="2"/>
              <a:buChar char="Ø"/>
            </a:pPr>
            <a:r>
              <a:rPr lang="es-PA" sz="2800" dirty="0" smtClean="0">
                <a:solidFill>
                  <a:srgbClr val="FFFFCC"/>
                </a:solidFill>
                <a:latin typeface="Gabriola" pitchFamily="82" charset="0"/>
                <a:hlinkClick r:id="rId2"/>
              </a:rPr>
              <a:t>http://comodejar.info/wp-content/uploads/2015/07/abuelos-y-nietos.jpg</a:t>
            </a:r>
            <a:endParaRPr lang="es-PA" sz="2800" dirty="0" smtClean="0">
              <a:solidFill>
                <a:srgbClr val="FFFFCC"/>
              </a:solidFill>
              <a:latin typeface="Gabriola" pitchFamily="82" charset="0"/>
            </a:endParaRPr>
          </a:p>
          <a:p>
            <a:endParaRPr lang="es-PA" sz="2800" dirty="0" smtClean="0">
              <a:latin typeface="Gabriola" pitchFamily="82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s-PA" sz="2800" dirty="0" smtClean="0">
                <a:solidFill>
                  <a:srgbClr val="FFFFCC"/>
                </a:solidFill>
                <a:latin typeface="Gabriola" pitchFamily="82" charset="0"/>
                <a:hlinkClick r:id="rId3"/>
              </a:rPr>
              <a:t>https://encrypted-tbn0.gstatic.com/images?q=tbn:ANd9GcRzyqZXcZQICZIyziRsj9WL2D8m668WM5zRC2Fevqe11vyHe4sI</a:t>
            </a:r>
            <a:endParaRPr lang="es-PA" sz="2800" dirty="0" smtClean="0">
              <a:solidFill>
                <a:srgbClr val="FFFFCC"/>
              </a:solidFill>
              <a:latin typeface="Gabriola" pitchFamily="82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s-ES" sz="2800" dirty="0">
              <a:solidFill>
                <a:srgbClr val="FFFFCC"/>
              </a:solidFill>
              <a:latin typeface="Gabriola" pitchFamily="82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s-PA" sz="2400" dirty="0" smtClean="0">
                <a:solidFill>
                  <a:srgbClr val="FFFFCC"/>
                </a:solidFill>
                <a:latin typeface="Gabriola" pitchFamily="82" charset="0"/>
                <a:hlinkClick r:id="rId4"/>
              </a:rPr>
              <a:t>http://4.bp.blogspot.com/-</a:t>
            </a:r>
            <a:r>
              <a:rPr lang="es-PA" sz="2800" dirty="0" smtClean="0">
                <a:solidFill>
                  <a:srgbClr val="FFFFCC"/>
                </a:solidFill>
                <a:latin typeface="Gabriola" pitchFamily="82" charset="0"/>
                <a:hlinkClick r:id="rId4"/>
              </a:rPr>
              <a:t>6IVUGnkHT88/VZgKHHE2CtI/AAAAAAAAAAM/YrDx2AaLxC8/s1600/familia-ilustracion-canstockphotos.jpg</a:t>
            </a:r>
            <a:endParaRPr lang="es-PA" sz="2800" dirty="0" smtClean="0">
              <a:solidFill>
                <a:srgbClr val="FFFFCC"/>
              </a:solidFill>
              <a:latin typeface="Gabriola" pitchFamily="82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s-PA" sz="2800" dirty="0" smtClean="0">
              <a:solidFill>
                <a:srgbClr val="FFFFCC"/>
              </a:solidFill>
              <a:latin typeface="Gabriola" pitchFamily="82" charset="0"/>
            </a:endParaRPr>
          </a:p>
          <a:p>
            <a:endParaRPr lang="es-PA" sz="2800" dirty="0" smtClean="0">
              <a:latin typeface="Gabriola" pitchFamily="82" charset="0"/>
            </a:endParaRPr>
          </a:p>
          <a:p>
            <a:pPr marL="457200" indent="-457200" algn="ctr">
              <a:buFont typeface="Wingdings" pitchFamily="2" charset="2"/>
              <a:buChar char="Ø"/>
            </a:pPr>
            <a:endParaRPr lang="es-PA" sz="2800" dirty="0" smtClean="0">
              <a:latin typeface="Gabriola" pitchFamily="82" charset="0"/>
            </a:endParaRPr>
          </a:p>
          <a:p>
            <a:pPr algn="ctr"/>
            <a:endParaRPr lang="es-PA" sz="2800" dirty="0" smtClean="0"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78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/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20" cy="695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73511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ción de diapositivas de crucero de vacaciones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diapositivas de crucero de vacaciones</Template>
  <TotalTime>310</TotalTime>
  <Words>132</Words>
  <Application>Microsoft Office PowerPoint</Application>
  <PresentationFormat>Presentación en pantalla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Gabriola</vt:lpstr>
      <vt:lpstr>Tahoma</vt:lpstr>
      <vt:lpstr>Wingdings</vt:lpstr>
      <vt:lpstr>Presentación de diapositivas de crucero de vacaciones</vt:lpstr>
      <vt:lpstr>Una Familia Unida</vt:lpstr>
      <vt:lpstr>La unión de una familia</vt:lpstr>
      <vt:lpstr>La familia </vt:lpstr>
      <vt:lpstr>¿Cómo está formada la familia?</vt:lpstr>
      <vt:lpstr>Abuelos </vt:lpstr>
      <vt:lpstr>Hermanos </vt:lpstr>
      <vt:lpstr>   Bibliografía  </vt:lpstr>
      <vt:lpstr>Presentación de PowerPoint</vt:lpstr>
    </vt:vector>
  </TitlesOfParts>
  <Manager/>
  <Company>meduca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fortaleza de la familia</dc:title>
  <dc:subject/>
  <dc:creator>portal-15</dc:creator>
  <cp:keywords/>
  <dc:description/>
  <cp:lastModifiedBy>Administrador</cp:lastModifiedBy>
  <cp:revision>30</cp:revision>
  <dcterms:created xsi:type="dcterms:W3CDTF">2015-10-17T07:44:01Z</dcterms:created>
  <dcterms:modified xsi:type="dcterms:W3CDTF">2016-06-01T16:11:40Z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TC060884423082</vt:lpwstr>
  </property>
</Properties>
</file>