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660"/>
  </p:normalViewPr>
  <p:slideViewPr>
    <p:cSldViewPr>
      <p:cViewPr>
        <p:scale>
          <a:sx n="60" d="100"/>
          <a:sy n="60" d="100"/>
        </p:scale>
        <p:origin x="-193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4CCDD-260B-4938-A40A-DC271E9DFE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PA"/>
        </a:p>
      </dgm:t>
    </dgm:pt>
    <dgm:pt modelId="{C0F9C37B-8FFA-4A82-A8E6-1C59E1DF7FA7}">
      <dgm:prSet phldrT="[Texto]"/>
      <dgm:spPr/>
      <dgm:t>
        <a:bodyPr/>
        <a:lstStyle/>
        <a:p>
          <a:r>
            <a:rPr lang="es-PA" dirty="0" err="1" smtClean="0"/>
            <a:t>Caliz</a:t>
          </a:r>
          <a:r>
            <a:rPr lang="es-PA" dirty="0" smtClean="0"/>
            <a:t>: hojitas verdes (sépalos)</a:t>
          </a:r>
          <a:endParaRPr lang="es-PA" dirty="0"/>
        </a:p>
      </dgm:t>
    </dgm:pt>
    <dgm:pt modelId="{0B5BD70F-793B-4523-AA63-A6321747B60C}" type="parTrans" cxnId="{41DDF2E9-E1FE-495E-B4F2-9DCAA39FBC30}">
      <dgm:prSet/>
      <dgm:spPr/>
      <dgm:t>
        <a:bodyPr/>
        <a:lstStyle/>
        <a:p>
          <a:endParaRPr lang="es-PA"/>
        </a:p>
      </dgm:t>
    </dgm:pt>
    <dgm:pt modelId="{A70049A2-4E1E-41D3-90B9-C5817D7E00F6}" type="sibTrans" cxnId="{41DDF2E9-E1FE-495E-B4F2-9DCAA39FBC30}">
      <dgm:prSet/>
      <dgm:spPr/>
      <dgm:t>
        <a:bodyPr/>
        <a:lstStyle/>
        <a:p>
          <a:endParaRPr lang="es-PA"/>
        </a:p>
      </dgm:t>
    </dgm:pt>
    <dgm:pt modelId="{F8AE07D9-3252-4894-A7C0-DEE4AAF23BFD}">
      <dgm:prSet phldrT="[Texto]"/>
      <dgm:spPr/>
      <dgm:t>
        <a:bodyPr/>
        <a:lstStyle/>
        <a:p>
          <a:r>
            <a:rPr lang="es-PA" dirty="0" smtClean="0"/>
            <a:t>Estambres: órgano sexual masculino</a:t>
          </a:r>
          <a:endParaRPr lang="es-PA" dirty="0"/>
        </a:p>
      </dgm:t>
    </dgm:pt>
    <dgm:pt modelId="{36A2DF51-21C2-4F48-8456-95A13E3B70DC}" type="parTrans" cxnId="{BB49A297-C40E-4CDB-8BEF-9989C6462651}">
      <dgm:prSet/>
      <dgm:spPr/>
      <dgm:t>
        <a:bodyPr/>
        <a:lstStyle/>
        <a:p>
          <a:endParaRPr lang="es-PA"/>
        </a:p>
      </dgm:t>
    </dgm:pt>
    <dgm:pt modelId="{67F036AA-3A6B-4552-A9C1-6C4B621E15BF}" type="sibTrans" cxnId="{BB49A297-C40E-4CDB-8BEF-9989C6462651}">
      <dgm:prSet/>
      <dgm:spPr/>
      <dgm:t>
        <a:bodyPr/>
        <a:lstStyle/>
        <a:p>
          <a:endParaRPr lang="es-PA"/>
        </a:p>
      </dgm:t>
    </dgm:pt>
    <dgm:pt modelId="{9C07C1AE-B5CF-41BA-B2B4-CC0CDC9E855F}">
      <dgm:prSet phldrT="[Texto]"/>
      <dgm:spPr/>
      <dgm:t>
        <a:bodyPr/>
        <a:lstStyle/>
        <a:p>
          <a:r>
            <a:rPr lang="es-PA" dirty="0" smtClean="0"/>
            <a:t>Pistilo: órgano sexual femenino</a:t>
          </a:r>
          <a:endParaRPr lang="es-PA" dirty="0"/>
        </a:p>
      </dgm:t>
    </dgm:pt>
    <dgm:pt modelId="{047D8957-3E13-46E0-8852-0E6986AEEA08}" type="parTrans" cxnId="{0DE7BDF4-2F28-44F8-831C-0DCFC4DED984}">
      <dgm:prSet/>
      <dgm:spPr/>
      <dgm:t>
        <a:bodyPr/>
        <a:lstStyle/>
        <a:p>
          <a:endParaRPr lang="es-PA"/>
        </a:p>
      </dgm:t>
    </dgm:pt>
    <dgm:pt modelId="{DEE61913-4CF5-493E-BB74-17BE69EA0E35}" type="sibTrans" cxnId="{0DE7BDF4-2F28-44F8-831C-0DCFC4DED984}">
      <dgm:prSet/>
      <dgm:spPr/>
      <dgm:t>
        <a:bodyPr/>
        <a:lstStyle/>
        <a:p>
          <a:endParaRPr lang="es-PA"/>
        </a:p>
      </dgm:t>
    </dgm:pt>
    <dgm:pt modelId="{93105154-4CD2-4E35-B394-459B7D265AC2}">
      <dgm:prSet/>
      <dgm:spPr/>
      <dgm:t>
        <a:bodyPr/>
        <a:lstStyle/>
        <a:p>
          <a:r>
            <a:rPr lang="es-PA" dirty="0" smtClean="0"/>
            <a:t>Corola: hojitas de colores (pétalos)</a:t>
          </a:r>
          <a:endParaRPr lang="es-PA" dirty="0"/>
        </a:p>
      </dgm:t>
    </dgm:pt>
    <dgm:pt modelId="{E360B1B5-E222-4BB3-9C2E-9957E8E8DF4A}" type="parTrans" cxnId="{702D10B4-5C28-4EC8-AAEB-15E9C68E2F0A}">
      <dgm:prSet/>
      <dgm:spPr/>
      <dgm:t>
        <a:bodyPr/>
        <a:lstStyle/>
        <a:p>
          <a:endParaRPr lang="es-PA"/>
        </a:p>
      </dgm:t>
    </dgm:pt>
    <dgm:pt modelId="{9A669B7F-55B3-403B-9C6F-2B767E027CC1}" type="sibTrans" cxnId="{702D10B4-5C28-4EC8-AAEB-15E9C68E2F0A}">
      <dgm:prSet/>
      <dgm:spPr/>
      <dgm:t>
        <a:bodyPr/>
        <a:lstStyle/>
        <a:p>
          <a:endParaRPr lang="es-PA"/>
        </a:p>
      </dgm:t>
    </dgm:pt>
    <dgm:pt modelId="{241990E2-59E5-40C7-B81B-FE1DA7F7BFA9}" type="pres">
      <dgm:prSet presAssocID="{B624CCDD-260B-4938-A40A-DC271E9DFE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A"/>
        </a:p>
      </dgm:t>
    </dgm:pt>
    <dgm:pt modelId="{DD9512F5-98C3-4495-A1B9-9211B37344CD}" type="pres">
      <dgm:prSet presAssocID="{B624CCDD-260B-4938-A40A-DC271E9DFE8C}" presName="Name1" presStyleCnt="0"/>
      <dgm:spPr/>
    </dgm:pt>
    <dgm:pt modelId="{A4D109D5-0D5D-412F-8545-D8C37B3D54BA}" type="pres">
      <dgm:prSet presAssocID="{B624CCDD-260B-4938-A40A-DC271E9DFE8C}" presName="cycle" presStyleCnt="0"/>
      <dgm:spPr/>
    </dgm:pt>
    <dgm:pt modelId="{6BCB0931-0644-4BD6-B1B0-E4711613A826}" type="pres">
      <dgm:prSet presAssocID="{B624CCDD-260B-4938-A40A-DC271E9DFE8C}" presName="srcNode" presStyleLbl="node1" presStyleIdx="0" presStyleCnt="4"/>
      <dgm:spPr/>
    </dgm:pt>
    <dgm:pt modelId="{13E73CEA-8E5B-448A-A9CF-B535D1241B85}" type="pres">
      <dgm:prSet presAssocID="{B624CCDD-260B-4938-A40A-DC271E9DFE8C}" presName="conn" presStyleLbl="parChTrans1D2" presStyleIdx="0" presStyleCnt="1"/>
      <dgm:spPr/>
      <dgm:t>
        <a:bodyPr/>
        <a:lstStyle/>
        <a:p>
          <a:endParaRPr lang="es-PA"/>
        </a:p>
      </dgm:t>
    </dgm:pt>
    <dgm:pt modelId="{1E6D5270-D8AC-48B3-847A-3ED46FBAEABD}" type="pres">
      <dgm:prSet presAssocID="{B624CCDD-260B-4938-A40A-DC271E9DFE8C}" presName="extraNode" presStyleLbl="node1" presStyleIdx="0" presStyleCnt="4"/>
      <dgm:spPr/>
    </dgm:pt>
    <dgm:pt modelId="{CF1FCACA-59DC-40D5-982A-E2B96E690D81}" type="pres">
      <dgm:prSet presAssocID="{B624CCDD-260B-4938-A40A-DC271E9DFE8C}" presName="dstNode" presStyleLbl="node1" presStyleIdx="0" presStyleCnt="4"/>
      <dgm:spPr/>
    </dgm:pt>
    <dgm:pt modelId="{6C999A85-C81F-453A-B24A-1BE06CD27BCE}" type="pres">
      <dgm:prSet presAssocID="{C0F9C37B-8FFA-4A82-A8E6-1C59E1DF7FA7}" presName="text_1" presStyleLbl="node1" presStyleIdx="0" presStyleCnt="4" custScaleY="12254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634DCAE-6717-484E-95B4-E5B17C30BA73}" type="pres">
      <dgm:prSet presAssocID="{C0F9C37B-8FFA-4A82-A8E6-1C59E1DF7FA7}" presName="accent_1" presStyleCnt="0"/>
      <dgm:spPr/>
    </dgm:pt>
    <dgm:pt modelId="{BEF33008-B5D0-4A83-9442-16432A7DE533}" type="pres">
      <dgm:prSet presAssocID="{C0F9C37B-8FFA-4A82-A8E6-1C59E1DF7FA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E27001-2BAE-440E-8F95-242D48E71851}" type="pres">
      <dgm:prSet presAssocID="{93105154-4CD2-4E35-B394-459B7D265AC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B1DBE7C-A38F-4023-BE59-D9CEA2CCCA59}" type="pres">
      <dgm:prSet presAssocID="{93105154-4CD2-4E35-B394-459B7D265AC2}" presName="accent_2" presStyleCnt="0"/>
      <dgm:spPr/>
    </dgm:pt>
    <dgm:pt modelId="{7980A591-7CCD-4BF1-8F48-6EE252A1EE6A}" type="pres">
      <dgm:prSet presAssocID="{93105154-4CD2-4E35-B394-459B7D265AC2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A"/>
        </a:p>
      </dgm:t>
    </dgm:pt>
    <dgm:pt modelId="{7D693801-A6B6-4B3F-B749-6F12EB831CA0}" type="pres">
      <dgm:prSet presAssocID="{F8AE07D9-3252-4894-A7C0-DEE4AAF23BF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773F230-0CDA-4C50-9E19-202F96AD93DB}" type="pres">
      <dgm:prSet presAssocID="{F8AE07D9-3252-4894-A7C0-DEE4AAF23BFD}" presName="accent_3" presStyleCnt="0"/>
      <dgm:spPr/>
    </dgm:pt>
    <dgm:pt modelId="{25FCA29A-245E-4EE3-BFC4-E5A7210F931B}" type="pres">
      <dgm:prSet presAssocID="{F8AE07D9-3252-4894-A7C0-DEE4AAF23BFD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4823BB-F4F5-4E92-82E9-5E9C0B3A4256}" type="pres">
      <dgm:prSet presAssocID="{9C07C1AE-B5CF-41BA-B2B4-CC0CDC9E855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CEF2DA5-07F5-43B8-A177-BEA695459874}" type="pres">
      <dgm:prSet presAssocID="{9C07C1AE-B5CF-41BA-B2B4-CC0CDC9E855F}" presName="accent_4" presStyleCnt="0"/>
      <dgm:spPr/>
    </dgm:pt>
    <dgm:pt modelId="{CD23CFA2-8D85-4A04-90D5-1B648B10100D}" type="pres">
      <dgm:prSet presAssocID="{9C07C1AE-B5CF-41BA-B2B4-CC0CDC9E855F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60DC176-17AB-46AA-977E-FCD09DDB09C7}" type="presOf" srcId="{F8AE07D9-3252-4894-A7C0-DEE4AAF23BFD}" destId="{7D693801-A6B6-4B3F-B749-6F12EB831CA0}" srcOrd="0" destOrd="0" presId="urn:microsoft.com/office/officeart/2008/layout/VerticalCurvedList"/>
    <dgm:cxn modelId="{B23143D2-4373-4B8C-BD2C-D88E8B06AD17}" type="presOf" srcId="{9C07C1AE-B5CF-41BA-B2B4-CC0CDC9E855F}" destId="{7B4823BB-F4F5-4E92-82E9-5E9C0B3A4256}" srcOrd="0" destOrd="0" presId="urn:microsoft.com/office/officeart/2008/layout/VerticalCurvedList"/>
    <dgm:cxn modelId="{AD7E6338-8E5B-4754-95DC-9B39B4B274D1}" type="presOf" srcId="{A70049A2-4E1E-41D3-90B9-C5817D7E00F6}" destId="{13E73CEA-8E5B-448A-A9CF-B535D1241B85}" srcOrd="0" destOrd="0" presId="urn:microsoft.com/office/officeart/2008/layout/VerticalCurvedList"/>
    <dgm:cxn modelId="{17CCEC50-A0EA-46AD-93F7-16A69B98DBA0}" type="presOf" srcId="{C0F9C37B-8FFA-4A82-A8E6-1C59E1DF7FA7}" destId="{6C999A85-C81F-453A-B24A-1BE06CD27BCE}" srcOrd="0" destOrd="0" presId="urn:microsoft.com/office/officeart/2008/layout/VerticalCurvedList"/>
    <dgm:cxn modelId="{41DDF2E9-E1FE-495E-B4F2-9DCAA39FBC30}" srcId="{B624CCDD-260B-4938-A40A-DC271E9DFE8C}" destId="{C0F9C37B-8FFA-4A82-A8E6-1C59E1DF7FA7}" srcOrd="0" destOrd="0" parTransId="{0B5BD70F-793B-4523-AA63-A6321747B60C}" sibTransId="{A70049A2-4E1E-41D3-90B9-C5817D7E00F6}"/>
    <dgm:cxn modelId="{FA1B72D5-791D-44B5-930E-6036F4F407C7}" type="presOf" srcId="{93105154-4CD2-4E35-B394-459B7D265AC2}" destId="{3AE27001-2BAE-440E-8F95-242D48E71851}" srcOrd="0" destOrd="0" presId="urn:microsoft.com/office/officeart/2008/layout/VerticalCurvedList"/>
    <dgm:cxn modelId="{49F63121-97DD-47CA-91AC-422D8808BC40}" type="presOf" srcId="{B624CCDD-260B-4938-A40A-DC271E9DFE8C}" destId="{241990E2-59E5-40C7-B81B-FE1DA7F7BFA9}" srcOrd="0" destOrd="0" presId="urn:microsoft.com/office/officeart/2008/layout/VerticalCurvedList"/>
    <dgm:cxn modelId="{702D10B4-5C28-4EC8-AAEB-15E9C68E2F0A}" srcId="{B624CCDD-260B-4938-A40A-DC271E9DFE8C}" destId="{93105154-4CD2-4E35-B394-459B7D265AC2}" srcOrd="1" destOrd="0" parTransId="{E360B1B5-E222-4BB3-9C2E-9957E8E8DF4A}" sibTransId="{9A669B7F-55B3-403B-9C6F-2B767E027CC1}"/>
    <dgm:cxn modelId="{0DE7BDF4-2F28-44F8-831C-0DCFC4DED984}" srcId="{B624CCDD-260B-4938-A40A-DC271E9DFE8C}" destId="{9C07C1AE-B5CF-41BA-B2B4-CC0CDC9E855F}" srcOrd="3" destOrd="0" parTransId="{047D8957-3E13-46E0-8852-0E6986AEEA08}" sibTransId="{DEE61913-4CF5-493E-BB74-17BE69EA0E35}"/>
    <dgm:cxn modelId="{BB49A297-C40E-4CDB-8BEF-9989C6462651}" srcId="{B624CCDD-260B-4938-A40A-DC271E9DFE8C}" destId="{F8AE07D9-3252-4894-A7C0-DEE4AAF23BFD}" srcOrd="2" destOrd="0" parTransId="{36A2DF51-21C2-4F48-8456-95A13E3B70DC}" sibTransId="{67F036AA-3A6B-4552-A9C1-6C4B621E15BF}"/>
    <dgm:cxn modelId="{40846937-E304-4C4D-B1F2-3573E218AC6F}" type="presParOf" srcId="{241990E2-59E5-40C7-B81B-FE1DA7F7BFA9}" destId="{DD9512F5-98C3-4495-A1B9-9211B37344CD}" srcOrd="0" destOrd="0" presId="urn:microsoft.com/office/officeart/2008/layout/VerticalCurvedList"/>
    <dgm:cxn modelId="{07A4B534-F9A1-4799-AF51-3807D2B21034}" type="presParOf" srcId="{DD9512F5-98C3-4495-A1B9-9211B37344CD}" destId="{A4D109D5-0D5D-412F-8545-D8C37B3D54BA}" srcOrd="0" destOrd="0" presId="urn:microsoft.com/office/officeart/2008/layout/VerticalCurvedList"/>
    <dgm:cxn modelId="{C1F0DCE6-0AF3-485C-BF18-8FD4A8D70F09}" type="presParOf" srcId="{A4D109D5-0D5D-412F-8545-D8C37B3D54BA}" destId="{6BCB0931-0644-4BD6-B1B0-E4711613A826}" srcOrd="0" destOrd="0" presId="urn:microsoft.com/office/officeart/2008/layout/VerticalCurvedList"/>
    <dgm:cxn modelId="{50CDE3DA-ABFC-4F79-A189-70E76CAB8891}" type="presParOf" srcId="{A4D109D5-0D5D-412F-8545-D8C37B3D54BA}" destId="{13E73CEA-8E5B-448A-A9CF-B535D1241B85}" srcOrd="1" destOrd="0" presId="urn:microsoft.com/office/officeart/2008/layout/VerticalCurvedList"/>
    <dgm:cxn modelId="{110795E2-B31A-425F-B77B-C8C1FA61C37D}" type="presParOf" srcId="{A4D109D5-0D5D-412F-8545-D8C37B3D54BA}" destId="{1E6D5270-D8AC-48B3-847A-3ED46FBAEABD}" srcOrd="2" destOrd="0" presId="urn:microsoft.com/office/officeart/2008/layout/VerticalCurvedList"/>
    <dgm:cxn modelId="{0C58261F-AC5B-4D8B-9E8C-394F0769D876}" type="presParOf" srcId="{A4D109D5-0D5D-412F-8545-D8C37B3D54BA}" destId="{CF1FCACA-59DC-40D5-982A-E2B96E690D81}" srcOrd="3" destOrd="0" presId="urn:microsoft.com/office/officeart/2008/layout/VerticalCurvedList"/>
    <dgm:cxn modelId="{E0E783B1-AF13-4C55-A2B2-DAD22C6EAD19}" type="presParOf" srcId="{DD9512F5-98C3-4495-A1B9-9211B37344CD}" destId="{6C999A85-C81F-453A-B24A-1BE06CD27BCE}" srcOrd="1" destOrd="0" presId="urn:microsoft.com/office/officeart/2008/layout/VerticalCurvedList"/>
    <dgm:cxn modelId="{7A0DBC26-BB30-4DD7-B31F-7D8D42B825EC}" type="presParOf" srcId="{DD9512F5-98C3-4495-A1B9-9211B37344CD}" destId="{9634DCAE-6717-484E-95B4-E5B17C30BA73}" srcOrd="2" destOrd="0" presId="urn:microsoft.com/office/officeart/2008/layout/VerticalCurvedList"/>
    <dgm:cxn modelId="{A1B0E6F9-A034-4448-AF66-7CE10A29FD42}" type="presParOf" srcId="{9634DCAE-6717-484E-95B4-E5B17C30BA73}" destId="{BEF33008-B5D0-4A83-9442-16432A7DE533}" srcOrd="0" destOrd="0" presId="urn:microsoft.com/office/officeart/2008/layout/VerticalCurvedList"/>
    <dgm:cxn modelId="{E08CA663-846D-4B8D-91E1-14B629CDA9B4}" type="presParOf" srcId="{DD9512F5-98C3-4495-A1B9-9211B37344CD}" destId="{3AE27001-2BAE-440E-8F95-242D48E71851}" srcOrd="3" destOrd="0" presId="urn:microsoft.com/office/officeart/2008/layout/VerticalCurvedList"/>
    <dgm:cxn modelId="{8A66DBA5-54FA-4709-A6C1-2FDD5B7F68AC}" type="presParOf" srcId="{DD9512F5-98C3-4495-A1B9-9211B37344CD}" destId="{3B1DBE7C-A38F-4023-BE59-D9CEA2CCCA59}" srcOrd="4" destOrd="0" presId="urn:microsoft.com/office/officeart/2008/layout/VerticalCurvedList"/>
    <dgm:cxn modelId="{2330C546-9983-488B-B4B1-4993636534E7}" type="presParOf" srcId="{3B1DBE7C-A38F-4023-BE59-D9CEA2CCCA59}" destId="{7980A591-7CCD-4BF1-8F48-6EE252A1EE6A}" srcOrd="0" destOrd="0" presId="urn:microsoft.com/office/officeart/2008/layout/VerticalCurvedList"/>
    <dgm:cxn modelId="{AB15655C-212B-4062-8842-9C5030A9C5D9}" type="presParOf" srcId="{DD9512F5-98C3-4495-A1B9-9211B37344CD}" destId="{7D693801-A6B6-4B3F-B749-6F12EB831CA0}" srcOrd="5" destOrd="0" presId="urn:microsoft.com/office/officeart/2008/layout/VerticalCurvedList"/>
    <dgm:cxn modelId="{E04C665F-5F51-4A5B-96D9-E81A4140D73F}" type="presParOf" srcId="{DD9512F5-98C3-4495-A1B9-9211B37344CD}" destId="{3773F230-0CDA-4C50-9E19-202F96AD93DB}" srcOrd="6" destOrd="0" presId="urn:microsoft.com/office/officeart/2008/layout/VerticalCurvedList"/>
    <dgm:cxn modelId="{6DB952CF-7C3B-47D8-ACEA-B9850DC6F86C}" type="presParOf" srcId="{3773F230-0CDA-4C50-9E19-202F96AD93DB}" destId="{25FCA29A-245E-4EE3-BFC4-E5A7210F931B}" srcOrd="0" destOrd="0" presId="urn:microsoft.com/office/officeart/2008/layout/VerticalCurvedList"/>
    <dgm:cxn modelId="{6AF03AC4-101B-45D7-837C-D695B8FD7B72}" type="presParOf" srcId="{DD9512F5-98C3-4495-A1B9-9211B37344CD}" destId="{7B4823BB-F4F5-4E92-82E9-5E9C0B3A4256}" srcOrd="7" destOrd="0" presId="urn:microsoft.com/office/officeart/2008/layout/VerticalCurvedList"/>
    <dgm:cxn modelId="{5168F495-728E-47C1-AC0B-E753969D6AD9}" type="presParOf" srcId="{DD9512F5-98C3-4495-A1B9-9211B37344CD}" destId="{CCEF2DA5-07F5-43B8-A177-BEA695459874}" srcOrd="8" destOrd="0" presId="urn:microsoft.com/office/officeart/2008/layout/VerticalCurvedList"/>
    <dgm:cxn modelId="{CE4BBF30-FBCD-4801-9D50-C2CF7FED6C06}" type="presParOf" srcId="{CCEF2DA5-07F5-43B8-A177-BEA695459874}" destId="{CD23CFA2-8D85-4A04-90D5-1B648B1010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73CEA-8E5B-448A-A9CF-B535D1241B8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400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99A85-C81F-453A-B24A-1BE06CD27BCE}">
      <dsp:nvSpPr>
        <dsp:cNvPr id="0" name=""/>
        <dsp:cNvSpPr/>
      </dsp:nvSpPr>
      <dsp:spPr>
        <a:xfrm>
          <a:off x="460128" y="241973"/>
          <a:ext cx="7729092" cy="76613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300" kern="1200" dirty="0" err="1" smtClean="0"/>
            <a:t>Caliz</a:t>
          </a:r>
          <a:r>
            <a:rPr lang="es-PA" sz="3300" kern="1200" dirty="0" smtClean="0"/>
            <a:t>: hojitas verdes (sépalos)</a:t>
          </a:r>
          <a:endParaRPr lang="es-PA" sz="3300" kern="1200" dirty="0"/>
        </a:p>
      </dsp:txBody>
      <dsp:txXfrm>
        <a:off x="460128" y="241973"/>
        <a:ext cx="7729092" cy="766139"/>
      </dsp:txXfrm>
    </dsp:sp>
    <dsp:sp modelId="{BEF33008-B5D0-4A83-9442-16432A7DE533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27001-2BAE-440E-8F95-242D48E71851}">
      <dsp:nvSpPr>
        <dsp:cNvPr id="0" name=""/>
        <dsp:cNvSpPr/>
      </dsp:nvSpPr>
      <dsp:spPr>
        <a:xfrm>
          <a:off x="818573" y="1250411"/>
          <a:ext cx="7370648" cy="625205"/>
        </a:xfrm>
        <a:prstGeom prst="rect">
          <a:avLst/>
        </a:prstGeom>
        <a:solidFill>
          <a:schemeClr val="accent2">
            <a:shade val="80000"/>
            <a:hueOff val="-37501"/>
            <a:satOff val="359"/>
            <a:lumOff val="770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300" kern="1200" dirty="0" smtClean="0"/>
            <a:t>Corola: hojitas de colores (pétalos)</a:t>
          </a:r>
          <a:endParaRPr lang="es-PA" sz="3300" kern="1200" dirty="0"/>
        </a:p>
      </dsp:txBody>
      <dsp:txXfrm>
        <a:off x="818573" y="1250411"/>
        <a:ext cx="7370648" cy="625205"/>
      </dsp:txXfrm>
    </dsp:sp>
    <dsp:sp modelId="{7980A591-7CCD-4BF1-8F48-6EE252A1EE6A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2">
              <a:shade val="80000"/>
              <a:hueOff val="-37501"/>
              <a:satOff val="359"/>
              <a:lumOff val="7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93801-A6B6-4B3F-B749-6F12EB831CA0}">
      <dsp:nvSpPr>
        <dsp:cNvPr id="0" name=""/>
        <dsp:cNvSpPr/>
      </dsp:nvSpPr>
      <dsp:spPr>
        <a:xfrm>
          <a:off x="818573" y="2188382"/>
          <a:ext cx="7370648" cy="625205"/>
        </a:xfrm>
        <a:prstGeom prst="rect">
          <a:avLst/>
        </a:prstGeom>
        <a:solidFill>
          <a:schemeClr val="accent2">
            <a:shade val="80000"/>
            <a:hueOff val="-75002"/>
            <a:satOff val="718"/>
            <a:lumOff val="1541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300" kern="1200" dirty="0" smtClean="0"/>
            <a:t>Estambres: órgano sexual masculino</a:t>
          </a:r>
          <a:endParaRPr lang="es-PA" sz="3300" kern="1200" dirty="0"/>
        </a:p>
      </dsp:txBody>
      <dsp:txXfrm>
        <a:off x="818573" y="2188382"/>
        <a:ext cx="7370648" cy="625205"/>
      </dsp:txXfrm>
    </dsp:sp>
    <dsp:sp modelId="{25FCA29A-245E-4EE3-BFC4-E5A7210F931B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accent2">
              <a:shade val="80000"/>
              <a:hueOff val="-75002"/>
              <a:satOff val="718"/>
              <a:lumOff val="154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823BB-F4F5-4E92-82E9-5E9C0B3A4256}">
      <dsp:nvSpPr>
        <dsp:cNvPr id="0" name=""/>
        <dsp:cNvSpPr/>
      </dsp:nvSpPr>
      <dsp:spPr>
        <a:xfrm>
          <a:off x="460128" y="3126353"/>
          <a:ext cx="7729092" cy="625205"/>
        </a:xfrm>
        <a:prstGeom prst="rect">
          <a:avLst/>
        </a:prstGeom>
        <a:solidFill>
          <a:schemeClr val="accent2">
            <a:shade val="80000"/>
            <a:hueOff val="-112504"/>
            <a:satOff val="1077"/>
            <a:lumOff val="2312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300" kern="1200" dirty="0" smtClean="0"/>
            <a:t>Pistilo: órgano sexual femenino</a:t>
          </a:r>
          <a:endParaRPr lang="es-PA" sz="3300" kern="1200" dirty="0"/>
        </a:p>
      </dsp:txBody>
      <dsp:txXfrm>
        <a:off x="460128" y="3126353"/>
        <a:ext cx="7729092" cy="625205"/>
      </dsp:txXfrm>
    </dsp:sp>
    <dsp:sp modelId="{CD23CFA2-8D85-4A04-90D5-1B648B10100D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accent2">
              <a:shade val="80000"/>
              <a:hueOff val="-112504"/>
              <a:satOff val="1077"/>
              <a:lumOff val="23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66F1B-88A1-4DB5-AC11-BADCF555A8F8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80E85-4BB5-41DA-A45F-382AA601EBD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728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0E85-4BB5-41DA-A45F-382AA601EBD6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07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8B032F-73CA-43D8-8BFA-594304DF6675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BD267F-82DA-4897-9158-534DF01B9309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2.gstatic.com/images?q=tbn:ANd9GcQeOwE1G0j9Uj2EvrFvQ74_IMRBO0YBIvRGWc1yBcwXDM9nYALGxQ" TargetMode="External"/><Relationship Id="rId13" Type="http://schemas.openxmlformats.org/officeDocument/2006/relationships/hyperlink" Target="http://www.turincondefotos.com/images/flores-china.jpg" TargetMode="External"/><Relationship Id="rId3" Type="http://schemas.openxmlformats.org/officeDocument/2006/relationships/hyperlink" Target="http://imagingfotos.files.wordpress.com/2009/10/azucena.jpg" TargetMode="External"/><Relationship Id="rId7" Type="http://schemas.openxmlformats.org/officeDocument/2006/relationships/hyperlink" Target="http://t2.gstatic.com/images?q=tbn:ANd9GcRz9Uvak2TRqa-jiZo_eqL9wG4YfNJaVvrdljR3O1atWVXgbIhn" TargetMode="External"/><Relationship Id="rId12" Type="http://schemas.openxmlformats.org/officeDocument/2006/relationships/hyperlink" Target="http://t0.gstatic.com/images?q=tbn:ANd9GcTzYD7oAJXly6VZL_RscMNXoLrEznFAds4Kc328VEcpoFmt5zZf" TargetMode="External"/><Relationship Id="rId2" Type="http://schemas.openxmlformats.org/officeDocument/2006/relationships/hyperlink" Target="http://2.bp.blogspot.com/-7RF1UeTtPos/TdVkk2SVGXI/AAAAAAAAAAw/Uyl0iHC7l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ndos10.net/fondos-de-pantalla-de-paisajes/flores-blancas-2-wallpapers-17229" TargetMode="External"/><Relationship Id="rId11" Type="http://schemas.openxmlformats.org/officeDocument/2006/relationships/hyperlink" Target="http://www.minirecados.com/i/c2/ae/892.gif" TargetMode="External"/><Relationship Id="rId5" Type="http://schemas.openxmlformats.org/officeDocument/2006/relationships/hyperlink" Target="http://www.imagenes-amor.com/wp-content/uploads/22.jpg" TargetMode="External"/><Relationship Id="rId10" Type="http://schemas.openxmlformats.org/officeDocument/2006/relationships/hyperlink" Target="http://3.bp.blogspot.com/_AoOelH1ORP0/RuDCtuRCF9I/AAAAAAAACzg/xwPJ1qIP180/s400/15.gif" TargetMode="External"/><Relationship Id="rId4" Type="http://schemas.openxmlformats.org/officeDocument/2006/relationships/hyperlink" Target="http://www.verdibujosanimados.net/wp-content/uploads/2011/05/dibujos-animados-de-flores.jpg" TargetMode="External"/><Relationship Id="rId9" Type="http://schemas.openxmlformats.org/officeDocument/2006/relationships/hyperlink" Target="http://www.honorioiglesias.es/images/partes_flor.jpg" TargetMode="External"/><Relationship Id="rId14" Type="http://schemas.openxmlformats.org/officeDocument/2006/relationships/hyperlink" Target="http://img11.imageshack.us/img11/993/entreasflores1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Documents/Arboles%20y%20Flores%20-%20Cortos%20Disney%20%5bSaveYouTube.com%5d.fl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408712" cy="4752528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pPr algn="ctr"/>
            <a:r>
              <a:rPr lang="es-ES_tradnl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Handwriting" pitchFamily="66" charset="0"/>
                <a:ea typeface="Batang"/>
                <a:cs typeface="Arial"/>
              </a:rPr>
              <a:t>EL REGALO MÁS HERMOSO</a:t>
            </a:r>
            <a:r>
              <a:rPr lang="es-P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Handwriting" pitchFamily="66" charset="0"/>
                <a:ea typeface="Times New Roman"/>
              </a:rPr>
              <a:t/>
            </a:r>
            <a:br>
              <a:rPr lang="es-P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Handwriting" pitchFamily="66" charset="0"/>
                <a:ea typeface="Times New Roman"/>
              </a:rPr>
            </a:br>
            <a:endParaRPr lang="es-PA" sz="80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92080" y="5229200"/>
            <a:ext cx="3528392" cy="1368152"/>
          </a:xfrm>
        </p:spPr>
        <p:txBody>
          <a:bodyPr>
            <a:normAutofit fontScale="92500"/>
          </a:bodyPr>
          <a:lstStyle/>
          <a:p>
            <a:r>
              <a:rPr lang="es-PA" sz="3600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Elaborado por:</a:t>
            </a:r>
          </a:p>
          <a:p>
            <a:r>
              <a:rPr lang="es-PA" sz="3600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Denys M. Villarreal Z</a:t>
            </a:r>
            <a:r>
              <a:rPr lang="es-PA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.</a:t>
            </a:r>
            <a:endParaRPr lang="es-PA" dirty="0">
              <a:solidFill>
                <a:schemeClr val="accent1">
                  <a:lumMod val="75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4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4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260648"/>
            <a:ext cx="7128792" cy="120066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ctr">
            <a:normAutofit/>
          </a:bodyPr>
          <a:lstStyle/>
          <a:p>
            <a:pPr algn="ctr"/>
            <a:r>
              <a:rPr lang="es-PA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Criterios de evaluación</a:t>
            </a:r>
            <a:endParaRPr lang="es-PA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663884"/>
              </p:ext>
            </p:extLst>
          </p:nvPr>
        </p:nvGraphicFramePr>
        <p:xfrm>
          <a:off x="755576" y="3140970"/>
          <a:ext cx="6984775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4652282"/>
                <a:gridCol w="590507"/>
                <a:gridCol w="580662"/>
                <a:gridCol w="580662"/>
                <a:gridCol w="580662"/>
              </a:tblGrid>
              <a:tr h="147172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5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_tradnl" sz="4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Descripción</a:t>
                      </a:r>
                      <a:endParaRPr lang="es-PA" sz="6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Excelente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Bueno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Regular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Deficiente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8253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Puntualidad y Aseo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38253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Marco y Nitidez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8253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Esquema de la flor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38253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Colocación de las partes de la Flor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8253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s-PA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  <a:tab pos="3150870" algn="l"/>
                        </a:tabLst>
                      </a:pPr>
                      <a:r>
                        <a:rPr lang="es-ES_tradnl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461314"/>
            <a:ext cx="8640960" cy="144655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151188" algn="l"/>
              </a:tabLst>
            </a:pPr>
            <a:r>
              <a:rPr kumimoji="0" lang="es-ES_tradnl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CRITERIOS A EVALUAR</a:t>
            </a:r>
            <a:endParaRPr kumimoji="0" lang="es-PA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151188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Excelente = 5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rgbClr val="B4147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Bueno = 4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151188" algn="l"/>
              </a:tabLst>
            </a:pP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Regular = 3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Deficiente= 2</a:t>
            </a:r>
            <a:endParaRPr kumimoji="0" lang="es-P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79296" cy="44771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ctr"/>
            <a:r>
              <a:rPr lang="es-PA" sz="66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REFERENCIAS</a:t>
            </a:r>
            <a:endParaRPr lang="es-PA" sz="660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r>
              <a:rPr lang="es-PA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HERRAMIENTAS DE ANDAMIAGE</a:t>
            </a:r>
            <a:endParaRPr lang="es-PA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128792" cy="4032448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"/>
            </a:pPr>
            <a:r>
              <a:rPr lang="es-ES_tradnl" sz="3600" i="1" dirty="0">
                <a:latin typeface="Arial Black" pitchFamily="34" charset="0"/>
                <a:ea typeface="Times New Roman"/>
              </a:rPr>
              <a:t>Presentación de </a:t>
            </a:r>
            <a:r>
              <a:rPr lang="es-ES_tradnl" sz="3600" i="1" dirty="0" err="1" smtClean="0">
                <a:latin typeface="Arial Black" pitchFamily="34" charset="0"/>
                <a:ea typeface="Times New Roman"/>
              </a:rPr>
              <a:t>Power</a:t>
            </a:r>
            <a:r>
              <a:rPr lang="es-ES_tradnl" sz="3600" i="1" dirty="0" smtClean="0">
                <a:latin typeface="Arial Black" pitchFamily="34" charset="0"/>
                <a:ea typeface="Times New Roman"/>
              </a:rPr>
              <a:t> Point.</a:t>
            </a:r>
          </a:p>
          <a:p>
            <a:pPr>
              <a:spcAft>
                <a:spcPts val="0"/>
              </a:spcAft>
              <a:buFont typeface="Wingdings" pitchFamily="2" charset="2"/>
              <a:buChar char=""/>
            </a:pPr>
            <a:r>
              <a:rPr lang="es-ES_tradnl" sz="3600" i="1" dirty="0" smtClean="0">
                <a:latin typeface="Arial Black" pitchFamily="34" charset="0"/>
                <a:ea typeface="Times New Roman"/>
              </a:rPr>
              <a:t>Dora C. Brown Y Lidia M. De Jaén, 2005, Naturaleza 5°,España, Melsa.</a:t>
            </a:r>
            <a:endParaRPr lang="es-PA" sz="3600" dirty="0">
              <a:latin typeface="Arial Black" pitchFamily="34" charset="0"/>
              <a:ea typeface="Times New Roman"/>
            </a:endParaRP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359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s-PA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INFORMACIÓN</a:t>
            </a:r>
            <a:endParaRPr lang="es-PA" sz="5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2232248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3200" dirty="0" smtClean="0">
                <a:latin typeface="Arial Black" pitchFamily="34" charset="0"/>
              </a:rPr>
              <a:t>DORA C. BROWN Y LIDIA M. DE JAÉN, 2005, CIENCIAS DE LA NATURALEZA DE 5° GRADO, ESPAÑA, MELSA. </a:t>
            </a:r>
            <a:endParaRPr lang="es-PA" sz="3200" dirty="0"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048672" cy="307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0801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 fontScale="90000"/>
          </a:bodyPr>
          <a:lstStyle/>
          <a:p>
            <a:pPr algn="ctr"/>
            <a:r>
              <a:rPr lang="es-PA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CRÉDITO DE LAS IMÁGENES</a:t>
            </a:r>
            <a:endParaRPr lang="es-PA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8052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{"/>
            </a:pPr>
            <a:r>
              <a:rPr lang="es-PA" sz="16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hlinkClick r:id="rId2"/>
              </a:rPr>
              <a:t>http://2.bp.blogspot.com/-</a:t>
            </a:r>
            <a:r>
              <a:rPr lang="es-PA" sz="1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hlinkClick r:id="rId2"/>
              </a:rPr>
              <a:t>7RF1UeTtPos/TdVkk2SVGXI/AAAAAAAAAAw/Uyl0iHC7lHY</a:t>
            </a:r>
            <a:endParaRPr lang="es-PA" sz="16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3"/>
              </a:rPr>
              <a:t>http://</a:t>
            </a:r>
            <a:r>
              <a:rPr lang="es-PA" sz="1600" dirty="0" smtClean="0">
                <a:latin typeface="Arial Black" pitchFamily="34" charset="0"/>
                <a:hlinkClick r:id="rId3"/>
              </a:rPr>
              <a:t>imagingfotos.files.wordpress.com/2009/10/azucena.jpg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4"/>
              </a:rPr>
              <a:t>http://</a:t>
            </a:r>
            <a:r>
              <a:rPr lang="es-PA" sz="1600" dirty="0" smtClean="0">
                <a:latin typeface="Arial Black" pitchFamily="34" charset="0"/>
                <a:hlinkClick r:id="rId4"/>
              </a:rPr>
              <a:t>www.verdibujosanimados.net/wp-content/uploads/2011/05/dibujos-animados-de-flores.jpg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5"/>
              </a:rPr>
              <a:t>http://</a:t>
            </a:r>
            <a:r>
              <a:rPr lang="es-PA" sz="1600" dirty="0" smtClean="0">
                <a:latin typeface="Arial Black" pitchFamily="34" charset="0"/>
                <a:hlinkClick r:id="rId5"/>
              </a:rPr>
              <a:t>www.imagenes-amor.com/wp-content/uploads/22.jpg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6"/>
              </a:rPr>
              <a:t>http://</a:t>
            </a:r>
            <a:r>
              <a:rPr lang="es-PA" sz="1600" dirty="0" smtClean="0">
                <a:latin typeface="Arial Black" pitchFamily="34" charset="0"/>
                <a:hlinkClick r:id="rId6"/>
              </a:rPr>
              <a:t>www.fondos10.net/fondos-de-pantalla-de-paisajes/flores-blancas-2-wallpapers-17229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7"/>
              </a:rPr>
              <a:t>http://</a:t>
            </a:r>
            <a:r>
              <a:rPr lang="es-PA" sz="1600" dirty="0" smtClean="0">
                <a:latin typeface="Arial Black" pitchFamily="34" charset="0"/>
                <a:hlinkClick r:id="rId7"/>
              </a:rPr>
              <a:t>t2.gstatic.com/images?q=tbn:ANd9GcRz9Uvak2TRqa-jiZo_eqL9wG4YfNJaVvrdljR3O1atWVXgbIhn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8"/>
              </a:rPr>
              <a:t>http://</a:t>
            </a:r>
            <a:r>
              <a:rPr lang="es-PA" sz="1600" dirty="0" smtClean="0">
                <a:latin typeface="Arial Black" pitchFamily="34" charset="0"/>
                <a:hlinkClick r:id="rId8"/>
              </a:rPr>
              <a:t>t2.gstatic.com/images?q=tbn:ANd9GcQeOwE1G0j9Uj2EvrFvQ74_IMRBO0YBIvRGWc1yBcwXDM9nYALGxQ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9"/>
              </a:rPr>
              <a:t>http://</a:t>
            </a:r>
            <a:r>
              <a:rPr lang="es-PA" sz="1600" dirty="0" smtClean="0">
                <a:latin typeface="Arial Black" pitchFamily="34" charset="0"/>
                <a:hlinkClick r:id="rId9"/>
              </a:rPr>
              <a:t>www.honorioiglesias.es/images/partes_flor.jpg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>
                <a:latin typeface="Arial Black" pitchFamily="34" charset="0"/>
                <a:hlinkClick r:id="rId10"/>
              </a:rPr>
              <a:t>http://3.bp.blogspot.com/_</a:t>
            </a:r>
            <a:r>
              <a:rPr lang="es-PA" sz="1600" dirty="0" smtClean="0">
                <a:latin typeface="Arial Black" pitchFamily="34" charset="0"/>
                <a:hlinkClick r:id="rId10"/>
              </a:rPr>
              <a:t>AoOelH1ORP0/RuDCtuRCF9I/AAAAAAAACzg/xwPJ1qIP180/s400/15.gif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 smtClean="0">
                <a:latin typeface="Arial Black" pitchFamily="34" charset="0"/>
                <a:hlinkClick r:id="rId11"/>
              </a:rPr>
              <a:t>http</a:t>
            </a:r>
            <a:r>
              <a:rPr lang="es-PA" sz="1600" dirty="0">
                <a:latin typeface="Arial Black" pitchFamily="34" charset="0"/>
                <a:hlinkClick r:id="rId11"/>
              </a:rPr>
              <a:t>://</a:t>
            </a:r>
            <a:r>
              <a:rPr lang="es-PA" sz="1600" dirty="0" smtClean="0">
                <a:latin typeface="Arial Black" pitchFamily="34" charset="0"/>
                <a:hlinkClick r:id="rId11"/>
              </a:rPr>
              <a:t>www.minirecados.com/i/c2/ae/892.gif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 smtClean="0">
                <a:latin typeface="Arial Black" pitchFamily="34" charset="0"/>
                <a:hlinkClick r:id="rId12"/>
              </a:rPr>
              <a:t>http</a:t>
            </a:r>
            <a:r>
              <a:rPr lang="es-PA" sz="1600" dirty="0">
                <a:latin typeface="Arial Black" pitchFamily="34" charset="0"/>
                <a:hlinkClick r:id="rId12"/>
              </a:rPr>
              <a:t>://</a:t>
            </a:r>
            <a:r>
              <a:rPr lang="es-PA" sz="1600" dirty="0" smtClean="0">
                <a:latin typeface="Arial Black" pitchFamily="34" charset="0"/>
                <a:hlinkClick r:id="rId12"/>
              </a:rPr>
              <a:t>t0.gstatic.com/images?q=tbn:ANd9GcTzYD7oAJXly6VZL_RscMNXoLrEznFAds4Kc328VEcpoFmt5zZf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 smtClean="0">
                <a:latin typeface="Arial Black" pitchFamily="34" charset="0"/>
                <a:hlinkClick r:id="rId13"/>
              </a:rPr>
              <a:t>http</a:t>
            </a:r>
            <a:r>
              <a:rPr lang="es-PA" sz="1600" dirty="0">
                <a:latin typeface="Arial Black" pitchFamily="34" charset="0"/>
                <a:hlinkClick r:id="rId13"/>
              </a:rPr>
              <a:t>://</a:t>
            </a:r>
            <a:r>
              <a:rPr lang="es-PA" sz="1600" dirty="0" smtClean="0">
                <a:latin typeface="Arial Black" pitchFamily="34" charset="0"/>
                <a:hlinkClick r:id="rId13"/>
              </a:rPr>
              <a:t>www.turincondefotos.com/images/flores-china.jpg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 smtClean="0">
                <a:latin typeface="Arial Black" pitchFamily="34" charset="0"/>
                <a:hlinkClick r:id="rId14"/>
              </a:rPr>
              <a:t>http</a:t>
            </a:r>
            <a:r>
              <a:rPr lang="es-PA" sz="1600" dirty="0">
                <a:latin typeface="Arial Black" pitchFamily="34" charset="0"/>
                <a:hlinkClick r:id="rId14"/>
              </a:rPr>
              <a:t>://</a:t>
            </a:r>
            <a:r>
              <a:rPr lang="es-PA" sz="1600" dirty="0" smtClean="0">
                <a:latin typeface="Arial Black" pitchFamily="34" charset="0"/>
                <a:hlinkClick r:id="rId14"/>
              </a:rPr>
              <a:t>img11.imageshack.us/img11/993/entreasflores1.jpg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r>
              <a:rPr lang="es-PA" sz="1600" dirty="0" smtClean="0">
                <a:latin typeface="Arial Black" pitchFamily="34" charset="0"/>
                <a:hlinkClick r:id="rId12"/>
              </a:rPr>
              <a:t>http</a:t>
            </a:r>
            <a:r>
              <a:rPr lang="es-PA" sz="1600" dirty="0">
                <a:latin typeface="Arial Black" pitchFamily="34" charset="0"/>
                <a:hlinkClick r:id="rId12"/>
              </a:rPr>
              <a:t>://</a:t>
            </a:r>
            <a:r>
              <a:rPr lang="es-PA" sz="1600" dirty="0" smtClean="0">
                <a:latin typeface="Arial Black" pitchFamily="34" charset="0"/>
                <a:hlinkClick r:id="rId12"/>
              </a:rPr>
              <a:t>t0.gstatic.com/images?q=tbn:ANd9GcTzYD7oAJXly6VZL_RscMNXoLrEznFAds4Kc328VEcpoFmt5zZf</a:t>
            </a: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{"/>
            </a:pPr>
            <a:endParaRPr lang="es-PA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56648" cy="91436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anchor="ctr">
            <a:noAutofit/>
          </a:bodyPr>
          <a:lstStyle/>
          <a:p>
            <a:pPr algn="ctr"/>
            <a:r>
              <a:rPr lang="es-PA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UBICACIÓN EN EL PROGRAMA</a:t>
            </a:r>
            <a:endParaRPr lang="es-PA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7643192" cy="2880320"/>
          </a:xfrm>
          <a:solidFill>
            <a:schemeClr val="bg1"/>
          </a:solidFill>
          <a:scene3d>
            <a:camera prst="isometricOffAxis2Lef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PA" sz="3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ÁREA  1: LOS SERES VIVOS Y SUS FUNCIONES</a:t>
            </a:r>
            <a:r>
              <a:rPr lang="es-PA" sz="3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PA" sz="3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PA" sz="3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Primaria </a:t>
            </a:r>
          </a:p>
          <a:p>
            <a:pPr>
              <a:buFont typeface="Wingdings" pitchFamily="2" charset="2"/>
              <a:buChar char="v"/>
            </a:pPr>
            <a:r>
              <a:rPr lang="es-PA" sz="3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Grado </a:t>
            </a:r>
            <a:r>
              <a:rPr lang="es-PA" sz="3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5°</a:t>
            </a:r>
          </a:p>
          <a:p>
            <a:pPr>
              <a:buFont typeface="Wingdings" pitchFamily="2" charset="2"/>
              <a:buChar char="v"/>
            </a:pPr>
            <a:r>
              <a:rPr lang="es-PA" sz="3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Ciencias Naturales</a:t>
            </a:r>
          </a:p>
          <a:p>
            <a:pPr>
              <a:buFont typeface="Wingdings" pitchFamily="2" charset="2"/>
              <a:buChar char="v"/>
            </a:pPr>
            <a:r>
              <a:rPr lang="es-PA" sz="3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Artística</a:t>
            </a:r>
            <a:endParaRPr lang="es-PA" sz="3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endParaRPr lang="es-P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9"/>
            <a:ext cx="8172400" cy="26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33" y="-11765"/>
            <a:ext cx="9144000" cy="690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319" y="0"/>
            <a:ext cx="908768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s-PA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TIEMPO</a:t>
            </a:r>
            <a:endParaRPr lang="es-PA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437112"/>
            <a:ext cx="7715200" cy="2088232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pPr>
              <a:buFont typeface="Wingdings 2" pitchFamily="18" charset="2"/>
              <a:buChar char=""/>
            </a:pPr>
            <a:endParaRPr lang="es-PA" dirty="0" smtClean="0">
              <a:latin typeface="Arial Black" pitchFamily="34" charset="0"/>
            </a:endParaRPr>
          </a:p>
          <a:p>
            <a:pPr>
              <a:buFont typeface="Wingdings 2" pitchFamily="18" charset="2"/>
              <a:buChar char=""/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es-PA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3 HORAS DE 40 MINUTOS.</a:t>
            </a:r>
            <a:endParaRPr lang="es-PA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es-P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56"/>
            <a:ext cx="9144000" cy="69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7362"/>
            <a:ext cx="493204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s-PA" sz="6600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objetivo</a:t>
            </a:r>
            <a:endParaRPr lang="es-PA" sz="6600" dirty="0">
              <a:solidFill>
                <a:schemeClr val="bg2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8100392" cy="4392488"/>
          </a:xfrm>
          <a:scene3d>
            <a:camera prst="isometricOffAxis1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s-ES_tradnl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Conocer la importancia de las partes de la flor, mediante una proyección en </a:t>
            </a:r>
            <a:r>
              <a:rPr lang="es-ES_tradnl" sz="3200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Power</a:t>
            </a:r>
            <a:r>
              <a:rPr lang="es-ES_tradnl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 Point para que ellos  realicen una lámina, con la finalidad de que los estudiantes conozcan cómo se realiza la reproducción sexual en las flores y diferencien las bellezas y aromas </a:t>
            </a:r>
            <a:r>
              <a:rPr lang="es-ES_tradnl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que </a:t>
            </a:r>
            <a:r>
              <a:rPr lang="es-ES_tradnl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ellas </a:t>
            </a:r>
            <a:r>
              <a:rPr lang="es-ES_tradnl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nos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s-ES_tradnl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 </a:t>
            </a:r>
            <a:r>
              <a:rPr lang="es-ES_tradnl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regalan, en nuestro </a:t>
            </a:r>
            <a:endParaRPr lang="es-ES_tradnl" sz="32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BatangChe" pitchFamily="49" charset="-127"/>
              <a:cs typeface="Arial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_tradnl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ambiente </a:t>
            </a:r>
            <a:r>
              <a:rPr lang="es-ES_tradnl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BatangChe" pitchFamily="49" charset="-127"/>
                <a:cs typeface="Arial"/>
              </a:rPr>
              <a:t>natural.</a:t>
            </a:r>
            <a:endParaRPr lang="es-PA" sz="3200" dirty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BatangChe" pitchFamily="49" charset="-127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123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0"/>
            <a:ext cx="8175811" cy="68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20040"/>
            <a:ext cx="5688632" cy="11430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pPr algn="ctr"/>
            <a:r>
              <a:rPr lang="es-PA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Situación de aprendizaje</a:t>
            </a:r>
            <a:endParaRPr lang="es-PA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7718610" cy="5157192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Nos cuenta Jesús, que cuando el abuelito, le relata cuentos le dice: “salimos al campo, tenemos la oportunidad de observar, de tocar y de disfrutar de  las diferentes fragancias y aromas que nos ha regalad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</a:rPr>
              <a:t>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o Dios con la naturaleza, día a día”.</a:t>
            </a:r>
            <a:endParaRPr lang="es-PA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481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14"/>
            <a:ext cx="9144000" cy="683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70080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algn="ctr"/>
            <a:r>
              <a:rPr lang="es-PA" sz="48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Pregunta generadora</a:t>
            </a:r>
            <a:endParaRPr lang="es-PA" sz="480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_tradnl" sz="72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Times New Roman"/>
                <a:cs typeface="Aharoni"/>
              </a:rPr>
              <a:t>¿Valoras tú </a:t>
            </a:r>
            <a:r>
              <a:rPr lang="es-ES_tradnl" sz="72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Times New Roman"/>
                <a:cs typeface="Aharoni"/>
              </a:rPr>
              <a:t>          la </a:t>
            </a:r>
            <a:r>
              <a:rPr lang="es-ES_tradnl" sz="72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Times New Roman"/>
                <a:cs typeface="Aharoni"/>
              </a:rPr>
              <a:t>naturaleza?</a:t>
            </a:r>
            <a:endParaRPr lang="es-PA" sz="7200" b="1" cap="all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ea typeface="Times New Roman"/>
            </a:endParaRPr>
          </a:p>
          <a:p>
            <a:pPr marL="0" indent="0">
              <a:buNone/>
            </a:pPr>
            <a:endParaRPr lang="es-PA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8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0845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528" y="332656"/>
            <a:ext cx="7444680" cy="1656184"/>
          </a:xfr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PA" sz="4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Preguntas guías</a:t>
            </a:r>
            <a:endParaRPr lang="es-PA" sz="48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44408" cy="3240360"/>
          </a:xfrm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ES_tradnl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¿Sabes tú qué es la naturaleza?</a:t>
            </a:r>
            <a:endParaRPr lang="es-PA" sz="3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3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¿</a:t>
            </a:r>
            <a:r>
              <a:rPr lang="es-ES_tradnl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Qué has visto tú en la naturaleza que tenga vistosos colores?</a:t>
            </a:r>
            <a:endParaRPr lang="es-PA" sz="3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3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¿</a:t>
            </a:r>
            <a:r>
              <a:rPr lang="es-ES_tradnl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Qué has visto tú en la naturaleza que 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tenga</a:t>
            </a:r>
            <a:r>
              <a:rPr lang="es-ES_tradnl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 diferentes fragancias?</a:t>
            </a:r>
            <a:endParaRPr lang="es-PA" sz="3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3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¿</a:t>
            </a:r>
            <a:r>
              <a:rPr lang="es-ES_tradnl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Aharoni"/>
              </a:rPr>
              <a:t>Qué clases de flores conoces?</a:t>
            </a:r>
            <a:endParaRPr lang="es-PA" sz="3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850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20040"/>
            <a:ext cx="6048672" cy="1380768"/>
          </a:xfr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 algn="ctr"/>
            <a:r>
              <a:rPr lang="es-PA" sz="6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tareas</a:t>
            </a:r>
            <a:endParaRPr lang="es-PA" sz="6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7992888" cy="4896544"/>
          </a:xfrm>
          <a:solidFill>
            <a:schemeClr val="bg2"/>
          </a:solidFill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es-ES_tradnl" sz="1200" dirty="0" smtClean="0">
              <a:solidFill>
                <a:srgbClr val="00B050"/>
              </a:solidFill>
              <a:latin typeface="Forte"/>
              <a:ea typeface="Times New Roman"/>
              <a:cs typeface="Arial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Inicio</a:t>
            </a: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PA" sz="18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Realiza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una lluvia de ideas mencionando diferentes cosas que se encuentran dentro de la naturaleza.</a:t>
            </a:r>
            <a:endParaRPr lang="es-PA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Contesta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a preguntas orales, sobre las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  <a:hlinkClick r:id="rId2" action="ppaction://hlinkfile"/>
              </a:rPr>
              <a:t>flores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. </a:t>
            </a:r>
            <a:endParaRPr lang="es-PA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_tradnl" sz="1200" dirty="0">
                <a:solidFill>
                  <a:srgbClr val="00B050"/>
                </a:solidFill>
                <a:latin typeface="Forte"/>
                <a:ea typeface="Times New Roman"/>
                <a:cs typeface="Arial"/>
              </a:rPr>
              <a:t> </a:t>
            </a:r>
            <a:endParaRPr lang="es-PA" sz="12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_tradnl" sz="1200" dirty="0">
                <a:solidFill>
                  <a:srgbClr val="00B050"/>
                </a:solidFill>
                <a:latin typeface="Forte"/>
                <a:ea typeface="Times New Roman"/>
                <a:cs typeface="Arial"/>
              </a:rPr>
              <a:t> </a:t>
            </a:r>
            <a:endParaRPr lang="es-PA" sz="1200" dirty="0">
              <a:latin typeface="Times New Roman"/>
              <a:ea typeface="Times New Roman"/>
            </a:endParaRPr>
          </a:p>
          <a:p>
            <a:pPr algn="just"/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11518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6138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6724600" cy="864096"/>
          </a:xfrm>
          <a:ln>
            <a:solidFill>
              <a:schemeClr val="bg2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ctr">
            <a:noAutofit/>
          </a:bodyPr>
          <a:lstStyle/>
          <a:p>
            <a:pPr algn="ctr"/>
            <a:r>
              <a:rPr lang="es-PA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DESARROLLO</a:t>
            </a:r>
            <a:endParaRPr lang="es-PA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84784"/>
            <a:ext cx="7992888" cy="4898944"/>
          </a:xfrm>
          <a:scene3d>
            <a:camera prst="isometricOffAxis2Lef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 marL="0" lvl="0" indent="0">
              <a:buClr>
                <a:srgbClr val="B13F9A"/>
              </a:buClr>
              <a:buNone/>
            </a:pPr>
            <a:endParaRPr lang="es-ES_tradnl" sz="2200" dirty="0">
              <a:solidFill>
                <a:srgbClr val="00B050"/>
              </a:solidFill>
              <a:latin typeface="Forte"/>
              <a:ea typeface="Times New Roman"/>
              <a:cs typeface="Arial"/>
            </a:endParaRPr>
          </a:p>
          <a:p>
            <a:pPr marL="0" lvl="0" indent="0" algn="just">
              <a:buClr>
                <a:srgbClr val="B13F9A"/>
              </a:buClr>
              <a:buNone/>
            </a:pPr>
            <a:endParaRPr lang="es-PA" sz="41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lvl="0" algn="just">
              <a:buClr>
                <a:srgbClr val="B13F9A"/>
              </a:buClr>
            </a:pPr>
            <a:r>
              <a:rPr lang="es-ES_tradnl" sz="41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Trae una flor de papo de casa.</a:t>
            </a:r>
            <a:endParaRPr lang="es-PA" sz="41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lvl="0" algn="just">
              <a:buClr>
                <a:srgbClr val="B13F9A"/>
              </a:buClr>
            </a:pPr>
            <a:r>
              <a:rPr lang="es-ES_tradnl" sz="41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Observa la flor a simple vista.</a:t>
            </a:r>
            <a:endParaRPr lang="es-PA" sz="41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lvl="0" algn="just">
              <a:buClr>
                <a:srgbClr val="B13F9A"/>
              </a:buClr>
            </a:pPr>
            <a:r>
              <a:rPr lang="es-ES_tradnl" sz="41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Separa cada una de las partes de la flor.</a:t>
            </a:r>
            <a:endParaRPr lang="es-PA" sz="41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lvl="0" algn="just">
              <a:buClr>
                <a:srgbClr val="B13F9A"/>
              </a:buClr>
            </a:pPr>
            <a:r>
              <a:rPr lang="es-ES_tradnl" sz="41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Identifica cada una de las partes de la flor.</a:t>
            </a:r>
            <a:endParaRPr lang="es-PA" sz="41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lvl="0" algn="just">
              <a:buClr>
                <a:srgbClr val="B13F9A"/>
              </a:buClr>
            </a:pPr>
            <a:r>
              <a:rPr lang="es-ES_tradnl" sz="41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Observa con la lupa de mano los órganos sexuales reproductores de la flor.</a:t>
            </a:r>
            <a:endParaRPr lang="es-PA" sz="41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algn="just"/>
            <a:endParaRPr lang="es-PA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5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5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5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514806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7787208" cy="108012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 algn="ctr"/>
            <a:r>
              <a:rPr lang="es-PA" sz="5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Cierre</a:t>
            </a:r>
            <a:r>
              <a:rPr lang="es-PA" sz="2800" dirty="0"/>
              <a:t/>
            </a:r>
            <a:br>
              <a:rPr lang="es-PA" sz="2800" dirty="0"/>
            </a:br>
            <a:endParaRPr lang="es-PA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3240360"/>
          </a:xfrm>
          <a:scene3d>
            <a:camera prst="perspectiveContrastingLeftFacing"/>
            <a:lightRig rig="threePt" dir="t"/>
          </a:scene3d>
        </p:spPr>
        <p:txBody>
          <a:bodyPr>
            <a:normAutofit lnSpcReduction="10000"/>
          </a:bodyPr>
          <a:lstStyle/>
          <a:p>
            <a:pPr marL="0" lvl="0" indent="0">
              <a:buClr>
                <a:srgbClr val="B13F9A"/>
              </a:buClr>
              <a:buNone/>
            </a:pPr>
            <a:endParaRPr lang="es-PA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pPr lvl="0">
              <a:buClr>
                <a:srgbClr val="B13F9A"/>
              </a:buClr>
            </a:pPr>
            <a:r>
              <a:rPr lang="es-ES_tradnl" sz="4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  <a:cs typeface="Arial"/>
              </a:rPr>
              <a:t>Confecciona una lámina con las diferentes partes de la flor y sus respectivos nombres.</a:t>
            </a:r>
            <a:endParaRPr lang="es-PA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Times New Roman"/>
            </a:endParaRPr>
          </a:p>
          <a:p>
            <a:endParaRPr lang="es-PA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s-PA" sz="5400" dirty="0" smtClean="0">
                <a:solidFill>
                  <a:schemeClr val="accent1">
                    <a:lumMod val="75000"/>
                  </a:schemeClr>
                </a:solidFill>
              </a:rPr>
              <a:t>Producto principal</a:t>
            </a:r>
            <a:endParaRPr lang="es-P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1080120"/>
          </a:xfrm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Times New Roman"/>
              </a:rPr>
              <a:t>Confecciona una lámina </a:t>
            </a:r>
            <a:endParaRPr lang="es-PA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63089608"/>
              </p:ext>
            </p:extLst>
          </p:nvPr>
        </p:nvGraphicFramePr>
        <p:xfrm>
          <a:off x="0" y="2636912"/>
          <a:ext cx="8244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4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E73CEA-8E5B-448A-A9CF-B535D1241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3E73CEA-8E5B-448A-A9CF-B535D1241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3E73CEA-8E5B-448A-A9CF-B535D1241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33008-B5D0-4A83-9442-16432A7D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EF33008-B5D0-4A83-9442-16432A7D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EF33008-B5D0-4A83-9442-16432A7D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99A85-C81F-453A-B24A-1BE06CD2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C999A85-C81F-453A-B24A-1BE06CD2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C999A85-C81F-453A-B24A-1BE06CD2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80A591-7CCD-4BF1-8F48-6EE252A1E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980A591-7CCD-4BF1-8F48-6EE252A1E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980A591-7CCD-4BF1-8F48-6EE252A1E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27001-2BAE-440E-8F95-242D48E7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AE27001-2BAE-440E-8F95-242D48E7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AE27001-2BAE-440E-8F95-242D48E7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CA29A-245E-4EE3-BFC4-E5A7210F9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25FCA29A-245E-4EE3-BFC4-E5A7210F9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5FCA29A-245E-4EE3-BFC4-E5A7210F9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93801-A6B6-4B3F-B749-6F12EB831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D693801-A6B6-4B3F-B749-6F12EB831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D693801-A6B6-4B3F-B749-6F12EB831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23CFA2-8D85-4A04-90D5-1B648B101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CD23CFA2-8D85-4A04-90D5-1B648B101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CD23CFA2-8D85-4A04-90D5-1B648B101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4823BB-F4F5-4E92-82E9-5E9C0B3A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B4823BB-F4F5-4E92-82E9-5E9C0B3A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B4823BB-F4F5-4E92-82E9-5E9C0B3A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548</TotalTime>
  <Words>480</Words>
  <Application>Microsoft Office PowerPoint</Application>
  <PresentationFormat>Presentación en pantalla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Opulento</vt:lpstr>
      <vt:lpstr>EL REGALO MÁS HERMOSO </vt:lpstr>
      <vt:lpstr>objetivo</vt:lpstr>
      <vt:lpstr>Situación de aprendizaje</vt:lpstr>
      <vt:lpstr>Pregunta generadora</vt:lpstr>
      <vt:lpstr>Preguntas guías</vt:lpstr>
      <vt:lpstr>tareas</vt:lpstr>
      <vt:lpstr>DESARROLLO</vt:lpstr>
      <vt:lpstr>Cierre </vt:lpstr>
      <vt:lpstr>Producto principal</vt:lpstr>
      <vt:lpstr>Criterios de evaluación</vt:lpstr>
      <vt:lpstr>REFERENCIAS</vt:lpstr>
      <vt:lpstr>HERRAMIENTAS DE ANDAMIAGE</vt:lpstr>
      <vt:lpstr>INFORMACIÓN</vt:lpstr>
      <vt:lpstr>CRÉDITO DE LAS IMÁGENES</vt:lpstr>
      <vt:lpstr>UBICACIÓN EN EL PROGRAMA</vt:lpstr>
      <vt:lpstr>TIEMPO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REGALO MÁS HERMOSO</dc:title>
  <dc:creator>Estudiante</dc:creator>
  <cp:lastModifiedBy>Estudiante</cp:lastModifiedBy>
  <cp:revision>48</cp:revision>
  <dcterms:created xsi:type="dcterms:W3CDTF">2011-08-10T18:25:18Z</dcterms:created>
  <dcterms:modified xsi:type="dcterms:W3CDTF">2011-08-12T15:28:09Z</dcterms:modified>
</cp:coreProperties>
</file>