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9FF66"/>
    <a:srgbClr val="FFCC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208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39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5" y="2325189"/>
            <a:ext cx="5185956" cy="266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3953" y="418010"/>
            <a:ext cx="10894422" cy="610035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Captación de agua lluvia para          proyecto porcino</a:t>
            </a: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estudiantes: Belkis morán</a:t>
            </a:r>
            <a:r>
              <a:rPr lang="es-MX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/>
            </a:r>
            <a:br>
              <a:rPr lang="es-MX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</a:br>
            <a:r>
              <a:rPr lang="es-MX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Profesora Asesora: </a:t>
            </a:r>
            <a:r>
              <a:rPr lang="es-MX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Claribel</a:t>
            </a:r>
            <a:r>
              <a:rPr lang="es-MX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 cano</a:t>
            </a:r>
            <a:r>
              <a:rPr lang="es-MX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083143" y="2325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A"/>
          </a:p>
        </p:txBody>
      </p:sp>
      <p:pic>
        <p:nvPicPr>
          <p:cNvPr id="7" name="Imagen 6" descr="IMAGE00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032" y="1823874"/>
            <a:ext cx="1696493" cy="133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91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455" y="1257300"/>
            <a:ext cx="10219045" cy="476250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Beneficios amigables al ambiente</a:t>
            </a:r>
          </a:p>
          <a:p>
            <a:r>
              <a:rPr lang="es-MX" sz="3200" b="1" dirty="0" smtClean="0"/>
              <a:t>Minimizar el uso de agua del pozo del colegio</a:t>
            </a:r>
          </a:p>
          <a:p>
            <a:r>
              <a:rPr lang="es-MX" sz="3200" b="1" dirty="0" smtClean="0"/>
              <a:t>Concientizar a toda la comunidad educativa en el uso adecuado y racional del vital liquido</a:t>
            </a:r>
          </a:p>
          <a:p>
            <a:r>
              <a:rPr lang="es-MX" sz="3200" b="1" dirty="0" smtClean="0"/>
              <a:t>Capacitar a la comunidad en el proyecto de captación de agua entre otros</a:t>
            </a:r>
            <a:endParaRPr lang="es-PA" sz="32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2455" y="166592"/>
            <a:ext cx="10364451" cy="91486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E6E6E6"/>
                </a:solidFill>
              </a:rPr>
              <a:t/>
            </a:r>
            <a:br>
              <a:rPr lang="es-MX" sz="4000" b="1" dirty="0" smtClean="0">
                <a:solidFill>
                  <a:srgbClr val="E6E6E6"/>
                </a:solidFill>
              </a:rPr>
            </a:br>
            <a:r>
              <a:rPr lang="es-MX" sz="4000" b="1" dirty="0" smtClean="0">
                <a:solidFill>
                  <a:srgbClr val="E6E6E6"/>
                </a:solidFill>
              </a:rPr>
              <a:t>resultados esperados</a:t>
            </a:r>
            <a:r>
              <a:rPr lang="es-MX" sz="2400" b="1" dirty="0" smtClean="0">
                <a:solidFill>
                  <a:srgbClr val="E6E6E6"/>
                </a:solidFill>
              </a:rPr>
              <a:t/>
            </a:r>
            <a:br>
              <a:rPr lang="es-MX" sz="2400" b="1" dirty="0" smtClean="0">
                <a:solidFill>
                  <a:srgbClr val="E6E6E6"/>
                </a:solidFill>
              </a:rPr>
            </a:br>
            <a:endParaRPr lang="es-PA" sz="2400" b="1" dirty="0">
              <a:solidFill>
                <a:srgbClr val="E6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4550" y="1422400"/>
            <a:ext cx="8825659" cy="4533900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La captación de agua será una gran necesidad en el futuro.</a:t>
            </a:r>
          </a:p>
          <a:p>
            <a:r>
              <a:rPr lang="es-MX" sz="3200" b="1" dirty="0" smtClean="0"/>
              <a:t>Transforma la </a:t>
            </a:r>
            <a:r>
              <a:rPr lang="es-MX" sz="3200" b="1" dirty="0" smtClean="0"/>
              <a:t>perspectiva </a:t>
            </a:r>
            <a:r>
              <a:rPr lang="es-MX" sz="3200" b="1" dirty="0" smtClean="0"/>
              <a:t>de la vida en muchos lugares</a:t>
            </a:r>
          </a:p>
          <a:p>
            <a:r>
              <a:rPr lang="es-MX" sz="3200" b="1" dirty="0" smtClean="0"/>
              <a:t>Ayuda a disminuir el alto consumo de agua potable</a:t>
            </a:r>
          </a:p>
          <a:p>
            <a:r>
              <a:rPr lang="es-MX" sz="3200" b="1" dirty="0" smtClean="0"/>
              <a:t>Beneficios económicos </a:t>
            </a:r>
            <a:endParaRPr lang="es-PA" sz="32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2455" y="166592"/>
            <a:ext cx="10364451" cy="91486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E6E6E6"/>
                </a:solidFill>
              </a:rPr>
              <a:t/>
            </a:r>
            <a:br>
              <a:rPr lang="es-MX" sz="4000" b="1" dirty="0" smtClean="0">
                <a:solidFill>
                  <a:srgbClr val="E6E6E6"/>
                </a:solidFill>
              </a:rPr>
            </a:br>
            <a:r>
              <a:rPr lang="es-MX" sz="4000" b="1" dirty="0" smtClean="0">
                <a:solidFill>
                  <a:srgbClr val="E6E6E6"/>
                </a:solidFill>
              </a:rPr>
              <a:t>Conclusiones</a:t>
            </a:r>
            <a:r>
              <a:rPr lang="es-MX" sz="2400" b="1" dirty="0" smtClean="0">
                <a:solidFill>
                  <a:srgbClr val="E6E6E6"/>
                </a:solidFill>
              </a:rPr>
              <a:t/>
            </a:r>
            <a:br>
              <a:rPr lang="es-MX" sz="2400" b="1" dirty="0" smtClean="0">
                <a:solidFill>
                  <a:srgbClr val="E6E6E6"/>
                </a:solidFill>
              </a:rPr>
            </a:br>
            <a:endParaRPr lang="es-PA" sz="2400" b="1" dirty="0">
              <a:solidFill>
                <a:srgbClr val="E6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71600"/>
            <a:ext cx="10267306" cy="4648200"/>
          </a:xfrm>
        </p:spPr>
        <p:txBody>
          <a:bodyPr>
            <a:normAutofit lnSpcReduction="10000"/>
          </a:bodyPr>
          <a:lstStyle/>
          <a:p>
            <a:r>
              <a:rPr lang="es-MX" sz="3200" b="1" dirty="0" smtClean="0"/>
              <a:t>Cuidar los recursos hídricos del entorno</a:t>
            </a:r>
          </a:p>
          <a:p>
            <a:r>
              <a:rPr lang="es-MX" sz="3200" b="1" dirty="0" smtClean="0"/>
              <a:t>Reforestar orillas de ríos y quebradas</a:t>
            </a:r>
          </a:p>
          <a:p>
            <a:r>
              <a:rPr lang="es-MX" sz="3200" b="1" dirty="0" smtClean="0"/>
              <a:t>Reforestar zonas </a:t>
            </a:r>
            <a:r>
              <a:rPr lang="es-MX" sz="3200" b="1" dirty="0" smtClean="0"/>
              <a:t>desbastadas </a:t>
            </a:r>
            <a:r>
              <a:rPr lang="es-MX" sz="3200" b="1" dirty="0" smtClean="0"/>
              <a:t>por el hombre</a:t>
            </a:r>
          </a:p>
          <a:p>
            <a:r>
              <a:rPr lang="es-MX" sz="3200" b="1" dirty="0" smtClean="0"/>
              <a:t>Mantener la vegetación en el suelo para evitar erosiones</a:t>
            </a:r>
          </a:p>
          <a:p>
            <a:r>
              <a:rPr lang="es-MX" sz="3200" b="1" dirty="0" smtClean="0"/>
              <a:t>Capacitarnos en el tema de uso y calidad de agua</a:t>
            </a:r>
            <a:endParaRPr lang="es-PA" sz="32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2455" y="482600"/>
            <a:ext cx="10364451" cy="6858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E6E6E6"/>
                </a:solidFill>
              </a:rPr>
              <a:t>recomendaciones</a:t>
            </a:r>
            <a:endParaRPr lang="es-PA" sz="2400" b="1" dirty="0">
              <a:solidFill>
                <a:srgbClr val="E6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91909"/>
            <a:ext cx="10364451" cy="97515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Introducción</a:t>
            </a:r>
            <a:endParaRPr lang="es-PA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3" y="1593669"/>
            <a:ext cx="10579531" cy="4863402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Es una necesidad</a:t>
            </a:r>
          </a:p>
          <a:p>
            <a:r>
              <a:rPr lang="es-MX" sz="2800" b="1" dirty="0" smtClean="0"/>
              <a:t>Responsabilidad de producción </a:t>
            </a:r>
          </a:p>
          <a:p>
            <a:r>
              <a:rPr lang="es-MX" sz="2800" b="1" dirty="0" smtClean="0"/>
              <a:t>Disminuye el uso o explotación de aguas superficiales y subterráneas</a:t>
            </a:r>
          </a:p>
          <a:p>
            <a:r>
              <a:rPr lang="es-MX" sz="2800" b="1" dirty="0" smtClean="0"/>
              <a:t>El cambio climático afecta al sector agropecuario</a:t>
            </a:r>
          </a:p>
          <a:p>
            <a:r>
              <a:rPr lang="es-MX" sz="2800" b="1" dirty="0" smtClean="0"/>
              <a:t>Nuestro centro educativo cuenta con proyecto porcino con alta demanda de agua diariamente.</a:t>
            </a:r>
          </a:p>
          <a:p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11011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533378"/>
            <a:ext cx="10363826" cy="4257821"/>
          </a:xfrm>
        </p:spPr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3200" dirty="0" smtClean="0">
                <a:latin typeface="Arial Black" panose="020B0A04020102020204" pitchFamily="34" charset="0"/>
              </a:rPr>
              <a:t>Dotar al proyecto porcino de suministro de agua continua necesaria para llevar a cabo </a:t>
            </a:r>
          </a:p>
          <a:p>
            <a:pPr marL="0" indent="0" algn="ctr">
              <a:buNone/>
            </a:pPr>
            <a:r>
              <a:rPr lang="es-MX" sz="3200" dirty="0" smtClean="0">
                <a:latin typeface="Arial Black" panose="020B0A04020102020204" pitchFamily="34" charset="0"/>
              </a:rPr>
              <a:t>todas las labores diarias de mantenimiento del mismo</a:t>
            </a:r>
            <a:endParaRPr lang="es-PA" sz="3200" dirty="0">
              <a:latin typeface="Arial Black" panose="020B0A040201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48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Objetivo general</a:t>
            </a:r>
            <a:endParaRPr lang="es-PA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30326"/>
            <a:ext cx="10363826" cy="4060873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Brindar una seguridad de suministro de agua</a:t>
            </a:r>
          </a:p>
          <a:p>
            <a:r>
              <a:rPr lang="es-MX" sz="2800" b="1" dirty="0" smtClean="0"/>
              <a:t>Mejorar la calidad del desarrollo de actividades de mantenimiento y limpieza del área de producción</a:t>
            </a:r>
          </a:p>
          <a:p>
            <a:r>
              <a:rPr lang="es-MX" sz="2800" b="1" dirty="0" smtClean="0"/>
              <a:t>Mejorar la higiene de cada uno de los recintos</a:t>
            </a:r>
            <a:r>
              <a:rPr lang="es-PA" sz="2800" b="1" dirty="0" smtClean="0"/>
              <a:t> habitual de los animales</a:t>
            </a:r>
          </a:p>
          <a:p>
            <a:r>
              <a:rPr lang="es-MX" sz="2800" b="1" dirty="0" smtClean="0"/>
              <a:t>Cumplir con la seguridad alimentaria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52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Objetivos específicos</a:t>
            </a:r>
            <a:endParaRPr lang="es-PA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686929"/>
            <a:ext cx="10363826" cy="3104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b="1" dirty="0" smtClean="0"/>
              <a:t>Abastecer de agua al proyecto de porcino para realizar todas las labores diarias del mismo.</a:t>
            </a:r>
            <a:endParaRPr lang="es-PA" sz="36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149" y="1082751"/>
            <a:ext cx="10364451" cy="957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beneficio</a:t>
            </a:r>
            <a:endParaRPr lang="es-PA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02192"/>
            <a:ext cx="10363826" cy="4089008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Suplir las necesidades del vital líquido</a:t>
            </a:r>
          </a:p>
          <a:p>
            <a:r>
              <a:rPr lang="es-MX" sz="2800" b="1" dirty="0" smtClean="0"/>
              <a:t>Nuestro centro educativo se caracteriza por la presencia de constantes lluvias</a:t>
            </a:r>
          </a:p>
          <a:p>
            <a:r>
              <a:rPr lang="es-MX" sz="2800" b="1" dirty="0" smtClean="0"/>
              <a:t>Garantiza la higiene del área de producción porcina</a:t>
            </a:r>
          </a:p>
          <a:p>
            <a:r>
              <a:rPr lang="es-MX" sz="2800" b="1" dirty="0" smtClean="0"/>
              <a:t>Facilita las actividades de limpieza y aseo del proyecto</a:t>
            </a:r>
          </a:p>
          <a:p>
            <a:r>
              <a:rPr lang="es-MX" sz="2800" b="1" dirty="0" smtClean="0"/>
              <a:t>Disminuir el uso del agua extraída del pozo del colegio</a:t>
            </a:r>
            <a:endParaRPr lang="es-MX" sz="28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48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justificación</a:t>
            </a:r>
            <a:endParaRPr lang="es-PA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1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12455" y="166592"/>
            <a:ext cx="10364451" cy="91486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E6E6E6"/>
                </a:solidFill>
              </a:rPr>
              <a:t/>
            </a:r>
            <a:br>
              <a:rPr lang="es-MX" sz="4000" b="1" dirty="0" smtClean="0">
                <a:solidFill>
                  <a:srgbClr val="E6E6E6"/>
                </a:solidFill>
              </a:rPr>
            </a:br>
            <a:r>
              <a:rPr lang="es-MX" sz="4000" b="1" dirty="0" smtClean="0">
                <a:solidFill>
                  <a:srgbClr val="E6E6E6"/>
                </a:solidFill>
              </a:rPr>
              <a:t>COSTO de producción</a:t>
            </a:r>
            <a:r>
              <a:rPr lang="es-MX" sz="2400" b="1" dirty="0" smtClean="0">
                <a:solidFill>
                  <a:srgbClr val="E6E6E6"/>
                </a:solidFill>
              </a:rPr>
              <a:t/>
            </a:r>
            <a:br>
              <a:rPr lang="es-MX" sz="2400" b="1" dirty="0" smtClean="0">
                <a:solidFill>
                  <a:srgbClr val="E6E6E6"/>
                </a:solidFill>
              </a:rPr>
            </a:br>
            <a:endParaRPr lang="es-PA" sz="2400" b="1" dirty="0">
              <a:solidFill>
                <a:srgbClr val="E6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75052"/>
              </p:ext>
            </p:extLst>
          </p:nvPr>
        </p:nvGraphicFramePr>
        <p:xfrm>
          <a:off x="1727200" y="1219210"/>
          <a:ext cx="7696199" cy="4978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6873">
                  <a:extLst>
                    <a:ext uri="{9D8B030D-6E8A-4147-A177-3AD203B41FA5}">
                      <a16:colId xmlns:a16="http://schemas.microsoft.com/office/drawing/2014/main" xmlns="" val="3717590542"/>
                    </a:ext>
                  </a:extLst>
                </a:gridCol>
                <a:gridCol w="1086442">
                  <a:extLst>
                    <a:ext uri="{9D8B030D-6E8A-4147-A177-3AD203B41FA5}">
                      <a16:colId xmlns:a16="http://schemas.microsoft.com/office/drawing/2014/main" xmlns="" val="2995775604"/>
                    </a:ext>
                  </a:extLst>
                </a:gridCol>
                <a:gridCol w="1208199">
                  <a:extLst>
                    <a:ext uri="{9D8B030D-6E8A-4147-A177-3AD203B41FA5}">
                      <a16:colId xmlns:a16="http://schemas.microsoft.com/office/drawing/2014/main" xmlns="" val="375326901"/>
                    </a:ext>
                  </a:extLst>
                </a:gridCol>
                <a:gridCol w="964685">
                  <a:extLst>
                    <a:ext uri="{9D8B030D-6E8A-4147-A177-3AD203B41FA5}">
                      <a16:colId xmlns:a16="http://schemas.microsoft.com/office/drawing/2014/main" xmlns="" val="4146806204"/>
                    </a:ext>
                  </a:extLst>
                </a:gridCol>
              </a:tblGrid>
              <a:tr h="553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Descripción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Cantidad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Costo Unitario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Total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 anchor="ctr"/>
                </a:tc>
                <a:extLst>
                  <a:ext uri="{0D108BD9-81ED-4DB2-BD59-A6C34878D82A}">
                    <a16:rowId xmlns:a16="http://schemas.microsoft.com/office/drawing/2014/main" xmlns="" val="2052803422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Tanque Triple Capa de 2500 lt.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350.00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350.00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472108417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Tubos de pvc 4” Calibre delgado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12.80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128.00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48256053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Tubos de pvc 2” Calibre delgado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4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8.75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35.00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367657014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Tubos de pvc 1/2” Calibre delgado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651953150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“T” de pvc de 4”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3.85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7.70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376040420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Codos de pvc de 4”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2.85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14.25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957976852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Codo de 45 de 2” (para el llorón)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947060489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Pegamento de pvc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7.50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837719247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Disco de corte 4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658895624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Grifo de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8.00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16.00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379711811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Silicón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622736722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Reducción  2” x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469813281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Maya fina (yarda)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1/2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72922540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Tapón pvc de 4”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168739602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 reducción de 4” a 2"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930729836"/>
                  </a:ext>
                </a:extLst>
              </a:tr>
              <a:tr h="276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Registro de 2”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11.15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22.30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73614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9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2455" y="166592"/>
            <a:ext cx="10364451" cy="91486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E6E6E6"/>
                </a:solidFill>
              </a:rPr>
              <a:t/>
            </a:r>
            <a:br>
              <a:rPr lang="es-MX" sz="4000" b="1" dirty="0" smtClean="0">
                <a:solidFill>
                  <a:srgbClr val="E6E6E6"/>
                </a:solidFill>
              </a:rPr>
            </a:br>
            <a:r>
              <a:rPr lang="es-MX" sz="4000" b="1" dirty="0" smtClean="0">
                <a:solidFill>
                  <a:srgbClr val="E6E6E6"/>
                </a:solidFill>
              </a:rPr>
              <a:t>COSTO de producción</a:t>
            </a:r>
            <a:r>
              <a:rPr lang="es-MX" sz="2400" b="1" dirty="0" smtClean="0">
                <a:solidFill>
                  <a:srgbClr val="E6E6E6"/>
                </a:solidFill>
              </a:rPr>
              <a:t/>
            </a:r>
            <a:br>
              <a:rPr lang="es-MX" sz="2400" b="1" dirty="0" smtClean="0">
                <a:solidFill>
                  <a:srgbClr val="E6E6E6"/>
                </a:solidFill>
              </a:rPr>
            </a:br>
            <a:endParaRPr lang="es-PA" sz="2400" b="1" dirty="0">
              <a:solidFill>
                <a:srgbClr val="E6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72742"/>
              </p:ext>
            </p:extLst>
          </p:nvPr>
        </p:nvGraphicFramePr>
        <p:xfrm>
          <a:off x="2362200" y="1219206"/>
          <a:ext cx="6781801" cy="4775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720">
                  <a:extLst>
                    <a:ext uri="{9D8B030D-6E8A-4147-A177-3AD203B41FA5}">
                      <a16:colId xmlns:a16="http://schemas.microsoft.com/office/drawing/2014/main" xmlns="" val="2381402507"/>
                    </a:ext>
                  </a:extLst>
                </a:gridCol>
                <a:gridCol w="957360">
                  <a:extLst>
                    <a:ext uri="{9D8B030D-6E8A-4147-A177-3AD203B41FA5}">
                      <a16:colId xmlns:a16="http://schemas.microsoft.com/office/drawing/2014/main" xmlns="" val="2175089923"/>
                    </a:ext>
                  </a:extLst>
                </a:gridCol>
                <a:gridCol w="1064651">
                  <a:extLst>
                    <a:ext uri="{9D8B030D-6E8A-4147-A177-3AD203B41FA5}">
                      <a16:colId xmlns:a16="http://schemas.microsoft.com/office/drawing/2014/main" xmlns="" val="1584597436"/>
                    </a:ext>
                  </a:extLst>
                </a:gridCol>
                <a:gridCol w="850070">
                  <a:extLst>
                    <a:ext uri="{9D8B030D-6E8A-4147-A177-3AD203B41FA5}">
                      <a16:colId xmlns:a16="http://schemas.microsoft.com/office/drawing/2014/main" xmlns="" val="2831775917"/>
                    </a:ext>
                  </a:extLst>
                </a:gridCol>
              </a:tblGrid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 de pvc de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8230707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Tapón de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84837679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Llave de Paso pvc de 2”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11.25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54969984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Uniones lisa de ½” 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26377511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Manguera de 100 pies reforzada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80.00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80.00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68655932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Pistola para manguera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8.00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8.00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944489330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Codos con rosca de ½”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0.65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1.80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40638495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Codos sin rosca de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0.60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1.80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72783585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Teflón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4.50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261281154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Bloques de 6”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0.75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15.00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4200812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Sacos de Cemento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60.00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96313033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Arena Fina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 ½”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26.00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38.00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30537475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Piedra picada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 ½”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25.00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37.50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12258470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Varilla de 3/8” ” x 20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36.00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530427774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Varilla de ¼”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3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2.00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6.00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65381057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Segueta con arco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7.00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7.00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186432514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Alambre de refuerzo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4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1.25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5.00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2602565418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Total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912.35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3" marR="67673" marT="0" marB="0"/>
                </a:tc>
                <a:extLst>
                  <a:ext uri="{0D108BD9-81ED-4DB2-BD59-A6C34878D82A}">
                    <a16:rowId xmlns:a16="http://schemas.microsoft.com/office/drawing/2014/main" xmlns="" val="364323736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35300" y="6284883"/>
            <a:ext cx="5812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Observaci</a:t>
            </a:r>
            <a:r>
              <a:rPr kumimoji="0" lang="es-PA" altLang="es-P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PA" altLang="es-P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n: </a:t>
            </a:r>
            <a:r>
              <a:rPr kumimoji="0" lang="es-PA" altLang="es-P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PA" altLang="es-P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 estimada de 13 x 24 metros</a:t>
            </a:r>
            <a:endParaRPr kumimoji="0" lang="es-PA" altLang="es-P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6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2455" y="419100"/>
            <a:ext cx="10364451" cy="66235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E6E6E6"/>
                </a:solidFill>
              </a:rPr>
              <a:t/>
            </a:r>
            <a:br>
              <a:rPr lang="es-MX" sz="4000" b="1" dirty="0" smtClean="0">
                <a:solidFill>
                  <a:srgbClr val="E6E6E6"/>
                </a:solidFill>
              </a:rPr>
            </a:br>
            <a:r>
              <a:rPr lang="es-MX" sz="4000" b="1" dirty="0" smtClean="0">
                <a:solidFill>
                  <a:srgbClr val="E6E6E6"/>
                </a:solidFill>
              </a:rPr>
              <a:t>Cronograma de actividades</a:t>
            </a:r>
            <a:r>
              <a:rPr lang="es-MX" sz="2400" b="1" dirty="0" smtClean="0">
                <a:solidFill>
                  <a:srgbClr val="E6E6E6"/>
                </a:solidFill>
              </a:rPr>
              <a:t/>
            </a:r>
            <a:br>
              <a:rPr lang="es-MX" sz="2400" b="1" dirty="0" smtClean="0">
                <a:solidFill>
                  <a:srgbClr val="E6E6E6"/>
                </a:solidFill>
              </a:rPr>
            </a:br>
            <a:endParaRPr lang="es-PA" sz="2400" b="1" dirty="0">
              <a:solidFill>
                <a:srgbClr val="E6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7503"/>
              </p:ext>
            </p:extLst>
          </p:nvPr>
        </p:nvGraphicFramePr>
        <p:xfrm>
          <a:off x="1592342" y="1093709"/>
          <a:ext cx="8204676" cy="576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o" r:id="rId3" imgW="9141751" imgH="6585918" progId="Word.Document.12">
                  <p:embed/>
                </p:oleObj>
              </mc:Choice>
              <mc:Fallback>
                <p:oleObj name="Documento" r:id="rId3" imgW="9141751" imgH="6585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342" y="1093709"/>
                        <a:ext cx="8204676" cy="576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8832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93</TotalTime>
  <Words>558</Words>
  <Application>Microsoft Macintosh PowerPoint</Application>
  <PresentationFormat>Panorámica</PresentationFormat>
  <Paragraphs>184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Colonna MT</vt:lpstr>
      <vt:lpstr>Times New Roman</vt:lpstr>
      <vt:lpstr>Tw Cen MT</vt:lpstr>
      <vt:lpstr>Gota</vt:lpstr>
      <vt:lpstr>Documento</vt:lpstr>
      <vt:lpstr>Captación de agua lluvia para          proyecto porcino     estudiantes: Belkis morán Profesora Asesora: Claribel cano </vt:lpstr>
      <vt:lpstr>Introducción</vt:lpstr>
      <vt:lpstr>Objetivo general</vt:lpstr>
      <vt:lpstr>Objetivos específicos</vt:lpstr>
      <vt:lpstr>beneficio</vt:lpstr>
      <vt:lpstr>justificación</vt:lpstr>
      <vt:lpstr> COSTO de producción </vt:lpstr>
      <vt:lpstr> COSTO de producción </vt:lpstr>
      <vt:lpstr> Cronograma de actividades </vt:lpstr>
      <vt:lpstr> resultados esperados </vt:lpstr>
      <vt:lpstr> Conclusiones </vt:lpstr>
      <vt:lpstr>recomendaciones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Captación de agua lluvia para proyecto porcino   estudiantes: Belkis morán                           cesar Martínez  Profesora Asesora: Claribel cano</dc:title>
  <dc:creator>Hewlett-Packard Company</dc:creator>
  <cp:lastModifiedBy>josefina gaitán</cp:lastModifiedBy>
  <cp:revision>13</cp:revision>
  <dcterms:created xsi:type="dcterms:W3CDTF">2018-09-04T12:34:01Z</dcterms:created>
  <dcterms:modified xsi:type="dcterms:W3CDTF">2018-09-13T15:30:49Z</dcterms:modified>
</cp:coreProperties>
</file>