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3" r:id="rId7"/>
    <p:sldId id="264" r:id="rId8"/>
    <p:sldId id="265" r:id="rId9"/>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83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A"/>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92C35-A9AF-478D-9B16-8F735405BAAB}" type="datetimeFigureOut">
              <a:rPr lang="es-PA" smtClean="0"/>
              <a:t>07/30/2019</a:t>
            </a:fld>
            <a:endParaRPr lang="es-PA"/>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PA"/>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A"/>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981814-80B1-43C3-8DB4-E0D66CB360F3}" type="slidenum">
              <a:rPr lang="es-PA" smtClean="0"/>
              <a:t>‹Nº›</a:t>
            </a:fld>
            <a:endParaRPr lang="es-PA"/>
          </a:p>
        </p:txBody>
      </p:sp>
    </p:spTree>
    <p:extLst>
      <p:ext uri="{BB962C8B-B14F-4D97-AF65-F5344CB8AC3E}">
        <p14:creationId xmlns:p14="http://schemas.microsoft.com/office/powerpoint/2010/main" val="2889721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A" dirty="0"/>
          </a:p>
        </p:txBody>
      </p:sp>
      <p:sp>
        <p:nvSpPr>
          <p:cNvPr id="4" name="Marcador de número de diapositiva 3"/>
          <p:cNvSpPr>
            <a:spLocks noGrp="1"/>
          </p:cNvSpPr>
          <p:nvPr>
            <p:ph type="sldNum" sz="quarter" idx="5"/>
          </p:nvPr>
        </p:nvSpPr>
        <p:spPr/>
        <p:txBody>
          <a:bodyPr/>
          <a:lstStyle/>
          <a:p>
            <a:fld id="{1F981814-80B1-43C3-8DB4-E0D66CB360F3}" type="slidenum">
              <a:rPr lang="es-PA" smtClean="0"/>
              <a:t>4</a:t>
            </a:fld>
            <a:endParaRPr lang="es-PA"/>
          </a:p>
        </p:txBody>
      </p:sp>
    </p:spTree>
    <p:extLst>
      <p:ext uri="{BB962C8B-B14F-4D97-AF65-F5344CB8AC3E}">
        <p14:creationId xmlns:p14="http://schemas.microsoft.com/office/powerpoint/2010/main" val="1827657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PA"/>
          </a:p>
        </p:txBody>
      </p:sp>
      <p:sp>
        <p:nvSpPr>
          <p:cNvPr id="4" name="3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A"/>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4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7" name="6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A"/>
          </a:p>
        </p:txBody>
      </p:sp>
      <p:sp>
        <p:nvSpPr>
          <p:cNvPr id="3" name="2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5F108F8-2A0C-4569-823C-7B296043C158}" type="datetimeFigureOut">
              <a:rPr lang="es-PA" smtClean="0"/>
              <a:t>07/30/2019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64387F9C-8132-4802-8004-B26C022D35F7}"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108F8-2A0C-4569-823C-7B296043C158}" type="datetimeFigureOut">
              <a:rPr lang="es-PA" smtClean="0"/>
              <a:t>07/30/2019</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387F9C-8132-4802-8004-B26C022D35F7}"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arbolabc.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ecno Mixel\Desktop\bdb0f3d1822d12a3984d8e749f1fa407.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2" name="1 Título"/>
          <p:cNvSpPr>
            <a:spLocks noGrp="1"/>
          </p:cNvSpPr>
          <p:nvPr>
            <p:ph type="title"/>
          </p:nvPr>
        </p:nvSpPr>
        <p:spPr>
          <a:xfrm>
            <a:off x="457200" y="500042"/>
            <a:ext cx="8229600" cy="4929222"/>
          </a:xfrm>
        </p:spPr>
        <p:txBody>
          <a:bodyPr>
            <a:normAutofit fontScale="90000"/>
          </a:bodyPr>
          <a:lstStyle/>
          <a:p>
            <a:br>
              <a:rPr lang="es-PA" sz="3100"/>
            </a:br>
            <a:br>
              <a:rPr lang="es-PA" sz="3100"/>
            </a:br>
            <a:br>
              <a:rPr lang="es-PA" sz="3100"/>
            </a:br>
            <a:br>
              <a:rPr lang="es-PA" sz="3100"/>
            </a:br>
            <a:r>
              <a:rPr lang="es-PA" sz="2700"/>
              <a:t>MUNDO MÁGICO DE LA TECNOLOGÍA</a:t>
            </a:r>
            <a:br>
              <a:rPr lang="es-PA" sz="2700"/>
            </a:br>
            <a:r>
              <a:rPr lang="es-PA" sz="2700"/>
              <a:t>EN PREESCOLAR</a:t>
            </a:r>
            <a:br>
              <a:rPr lang="es-PA" sz="2700"/>
            </a:br>
            <a:br>
              <a:rPr lang="es-PA" sz="2700"/>
            </a:br>
            <a:r>
              <a:rPr lang="es-PA" sz="2700"/>
              <a:t>RECURSOS: CUENTOS INFANTILES CLÁSICOS</a:t>
            </a:r>
            <a:br>
              <a:rPr lang="es-PA" sz="2700"/>
            </a:br>
            <a:r>
              <a:rPr lang="es-PA" sz="2700"/>
              <a:t>Y TRADICIONALES</a:t>
            </a:r>
            <a:br>
              <a:rPr lang="es-PA" sz="2700"/>
            </a:br>
            <a:br>
              <a:rPr lang="es-PA" sz="2700"/>
            </a:br>
            <a:r>
              <a:rPr lang="es-PA" sz="2700"/>
              <a:t>YADIRA SANCHEZ</a:t>
            </a:r>
            <a:br>
              <a:rPr lang="es-PA" sz="2700"/>
            </a:br>
            <a:br>
              <a:rPr lang="es-PA" sz="2700"/>
            </a:br>
            <a:r>
              <a:rPr lang="es-PA" sz="2700"/>
              <a:t>28 DE MAYO 2019</a:t>
            </a:r>
            <a:br>
              <a:rPr lang="es-PA"/>
            </a:br>
            <a:br>
              <a:rPr lang="es-PA"/>
            </a:br>
            <a:endParaRPr lang="es-PA"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1115616" y="404664"/>
            <a:ext cx="6840760" cy="4006721"/>
          </a:xfrm>
        </p:spPr>
        <p:txBody>
          <a:bodyPr>
            <a:normAutofit fontScale="90000"/>
          </a:bodyPr>
          <a:lstStyle/>
          <a:p>
            <a:r>
              <a:rPr lang="es-PA" sz="1600" b="1" dirty="0">
                <a:solidFill>
                  <a:srgbClr val="7030A0"/>
                </a:solidFill>
              </a:rPr>
              <a:t>INTRODUCCIÓN</a:t>
            </a:r>
            <a:br>
              <a:rPr lang="es-PA" sz="1800" dirty="0"/>
            </a:br>
            <a:br>
              <a:rPr lang="es-PA" sz="1800" dirty="0"/>
            </a:br>
            <a:br>
              <a:rPr lang="es-PA" sz="1800" dirty="0"/>
            </a:br>
            <a:r>
              <a:rPr lang="es-ES" sz="1800" dirty="0"/>
              <a:t>La pedagogía utilizada al realizar este trabajo ayuda al fortalecimiento de estrategias didácticas, en donde el docente tiene la posibilidad de mejorar sus prácticas de aula, crear entornos de aprendizajes más dinámicos e interactivos para complementar el proceso de enseñanza y aprendizaje de los niños, facilita el trabajo en equipo y el cultivo de actitudes sociales, debido a los enormes cambios actuales en la educación que notablemente han cambiado tanto la forma de enseñar como la forma de aprender y por supuesto el rol del docente es imprescindible que esté formado para esta sociedad tecnológica y mantengan una actitud positiva para el desarrollo en el contexto </a:t>
            </a:r>
            <a:r>
              <a:rPr lang="es-PA" sz="1800" dirty="0"/>
              <a:t>educativo.</a:t>
            </a:r>
            <a:br>
              <a:rPr lang="es-PA" sz="1300" dirty="0"/>
            </a:br>
            <a:br>
              <a:rPr lang="es-PA" sz="1300" dirty="0"/>
            </a:br>
            <a:endParaRPr lang="es-PA" sz="1300" dirty="0">
              <a:latin typeface="Arial" pitchFamily="34" charset="0"/>
              <a:cs typeface="Arial" pitchFamily="34" charset="0"/>
            </a:endParaRPr>
          </a:p>
        </p:txBody>
      </p:sp>
      <p:pic>
        <p:nvPicPr>
          <p:cNvPr id="16" name="Imagen 15">
            <a:extLst>
              <a:ext uri="{FF2B5EF4-FFF2-40B4-BE49-F238E27FC236}">
                <a16:creationId xmlns:a16="http://schemas.microsoft.com/office/drawing/2014/main" id="{A7BBCF02-88B7-466F-9539-F6EB8E870C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3897550"/>
            <a:ext cx="3995936" cy="28221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6" name="Rectangle 136">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2955" y="1122302"/>
            <a:ext cx="5370815" cy="5735697"/>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5367" name="Picture 138">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10325"/>
          <a:stretch/>
        </p:blipFill>
        <p:spPr>
          <a:xfrm flipH="1">
            <a:off x="0" y="1122301"/>
            <a:ext cx="9144000" cy="5750526"/>
          </a:xfrm>
          <a:prstGeom prst="rect">
            <a:avLst/>
          </a:prstGeom>
        </p:spPr>
      </p:pic>
      <p:sp>
        <p:nvSpPr>
          <p:cNvPr id="2" name="1 Título"/>
          <p:cNvSpPr>
            <a:spLocks noGrp="1"/>
          </p:cNvSpPr>
          <p:nvPr>
            <p:ph type="title" idx="4294967295"/>
          </p:nvPr>
        </p:nvSpPr>
        <p:spPr>
          <a:xfrm>
            <a:off x="480833" y="2609425"/>
            <a:ext cx="3642024" cy="1144339"/>
          </a:xfrm>
        </p:spPr>
        <p:txBody>
          <a:bodyPr vert="horz" lIns="91440" tIns="45720" rIns="91440" bIns="45720" rtlCol="0" anchor="t">
            <a:noAutofit/>
          </a:bodyPr>
          <a:lstStyle/>
          <a:p>
            <a:pPr>
              <a:lnSpc>
                <a:spcPct val="90000"/>
              </a:lnSpc>
            </a:pPr>
            <a:r>
              <a:rPr lang="en-US" b="1" kern="1200" dirty="0">
                <a:solidFill>
                  <a:srgbClr val="00B050"/>
                </a:solidFill>
                <a:latin typeface="+mj-lt"/>
                <a:ea typeface="+mj-ea"/>
                <a:cs typeface="+mj-cs"/>
              </a:rPr>
              <a:t>EL GIGANTE EGOISTA</a:t>
            </a:r>
          </a:p>
        </p:txBody>
      </p:sp>
      <p:sp>
        <p:nvSpPr>
          <p:cNvPr id="15368"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441" y="1608355"/>
            <a:ext cx="4570559" cy="5249645"/>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15364" name="Picture 4" descr="C:\Users\Tecno Mixel\Desktop\gigante_egoista_thumb300 (1).jpg"/>
          <p:cNvPicPr>
            <a:picLocks noChangeAspect="1" noChangeArrowheads="1"/>
          </p:cNvPicPr>
          <p:nvPr/>
        </p:nvPicPr>
        <p:blipFill rotWithShape="1">
          <a:blip r:embed="rId3">
            <a:extLst/>
          </a:blip>
          <a:srcRect l="21549" r="32162" b="-1"/>
          <a:stretch/>
        </p:blipFill>
        <p:spPr bwMode="auto">
          <a:xfrm>
            <a:off x="5650160" y="2609425"/>
            <a:ext cx="3013008" cy="3661418"/>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643042" y="433695"/>
            <a:ext cx="5857916" cy="2862322"/>
          </a:xfrm>
          <a:prstGeom prst="rect">
            <a:avLst/>
          </a:prstGeom>
        </p:spPr>
        <p:txBody>
          <a:bodyPr wrap="square">
            <a:spAutoFit/>
          </a:bodyPr>
          <a:lstStyle/>
          <a:p>
            <a:pPr algn="just"/>
            <a:endParaRPr lang="es-ES" dirty="0"/>
          </a:p>
          <a:p>
            <a:pPr algn="just"/>
            <a:endParaRPr lang="es-ES" dirty="0"/>
          </a:p>
          <a:p>
            <a:pPr algn="just"/>
            <a:endParaRPr lang="es-ES" sz="1600" dirty="0"/>
          </a:p>
          <a:p>
            <a:pPr algn="just"/>
            <a:r>
              <a:rPr lang="es-ES" sz="1600" dirty="0"/>
              <a:t>Todas las tardes, a la salida de la escuela, los niños iban a jugar al jardín del gigante. Este era un gran jardín encantador, cubierto de un césped suave y verde. Por aquí y por allá, había hermosas flores como estrellas, y melocotoneros que en la primavera estallaban en delicadas flores de color rosa y en otoño daban ricos frutos. Los pájaros se posaban en los árboles y cantaban con dulzura.</a:t>
            </a:r>
            <a:endParaRPr lang="es-PA" sz="1600" dirty="0"/>
          </a:p>
          <a:p>
            <a:pPr algn="just"/>
            <a:r>
              <a:rPr lang="es-ES" sz="1600" dirty="0"/>
              <a:t>Un día, después de siete años de ausencia, el gigante regresó y encontró a los niños jugando en su jardín.</a:t>
            </a:r>
            <a:endParaRPr lang="es-PA" sz="1600" dirty="0"/>
          </a:p>
        </p:txBody>
      </p:sp>
      <p:pic>
        <p:nvPicPr>
          <p:cNvPr id="6" name="5 Imagen" descr="Imagen relacionada"/>
          <p:cNvPicPr/>
          <p:nvPr/>
        </p:nvPicPr>
        <p:blipFill>
          <a:blip r:embed="rId3">
            <a:extLst>
              <a:ext uri="{28A0092B-C50C-407E-A947-70E740481C1C}">
                <a14:useLocalDpi xmlns:a14="http://schemas.microsoft.com/office/drawing/2010/main" val="0"/>
              </a:ext>
            </a:extLst>
          </a:blip>
          <a:srcRect/>
          <a:stretch>
            <a:fillRect/>
          </a:stretch>
        </p:blipFill>
        <p:spPr bwMode="auto">
          <a:xfrm>
            <a:off x="2786050" y="3573016"/>
            <a:ext cx="4286280" cy="2428892"/>
          </a:xfrm>
          <a:prstGeom prst="rect">
            <a:avLst/>
          </a:prstGeom>
          <a:noFill/>
          <a:ln>
            <a:noFill/>
          </a:ln>
        </p:spPr>
      </p:pic>
      <p:pic>
        <p:nvPicPr>
          <p:cNvPr id="8" name="Imagen 7" descr="Imagen que contiene flor, florero, mesa, planta&#10;&#10;Descripción generada automáticamente">
            <a:extLst>
              <a:ext uri="{FF2B5EF4-FFF2-40B4-BE49-F238E27FC236}">
                <a16:creationId xmlns:a16="http://schemas.microsoft.com/office/drawing/2014/main" id="{DFA24FEE-9D7C-42B0-ADB4-15BD3A86E4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 y="0"/>
            <a:ext cx="9144002" cy="6858000"/>
          </a:xfrm>
          <a:prstGeom prst="rect">
            <a:avLst/>
          </a:prstGeom>
          <a:ln>
            <a:noFill/>
          </a:ln>
          <a:effectLst>
            <a:outerShdw blurRad="292100" dist="139700" dir="2700000" algn="tl" rotWithShape="0">
              <a:srgbClr val="333333">
                <a:alpha val="65000"/>
              </a:srgbClr>
            </a:outerShdw>
          </a:effec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3"/>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251520" y="980728"/>
            <a:ext cx="4286614" cy="2711850"/>
          </a:xfrm>
        </p:spPr>
        <p:txBody>
          <a:bodyPr>
            <a:normAutofit fontScale="90000"/>
          </a:bodyPr>
          <a:lstStyle/>
          <a:p>
            <a:pPr algn="just"/>
            <a:br>
              <a:rPr lang="es-ES" sz="1200" dirty="0"/>
            </a:br>
            <a:br>
              <a:rPr lang="es-ES" sz="1200" dirty="0"/>
            </a:br>
            <a:br>
              <a:rPr lang="es-ES" sz="1200" dirty="0"/>
            </a:br>
            <a:br>
              <a:rPr lang="es-ES" sz="1200" dirty="0"/>
            </a:br>
            <a:br>
              <a:rPr lang="es-ES" sz="1200" dirty="0"/>
            </a:br>
            <a:br>
              <a:rPr lang="es-ES" sz="1200" dirty="0"/>
            </a:br>
            <a:br>
              <a:rPr lang="es-ES" sz="1200" dirty="0"/>
            </a:br>
            <a:r>
              <a:rPr lang="es-ES" sz="1200" dirty="0"/>
              <a:t>¿</a:t>
            </a:r>
            <a:r>
              <a:rPr lang="es-ES" sz="1800" dirty="0"/>
              <a:t>Qué hacen aquí? —gritó con voz áspera. Y los niños salieron corriendo.</a:t>
            </a:r>
            <a:br>
              <a:rPr lang="es-PA" sz="1800" dirty="0"/>
            </a:br>
            <a:r>
              <a:rPr lang="es-ES" sz="1800" dirty="0"/>
              <a:t>Mi jardín es mi jardín—dijo el gigante—. No voy a permitir que nadie más que yo juegue en él</a:t>
            </a:r>
            <a:br>
              <a:rPr lang="es-ES" sz="1800" dirty="0"/>
            </a:br>
            <a:r>
              <a:rPr lang="es-ES" sz="1800" dirty="0"/>
              <a:t>Entonces, construyó un muro alto alrededor del jardín y puso un letrero enorme que decía:</a:t>
            </a:r>
            <a:br>
              <a:rPr lang="es-PA" sz="1800" dirty="0"/>
            </a:br>
            <a:r>
              <a:rPr lang="es-ES" sz="1800" dirty="0"/>
              <a:t>“Se prohíbe la entrada. Quien no cumpla será castigado”.</a:t>
            </a:r>
            <a:br>
              <a:rPr lang="es-PA" sz="1800" dirty="0"/>
            </a:br>
            <a:r>
              <a:rPr lang="es-ES" sz="1800" dirty="0"/>
              <a:t>Él era un gigante muy egoísta.</a:t>
            </a:r>
            <a:br>
              <a:rPr lang="es-PA" sz="1800" dirty="0"/>
            </a:br>
            <a:r>
              <a:rPr lang="es-ES" sz="1800" dirty="0"/>
              <a:t>Los pobres niños ahora no tenían dónde jugar. Intentaron jugar en la carretera, pero la carretera estaba muy polvorienta y llena de piedras y no les gustó. A menudo se reunían frente al muro a recordar el hermoso jardín oculto.</a:t>
            </a:r>
            <a:br>
              <a:rPr lang="es-PA" dirty="0"/>
            </a:br>
            <a:br>
              <a:rPr lang="es-PA" dirty="0"/>
            </a:br>
            <a:endParaRPr lang="es-PA" dirty="0"/>
          </a:p>
        </p:txBody>
      </p:sp>
      <p:pic>
        <p:nvPicPr>
          <p:cNvPr id="6" name="5 Imagen" descr="Imagen relacionada"/>
          <p:cNvPicPr/>
          <p:nvPr/>
        </p:nvPicPr>
        <p:blipFill rotWithShape="1">
          <a:blip r:embed="rId2">
            <a:extLst>
              <a:ext uri="{28A0092B-C50C-407E-A947-70E740481C1C}">
                <a14:useLocalDpi xmlns:a14="http://schemas.microsoft.com/office/drawing/2010/main" val="0"/>
              </a:ext>
            </a:extLst>
          </a:blip>
          <a:srcRect r="2143" b="7650"/>
          <a:stretch/>
        </p:blipFill>
        <p:spPr bwMode="auto">
          <a:xfrm>
            <a:off x="784377" y="4293096"/>
            <a:ext cx="2643206" cy="2143140"/>
          </a:xfrm>
          <a:prstGeom prst="rect">
            <a:avLst/>
          </a:prstGeom>
          <a:ln>
            <a:noFill/>
          </a:ln>
          <a:effectLst>
            <a:softEdge rad="112500"/>
          </a:effectLst>
          <a:extLst>
            <a:ext uri="{53640926-AAD7-44D8-BBD7-CCE9431645EC}">
              <a14:shadowObscured xmlns:a14="http://schemas.microsoft.com/office/drawing/2010/main"/>
            </a:ext>
          </a:extLst>
        </p:spPr>
        <p:style>
          <a:lnRef idx="1">
            <a:schemeClr val="accent3"/>
          </a:lnRef>
          <a:fillRef idx="3">
            <a:schemeClr val="accent3"/>
          </a:fillRef>
          <a:effectRef idx="2">
            <a:schemeClr val="accent3"/>
          </a:effectRef>
          <a:fontRef idx="minor">
            <a:schemeClr val="lt1"/>
          </a:fontRef>
        </p:style>
      </p:pic>
      <p:sp>
        <p:nvSpPr>
          <p:cNvPr id="7" name="6 Rectángulo"/>
          <p:cNvSpPr/>
          <p:nvPr/>
        </p:nvSpPr>
        <p:spPr>
          <a:xfrm>
            <a:off x="4605867" y="366623"/>
            <a:ext cx="3857652" cy="6340197"/>
          </a:xfrm>
          <a:prstGeom prst="rect">
            <a:avLst/>
          </a:prstGeom>
        </p:spPr>
        <p:txBody>
          <a:bodyPr wrap="square">
            <a:spAutoFit/>
          </a:bodyPr>
          <a:lstStyle/>
          <a:p>
            <a:pPr algn="just"/>
            <a:r>
              <a:rPr lang="es-ES" sz="1400" dirty="0"/>
              <a:t>Luego llegó la primavera, y en todo el país había coloridas flores y pajaritos. Sin embargo, en el jardín del gigante egoísta todavía era invierno. Como no había niños, los pájaros no cantaban y los árboles se olvidaron de florecer. Solo una vez una flor se asomó entre el césped, pero apenas vio el cartel, se sintió tan triste por los niños que volvió a meterse bajo tierra para quedarse dormida.</a:t>
            </a:r>
            <a:br>
              <a:rPr lang="es-ES" sz="1400" dirty="0"/>
            </a:br>
            <a:r>
              <a:rPr lang="es-ES" sz="1400" dirty="0"/>
              <a:t>Los únicos que se sentían a gusto en el jardín eran la nieve y la escarcha. La primavera se olvidó de este jardín —dijeron—, así que nos quedaremos aquí el resto del año.</a:t>
            </a:r>
            <a:br>
              <a:rPr lang="es-PA" sz="1400" dirty="0"/>
            </a:br>
            <a:r>
              <a:rPr lang="es-ES" sz="1400" dirty="0"/>
              <a:t>La nieve cubrió el césped con su manto blanco, y la escarcha pintó de plateado los árboles. Enseguida invitaron a su triste amigo, el viento del norte, para gigante no le dio ninguno. que pasara con ellos el resto de la temporada.</a:t>
            </a:r>
            <a:br>
              <a:rPr lang="es-PA" sz="1400" dirty="0"/>
            </a:br>
            <a:r>
              <a:rPr lang="es-ES" sz="1400" dirty="0"/>
              <a:t>Con el viento del norte llegó el granizo y el invierno del jardín se hizo aún más blanco y frío.</a:t>
            </a:r>
            <a:br>
              <a:rPr lang="es-PA" sz="1400" dirty="0"/>
            </a:br>
            <a:r>
              <a:rPr lang="es-ES" sz="1400" dirty="0"/>
              <a:t>-No puedo comprender cómo la primavera tarda tanto en llegar — decía el gigante egoísta, al asomarse a la ventana—. Espero que pronto cambie el tiempo.</a:t>
            </a:r>
          </a:p>
          <a:p>
            <a:r>
              <a:rPr lang="es-ES" sz="1400" dirty="0"/>
              <a:t>Pero la primavera no llegó, y tampoco el verano. El otoño dio dorados frutos a todos los jardines, pero al jardín del siempre fue invierno en la casa del gigante.</a:t>
            </a:r>
            <a:endParaRPr lang="es-PA" sz="1400"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3"/>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395536" y="1916832"/>
            <a:ext cx="4315780" cy="4428429"/>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just"/>
            <a:br>
              <a:rPr lang="es-ES" sz="1800" dirty="0"/>
            </a:br>
            <a:br>
              <a:rPr lang="es-ES" sz="1800" dirty="0"/>
            </a:br>
            <a:r>
              <a:rPr lang="es-ES" sz="1800" dirty="0"/>
              <a:t>Una mañana, el gigante estaba en la cama todavía cuando escuchó una música muy hermosa. Era un pequeño jilguero cantando afuera de su ventana. a la ventana. ¿Y qué crees que vio?</a:t>
            </a:r>
            <a:br>
              <a:rPr lang="es-PA" sz="1800" dirty="0"/>
            </a:br>
            <a:r>
              <a:rPr lang="es-ES" sz="1800" dirty="0"/>
              <a:t>Él vio algo maravilloso. Los niños habían entrado al jardín a través de un pequeño agujero en la pared. Los árboles estaban tan contentos de tener a los niños de nuevo que se habían cubierto de flores. Los pájaros volaban y cantaban con deleite, y las flores se asomaban entre el verde césped y reían. Era una escena encantadora.</a:t>
            </a:r>
            <a:br>
              <a:rPr lang="es-PA" sz="1800" dirty="0"/>
            </a:br>
            <a:r>
              <a:rPr lang="es-ES" sz="1800" dirty="0"/>
              <a:t>¡Qué egoísta he sido! —dijo el gigante —Ahora sé por qué aquí nunca llegó la primavera. Derribaré la pared, y mi jardín será de los niños por los siglos de los siglos. El gigante se sentía realmente avergonzado de su egoísmo, así que tomó su hacha y derribó el muro.</a:t>
            </a:r>
            <a:br>
              <a:rPr lang="es-ES" sz="1050" dirty="0"/>
            </a:br>
            <a:br>
              <a:rPr lang="es-PA" sz="1050" dirty="0"/>
            </a:br>
            <a:endParaRPr lang="es-PA" sz="1050" dirty="0"/>
          </a:p>
        </p:txBody>
      </p:sp>
      <p:pic>
        <p:nvPicPr>
          <p:cNvPr id="5" name="4 Imagen" descr="Imagen relacionada"/>
          <p:cNvPicPr/>
          <p:nvPr/>
        </p:nvPicPr>
        <p:blipFill>
          <a:blip r:embed="rId2">
            <a:extLst>
              <a:ext uri="{28A0092B-C50C-407E-A947-70E740481C1C}">
                <a14:useLocalDpi xmlns:a14="http://schemas.microsoft.com/office/drawing/2010/main" val="0"/>
              </a:ext>
            </a:extLst>
          </a:blip>
          <a:srcRect/>
          <a:stretch>
            <a:fillRect/>
          </a:stretch>
        </p:blipFill>
        <p:spPr bwMode="auto">
          <a:xfrm>
            <a:off x="1142336" y="260648"/>
            <a:ext cx="2428892" cy="1285885"/>
          </a:xfrm>
          <a:prstGeom prst="rect">
            <a:avLst/>
          </a:prstGeom>
          <a:ln>
            <a:noFill/>
          </a:ln>
          <a:effectLst>
            <a:softEdge rad="112500"/>
          </a:effectLst>
        </p:spPr>
      </p:pic>
      <p:pic>
        <p:nvPicPr>
          <p:cNvPr id="10" name="9 Imagen" descr="Resultado de imagen para cuento infantil EL GIGANTE EGOISTA"/>
          <p:cNvPicPr/>
          <p:nvPr/>
        </p:nvPicPr>
        <p:blipFill>
          <a:blip r:embed="rId3">
            <a:extLst>
              <a:ext uri="{28A0092B-C50C-407E-A947-70E740481C1C}">
                <a14:useLocalDpi xmlns:a14="http://schemas.microsoft.com/office/drawing/2010/main" val="0"/>
              </a:ext>
            </a:extLst>
          </a:blip>
          <a:srcRect/>
          <a:stretch>
            <a:fillRect/>
          </a:stretch>
        </p:blipFill>
        <p:spPr bwMode="auto">
          <a:xfrm>
            <a:off x="5217958" y="2996952"/>
            <a:ext cx="3429024" cy="3000396"/>
          </a:xfrm>
          <a:prstGeom prst="rect">
            <a:avLst/>
          </a:prstGeom>
          <a:ln>
            <a:noFill/>
          </a:ln>
          <a:effectLst>
            <a:softEdge rad="112500"/>
          </a:effectLst>
        </p:spPr>
      </p:pic>
      <p:sp>
        <p:nvSpPr>
          <p:cNvPr id="19462" name="Rectangle 6"/>
          <p:cNvSpPr>
            <a:spLocks noChangeArrowheads="1"/>
          </p:cNvSpPr>
          <p:nvPr/>
        </p:nvSpPr>
        <p:spPr bwMode="auto">
          <a:xfrm>
            <a:off x="4860032" y="440731"/>
            <a:ext cx="3816424" cy="184435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a:ln>
                  <a:noFill/>
                </a:ln>
                <a:solidFill>
                  <a:schemeClr val="tx1"/>
                </a:solidFill>
                <a:effectLst/>
                <a:ea typeface="Times New Roman" pitchFamily="18" charset="0"/>
                <a:cs typeface="Arial" pitchFamily="34" charset="0"/>
              </a:rPr>
              <a:t>Si algún día pasarás por el hermoso jardín, leerías un enorme cartel que dice:</a:t>
            </a:r>
            <a:endParaRPr kumimoji="0" lang="es-PA" sz="1600" b="0" i="0" u="none" strike="noStrike" cap="none" normalizeH="0" baseline="0" dirty="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0" i="0" u="none" strike="noStrike" cap="none" normalizeH="0" baseline="0" dirty="0">
                <a:ln>
                  <a:noFill/>
                </a:ln>
                <a:solidFill>
                  <a:schemeClr val="tx1"/>
                </a:solidFill>
                <a:effectLst/>
                <a:ea typeface="Times New Roman" pitchFamily="18" charset="0"/>
                <a:cs typeface="Arial" pitchFamily="34" charset="0"/>
              </a:rPr>
              <a:t>Mantén el amor en tu corazón, una vida sin él es como un jardín sin sol…</a:t>
            </a:r>
            <a:endParaRPr kumimoji="0" lang="es-PA" sz="1600" b="0" i="0" u="none" strike="noStrike" cap="none" normalizeH="0" baseline="0" dirty="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0" i="0" u="none" strike="noStrike" cap="none" normalizeH="0" baseline="0" dirty="0">
                <a:ln>
                  <a:noFill/>
                </a:ln>
                <a:solidFill>
                  <a:schemeClr val="tx1"/>
                </a:solidFill>
                <a:effectLst/>
                <a:ea typeface="Times New Roman" pitchFamily="18" charset="0"/>
                <a:cs typeface="Arial" pitchFamily="34" charset="0"/>
              </a:rPr>
              <a:t>Y también encontrarías a un gigante jugando con los niños en el lugar más hermoso que hayas visto en tu vida.</a:t>
            </a:r>
            <a:endParaRPr kumimoji="0" lang="es-ES" sz="1600" b="0" i="0" u="none" strike="noStrike" cap="none" normalizeH="0" baseline="0" dirty="0">
              <a:ln>
                <a:noFill/>
              </a:ln>
              <a:solidFill>
                <a:schemeClr val="tx1"/>
              </a:solidFill>
              <a:effectLst/>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1677925" y="1484784"/>
            <a:ext cx="5788149" cy="3658145"/>
          </a:xfrm>
        </p:spPr>
        <p:txBody>
          <a:bodyPr>
            <a:normAutofit fontScale="90000"/>
          </a:bodyPr>
          <a:lstStyle/>
          <a:p>
            <a:r>
              <a:rPr lang="es-PA" sz="2200" b="1" dirty="0"/>
              <a:t>   CONCLUSIÓN</a:t>
            </a:r>
            <a:br>
              <a:rPr lang="es-PA" sz="1200" b="1" dirty="0"/>
            </a:br>
            <a:br>
              <a:rPr lang="es-PA" sz="1200" b="1" dirty="0"/>
            </a:br>
            <a:br>
              <a:rPr lang="es-PA" sz="1200" b="1" dirty="0"/>
            </a:br>
            <a:br>
              <a:rPr lang="es-PA" sz="1200" b="1" dirty="0"/>
            </a:br>
            <a:br>
              <a:rPr lang="es-PA" sz="1200" b="1" dirty="0"/>
            </a:br>
            <a:r>
              <a:rPr lang="es-ES" sz="2000" dirty="0"/>
              <a:t>Los recursos o herramientas tecnológicas son de gran valor para la labor pedagógica, ya que los niños tendrán una motivación superior y podrán llevar a la práctica los conocimientos aprendidos en clase, siendo una manera muy efectiva para ellos en su proceso de enseñanza-aprendizaje, ya que el docente debe siempre mantener una actitud creativa que permita seleccionar aquellas estrategias o recursos que estimulen el razonamiento, la reflexión, la imaginación, la creación, la expresión oral y escrita, la búsqueda, selección y uso de información en los niños y niñas .</a:t>
            </a:r>
            <a:br>
              <a:rPr lang="es-PA" sz="2000" dirty="0"/>
            </a:br>
            <a:endParaRPr lang="es-PA" sz="2000" dirty="0"/>
          </a:p>
        </p:txBody>
      </p:sp>
      <p:pic>
        <p:nvPicPr>
          <p:cNvPr id="8" name="Imagen 7" descr="Imagen que contiene flor, florero, mesa, planta&#10;&#10;Descripción generada automáticamente">
            <a:extLst>
              <a:ext uri="{FF2B5EF4-FFF2-40B4-BE49-F238E27FC236}">
                <a16:creationId xmlns:a16="http://schemas.microsoft.com/office/drawing/2014/main" id="{3FBE37C0-48B8-43EE-92AF-7B45E3E7A9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ln>
            <a:noFill/>
          </a:ln>
          <a:effectLst>
            <a:outerShdw blurRad="292100" dist="139700" dir="2700000" algn="tl" rotWithShape="0">
              <a:srgbClr val="333333">
                <a:alpha val="65000"/>
              </a:srgbClr>
            </a:outerShdw>
          </a:effec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2051720" y="1772816"/>
            <a:ext cx="4857750" cy="2500312"/>
          </a:xfrm>
        </p:spPr>
        <p:txBody>
          <a:bodyPr>
            <a:normAutofit/>
          </a:bodyPr>
          <a:lstStyle/>
          <a:p>
            <a:pPr algn="l"/>
            <a:r>
              <a:rPr lang="es-PA" sz="1200" b="1" dirty="0"/>
              <a:t>                                            FUENTES UTILIZADAS</a:t>
            </a:r>
            <a:br>
              <a:rPr lang="es-PA" sz="1200" b="1" dirty="0"/>
            </a:br>
            <a:br>
              <a:rPr lang="es-PA" sz="1200" b="1" dirty="0"/>
            </a:br>
            <a:br>
              <a:rPr lang="es-PA" sz="1200" b="1" dirty="0"/>
            </a:br>
            <a:br>
              <a:rPr lang="es-PA" sz="1200" b="1" dirty="0"/>
            </a:br>
            <a:br>
              <a:rPr lang="es-PA" sz="1050" dirty="0"/>
            </a:br>
            <a:r>
              <a:rPr lang="es-PA" sz="1050" dirty="0">
                <a:hlinkClick r:id="rId2"/>
              </a:rPr>
              <a:t>https://arbolabc.com/</a:t>
            </a:r>
            <a:r>
              <a:rPr lang="es-PA" sz="1050" dirty="0"/>
              <a:t>   </a:t>
            </a:r>
            <a:br>
              <a:rPr lang="es-PA" sz="1050" dirty="0"/>
            </a:br>
            <a:r>
              <a:rPr lang="es-PA" sz="1050" dirty="0"/>
              <a:t>Cuento Infantiles Clásicos y Tradicionales</a:t>
            </a:r>
            <a:br>
              <a:rPr lang="es-PA" sz="1050" dirty="0"/>
            </a:br>
            <a:r>
              <a:rPr lang="es-PA" sz="1050" dirty="0"/>
              <a:t> https://arbolabc.com/cuentos-clasicos-infantiles </a:t>
            </a:r>
            <a:br>
              <a:rPr lang="es-PA" sz="1050" dirty="0"/>
            </a:br>
            <a:r>
              <a:rPr lang="es-PA" sz="1050" dirty="0"/>
              <a:t> https://www.google.com/search?q=imaGEN+DEL+GIGANTE+EGOISTA</a:t>
            </a:r>
          </a:p>
        </p:txBody>
      </p:sp>
      <p:pic>
        <p:nvPicPr>
          <p:cNvPr id="6" name="Imagen 5" descr="Imagen que contiene flor, florero, mesa, planta&#10;&#10;Descripción generada automáticamente">
            <a:extLst>
              <a:ext uri="{FF2B5EF4-FFF2-40B4-BE49-F238E27FC236}">
                <a16:creationId xmlns:a16="http://schemas.microsoft.com/office/drawing/2014/main" id="{9122E4AE-412A-4579-909D-9D64901060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249</Words>
  <Application>Microsoft Office PowerPoint</Application>
  <PresentationFormat>Presentación en pantalla (4:3)</PresentationFormat>
  <Paragraphs>18</Paragraphs>
  <Slides>8</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Calibri</vt:lpstr>
      <vt:lpstr>Tema de Office</vt:lpstr>
      <vt:lpstr>    MUNDO MÁGICO DE LA TECNOLOGÍA EN PREESCOLAR  RECURSOS: CUENTOS INFANTILES CLÁSICOS Y TRADICIONALES  YADIRA SANCHEZ  28 DE MAYO 2019  </vt:lpstr>
      <vt:lpstr>INTRODUCCIÓN   La pedagogía utilizada al realizar este trabajo ayuda al fortalecimiento de estrategias didácticas, en donde el docente tiene la posibilidad de mejorar sus prácticas de aula, crear entornos de aprendizajes más dinámicos e interactivos para complementar el proceso de enseñanza y aprendizaje de los niños, facilita el trabajo en equipo y el cultivo de actitudes sociales, debido a los enormes cambios actuales en la educación que notablemente han cambiado tanto la forma de enseñar como la forma de aprender y por supuesto el rol del docente es imprescindible que esté formado para esta sociedad tecnológica y mantengan una actitud positiva para el desarrollo en el contexto educativo.  </vt:lpstr>
      <vt:lpstr>EL GIGANTE EGOISTA</vt:lpstr>
      <vt:lpstr>Presentación de PowerPoint</vt:lpstr>
      <vt:lpstr>       ¿Qué hacen aquí? —gritó con voz áspera. Y los niños salieron corriendo. Mi jardín es mi jardín—dijo el gigante—. No voy a permitir que nadie más que yo juegue en él Entonces, construyó un muro alto alrededor del jardín y puso un letrero enorme que decía: “Se prohíbe la entrada. Quien no cumpla será castigado”. Él era un gigante muy egoísta. Los pobres niños ahora no tenían dónde jugar. Intentaron jugar en la carretera, pero la carretera estaba muy polvorienta y llena de piedras y no les gustó. A menudo se reunían frente al muro a recordar el hermoso jardín oculto.  </vt:lpstr>
      <vt:lpstr>  Una mañana, el gigante estaba en la cama todavía cuando escuchó una música muy hermosa. Era un pequeño jilguero cantando afuera de su ventana. a la ventana. ¿Y qué crees que vio? Él vio algo maravilloso. Los niños habían entrado al jardín a través de un pequeño agujero en la pared. Los árboles estaban tan contentos de tener a los niños de nuevo que se habían cubierto de flores. Los pájaros volaban y cantaban con deleite, y las flores se asomaban entre el verde césped y reían. Era una escena encantadora. ¡Qué egoísta he sido! —dijo el gigante —Ahora sé por qué aquí nunca llegó la primavera. Derribaré la pared, y mi jardín será de los niños por los siglos de los siglos. El gigante se sentía realmente avergonzado de su egoísmo, así que tomó su hacha y derribó el muro.  </vt:lpstr>
      <vt:lpstr>   CONCLUSIÓN     Los recursos o herramientas tecnológicas son de gran valor para la labor pedagógica, ya que los niños tendrán una motivación superior y podrán llevar a la práctica los conocimientos aprendidos en clase, siendo una manera muy efectiva para ellos en su proceso de enseñanza-aprendizaje, ya que el docente debe siempre mantener una actitud creativa que permita seleccionar aquellas estrategias o recursos que estimulen el razonamiento, la reflexión, la imaginación, la creación, la expresión oral y escrita, la búsqueda, selección y uso de información en los niños y niñas . </vt:lpstr>
      <vt:lpstr>                                            FUENTES UTILIZADAS     https://arbolabc.com/    Cuento Infantiles Clásicos y Tradicionales  https://arbolabc.com/cuentos-clasicos-infantiles   https://www.google.com/search?q=imaGEN+DEL+GIGANTE+EGOISTA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MUNDO MÁGICO DE LA TECNOLOGÍA EN PREESCOLAR  RECURSOS: CUENTOS INFANTILES CLÁSICOS Y TRADICIONALES  YADIRA SANCHEZ  28 DE MAYO 2019  </dc:title>
  <dc:creator>Lourdes barreno</dc:creator>
  <cp:lastModifiedBy>Lourdes barreno</cp:lastModifiedBy>
  <cp:revision>6</cp:revision>
  <dcterms:created xsi:type="dcterms:W3CDTF">2019-07-30T16:41:36Z</dcterms:created>
  <dcterms:modified xsi:type="dcterms:W3CDTF">2019-07-30T20:04:24Z</dcterms:modified>
</cp:coreProperties>
</file>