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4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2859838-85F2-5266-EB52-5A82F5007EF0}" v="327" dt="2019-02-25T20:06:15.0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1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586B75A-687E-405C-8A0B-8D00578BA2C3}" type="datetimeFigureOut">
              <a:rPr lang="en-US" dirty="0"/>
              <a:pPr/>
              <a:t>2/25/2019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4335536"/>
      </p:ext>
    </p:extLst>
  </p:cSld>
  <p:clrMapOvr>
    <a:masterClrMapping/>
  </p:clrMapOvr>
  <p:transition spd="slow">
    <p:randomBar dir="vert"/>
  </p:transition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928973"/>
      </p:ext>
    </p:extLst>
  </p:cSld>
  <p:clrMapOvr>
    <a:masterClrMapping/>
  </p:clrMapOvr>
  <p:transition spd="slow">
    <p:randomBar dir="vert"/>
  </p:transition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5976333"/>
      </p:ext>
    </p:extLst>
  </p:cSld>
  <p:clrMapOvr>
    <a:masterClrMapping/>
  </p:clrMapOvr>
  <p:transition spd="slow">
    <p:randomBar dir="vert"/>
  </p:transition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8174251"/>
      </p:ext>
    </p:extLst>
  </p:cSld>
  <p:clrMapOvr>
    <a:masterClrMapping/>
  </p:clrMapOvr>
  <p:transition spd="slow">
    <p:randomBar dir="vert"/>
  </p:transition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46982"/>
      </p:ext>
    </p:extLst>
  </p:cSld>
  <p:clrMapOvr>
    <a:masterClrMapping/>
  </p:clrMapOvr>
  <p:transition spd="slow">
    <p:randomBar dir="vert"/>
  </p:transition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5763102"/>
      </p:ext>
    </p:extLst>
  </p:cSld>
  <p:clrMapOvr>
    <a:masterClrMapping/>
  </p:clrMapOvr>
  <p:transition spd="slow">
    <p:randomBar dir="vert"/>
  </p:transition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9048047"/>
      </p:ext>
    </p:extLst>
  </p:cSld>
  <p:clrMapOvr>
    <a:masterClrMapping/>
  </p:clrMapOvr>
  <p:transition spd="slow">
    <p:randomBar dir="vert"/>
  </p:transition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0921299"/>
      </p:ext>
    </p:extLst>
  </p:cSld>
  <p:clrMapOvr>
    <a:masterClrMapping/>
  </p:clrMapOvr>
  <p:transition spd="slow">
    <p:randomBar dir="vert"/>
  </p:transition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6629837"/>
      </p:ext>
    </p:extLst>
  </p:cSld>
  <p:clrMapOvr>
    <a:masterClrMapping/>
  </p:clrMapOvr>
  <p:transition spd="slow">
    <p:randomBar dir="vert"/>
  </p:transition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501973"/>
      </p:ext>
    </p:extLst>
  </p:cSld>
  <p:clrMapOvr>
    <a:masterClrMapping/>
  </p:clrMapOvr>
  <p:transition spd="slow">
    <p:randomBar dir="vert"/>
  </p:transition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5211730"/>
      </p:ext>
    </p:extLst>
  </p:cSld>
  <p:clrMapOvr>
    <a:masterClrMapping/>
  </p:clrMapOvr>
  <p:transition spd="slow">
    <p:randomBar dir="vert"/>
  </p:transition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168561"/>
      </p:ext>
    </p:extLst>
  </p:cSld>
  <p:clrMapOvr>
    <a:masterClrMapping/>
  </p:clrMapOvr>
  <p:transition spd="slow">
    <p:randomBar dir="vert"/>
  </p:transition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2837219"/>
      </p:ext>
    </p:extLst>
  </p:cSld>
  <p:clrMapOvr>
    <a:masterClrMapping/>
  </p:clrMapOvr>
  <p:transition spd="slow">
    <p:randomBar dir="vert"/>
  </p:transition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491179"/>
      </p:ext>
    </p:extLst>
  </p:cSld>
  <p:clrMapOvr>
    <a:masterClrMapping/>
  </p:clrMapOvr>
  <p:transition spd="slow">
    <p:randomBar dir="vert"/>
  </p:transition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52698"/>
      </p:ext>
    </p:extLst>
  </p:cSld>
  <p:clrMapOvr>
    <a:masterClrMapping/>
  </p:clrMapOvr>
  <p:transition spd="slow">
    <p:randomBar dir="vert"/>
  </p:transition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9311046"/>
      </p:ext>
    </p:extLst>
  </p:cSld>
  <p:clrMapOvr>
    <a:masterClrMapping/>
  </p:clrMapOvr>
  <p:transition spd="slow">
    <p:randomBar dir="vert"/>
  </p:transition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120438"/>
      </p:ext>
    </p:extLst>
  </p:cSld>
  <p:clrMapOvr>
    <a:masterClrMapping/>
  </p:clrMapOvr>
  <p:transition spd="slow">
    <p:randomBar dir="vert"/>
  </p:transition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586B75A-687E-405C-8A0B-8D00578BA2C3}" type="datetimeFigureOut">
              <a:rPr lang="en-US" dirty="0"/>
              <a:pPr/>
              <a:t>2/25/2019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56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  <p:sldLayoutId id="2147483954" r:id="rId12"/>
    <p:sldLayoutId id="2147483955" r:id="rId13"/>
    <p:sldLayoutId id="2147483956" r:id="rId14"/>
    <p:sldLayoutId id="2147483957" r:id="rId15"/>
    <p:sldLayoutId id="2147483958" r:id="rId16"/>
    <p:sldLayoutId id="2147483959" r:id="rId17"/>
  </p:sldLayoutIdLst>
  <p:transition spd="slow">
    <p:randomBar dir="vert"/>
  </p:transition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0">
            <a:extLst>
              <a:ext uri="{FF2B5EF4-FFF2-40B4-BE49-F238E27FC236}">
                <a16:creationId xmlns:a16="http://schemas.microsoft.com/office/drawing/2014/main" id="{AAE3107B-714A-461C-AC2A-394A70CFC7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2">
            <a:extLst>
              <a:ext uri="{FF2B5EF4-FFF2-40B4-BE49-F238E27FC236}">
                <a16:creationId xmlns:a16="http://schemas.microsoft.com/office/drawing/2014/main" id="{AB3F6FE8-AF7E-4703-AB78-FD9AFD2AC2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6E95CD8-B3B8-425C-8484-D08634E4BE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5395F701-DCB7-480C-817B-538CD262B7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C7BFDE70-806B-4B63-9B0E-CC97A2E355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B4FC4EAC-1FD8-4625-8AFF-04A0436131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9884" y="1041401"/>
            <a:ext cx="4511664" cy="234526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>
                <a:latin typeface="Edwardian Script ITC"/>
              </a:rPr>
              <a:t>El diálogo como medio para conocer el mundo animal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9884" y="3657596"/>
            <a:ext cx="4511664" cy="1933463"/>
          </a:xfrm>
        </p:spPr>
        <p:txBody>
          <a:bodyPr>
            <a:normAutofit fontScale="92500" lnSpcReduction="10000"/>
          </a:bodyPr>
          <a:lstStyle/>
          <a:p>
            <a:endParaRPr lang="en-US" b="1" dirty="0">
              <a:solidFill>
                <a:schemeClr val="accent4">
                  <a:lumMod val="50000"/>
                </a:schemeClr>
              </a:solidFill>
              <a:latin typeface="Abadi"/>
              <a:cs typeface="Angsana New"/>
            </a:endParaRPr>
          </a:p>
          <a:p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Aharoni"/>
                <a:cs typeface="Angsana New"/>
              </a:rPr>
              <a:t>Jugando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Aharoni"/>
                <a:cs typeface="Angsana New"/>
              </a:rPr>
              <a:t> a las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Aharoni"/>
                <a:cs typeface="Angsana New"/>
              </a:rPr>
              <a:t>adivinanzas</a:t>
            </a:r>
            <a:endParaRPr lang="en-US" sz="2800" b="1" dirty="0">
              <a:solidFill>
                <a:schemeClr val="accent4">
                  <a:lumMod val="50000"/>
                </a:schemeClr>
              </a:solidFill>
              <a:latin typeface="Aharoni"/>
              <a:cs typeface="Angsana New"/>
            </a:endParaRPr>
          </a:p>
          <a:p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Abadi"/>
                <a:cs typeface="Angsana New"/>
              </a:rPr>
              <a:t>Bibliografía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badi"/>
                <a:cs typeface="Angsana New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Abadi"/>
                <a:cs typeface="Angsana New"/>
              </a:rPr>
              <a:t>consultada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badi"/>
                <a:cs typeface="Angsana New"/>
              </a:rPr>
              <a:t>:  Manual de la Maestra de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Abadi"/>
                <a:cs typeface="Angsana New"/>
              </a:rPr>
              <a:t>Preescolar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badi"/>
                <a:cs typeface="Angsana New"/>
              </a:rPr>
              <a:t>. 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Abadi"/>
                <a:cs typeface="Angsana New"/>
              </a:rPr>
              <a:t>Océano</a:t>
            </a:r>
          </a:p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badi"/>
                <a:cs typeface="Angsana New"/>
              </a:rPr>
              <a:t> 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Abadi"/>
                <a:cs typeface="Angsana New"/>
              </a:rPr>
              <a:t>Algunas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badi"/>
                <a:cs typeface="Angsana New"/>
              </a:rPr>
              <a:t> 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Abadi"/>
                <a:cs typeface="Angsana New"/>
              </a:rPr>
              <a:t>imágenes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badi"/>
                <a:cs typeface="Angsana New"/>
              </a:rPr>
              <a:t> : 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Abadi"/>
                <a:cs typeface="Angsana New"/>
              </a:rPr>
              <a:t>Cortesía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badi"/>
                <a:cs typeface="Angsana New"/>
              </a:rPr>
              <a:t> de 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Abadi"/>
                <a:cs typeface="Angsana New"/>
              </a:rPr>
              <a:t>pixabay</a:t>
            </a:r>
          </a:p>
        </p:txBody>
      </p:sp>
      <p:cxnSp>
        <p:nvCxnSpPr>
          <p:cNvPr id="42" name="Straight Connector 38">
            <a:extLst>
              <a:ext uri="{FF2B5EF4-FFF2-40B4-BE49-F238E27FC236}">
                <a16:creationId xmlns:a16="http://schemas.microsoft.com/office/drawing/2014/main" id="{A36D75B7-CF09-4927-A857-F377500265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92636" y="3509772"/>
            <a:ext cx="3566160" cy="1235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Rectangle 40">
            <a:extLst>
              <a:ext uri="{FF2B5EF4-FFF2-40B4-BE49-F238E27FC236}">
                <a16:creationId xmlns:a16="http://schemas.microsoft.com/office/drawing/2014/main" id="{0E0A986F-4D9A-4E32-8DBD-A2B117A24F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45770" y="1092200"/>
            <a:ext cx="5003356" cy="4705096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4" descr="Imagen que contiene texto&#10;&#10;Descripción generada con confianza alta">
            <a:extLst>
              <a:ext uri="{FF2B5EF4-FFF2-40B4-BE49-F238E27FC236}">
                <a16:creationId xmlns:a16="http://schemas.microsoft.com/office/drawing/2014/main" id="{24D6E043-07F8-4219-8EBB-56987FA37D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8603" y="1253744"/>
            <a:ext cx="2776843" cy="2131227"/>
          </a:xfrm>
          <a:prstGeom prst="rect">
            <a:avLst/>
          </a:prstGeom>
        </p:spPr>
      </p:pic>
      <p:pic>
        <p:nvPicPr>
          <p:cNvPr id="6" name="Imagen 6">
            <a:extLst>
              <a:ext uri="{FF2B5EF4-FFF2-40B4-BE49-F238E27FC236}">
                <a16:creationId xmlns:a16="http://schemas.microsoft.com/office/drawing/2014/main" id="{F2C21673-948F-4B46-B4BE-D22847EF7D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2311" y="3522131"/>
            <a:ext cx="4637984" cy="1469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3163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8">
            <a:extLst>
              <a:ext uri="{FF2B5EF4-FFF2-40B4-BE49-F238E27FC236}">
                <a16:creationId xmlns:a16="http://schemas.microsoft.com/office/drawing/2014/main" id="{A440FBE6-72B7-43D4-A8EB-FDBC35FE56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20">
            <a:extLst>
              <a:ext uri="{FF2B5EF4-FFF2-40B4-BE49-F238E27FC236}">
                <a16:creationId xmlns:a16="http://schemas.microsoft.com/office/drawing/2014/main" id="{647B8492-BC4D-4046-B35A-C38E03494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47264A7B-BD07-443B-B4AE-B7D112274D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D9B85B4-ACC6-412B-BC6B-2163BCCDFB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17D5E57D-F913-44D3-9AF3-FCDFAE64F7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BCF01E4E-4102-455A-BC41-D5F848B941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C904B644-82C5-499D-890F-A0E80BE27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3660056" cy="1325373"/>
          </a:xfrm>
        </p:spPr>
        <p:txBody>
          <a:bodyPr anchor="b">
            <a:normAutofit/>
          </a:bodyPr>
          <a:lstStyle/>
          <a:p>
            <a:r>
              <a:rPr lang="es-ES" sz="3600" b="1" dirty="0">
                <a:solidFill>
                  <a:schemeClr val="accent2">
                    <a:lumMod val="50000"/>
                  </a:schemeClr>
                </a:solidFill>
              </a:rPr>
              <a:t>Objetivos</a:t>
            </a:r>
          </a:p>
        </p:txBody>
      </p:sp>
      <p:cxnSp>
        <p:nvCxnSpPr>
          <p:cNvPr id="18" name="Straight Connector 26">
            <a:extLst>
              <a:ext uri="{FF2B5EF4-FFF2-40B4-BE49-F238E27FC236}">
                <a16:creationId xmlns:a16="http://schemas.microsoft.com/office/drawing/2014/main" id="{16652DC1-CA18-4263-AC06-BAB0B05EC7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95401" y="2400639"/>
            <a:ext cx="366005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ubtítulo 2">
            <a:extLst>
              <a:ext uri="{FF2B5EF4-FFF2-40B4-BE49-F238E27FC236}">
                <a16:creationId xmlns:a16="http://schemas.microsoft.com/office/drawing/2014/main" id="{69FA6315-32BE-46DD-B34F-9E02B9767E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6042" y="2824453"/>
            <a:ext cx="3559416" cy="3051415"/>
          </a:xfrm>
        </p:spPr>
        <p:txBody>
          <a:bodyPr>
            <a:normAutofit/>
          </a:bodyPr>
          <a:lstStyle/>
          <a:p>
            <a:pPr algn="just"/>
            <a:r>
              <a:rPr lang="es-ES" sz="2800" dirty="0"/>
              <a:t>Ejercitar el lenguaje oral y establecer relaciones por medio de los conocimientos.</a:t>
            </a:r>
            <a:endParaRPr lang="es-ES" sz="2800"/>
          </a:p>
          <a:p>
            <a:pPr algn="ctr"/>
            <a:endParaRPr lang="es-ES" sz="1600"/>
          </a:p>
        </p:txBody>
      </p:sp>
      <p:pic>
        <p:nvPicPr>
          <p:cNvPr id="4" name="Imagen 4" descr="Imagen que contiene hierba, exterior, cielo, animal&#10;&#10;Descripción generada con confianza muy alta">
            <a:extLst>
              <a:ext uri="{FF2B5EF4-FFF2-40B4-BE49-F238E27FC236}">
                <a16:creationId xmlns:a16="http://schemas.microsoft.com/office/drawing/2014/main" id="{19C0805B-9D26-426F-813F-A4493C8DD59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5960"/>
          <a:stretch/>
        </p:blipFill>
        <p:spPr>
          <a:xfrm>
            <a:off x="5418668" y="982131"/>
            <a:ext cx="5469466" cy="4893735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78999977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E61F402-3445-458A-9A2B-D28FD2883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673C096-95AE-4644-B76C-1DF1B667D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7A91835-418B-4867-87D7-1376A57F3F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5B511A1-E0EC-49FE-8068-9DA29CD00E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A61BC5F-ADA4-4DBA-9C6B-E17E0B82EC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CE6F7D2-ACED-47D2-BEFD-FB26F75374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06DB5200-F3FC-4E66-B643-10B539479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5440" y="607814"/>
            <a:ext cx="3990735" cy="746851"/>
          </a:xfrm>
        </p:spPr>
        <p:txBody>
          <a:bodyPr anchor="b">
            <a:normAutofit/>
          </a:bodyPr>
          <a:lstStyle/>
          <a:p>
            <a:r>
              <a:rPr lang="es-ES" sz="3200" b="1" dirty="0">
                <a:solidFill>
                  <a:schemeClr val="accent4"/>
                </a:solidFill>
              </a:rPr>
              <a:t>Recursos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BE880E9-2B86-4CDB-B5B7-308745CDD1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95401" y="2400639"/>
            <a:ext cx="366005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6A2AD5B-5F5F-47DF-AEF5-F2C151396A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274323"/>
            <a:ext cx="6362998" cy="5075997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/>
            <a:r>
              <a:rPr lang="es-ES" sz="2800" dirty="0">
                <a:solidFill>
                  <a:srgbClr val="262626"/>
                </a:solidFill>
              </a:rPr>
              <a:t>Tarjetas con fotos o figuras de animales.  </a:t>
            </a:r>
            <a:endParaRPr lang="es-ES" sz="2800" dirty="0"/>
          </a:p>
          <a:p>
            <a:pPr algn="just"/>
            <a:endParaRPr lang="es-ES" sz="2800" dirty="0">
              <a:solidFill>
                <a:srgbClr val="262626"/>
              </a:solidFill>
            </a:endParaRPr>
          </a:p>
          <a:p>
            <a:pPr algn="just"/>
            <a:r>
              <a:rPr lang="es-ES" sz="2800" dirty="0">
                <a:solidFill>
                  <a:srgbClr val="262626"/>
                </a:solidFill>
              </a:rPr>
              <a:t>Podemos implementar variaciones didácticas realizando  actividades lúdicas con las tarjetas y hacer pictogramas o carteles que nos permitan diferenciar los animales;  por ejemplo, atendiendo a  algunas características como:   la cantidad de patas, si son terrestres, acuáticos o vuelan, si poseen plumas o escamas.</a:t>
            </a:r>
            <a:endParaRPr lang="es-ES" dirty="0"/>
          </a:p>
        </p:txBody>
      </p:sp>
      <p:pic>
        <p:nvPicPr>
          <p:cNvPr id="4" name="Imagen 4" descr="Imagen que contiene pájaro, exterior, animal, suelo&#10;&#10;Descripción generada con confianza muy alta">
            <a:extLst>
              <a:ext uri="{FF2B5EF4-FFF2-40B4-BE49-F238E27FC236}">
                <a16:creationId xmlns:a16="http://schemas.microsoft.com/office/drawing/2014/main" id="{A2BFB2EC-25B6-4E08-9A4D-8423CEC0C4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0086" y="982131"/>
            <a:ext cx="3009647" cy="4893735"/>
          </a:xfrm>
          <a:prstGeom prst="rect">
            <a:avLst/>
          </a:prstGeom>
          <a:ln w="57150" cmpd="thickThin">
            <a:solidFill>
              <a:srgbClr val="7F7F7F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207162124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8">
            <a:extLst>
              <a:ext uri="{FF2B5EF4-FFF2-40B4-BE49-F238E27FC236}">
                <a16:creationId xmlns:a16="http://schemas.microsoft.com/office/drawing/2014/main" id="{C4018560-A1B9-4D3C-B032-951724CDD7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34" name="Picture 29">
              <a:extLst>
                <a:ext uri="{FF2B5EF4-FFF2-40B4-BE49-F238E27FC236}">
                  <a16:creationId xmlns:a16="http://schemas.microsoft.com/office/drawing/2014/main" id="{C62B19BF-51B9-4290-AEA8-389BB41195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69940D90-AB68-4B4D-8001-839F3B28CA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4E0E095C-2B33-4957-9D0D-EE4ABDE1EA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8095A9A2-AE81-4840-9F6F-305708B87C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44" name="Straight Connector 34">
            <a:extLst>
              <a:ext uri="{FF2B5EF4-FFF2-40B4-BE49-F238E27FC236}">
                <a16:creationId xmlns:a16="http://schemas.microsoft.com/office/drawing/2014/main" id="{680E036D-DDAD-4AFE-AB68-D910280A76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46" name="Rectangle 36">
            <a:extLst>
              <a:ext uri="{FF2B5EF4-FFF2-40B4-BE49-F238E27FC236}">
                <a16:creationId xmlns:a16="http://schemas.microsoft.com/office/drawing/2014/main" id="{AFF43104-F524-418A-A0E3-3146340AB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" name="Group 38">
            <a:extLst>
              <a:ext uri="{FF2B5EF4-FFF2-40B4-BE49-F238E27FC236}">
                <a16:creationId xmlns:a16="http://schemas.microsoft.com/office/drawing/2014/main" id="{323E5CD5-3226-4DDD-97AC-81C8F40E09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858B6703-6BCA-4414-A7FC-BA111255B1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76826A85-B5BB-4A9B-819E-AF5A0B30AE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B8A6C787-E24E-48D0-AF26-F35E43180E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E55A8260-917C-4DAC-A284-2A6E124FC9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B7AC72FA-E479-4033-A01B-23B3288579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26508" y="982132"/>
            <a:ext cx="6270090" cy="13038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/>
              <a:t>Actividades</a:t>
            </a:r>
          </a:p>
        </p:txBody>
      </p:sp>
      <p:sp>
        <p:nvSpPr>
          <p:cNvPr id="50" name="Rectangle 44">
            <a:extLst>
              <a:ext uri="{FF2B5EF4-FFF2-40B4-BE49-F238E27FC236}">
                <a16:creationId xmlns:a16="http://schemas.microsoft.com/office/drawing/2014/main" id="{B6ABA3F9-ECC4-45D8-8538-B7EEC4D276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4" y="1092200"/>
            <a:ext cx="3072384" cy="453542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áfico 4" descr="Conejo">
            <a:extLst>
              <a:ext uri="{FF2B5EF4-FFF2-40B4-BE49-F238E27FC236}">
                <a16:creationId xmlns:a16="http://schemas.microsoft.com/office/drawing/2014/main" id="{A79B9ACE-FE8B-431B-82F9-A00DBE9CEF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71981" y="1255007"/>
            <a:ext cx="2113709" cy="2113709"/>
          </a:xfrm>
          <a:prstGeom prst="rect">
            <a:avLst/>
          </a:prstGeom>
        </p:spPr>
      </p:pic>
      <p:cxnSp>
        <p:nvCxnSpPr>
          <p:cNvPr id="51" name="Straight Connector 46">
            <a:extLst>
              <a:ext uri="{FF2B5EF4-FFF2-40B4-BE49-F238E27FC236}">
                <a16:creationId xmlns:a16="http://schemas.microsoft.com/office/drawing/2014/main" id="{420C8890-1E3E-474D-9D1E-D3E3062B61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44033" y="2400639"/>
            <a:ext cx="603504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Gráfico 7" descr="Cangrejo">
            <a:extLst>
              <a:ext uri="{FF2B5EF4-FFF2-40B4-BE49-F238E27FC236}">
                <a16:creationId xmlns:a16="http://schemas.microsoft.com/office/drawing/2014/main" id="{60FCF6A4-39DC-4AB5-B574-FA3FE9F935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663975" y="3533309"/>
            <a:ext cx="1929722" cy="1929722"/>
          </a:xfrm>
          <a:prstGeom prst="rect">
            <a:avLst/>
          </a:prstGeom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5BCC1E74-9F05-4F07-9CA5-99BBED3935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31496" y="2556932"/>
            <a:ext cx="6260114" cy="3318936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algn="just">
              <a:buFont typeface="Arial"/>
              <a:buChar char="•"/>
            </a:pP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Invitamos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 los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niños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jugar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  las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adivinanzas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para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ello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el maestro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simula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las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diferentes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variaciones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desplazamientos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o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ruidos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que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hacen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los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animales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endParaRPr lang="es-ES"/>
          </a:p>
          <a:p>
            <a:pPr algn="just">
              <a:buFont typeface="Arial"/>
              <a:buChar char="•"/>
            </a:pP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Escoge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un animal por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turno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para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imitarlo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pPr algn="just">
              <a:buFont typeface="Arial"/>
              <a:buChar char="•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La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docente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debe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incentivar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 los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niños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participar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continuamente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en el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juego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pPr algn="just">
              <a:buFont typeface="Arial"/>
              <a:buChar char="•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Por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otro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lado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la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maestra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les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muestra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una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figura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o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foto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 un animal a los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niños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y les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pide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que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imiten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 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todos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juntos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el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mismo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pPr algn="just">
              <a:buFont typeface="Arial"/>
              <a:buChar char="•"/>
            </a:pPr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>
              <a:buFont typeface="Arial"/>
              <a:buChar char="•"/>
            </a:pPr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>
              <a:buFont typeface="Arial"/>
              <a:buChar char="•"/>
            </a:pPr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304358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75E71FA-50BD-43F8-8C98-04339283A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F1AA7F6-A589-4BC8-BC72-2CA6DC9083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3F5243F-7E41-439E-8991-C4F246D88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01A6B5F-1CF1-43AD-9E85-94E187210C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F682A59-7E20-407C-A7F8-582295AC68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5E4AC24E-0670-406E-822F-AAA6DA2010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424BED7C-7E30-406F-8ACE-D47ABBFFD6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9996" y="1675056"/>
            <a:ext cx="3079006" cy="1374726"/>
          </a:xfrm>
        </p:spPr>
        <p:txBody>
          <a:bodyPr>
            <a:normAutofit fontScale="90000"/>
          </a:bodyPr>
          <a:lstStyle/>
          <a:p>
            <a:br>
              <a:rPr lang="es-ES" sz="4400" dirty="0">
                <a:solidFill>
                  <a:srgbClr val="262626"/>
                </a:solidFill>
              </a:rPr>
            </a:br>
            <a:r>
              <a:rPr lang="es-ES" sz="4400" dirty="0">
                <a:solidFill>
                  <a:srgbClr val="262626"/>
                </a:solidFill>
              </a:rPr>
              <a:t>Otras actividades</a:t>
            </a:r>
            <a:br>
              <a:rPr lang="es-ES" sz="4400" dirty="0">
                <a:solidFill>
                  <a:srgbClr val="262626"/>
                </a:solidFill>
              </a:rPr>
            </a:br>
            <a:r>
              <a:rPr lang="es-ES" sz="4400" dirty="0">
                <a:solidFill>
                  <a:srgbClr val="FF0000"/>
                </a:solidFill>
              </a:rPr>
              <a:t>adivinando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D65E028-6C23-4915-A439-4E0805AE57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87352" y="3657596"/>
            <a:ext cx="3241649" cy="2279999"/>
          </a:xfrm>
        </p:spPr>
        <p:txBody>
          <a:bodyPr vert="horz" lIns="91440" tIns="45720" rIns="91440" bIns="45720" rtlCol="0">
            <a:noAutofit/>
          </a:bodyPr>
          <a:lstStyle/>
          <a:p>
            <a:pPr algn="just">
              <a:lnSpc>
                <a:spcPct val="90000"/>
              </a:lnSpc>
            </a:pPr>
            <a:r>
              <a:rPr lang="es-ES" sz="1600" dirty="0">
                <a:solidFill>
                  <a:srgbClr val="000000"/>
                </a:solidFill>
              </a:rPr>
              <a:t>La docente toma un niño de la clase y le coloca una foto de un animal a su espalda, sin que este haya visualizado el animal. Posteriormente el niño les preguntará a sus compañeros algunas características del animal en cuestión cómo: ¿soy pequeño? ¿ tengo dos patas? ¿ Tengo plumas? ¿ puedo nadar? Y así poder encontrar una respuesta a la adivinanza.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89B1776-F953-4C0F-8E85-E9C66B1EF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4" y="1092200"/>
            <a:ext cx="6432130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 descr="Imagen que contiene animal, pez, pájaro&#10;&#10;Descripción generada con confianza alta">
            <a:extLst>
              <a:ext uri="{FF2B5EF4-FFF2-40B4-BE49-F238E27FC236}">
                <a16:creationId xmlns:a16="http://schemas.microsoft.com/office/drawing/2014/main" id="{C0ABC06C-1F6C-4BB8-BDC5-B751647F53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4253" y="1410208"/>
            <a:ext cx="5780943" cy="385878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97356D0-D934-42B9-8291-DF34A3AC0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999431" y="3509772"/>
            <a:ext cx="3074977" cy="1235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408211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3E3CED3-8830-45C9-8D6C-F4ECADD4F1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173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4" descr="Imagen que contiene exterior, árbol, agua, persona&#10;&#10;Descripción generada con confianza muy alta">
            <a:extLst>
              <a:ext uri="{FF2B5EF4-FFF2-40B4-BE49-F238E27FC236}">
                <a16:creationId xmlns:a16="http://schemas.microsoft.com/office/drawing/2014/main" id="{33EF1C0C-F9B8-487B-B00C-48A52CA11E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086357" y="1145561"/>
            <a:ext cx="6760863" cy="46517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6F2D62A-C66C-42DF-8C05-99B0B1A8B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4611" y="350556"/>
            <a:ext cx="11542779" cy="6156888"/>
          </a:xfrm>
          <a:prstGeom prst="rect">
            <a:avLst/>
          </a:prstGeom>
          <a:noFill/>
          <a:ln w="25400" cap="flat">
            <a:solidFill>
              <a:srgbClr val="D98269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99ECCD5-D8D0-4F7A-81FA-A54572A2F886}"/>
              </a:ext>
            </a:extLst>
          </p:cNvPr>
          <p:cNvSpPr txBox="1"/>
          <p:nvPr/>
        </p:nvSpPr>
        <p:spPr>
          <a:xfrm>
            <a:off x="483079" y="2078967"/>
            <a:ext cx="6941388" cy="120032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7200" dirty="0"/>
              <a:t>Muchas Gracias.....</a:t>
            </a:r>
          </a:p>
        </p:txBody>
      </p:sp>
      <p:pic>
        <p:nvPicPr>
          <p:cNvPr id="7" name="Imagen 7">
            <a:extLst>
              <a:ext uri="{FF2B5EF4-FFF2-40B4-BE49-F238E27FC236}">
                <a16:creationId xmlns:a16="http://schemas.microsoft.com/office/drawing/2014/main" id="{4EC2C806-B078-418B-A961-44314F15D0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5695" y="4873836"/>
            <a:ext cx="4413668" cy="1394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33056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121</Words>
  <Application>Microsoft Office PowerPoint</Application>
  <PresentationFormat>Panorámica</PresentationFormat>
  <Paragraphs>20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3" baseType="lpstr">
      <vt:lpstr>Abadi</vt:lpstr>
      <vt:lpstr>Aharoni</vt:lpstr>
      <vt:lpstr>Angsana New</vt:lpstr>
      <vt:lpstr>Arial</vt:lpstr>
      <vt:lpstr>Edwardian Script ITC</vt:lpstr>
      <vt:lpstr>Garamond</vt:lpstr>
      <vt:lpstr>Orgánico</vt:lpstr>
      <vt:lpstr>El diálogo como medio para conocer el mundo animal</vt:lpstr>
      <vt:lpstr>Objetivos</vt:lpstr>
      <vt:lpstr>Recursos</vt:lpstr>
      <vt:lpstr>Actividades</vt:lpstr>
      <vt:lpstr> Otras actividades adivinando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diálogo como medio para conocer el mundo animal</dc:title>
  <dc:creator>Lourdes barreno</dc:creator>
  <cp:lastModifiedBy>Lourdes barreno</cp:lastModifiedBy>
  <cp:revision>1</cp:revision>
  <dcterms:created xsi:type="dcterms:W3CDTF">2019-02-25T20:39:28Z</dcterms:created>
  <dcterms:modified xsi:type="dcterms:W3CDTF">2019-02-25T20:44:01Z</dcterms:modified>
</cp:coreProperties>
</file>