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2" r:id="rId1"/>
  </p:sldMasterIdLst>
  <p:sldIdLst>
    <p:sldId id="256" r:id="rId2"/>
    <p:sldId id="257" r:id="rId3"/>
    <p:sldId id="259" r:id="rId4"/>
    <p:sldId id="260" r:id="rId5"/>
    <p:sldId id="262" r:id="rId6"/>
    <p:sldId id="263" r:id="rId7"/>
    <p:sldId id="266" r:id="rId8"/>
    <p:sldId id="272" r:id="rId9"/>
    <p:sldId id="267" r:id="rId10"/>
    <p:sldId id="297" r:id="rId11"/>
    <p:sldId id="298" r:id="rId12"/>
    <p:sldId id="276" r:id="rId13"/>
    <p:sldId id="261" r:id="rId14"/>
    <p:sldId id="294" r:id="rId15"/>
    <p:sldId id="284" r:id="rId16"/>
    <p:sldId id="286" r:id="rId17"/>
    <p:sldId id="277" r:id="rId18"/>
    <p:sldId id="282" r:id="rId19"/>
    <p:sldId id="281" r:id="rId20"/>
    <p:sldId id="283" r:id="rId21"/>
    <p:sldId id="299" r:id="rId22"/>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2844901094"/>
      </p:ext>
    </p:extLst>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240350258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7454295-92D3-4577-BC07-5BC84BD7F50A}" type="slidenum">
              <a:rPr lang="es-PA" smtClean="0"/>
              <a:pPr/>
              <a:t>‹Nº›</a:t>
            </a:fld>
            <a:endParaRPr lang="es-PA"/>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8795265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1342083900"/>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54295-92D3-4577-BC07-5BC84BD7F50A}" type="slidenum">
              <a:rPr lang="es-PA" smtClean="0"/>
              <a:pPr/>
              <a:t>‹Nº›</a:t>
            </a:fld>
            <a:endParaRPr lang="es-PA"/>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4034093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3645181769"/>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3826065726"/>
      </p:ext>
    </p:extLst>
  </p:cSld>
  <p:clrMapOvr>
    <a:masterClrMapping/>
  </p:clrMapOvr>
  <p:transition>
    <p:dissolv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4216954235"/>
      </p:ext>
    </p:extLst>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3189607851"/>
      </p:ext>
    </p:extLst>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0242CC01-AB77-4D09-8FC6-77831F89E9CF}" type="datetimeFigureOut">
              <a:rPr lang="es-PA" smtClean="0"/>
              <a:pPr/>
              <a:t>13/6/17</a:t>
            </a:fld>
            <a:endParaRPr lang="es-PA"/>
          </a:p>
        </p:txBody>
      </p:sp>
      <p:sp>
        <p:nvSpPr>
          <p:cNvPr id="5" name="Footer Placeholder 4"/>
          <p:cNvSpPr>
            <a:spLocks noGrp="1"/>
          </p:cNvSpPr>
          <p:nvPr>
            <p:ph type="ftr" sz="quarter" idx="11"/>
          </p:nvPr>
        </p:nvSpPr>
        <p:spPr/>
        <p:txBody>
          <a:bodyPr/>
          <a:lstStyle/>
          <a:p>
            <a:endParaRPr lang="es-PA"/>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1077433794"/>
      </p:ext>
    </p:extLst>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12"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3" name="Slide Number Placeholder 5"/>
          <p:cNvSpPr>
            <a:spLocks noGrp="1"/>
          </p:cNvSpPr>
          <p:nvPr>
            <p:ph type="sldNum" sz="quarter" idx="12"/>
          </p:nvPr>
        </p:nvSpPr>
        <p:spPr>
          <a:xfrm>
            <a:off x="511228" y="787783"/>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1111023014"/>
      </p:ext>
    </p:extLst>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0242CC01-AB77-4D09-8FC6-77831F89E9CF}" type="datetimeFigureOut">
              <a:rPr lang="es-PA" smtClean="0"/>
              <a:pPr/>
              <a:t>13/6/17</a:t>
            </a:fld>
            <a:endParaRPr lang="es-PA"/>
          </a:p>
        </p:txBody>
      </p:sp>
      <p:sp>
        <p:nvSpPr>
          <p:cNvPr id="8" name="Footer Placeholder 7"/>
          <p:cNvSpPr>
            <a:spLocks noGrp="1"/>
          </p:cNvSpPr>
          <p:nvPr>
            <p:ph type="ftr" sz="quarter" idx="11"/>
          </p:nvPr>
        </p:nvSpPr>
        <p:spPr/>
        <p:txBody>
          <a:bodyPr/>
          <a:lstStyle/>
          <a:p>
            <a:endParaRPr lang="es-PA"/>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3070153476"/>
      </p:ext>
    </p:extLst>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242CC01-AB77-4D09-8FC6-77831F89E9CF}" type="datetimeFigureOut">
              <a:rPr lang="es-PA" smtClean="0"/>
              <a:pPr/>
              <a:t>13/6/17</a:t>
            </a:fld>
            <a:endParaRPr lang="es-PA"/>
          </a:p>
        </p:txBody>
      </p:sp>
      <p:sp>
        <p:nvSpPr>
          <p:cNvPr id="4" name="Footer Placeholder 3"/>
          <p:cNvSpPr>
            <a:spLocks noGrp="1"/>
          </p:cNvSpPr>
          <p:nvPr>
            <p:ph type="ftr" sz="quarter" idx="11"/>
          </p:nvPr>
        </p:nvSpPr>
        <p:spPr/>
        <p:txBody>
          <a:bodyPr/>
          <a:lstStyle/>
          <a:p>
            <a:endParaRPr lang="es-PA"/>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4548218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42CC01-AB77-4D09-8FC6-77831F89E9CF}" type="datetimeFigureOut">
              <a:rPr lang="es-PA" smtClean="0"/>
              <a:pPr/>
              <a:t>13/6/17</a:t>
            </a:fld>
            <a:endParaRPr lang="es-PA"/>
          </a:p>
        </p:txBody>
      </p:sp>
      <p:sp>
        <p:nvSpPr>
          <p:cNvPr id="3" name="Footer Placeholder 2"/>
          <p:cNvSpPr>
            <a:spLocks noGrp="1"/>
          </p:cNvSpPr>
          <p:nvPr>
            <p:ph type="ftr" sz="quarter" idx="11"/>
          </p:nvPr>
        </p:nvSpPr>
        <p:spPr/>
        <p:txBody>
          <a:bodyPr/>
          <a:lstStyle/>
          <a:p>
            <a:endParaRPr lang="es-PA"/>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3819771042"/>
      </p:ext>
    </p:extLst>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701664012"/>
      </p:ext>
    </p:extLst>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0242CC01-AB77-4D09-8FC6-77831F89E9CF}" type="datetimeFigureOut">
              <a:rPr lang="es-PA" smtClean="0"/>
              <a:pPr/>
              <a:t>13/6/17</a:t>
            </a:fld>
            <a:endParaRPr lang="es-PA"/>
          </a:p>
        </p:txBody>
      </p:sp>
      <p:sp>
        <p:nvSpPr>
          <p:cNvPr id="6" name="Footer Placeholder 5"/>
          <p:cNvSpPr>
            <a:spLocks noGrp="1"/>
          </p:cNvSpPr>
          <p:nvPr>
            <p:ph type="ftr" sz="quarter" idx="11"/>
          </p:nvPr>
        </p:nvSpPr>
        <p:spPr/>
        <p:txBody>
          <a:bodyPr/>
          <a:lstStyle/>
          <a:p>
            <a:endParaRPr lang="es-PA"/>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37454295-92D3-4577-BC07-5BC84BD7F50A}" type="slidenum">
              <a:rPr lang="es-PA" smtClean="0"/>
              <a:pPr/>
              <a:t>‹Nº›</a:t>
            </a:fld>
            <a:endParaRPr lang="es-PA"/>
          </a:p>
        </p:txBody>
      </p:sp>
    </p:spTree>
    <p:extLst>
      <p:ext uri="{BB962C8B-B14F-4D97-AF65-F5344CB8AC3E}">
        <p14:creationId xmlns:p14="http://schemas.microsoft.com/office/powerpoint/2010/main" val="1645601568"/>
      </p:ext>
    </p:extLst>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04"/>
            <a:ext cx="1952272" cy="6853049"/>
            <a:chOff x="6627813" y="195650"/>
            <a:chExt cx="1952625" cy="5678101"/>
          </a:xfrm>
        </p:grpSpPr>
        <p:sp>
          <p:nvSpPr>
            <p:cNvPr id="50" name="Freeform 27"/>
            <p:cNvSpPr/>
            <p:nvPr/>
          </p:nvSpPr>
          <p:spPr bwMode="auto">
            <a:xfrm>
              <a:off x="6627813" y="19565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0242CC01-AB77-4D09-8FC6-77831F89E9CF}" type="datetimeFigureOut">
              <a:rPr lang="es-PA" smtClean="0"/>
              <a:pPr/>
              <a:t>13/6/17</a:t>
            </a:fld>
            <a:endParaRPr lang="es-PA"/>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PA"/>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37454295-92D3-4577-BC07-5BC84BD7F50A}" type="slidenum">
              <a:rPr lang="es-PA" smtClean="0"/>
              <a:pPr/>
              <a:t>‹Nº›</a:t>
            </a:fld>
            <a:endParaRPr lang="es-PA"/>
          </a:p>
        </p:txBody>
      </p:sp>
    </p:spTree>
    <p:extLst>
      <p:ext uri="{BB962C8B-B14F-4D97-AF65-F5344CB8AC3E}">
        <p14:creationId xmlns:p14="http://schemas.microsoft.com/office/powerpoint/2010/main" val="1889636340"/>
      </p:ext>
    </p:extLst>
  </p:cSld>
  <p:clrMap bg1="lt1" tx1="dk1" bg2="lt2" tx2="dk2" accent1="accent1" accent2="accent2" accent3="accent3" accent4="accent4" accent5="accent5" accent6="accent6" hlink="hlink" folHlink="folHlink"/>
  <p:sldLayoutIdLst>
    <p:sldLayoutId id="2147484143" r:id="rId1"/>
    <p:sldLayoutId id="2147484144" r:id="rId2"/>
    <p:sldLayoutId id="2147484145" r:id="rId3"/>
    <p:sldLayoutId id="2147484146" r:id="rId4"/>
    <p:sldLayoutId id="2147484147" r:id="rId5"/>
    <p:sldLayoutId id="2147484148" r:id="rId6"/>
    <p:sldLayoutId id="2147484149" r:id="rId7"/>
    <p:sldLayoutId id="2147484150" r:id="rId8"/>
    <p:sldLayoutId id="2147484151" r:id="rId9"/>
    <p:sldLayoutId id="2147484152" r:id="rId10"/>
    <p:sldLayoutId id="2147484153" r:id="rId11"/>
    <p:sldLayoutId id="2147484154" r:id="rId12"/>
    <p:sldLayoutId id="2147484155" r:id="rId13"/>
    <p:sldLayoutId id="2147484156" r:id="rId14"/>
    <p:sldLayoutId id="2147484157" r:id="rId15"/>
    <p:sldLayoutId id="2147484158" r:id="rId16"/>
  </p:sldLayoutIdLst>
  <p:transition>
    <p:dissolve/>
  </p:transition>
  <p:timing>
    <p:tnLst>
      <p:par>
        <p:cTn id="1" dur="indefinite" restart="never" nodeType="tmRoot"/>
      </p:par>
    </p:tnLst>
  </p:timing>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08831" y="44625"/>
            <a:ext cx="7526338" cy="2016224"/>
          </a:xfrm>
        </p:spPr>
        <p:txBody>
          <a:bodyPr>
            <a:noAutofit/>
          </a:bodyPr>
          <a:lstStyle/>
          <a:p>
            <a:pPr algn="ctr"/>
            <a:r>
              <a:rPr lang="es-PA" sz="3200" dirty="0" smtClean="0">
                <a:solidFill>
                  <a:schemeClr val="tx1"/>
                </a:solidFill>
                <a:latin typeface="FrankRuehl" pitchFamily="34" charset="-79"/>
                <a:cs typeface="FrankRuehl" pitchFamily="34" charset="-79"/>
              </a:rPr>
              <a:t>UNIVERSIDAD DE PANAMÁ</a:t>
            </a:r>
            <a:br>
              <a:rPr lang="es-PA" sz="3200" dirty="0" smtClean="0">
                <a:solidFill>
                  <a:schemeClr val="tx1"/>
                </a:solidFill>
                <a:latin typeface="FrankRuehl" pitchFamily="34" charset="-79"/>
                <a:cs typeface="FrankRuehl" pitchFamily="34" charset="-79"/>
              </a:rPr>
            </a:br>
            <a:r>
              <a:rPr lang="es-PA" sz="3200" dirty="0" smtClean="0">
                <a:solidFill>
                  <a:schemeClr val="tx1"/>
                </a:solidFill>
                <a:latin typeface="FrankRuehl" pitchFamily="34" charset="-79"/>
                <a:cs typeface="FrankRuehl" pitchFamily="34" charset="-79"/>
              </a:rPr>
              <a:t>CENTRO REGIONAL UNIVERSITARIO DE SAN MIGUELITO</a:t>
            </a:r>
            <a:br>
              <a:rPr lang="es-PA" sz="3200" dirty="0" smtClean="0">
                <a:solidFill>
                  <a:schemeClr val="tx1"/>
                </a:solidFill>
                <a:latin typeface="FrankRuehl" pitchFamily="34" charset="-79"/>
                <a:cs typeface="FrankRuehl" pitchFamily="34" charset="-79"/>
              </a:rPr>
            </a:br>
            <a:r>
              <a:rPr lang="es-PA" sz="3200" dirty="0" smtClean="0">
                <a:solidFill>
                  <a:schemeClr val="tx1"/>
                </a:solidFill>
                <a:latin typeface="FrankRuehl" pitchFamily="34" charset="-79"/>
                <a:cs typeface="FrankRuehl" pitchFamily="34" charset="-79"/>
              </a:rPr>
              <a:t>PROYECTO PIA (EN EL AULA)</a:t>
            </a:r>
            <a:endParaRPr lang="es-PA" sz="3200" dirty="0">
              <a:solidFill>
                <a:schemeClr val="tx1"/>
              </a:solidFill>
              <a:latin typeface="FrankRuehl" pitchFamily="34" charset="-79"/>
              <a:cs typeface="FrankRuehl" pitchFamily="34" charset="-79"/>
            </a:endParaRPr>
          </a:p>
        </p:txBody>
      </p:sp>
      <p:sp>
        <p:nvSpPr>
          <p:cNvPr id="3" name="2 Subtítulo"/>
          <p:cNvSpPr>
            <a:spLocks noGrp="1"/>
          </p:cNvSpPr>
          <p:nvPr>
            <p:ph type="subTitle" idx="1"/>
          </p:nvPr>
        </p:nvSpPr>
        <p:spPr>
          <a:xfrm>
            <a:off x="808831" y="2204864"/>
            <a:ext cx="7526338" cy="3510957"/>
          </a:xfrm>
        </p:spPr>
        <p:txBody>
          <a:bodyPr>
            <a:noAutofit/>
          </a:bodyPr>
          <a:lstStyle/>
          <a:p>
            <a:pPr algn="ctr"/>
            <a:r>
              <a:rPr lang="es-PA" sz="2400" dirty="0" smtClean="0">
                <a:latin typeface="Baskerville Old Face" pitchFamily="18" charset="0"/>
              </a:rPr>
              <a:t>GRUPO DE PROFESORADO 5-5</a:t>
            </a:r>
          </a:p>
          <a:p>
            <a:pPr algn="ctr"/>
            <a:endParaRPr lang="es-PA" sz="2400" dirty="0" smtClean="0">
              <a:latin typeface="Baskerville Old Face" pitchFamily="18" charset="0"/>
            </a:endParaRPr>
          </a:p>
          <a:p>
            <a:pPr algn="ctr"/>
            <a:r>
              <a:rPr lang="es-PA" sz="2400" dirty="0" smtClean="0">
                <a:latin typeface="Baskerville Old Face" pitchFamily="18" charset="0"/>
              </a:rPr>
              <a:t>EXPUESTO POR:</a:t>
            </a:r>
          </a:p>
          <a:p>
            <a:pPr algn="ctr"/>
            <a:r>
              <a:rPr lang="es-PA" sz="2400" dirty="0" smtClean="0">
                <a:latin typeface="Baskerville Old Face" pitchFamily="18" charset="0"/>
              </a:rPr>
              <a:t>LIC. ADELA</a:t>
            </a:r>
          </a:p>
          <a:p>
            <a:pPr algn="ctr"/>
            <a:r>
              <a:rPr lang="es-PA" sz="2400" dirty="0" smtClean="0">
                <a:latin typeface="Baskerville Old Face" pitchFamily="18" charset="0"/>
              </a:rPr>
              <a:t>LIC.CEFERINO MONTERO</a:t>
            </a:r>
          </a:p>
          <a:p>
            <a:pPr algn="ctr"/>
            <a:r>
              <a:rPr lang="es-PA" sz="2400" dirty="0" smtClean="0">
                <a:latin typeface="Baskerville Old Face" pitchFamily="18" charset="0"/>
              </a:rPr>
              <a:t>LIC. LOURDES BARRENO</a:t>
            </a:r>
          </a:p>
          <a:p>
            <a:pPr algn="ctr"/>
            <a:endParaRPr lang="es-PA" sz="2400" dirty="0" smtClean="0">
              <a:latin typeface="Baskerville Old Face" pitchFamily="18" charset="0"/>
            </a:endParaRPr>
          </a:p>
          <a:p>
            <a:pPr algn="ctr"/>
            <a:r>
              <a:rPr lang="es-PA" sz="2400" dirty="0" smtClean="0">
                <a:latin typeface="Baskerville Old Face" pitchFamily="18" charset="0"/>
              </a:rPr>
              <a:t>PROFESOR:  PEDRO FERNÁNDEZ</a:t>
            </a:r>
            <a:endParaRPr lang="es-PA" sz="2400" dirty="0">
              <a:latin typeface="Baskerville Old Face" pitchFamily="18" charset="0"/>
            </a:endParaRPr>
          </a:p>
        </p:txBody>
      </p:sp>
    </p:spTree>
  </p:cSld>
  <p:clrMapOvr>
    <a:masterClrMapping/>
  </p:clrMapOvr>
  <p:transition advClick="0">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3">
              <a:lumMod val="60000"/>
              <a:lumOff val="40000"/>
            </a:schemeClr>
          </a:solidFill>
        </p:spPr>
        <p:txBody>
          <a:bodyPr/>
          <a:lstStyle/>
          <a:p>
            <a:pPr algn="ctr"/>
            <a:r>
              <a:rPr lang="es-PA" dirty="0" smtClean="0">
                <a:solidFill>
                  <a:schemeClr val="tx1"/>
                </a:solidFill>
              </a:rPr>
              <a:t>OBJETIVOS</a:t>
            </a:r>
            <a:endParaRPr lang="es-PA" dirty="0">
              <a:solidFill>
                <a:schemeClr val="tx1"/>
              </a:solidFill>
            </a:endParaRPr>
          </a:p>
        </p:txBody>
      </p:sp>
      <p:sp>
        <p:nvSpPr>
          <p:cNvPr id="3" name="2 Marcador de contenido"/>
          <p:cNvSpPr>
            <a:spLocks noGrp="1"/>
          </p:cNvSpPr>
          <p:nvPr>
            <p:ph idx="1"/>
          </p:nvPr>
        </p:nvSpPr>
        <p:spPr/>
        <p:txBody>
          <a:bodyPr>
            <a:normAutofit/>
          </a:bodyPr>
          <a:lstStyle/>
          <a:p>
            <a:pPr lvl="0"/>
            <a:r>
              <a:rPr lang="es-PA" sz="2000" b="1" dirty="0" smtClean="0"/>
              <a:t>General:</a:t>
            </a:r>
          </a:p>
          <a:p>
            <a:pPr lvl="0"/>
            <a:r>
              <a:rPr lang="es-PA" dirty="0" smtClean="0"/>
              <a:t>Utilizar material didáctico en el proceso de </a:t>
            </a:r>
            <a:r>
              <a:rPr lang="es-PA" dirty="0" err="1" smtClean="0"/>
              <a:t>lecto</a:t>
            </a:r>
            <a:r>
              <a:rPr lang="es-PA" dirty="0" smtClean="0"/>
              <a:t> escritura de manera divertida y creativa.</a:t>
            </a:r>
          </a:p>
          <a:p>
            <a:pPr marL="0" lvl="0" indent="0">
              <a:buNone/>
            </a:pPr>
            <a:endParaRPr lang="es-PA" dirty="0" smtClean="0"/>
          </a:p>
          <a:p>
            <a:r>
              <a:rPr lang="es-PA" b="1" dirty="0" smtClean="0"/>
              <a:t>Específicos:</a:t>
            </a:r>
          </a:p>
          <a:p>
            <a:pPr lvl="0"/>
            <a:r>
              <a:rPr lang="es-PA" dirty="0" smtClean="0"/>
              <a:t> Proponer el uso de recursos didácticos que facilitan el proceso de enseñanza de </a:t>
            </a:r>
            <a:r>
              <a:rPr lang="es-PA" dirty="0" err="1" smtClean="0"/>
              <a:t>lecto</a:t>
            </a:r>
            <a:r>
              <a:rPr lang="es-PA" dirty="0" smtClean="0"/>
              <a:t>-escritura a docentes de primer grado.</a:t>
            </a:r>
          </a:p>
          <a:p>
            <a:pPr lvl="0"/>
            <a:r>
              <a:rPr lang="es-PA" dirty="0" smtClean="0"/>
              <a:t>Despertar el interés de los niños por la lectura a través de talleres creativos.</a:t>
            </a:r>
            <a:endParaRPr lang="es-PA" dirty="0"/>
          </a:p>
        </p:txBody>
      </p:sp>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4"/>
          <p:cNvSpPr>
            <a:spLocks noGrp="1"/>
          </p:cNvSpPr>
          <p:nvPr>
            <p:ph type="title"/>
          </p:nvPr>
        </p:nvSpPr>
        <p:spPr>
          <a:solidFill>
            <a:schemeClr val="accent3">
              <a:lumMod val="40000"/>
              <a:lumOff val="60000"/>
            </a:schemeClr>
          </a:solidFill>
        </p:spPr>
        <p:txBody>
          <a:bodyPr/>
          <a:lstStyle/>
          <a:p>
            <a:pPr algn="ctr"/>
            <a:r>
              <a:rPr lang="es-PA" dirty="0" smtClean="0"/>
              <a:t>OBJETIVOS ESPECÍFICOS</a:t>
            </a:r>
            <a:endParaRPr lang="es-PA" dirty="0"/>
          </a:p>
        </p:txBody>
      </p:sp>
      <p:sp>
        <p:nvSpPr>
          <p:cNvPr id="3" name="2 Marcador de contenido"/>
          <p:cNvSpPr>
            <a:spLocks noGrp="1"/>
          </p:cNvSpPr>
          <p:nvPr>
            <p:ph idx="1"/>
          </p:nvPr>
        </p:nvSpPr>
        <p:spPr/>
        <p:txBody>
          <a:bodyPr>
            <a:normAutofit fontScale="92500"/>
          </a:bodyPr>
          <a:lstStyle/>
          <a:p>
            <a:pPr lvl="0"/>
            <a:r>
              <a:rPr lang="es-PA" sz="2400" dirty="0" smtClean="0"/>
              <a:t>Desarrollar actividades innovadores que faciliten el proceso de lectura y escritura  de aprendizaje en niños de primer grado.</a:t>
            </a:r>
          </a:p>
          <a:p>
            <a:pPr lvl="0"/>
            <a:r>
              <a:rPr lang="es-PA" sz="2400" dirty="0" smtClean="0"/>
              <a:t>Presentar material didáctico innovador que despierte el interés de los estudiantes en el aprendizaje del español.</a:t>
            </a:r>
          </a:p>
          <a:p>
            <a:pPr lvl="0"/>
            <a:r>
              <a:rPr lang="es-PA" sz="2400" dirty="0" smtClean="0"/>
              <a:t>Utilizar en el proceso de enseñanza aprendizaje un portafolio didáctico para evaluar conocimientos adquiridos.</a:t>
            </a:r>
          </a:p>
          <a:p>
            <a:pPr>
              <a:buNone/>
            </a:pPr>
            <a:endParaRPr lang="es-PA" sz="2400" dirty="0" smtClean="0"/>
          </a:p>
        </p:txBody>
      </p:sp>
    </p:spTree>
  </p:cSld>
  <p:clrMapOvr>
    <a:masterClrMapping/>
  </p:clrMapOvr>
  <p:transition>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40000"/>
              <a:lumOff val="60000"/>
            </a:schemeClr>
          </a:solidFill>
        </p:spPr>
        <p:txBody>
          <a:bodyPr/>
          <a:lstStyle/>
          <a:p>
            <a:pPr algn="ctr"/>
            <a:r>
              <a:rPr lang="es-PA" dirty="0" smtClean="0">
                <a:solidFill>
                  <a:schemeClr val="tx1"/>
                </a:solidFill>
              </a:rPr>
              <a:t>LOCALIZACIÓN DEL PROYECTO</a:t>
            </a:r>
            <a:endParaRPr lang="es-PA" dirty="0">
              <a:solidFill>
                <a:schemeClr val="tx1"/>
              </a:solidFill>
            </a:endParaRPr>
          </a:p>
        </p:txBody>
      </p:sp>
      <p:sp>
        <p:nvSpPr>
          <p:cNvPr id="3" name="2 Marcador de contenido"/>
          <p:cNvSpPr>
            <a:spLocks noGrp="1"/>
          </p:cNvSpPr>
          <p:nvPr>
            <p:ph idx="1"/>
          </p:nvPr>
        </p:nvSpPr>
        <p:spPr>
          <a:xfrm>
            <a:off x="1942415" y="2133600"/>
            <a:ext cx="6591985" cy="1655440"/>
          </a:xfrm>
        </p:spPr>
        <p:txBody>
          <a:bodyPr>
            <a:normAutofit fontScale="92500"/>
          </a:bodyPr>
          <a:lstStyle/>
          <a:p>
            <a:r>
              <a:rPr lang="es-PA" sz="2400" dirty="0" smtClean="0"/>
              <a:t>El centro educativo Grecia está ubicado en el distrito de Panamá, en  la comunidad de Villa Grecia, corregimiento de Las Cumbres, calle principal</a:t>
            </a:r>
            <a:r>
              <a:rPr lang="es-PA" sz="2000" dirty="0" smtClean="0"/>
              <a:t>.</a:t>
            </a:r>
            <a:endParaRPr lang="es-PA" sz="2000" dirty="0"/>
          </a:p>
        </p:txBody>
      </p:sp>
    </p:spTree>
  </p:cSld>
  <p:clrMapOvr>
    <a:masterClrMapping/>
  </p:clrMapOvr>
  <p:transition>
    <p:dissolv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solidFill>
            <a:schemeClr val="accent1">
              <a:lumMod val="60000"/>
              <a:lumOff val="40000"/>
            </a:schemeClr>
          </a:solidFill>
        </p:spPr>
        <p:txBody>
          <a:bodyPr/>
          <a:lstStyle/>
          <a:p>
            <a:pPr algn="ctr"/>
            <a:r>
              <a:rPr lang="es-PA" dirty="0" smtClean="0">
                <a:solidFill>
                  <a:schemeClr val="tx1"/>
                </a:solidFill>
              </a:rPr>
              <a:t>Actividades a realizar</a:t>
            </a:r>
            <a:endParaRPr lang="es-PA" dirty="0">
              <a:solidFill>
                <a:schemeClr val="tx1"/>
              </a:solidFill>
            </a:endParaRPr>
          </a:p>
        </p:txBody>
      </p:sp>
      <p:sp>
        <p:nvSpPr>
          <p:cNvPr id="4" name="3 Marcador de contenido"/>
          <p:cNvSpPr>
            <a:spLocks noGrp="1"/>
          </p:cNvSpPr>
          <p:nvPr>
            <p:ph idx="1"/>
          </p:nvPr>
        </p:nvSpPr>
        <p:spPr/>
        <p:txBody>
          <a:bodyPr>
            <a:normAutofit fontScale="92500" lnSpcReduction="10000"/>
          </a:bodyPr>
          <a:lstStyle/>
          <a:p>
            <a:r>
              <a:rPr lang="es-PA" dirty="0" smtClean="0"/>
              <a:t>Juego del calentamiento como dinámica.</a:t>
            </a:r>
          </a:p>
          <a:p>
            <a:r>
              <a:rPr lang="es-PA" dirty="0" smtClean="0"/>
              <a:t>Competencia  a través del juego de las letras.</a:t>
            </a:r>
          </a:p>
          <a:p>
            <a:r>
              <a:rPr lang="es-PA" dirty="0" smtClean="0"/>
              <a:t>Canción de las vocales.</a:t>
            </a:r>
          </a:p>
          <a:p>
            <a:r>
              <a:rPr lang="es-PA" dirty="0" smtClean="0"/>
              <a:t>Juego de las vocales.</a:t>
            </a:r>
          </a:p>
          <a:p>
            <a:r>
              <a:rPr lang="es-PA" dirty="0" smtClean="0"/>
              <a:t>Juego del dominó lector.</a:t>
            </a:r>
          </a:p>
          <a:p>
            <a:r>
              <a:rPr lang="es-PA" dirty="0" smtClean="0"/>
              <a:t>Adivinanzas.</a:t>
            </a:r>
          </a:p>
          <a:p>
            <a:r>
              <a:rPr lang="es-PA" dirty="0" smtClean="0"/>
              <a:t>Lectura e interpretación de cuentos.</a:t>
            </a:r>
          </a:p>
          <a:p>
            <a:r>
              <a:rPr lang="es-PA" dirty="0" smtClean="0"/>
              <a:t>Taller de lectura comprensiva grupal.</a:t>
            </a:r>
          </a:p>
          <a:p>
            <a:r>
              <a:rPr lang="es-PA" dirty="0" smtClean="0"/>
              <a:t>Ordenar sílabas en desorden para formar palabras.</a:t>
            </a:r>
          </a:p>
          <a:p>
            <a:r>
              <a:rPr lang="es-PA" dirty="0" smtClean="0"/>
              <a:t>Pintura , </a:t>
            </a:r>
            <a:r>
              <a:rPr lang="es-PA" dirty="0" err="1" smtClean="0"/>
              <a:t>etc</a:t>
            </a:r>
            <a:endParaRPr lang="es-PA" dirty="0" smtClean="0"/>
          </a:p>
          <a:p>
            <a:pPr marL="0" indent="0">
              <a:buNone/>
            </a:pPr>
            <a:endParaRPr lang="es-PA" dirty="0" smtClean="0"/>
          </a:p>
          <a:p>
            <a:endParaRPr lang="es-PA"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0" y="704850"/>
            <a:ext cx="8229600" cy="1143000"/>
          </a:xfrm>
        </p:spPr>
        <p:txBody>
          <a:bodyPr/>
          <a:lstStyle/>
          <a:p>
            <a:pPr algn="ctr"/>
            <a:r>
              <a:rPr lang="es-PA" dirty="0" smtClean="0">
                <a:solidFill>
                  <a:schemeClr val="tx1"/>
                </a:solidFill>
              </a:rPr>
              <a:t> ALGUNOS RECURSOS UTILIZADOS</a:t>
            </a:r>
            <a:endParaRPr lang="es-PA" dirty="0">
              <a:solidFill>
                <a:schemeClr val="tx1"/>
              </a:solidFill>
            </a:endParaRPr>
          </a:p>
        </p:txBody>
      </p:sp>
      <p:pic>
        <p:nvPicPr>
          <p:cNvPr id="40962" name="Picture 2" descr="http://4.bp.blogspot.com/_Z9Bs1DLRyYs/SrqBnjBtVHI/AAAAAAAAC4Y/t6PMMGEOF_4/s400/SILABARIO+LECTURA+017.jpg"/>
          <p:cNvPicPr>
            <a:picLocks noChangeAspect="1" noChangeArrowheads="1"/>
          </p:cNvPicPr>
          <p:nvPr/>
        </p:nvPicPr>
        <p:blipFill>
          <a:blip r:embed="rId2" cstate="print"/>
          <a:srcRect/>
          <a:stretch>
            <a:fillRect/>
          </a:stretch>
        </p:blipFill>
        <p:spPr bwMode="auto">
          <a:xfrm>
            <a:off x="2339752" y="1791914"/>
            <a:ext cx="4320480" cy="4852153"/>
          </a:xfrm>
          <a:prstGeom prst="rect">
            <a:avLst/>
          </a:prstGeom>
          <a:noFill/>
        </p:spPr>
      </p:pic>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827584" y="1340768"/>
            <a:ext cx="7705229" cy="4983832"/>
          </a:xfrm>
        </p:spPr>
        <p:txBody>
          <a:bodyPr>
            <a:normAutofit lnSpcReduction="10000"/>
          </a:bodyPr>
          <a:lstStyle/>
          <a:p>
            <a:pPr marL="0" lvl="0" indent="0" fontAlgn="base">
              <a:spcBef>
                <a:spcPct val="0"/>
              </a:spcBef>
              <a:spcAft>
                <a:spcPct val="0"/>
              </a:spcAft>
              <a:buClrTx/>
              <a:buSzTx/>
              <a:buNone/>
              <a:tabLst>
                <a:tab pos="457200" algn="l"/>
              </a:tabLst>
            </a:pPr>
            <a:r>
              <a:rPr lang="es-CL" sz="2400" b="1" dirty="0" smtClean="0">
                <a:latin typeface="Verdana" pitchFamily="34" charset="0"/>
                <a:ea typeface="Times New Roman" pitchFamily="18" charset="0"/>
                <a:cs typeface="Arial" pitchFamily="34" charset="0"/>
              </a:rPr>
              <a:t>Dominó de vocales</a:t>
            </a:r>
            <a:endParaRPr lang="es-PA" sz="2400" dirty="0" smtClean="0">
              <a:latin typeface="Arial" pitchFamily="34" charset="0"/>
              <a:cs typeface="Arial" pitchFamily="34" charset="0"/>
            </a:endParaRPr>
          </a:p>
          <a:p>
            <a:pPr marL="0" lvl="0" indent="0" eaLnBrk="0" fontAlgn="base" hangingPunct="0">
              <a:spcBef>
                <a:spcPct val="0"/>
              </a:spcBef>
              <a:spcAft>
                <a:spcPct val="0"/>
              </a:spcAft>
              <a:buClrTx/>
              <a:buSzTx/>
              <a:buNone/>
              <a:tabLst>
                <a:tab pos="457200" algn="l"/>
              </a:tabLst>
            </a:pPr>
            <a:r>
              <a:rPr lang="es-CL" sz="2400" b="1" dirty="0" smtClean="0">
                <a:latin typeface="Verdana" pitchFamily="34" charset="0"/>
                <a:ea typeface="Times New Roman" pitchFamily="18" charset="0"/>
                <a:cs typeface="Arial" pitchFamily="34" charset="0"/>
              </a:rPr>
              <a:t>Asociación:</a:t>
            </a:r>
            <a:r>
              <a:rPr lang="es-CL" sz="2400" dirty="0" smtClean="0">
                <a:latin typeface="Verdana" pitchFamily="34" charset="0"/>
                <a:ea typeface="Times New Roman" pitchFamily="18" charset="0"/>
                <a:cs typeface="Arial" pitchFamily="34" charset="0"/>
              </a:rPr>
              <a:t> Dibujo – Palabra.</a:t>
            </a:r>
            <a:endParaRPr lang="es-PA" sz="2400" dirty="0" smtClean="0">
              <a:latin typeface="Arial" pitchFamily="34" charset="0"/>
              <a:cs typeface="Arial" pitchFamily="34" charset="0"/>
            </a:endParaRPr>
          </a:p>
          <a:p>
            <a:pPr marL="0" lvl="0" indent="0" eaLnBrk="0" fontAlgn="base" hangingPunct="0">
              <a:spcBef>
                <a:spcPct val="0"/>
              </a:spcBef>
              <a:spcAft>
                <a:spcPct val="0"/>
              </a:spcAft>
              <a:buClrTx/>
              <a:buSzTx/>
              <a:buFontTx/>
              <a:buChar char="•"/>
              <a:tabLst>
                <a:tab pos="457200" algn="l"/>
              </a:tabLst>
            </a:pPr>
            <a:r>
              <a:rPr lang="es-CL" sz="2400" b="1" dirty="0" smtClean="0">
                <a:latin typeface="Verdana" pitchFamily="34" charset="0"/>
                <a:ea typeface="Times New Roman" pitchFamily="18" charset="0"/>
                <a:cs typeface="Arial" pitchFamily="34" charset="0"/>
              </a:rPr>
              <a:t>Objetivos del juego:</a:t>
            </a:r>
            <a:r>
              <a:rPr lang="es-CL" sz="2400" dirty="0" smtClean="0">
                <a:latin typeface="Verdana" pitchFamily="34" charset="0"/>
                <a:ea typeface="Times New Roman" pitchFamily="18" charset="0"/>
                <a:cs typeface="Arial" pitchFamily="34" charset="0"/>
              </a:rPr>
              <a:t> Estimular en el niño la lectura de palabras y su relación con dibujos representativos.</a:t>
            </a:r>
            <a:endParaRPr lang="es-PA" sz="2400" dirty="0" smtClean="0">
              <a:latin typeface="Arial" pitchFamily="34" charset="0"/>
              <a:cs typeface="Arial" pitchFamily="34" charset="0"/>
            </a:endParaRPr>
          </a:p>
          <a:p>
            <a:pPr marL="0" lvl="0" indent="0" eaLnBrk="0" fontAlgn="base" hangingPunct="0">
              <a:spcBef>
                <a:spcPct val="0"/>
              </a:spcBef>
              <a:spcAft>
                <a:spcPct val="0"/>
              </a:spcAft>
              <a:buClrTx/>
              <a:buSzTx/>
              <a:buFontTx/>
              <a:buChar char="•"/>
              <a:tabLst>
                <a:tab pos="457200" algn="l"/>
              </a:tabLst>
            </a:pPr>
            <a:r>
              <a:rPr lang="es-CL" sz="2400" b="1" dirty="0" smtClean="0">
                <a:latin typeface="Verdana" pitchFamily="34" charset="0"/>
                <a:ea typeface="Times New Roman" pitchFamily="18" charset="0"/>
                <a:cs typeface="Arial" pitchFamily="34" charset="0"/>
              </a:rPr>
              <a:t>Descripción del juego:</a:t>
            </a:r>
            <a:r>
              <a:rPr lang="es-CL" sz="2400" dirty="0" smtClean="0">
                <a:latin typeface="Verdana" pitchFamily="34" charset="0"/>
                <a:ea typeface="Times New Roman" pitchFamily="18" charset="0"/>
                <a:cs typeface="Arial" pitchFamily="34" charset="0"/>
              </a:rPr>
              <a:t> Es un juego para dos o más personas. Consta de 30 fichas.</a:t>
            </a:r>
            <a:endParaRPr lang="es-PA" sz="2400" dirty="0" smtClean="0">
              <a:latin typeface="Arial" pitchFamily="34" charset="0"/>
              <a:cs typeface="Arial" pitchFamily="34" charset="0"/>
            </a:endParaRPr>
          </a:p>
          <a:p>
            <a:pPr marL="0" lvl="0" indent="0" eaLnBrk="0" fontAlgn="base" hangingPunct="0">
              <a:spcBef>
                <a:spcPct val="0"/>
              </a:spcBef>
              <a:spcAft>
                <a:spcPct val="0"/>
              </a:spcAft>
              <a:buClrTx/>
              <a:buSzTx/>
              <a:buNone/>
              <a:tabLst>
                <a:tab pos="457200" algn="l"/>
              </a:tabLst>
            </a:pPr>
            <a:r>
              <a:rPr lang="es-CL" sz="2400" dirty="0" smtClean="0">
                <a:latin typeface="Verdana" pitchFamily="34" charset="0"/>
                <a:ea typeface="Times New Roman" pitchFamily="18" charset="0"/>
                <a:cs typeface="Arial" pitchFamily="34" charset="0"/>
              </a:rPr>
              <a:t>Se juega como el juego tradicional de dominó. Se reparten las fichas entre los jugadores y se sortea quien inicia el juego. Cada niño tiene su turno para jugar, si no tiene ficha para poner, pierde la jugada (pasa y espera su turno en la siguiente vuelta). Gana el que termina primero sus cartas.</a:t>
            </a:r>
            <a:endParaRPr lang="es-PA" sz="2400" dirty="0" smtClean="0">
              <a:latin typeface="Arial" pitchFamily="34" charset="0"/>
              <a:cs typeface="Arial" pitchFamily="34" charset="0"/>
            </a:endParaRPr>
          </a:p>
          <a:p>
            <a:pPr marL="0" lvl="0" indent="0" eaLnBrk="0" fontAlgn="base" hangingPunct="0">
              <a:spcBef>
                <a:spcPct val="0"/>
              </a:spcBef>
              <a:spcAft>
                <a:spcPct val="0"/>
              </a:spcAft>
              <a:buClrTx/>
              <a:buSzTx/>
              <a:buNone/>
              <a:tabLst>
                <a:tab pos="457200" algn="l"/>
              </a:tabLst>
            </a:pPr>
            <a:endParaRPr lang="es-PA" sz="2000" dirty="0" smtClean="0">
              <a:latin typeface="Arial" pitchFamily="34" charset="0"/>
              <a:cs typeface="Arial" pitchFamily="34" charset="0"/>
            </a:endParaRPr>
          </a:p>
          <a:p>
            <a:endParaRPr lang="es-PA" sz="2000" dirty="0"/>
          </a:p>
        </p:txBody>
      </p:sp>
      <p:sp>
        <p:nvSpPr>
          <p:cNvPr id="8195" name="Rectangle 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endParaRPr kumimoji="0" lang="es-CL" sz="1200" b="0" i="0" u="none" strike="noStrike" cap="none" normalizeH="0" baseline="0" smtClean="0">
              <a:ln>
                <a:noFill/>
              </a:ln>
              <a:solidFill>
                <a:schemeClr val="tx1"/>
              </a:solidFill>
              <a:effectLst/>
              <a:latin typeface="Verdana" pitchFamily="34"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CL" sz="1200" b="0" i="0" u="none" strike="noStrike" cap="none" normalizeH="0" baseline="0" smtClean="0">
                <a:ln>
                  <a:noFill/>
                </a:ln>
                <a:solidFill>
                  <a:schemeClr val="tx1"/>
                </a:solidFill>
                <a:effectLst/>
                <a:latin typeface="Verdana" pitchFamily="34" charset="0"/>
                <a:ea typeface="Times New Roman" pitchFamily="18" charset="0"/>
                <a:cs typeface="Times New Roman" pitchFamily="18" charset="0"/>
              </a:rPr>
              <a:t/>
            </a:r>
            <a:br>
              <a:rPr kumimoji="0" lang="es-CL" sz="1200" b="0" i="0" u="none" strike="noStrike" cap="none" normalizeH="0" baseline="0" smtClean="0">
                <a:ln>
                  <a:noFill/>
                </a:ln>
                <a:solidFill>
                  <a:schemeClr val="tx1"/>
                </a:solidFill>
                <a:effectLst/>
                <a:latin typeface="Verdana" pitchFamily="34" charset="0"/>
                <a:ea typeface="Times New Roman" pitchFamily="18" charset="0"/>
                <a:cs typeface="Times New Roman" pitchFamily="18" charset="0"/>
              </a:rPr>
            </a:br>
            <a:endParaRPr kumimoji="0" lang="es-CL"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a:blip r:embed="rId2" cstate="print"/>
          <a:srcRect/>
          <a:stretch>
            <a:fillRect/>
          </a:stretch>
        </p:blipFill>
        <p:spPr bwMode="auto">
          <a:xfrm>
            <a:off x="2627784" y="475601"/>
            <a:ext cx="4248472" cy="5046047"/>
          </a:xfrm>
          <a:prstGeom prst="rect">
            <a:avLst/>
          </a:prstGeom>
          <a:noFill/>
          <a:ln w="9525">
            <a:noFill/>
            <a:miter lim="800000"/>
            <a:headEnd/>
            <a:tailEnd/>
          </a:ln>
        </p:spPr>
      </p:pic>
      <p:sp>
        <p:nvSpPr>
          <p:cNvPr id="3" name="2 Rectángulo"/>
          <p:cNvSpPr/>
          <p:nvPr/>
        </p:nvSpPr>
        <p:spPr>
          <a:xfrm>
            <a:off x="1031738" y="4813994"/>
            <a:ext cx="7080529" cy="1292662"/>
          </a:xfrm>
          <a:prstGeom prst="rect">
            <a:avLst/>
          </a:prstGeom>
          <a:noFill/>
        </p:spPr>
        <p:txBody>
          <a:bodyPr wrap="square" lIns="91440" tIns="45720" rIns="91440" bIns="45720">
            <a:spAutoFit/>
          </a:bodyPr>
          <a:lstStyle/>
          <a:p>
            <a:pPr algn="ctr"/>
            <a:endParaRPr lang="es-ES"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a:p>
            <a:pPr algn="ctr"/>
            <a:r>
              <a:rPr lang="es-ES" sz="2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FICHAS PARA JUGAR DOMINÓ</a:t>
            </a:r>
            <a:endParaRPr lang="es-ES" sz="2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4" name="3 Rectángulo"/>
          <p:cNvSpPr/>
          <p:nvPr/>
        </p:nvSpPr>
        <p:spPr>
          <a:xfrm>
            <a:off x="5333883" y="327323"/>
            <a:ext cx="184731" cy="369332"/>
          </a:xfrm>
          <a:prstGeom prst="rect">
            <a:avLst/>
          </a:prstGeom>
        </p:spPr>
        <p:txBody>
          <a:bodyPr wrap="none">
            <a:spAutoFit/>
          </a:bodyPr>
          <a:lstStyle/>
          <a:p>
            <a:endParaRPr lang="es-PA" dirty="0"/>
          </a:p>
        </p:txBody>
      </p:sp>
    </p:spTree>
  </p:cSld>
  <p:clrMapOvr>
    <a:masterClrMapping/>
  </p:clrMapOvr>
  <p:transition>
    <p:dissolv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lumMod val="40000"/>
              <a:lumOff val="60000"/>
            </a:schemeClr>
          </a:solidFill>
        </p:spPr>
        <p:txBody>
          <a:bodyPr/>
          <a:lstStyle/>
          <a:p>
            <a:pPr algn="ctr"/>
            <a:r>
              <a:rPr lang="es-PA" dirty="0" smtClean="0"/>
              <a:t>Resultados del proyecto</a:t>
            </a:r>
            <a:endParaRPr lang="es-PA" dirty="0"/>
          </a:p>
        </p:txBody>
      </p:sp>
      <p:sp>
        <p:nvSpPr>
          <p:cNvPr id="3" name="2 Marcador de contenido"/>
          <p:cNvSpPr>
            <a:spLocks noGrp="1"/>
          </p:cNvSpPr>
          <p:nvPr>
            <p:ph sz="half" idx="1"/>
          </p:nvPr>
        </p:nvSpPr>
        <p:spPr/>
        <p:txBody>
          <a:bodyPr>
            <a:normAutofit/>
          </a:bodyPr>
          <a:lstStyle/>
          <a:p>
            <a:pPr algn="just"/>
            <a:r>
              <a:rPr lang="es-PA" sz="2000" dirty="0" smtClean="0"/>
              <a:t>El proyecto fue de gran satisfacción para los niños,  docentes de grado y  docentes especiales, ellos lo disfrutaron y trabajaron muy bien.</a:t>
            </a:r>
            <a:endParaRPr lang="es-PA" sz="2000" dirty="0"/>
          </a:p>
        </p:txBody>
      </p:sp>
      <p:sp>
        <p:nvSpPr>
          <p:cNvPr id="5" name="4 Marcador de contenido"/>
          <p:cNvSpPr>
            <a:spLocks noGrp="1"/>
          </p:cNvSpPr>
          <p:nvPr>
            <p:ph sz="half" idx="2"/>
          </p:nvPr>
        </p:nvSpPr>
        <p:spPr/>
        <p:txBody>
          <a:bodyPr/>
          <a:lstStyle/>
          <a:p>
            <a:endParaRPr lang="es-PA"/>
          </a:p>
        </p:txBody>
      </p:sp>
      <p:pic>
        <p:nvPicPr>
          <p:cNvPr id="9218" name="Picture 2" descr="C:\Users\lourdes\Pictures\fotos\IMG0338A.jpg"/>
          <p:cNvPicPr>
            <a:picLocks noChangeAspect="1" noChangeArrowheads="1"/>
          </p:cNvPicPr>
          <p:nvPr/>
        </p:nvPicPr>
        <p:blipFill>
          <a:blip r:embed="rId2" cstate="print"/>
          <a:srcRect/>
          <a:stretch>
            <a:fillRect/>
          </a:stretch>
        </p:blipFill>
        <p:spPr bwMode="auto">
          <a:xfrm>
            <a:off x="5337307" y="2136706"/>
            <a:ext cx="3599495" cy="417261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C:\Users\lourdes\Pictures\fotos\IMG0336A.jpg"/>
          <p:cNvPicPr>
            <a:picLocks noChangeAspect="1" noChangeArrowheads="1"/>
          </p:cNvPicPr>
          <p:nvPr/>
        </p:nvPicPr>
        <p:blipFill>
          <a:blip r:embed="rId2" cstate="print"/>
          <a:srcRect/>
          <a:stretch>
            <a:fillRect/>
          </a:stretch>
        </p:blipFill>
        <p:spPr bwMode="auto">
          <a:xfrm>
            <a:off x="1259632" y="944724"/>
            <a:ext cx="6768752" cy="507656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dissolv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4">
              <a:lumMod val="40000"/>
              <a:lumOff val="60000"/>
            </a:schemeClr>
          </a:solidFill>
        </p:spPr>
        <p:txBody>
          <a:bodyPr/>
          <a:lstStyle/>
          <a:p>
            <a:pPr algn="ctr"/>
            <a:r>
              <a:rPr lang="es-PA" dirty="0" smtClean="0"/>
              <a:t>RECURSOS y  PRESUPUESTO</a:t>
            </a:r>
            <a:endParaRPr lang="es-PA" dirty="0"/>
          </a:p>
        </p:txBody>
      </p:sp>
      <p:sp>
        <p:nvSpPr>
          <p:cNvPr id="3" name="2 Marcador de contenido"/>
          <p:cNvSpPr>
            <a:spLocks noGrp="1"/>
          </p:cNvSpPr>
          <p:nvPr>
            <p:ph idx="1"/>
          </p:nvPr>
        </p:nvSpPr>
        <p:spPr/>
        <p:txBody>
          <a:bodyPr/>
          <a:lstStyle/>
          <a:p>
            <a:r>
              <a:rPr lang="es-PA" dirty="0" smtClean="0"/>
              <a:t>Nosotros compramos el material para elaborar el material didáctico  en su totalidad y también aportamos para los gastos de cierre del proyecto con un brindis.  Nuestro presupuesto aproximado fue de </a:t>
            </a:r>
            <a:r>
              <a:rPr lang="es-PA" dirty="0"/>
              <a:t> </a:t>
            </a:r>
            <a:r>
              <a:rPr lang="es-PA" dirty="0" smtClean="0"/>
              <a:t>250 balboas.</a:t>
            </a:r>
            <a:endParaRPr lang="es-PA" dirty="0"/>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
              <a:schemeClr val="tx2">
                <a:lumMod val="75000"/>
              </a:schemeClr>
            </a:gs>
            <a:gs pos="100000">
              <a:schemeClr val="bg2">
                <a:shade val="96000"/>
                <a:satMod val="120000"/>
                <a:lumMod val="90000"/>
              </a:schemeClr>
            </a:gs>
          </a:gsLst>
          <a:lin ang="6120000" scaled="1"/>
          <a:tileRect/>
        </a:gradFill>
        <a:effectLst/>
      </p:bgPr>
    </p:bg>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3517" y="404664"/>
            <a:ext cx="9144000" cy="3190875"/>
          </a:xfrm>
          <a:scene3d>
            <a:camera prst="isometricOffAxis1Right"/>
            <a:lightRig rig="threePt" dir="t"/>
          </a:scene3d>
        </p:spPr>
        <p:txBody>
          <a:bodyPr>
            <a:normAutofit/>
          </a:bodyPr>
          <a:lstStyle/>
          <a:p>
            <a:pPr algn="ctr"/>
            <a:r>
              <a:rPr lang="es-PA" sz="3200" dirty="0" smtClean="0">
                <a:solidFill>
                  <a:schemeClr val="bg1"/>
                </a:solidFill>
                <a:latin typeface="Aharoni" pitchFamily="2" charset="-79"/>
                <a:cs typeface="Aharoni" pitchFamily="2" charset="-79"/>
              </a:rPr>
              <a:t>Utilizaci</a:t>
            </a:r>
            <a:r>
              <a:rPr lang="es-PA" sz="3200" b="1" dirty="0" smtClean="0">
                <a:solidFill>
                  <a:schemeClr val="bg1"/>
                </a:solidFill>
                <a:latin typeface="Aharoni" pitchFamily="2" charset="-79"/>
                <a:cs typeface="Aharoni" pitchFamily="2" charset="-79"/>
              </a:rPr>
              <a:t>ó</a:t>
            </a:r>
            <a:r>
              <a:rPr lang="es-PA" sz="3200" dirty="0" smtClean="0">
                <a:solidFill>
                  <a:schemeClr val="bg1"/>
                </a:solidFill>
                <a:latin typeface="Aharoni" pitchFamily="2" charset="-79"/>
                <a:cs typeface="Aharoni" pitchFamily="2" charset="-79"/>
              </a:rPr>
              <a:t>n de metodología adecuada en el aprendizaje de la </a:t>
            </a:r>
            <a:r>
              <a:rPr lang="es-PA" sz="3200" dirty="0" err="1" smtClean="0">
                <a:solidFill>
                  <a:schemeClr val="bg1"/>
                </a:solidFill>
                <a:latin typeface="Aharoni" pitchFamily="2" charset="-79"/>
                <a:cs typeface="Aharoni" pitchFamily="2" charset="-79"/>
              </a:rPr>
              <a:t>lecto</a:t>
            </a:r>
            <a:r>
              <a:rPr lang="es-PA" sz="3200" dirty="0" smtClean="0">
                <a:solidFill>
                  <a:schemeClr val="bg1"/>
                </a:solidFill>
                <a:latin typeface="Aharoni" pitchFamily="2" charset="-79"/>
                <a:cs typeface="Aharoni" pitchFamily="2" charset="-79"/>
              </a:rPr>
              <a:t> escritura en grados iniciales</a:t>
            </a:r>
            <a:endParaRPr lang="es-PA" sz="3200" dirty="0">
              <a:solidFill>
                <a:schemeClr val="bg1"/>
              </a:solidFill>
              <a:latin typeface="Aharoni" pitchFamily="2" charset="-79"/>
              <a:cs typeface="Aharoni" pitchFamily="2" charset="-79"/>
            </a:endParaRPr>
          </a:p>
        </p:txBody>
      </p:sp>
      <p:pic>
        <p:nvPicPr>
          <p:cNvPr id="5" name="Imagen 4"/>
          <p:cNvPicPr>
            <a:picLocks noChangeAspect="1"/>
          </p:cNvPicPr>
          <p:nvPr/>
        </p:nvPicPr>
        <p:blipFill rotWithShape="1">
          <a:blip r:embed="rId2" cstate="print">
            <a:extLst>
              <a:ext uri="{28A0092B-C50C-407E-A947-70E740481C1C}">
                <a14:useLocalDpi xmlns:a14="http://schemas.microsoft.com/office/drawing/2010/main" val="0"/>
              </a:ext>
            </a:extLst>
          </a:blip>
          <a:srcRect l="30050" r="6950"/>
          <a:stretch/>
        </p:blipFill>
        <p:spPr>
          <a:xfrm rot="5400000">
            <a:off x="2411760" y="2163688"/>
            <a:ext cx="4320480" cy="4114800"/>
          </a:xfrm>
          <a:prstGeom prst="rect">
            <a:avLst/>
          </a:prstGeom>
        </p:spPr>
      </p:pic>
    </p:spTree>
  </p:cSld>
  <p:clrMapOvr>
    <a:masterClrMapping/>
  </p:clrMapOvr>
  <p:transition>
    <p:dissolv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35697" y="624110"/>
            <a:ext cx="6698704" cy="1280890"/>
          </a:xfrm>
          <a:solidFill>
            <a:schemeClr val="accent2">
              <a:lumMod val="60000"/>
              <a:lumOff val="40000"/>
            </a:schemeClr>
          </a:solidFill>
          <a:ln>
            <a:solidFill>
              <a:schemeClr val="accent1">
                <a:lumMod val="75000"/>
              </a:schemeClr>
            </a:solidFill>
          </a:ln>
        </p:spPr>
        <p:txBody>
          <a:bodyPr/>
          <a:lstStyle/>
          <a:p>
            <a:pPr algn="ctr"/>
            <a:r>
              <a:rPr lang="es-PA" dirty="0" smtClean="0"/>
              <a:t>EVALUACIÓN</a:t>
            </a:r>
            <a:endParaRPr lang="es-PA" dirty="0"/>
          </a:p>
        </p:txBody>
      </p:sp>
      <p:sp>
        <p:nvSpPr>
          <p:cNvPr id="3" name="2 Marcador de contenido"/>
          <p:cNvSpPr>
            <a:spLocks noGrp="1"/>
          </p:cNvSpPr>
          <p:nvPr>
            <p:ph idx="1"/>
          </p:nvPr>
        </p:nvSpPr>
        <p:spPr/>
        <p:txBody>
          <a:bodyPr>
            <a:normAutofit/>
          </a:bodyPr>
          <a:lstStyle/>
          <a:p>
            <a:r>
              <a:rPr lang="es-PA" dirty="0" smtClean="0"/>
              <a:t>Logros:  cumplimos con nuestro objetivo casi completamente, fue de gran satisfacción y bendición para el grupo II C de la magíster Blanca Pineda egresada del CRUSAM.</a:t>
            </a:r>
          </a:p>
          <a:p>
            <a:r>
              <a:rPr lang="es-PA" dirty="0" smtClean="0"/>
              <a:t>Limitaciones:  Las huelgas, pérdidas de clases y eventos culturales nos limitaros en dos ocasiones, la maestra nos daba casi todo el día excepto por los maestros especiales, bueno el de inglés nos prestó una de sus horas.</a:t>
            </a:r>
            <a:endParaRPr lang="es-PA" dirty="0"/>
          </a:p>
        </p:txBody>
      </p:sp>
    </p:spTree>
  </p:cSld>
  <p:clrMapOvr>
    <a:masterClrMapping/>
  </p:clrMapOvr>
  <p:transition>
    <p:dissolv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lumMod val="40000"/>
              <a:lumOff val="60000"/>
            </a:schemeClr>
          </a:solidFill>
        </p:spPr>
        <p:txBody>
          <a:bodyPr/>
          <a:lstStyle/>
          <a:p>
            <a:pPr algn="ctr"/>
            <a:r>
              <a:rPr lang="es-PA" dirty="0" smtClean="0"/>
              <a:t>RECOMENDACIONES</a:t>
            </a:r>
            <a:endParaRPr lang="es-PA" dirty="0"/>
          </a:p>
        </p:txBody>
      </p:sp>
      <p:sp>
        <p:nvSpPr>
          <p:cNvPr id="3" name="2 Marcador de contenido"/>
          <p:cNvSpPr>
            <a:spLocks noGrp="1"/>
          </p:cNvSpPr>
          <p:nvPr>
            <p:ph idx="1"/>
          </p:nvPr>
        </p:nvSpPr>
        <p:spPr/>
        <p:txBody>
          <a:bodyPr>
            <a:normAutofit fontScale="85000" lnSpcReduction="20000"/>
          </a:bodyPr>
          <a:lstStyle/>
          <a:p>
            <a:r>
              <a:rPr lang="es-PA" dirty="0" smtClean="0"/>
              <a:t>1. Desde el inicio de su aprendizaje deben proporcionarse a los niños textos reales: cuentos, periódicos, propagandas, cartas, </a:t>
            </a:r>
            <a:r>
              <a:rPr lang="es-PA" dirty="0" err="1" smtClean="0"/>
              <a:t>etc</a:t>
            </a:r>
            <a:endParaRPr lang="es-PA" dirty="0" smtClean="0"/>
          </a:p>
          <a:p>
            <a:r>
              <a:rPr lang="es-PA" dirty="0" smtClean="0"/>
              <a:t> 2. Debe evitarse la enseñanza directa de letras, sílabas, palabras y oraciones aisladas, ya que éstas se encuentran descontextualizadas y tienen poco sentido.</a:t>
            </a:r>
          </a:p>
          <a:p>
            <a:r>
              <a:rPr lang="es-PA" dirty="0" smtClean="0"/>
              <a:t>3. El planteamiento también afirma que los niños son dueños de su propio aprendizaje. El maestro es un guía, y debe compartir con sus alumnos la responsabilidad de proponer actividades, hacer correcciones, etc.</a:t>
            </a:r>
          </a:p>
          <a:p>
            <a:r>
              <a:rPr lang="es-PA" dirty="0" smtClean="0"/>
              <a:t>4.  Promover  la cooperación e interacción grupal, es decir, los niños se ayudan unos a otros para apropiarse del conocimiento. </a:t>
            </a:r>
          </a:p>
          <a:p>
            <a:r>
              <a:rPr lang="es-PA" dirty="0" smtClean="0"/>
              <a:t>5. El aprendizaje es visto como una actividad social, y debe ser integral entre el alumno, docente y padre de familia.</a:t>
            </a:r>
          </a:p>
          <a:p>
            <a:pPr marL="0" indent="0">
              <a:buNone/>
            </a:pPr>
            <a:r>
              <a:rPr lang="es-PA" dirty="0" smtClean="0"/>
              <a:t> </a:t>
            </a:r>
          </a:p>
          <a:p>
            <a:endParaRPr lang="es-PA" dirty="0"/>
          </a:p>
        </p:txBody>
      </p:sp>
    </p:spTree>
  </p:cSld>
  <p:clrMapOvr>
    <a:masterClrMapping/>
  </p:clrMapOvr>
  <p:transition>
    <p:dissolv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476673"/>
            <a:ext cx="8287072" cy="1296143"/>
          </a:xfrm>
          <a:solidFill>
            <a:schemeClr val="accent1">
              <a:lumMod val="60000"/>
              <a:lumOff val="40000"/>
            </a:schemeClr>
          </a:solidFill>
        </p:spPr>
        <p:txBody>
          <a:bodyPr>
            <a:normAutofit/>
          </a:bodyPr>
          <a:lstStyle/>
          <a:p>
            <a:pPr algn="ctr"/>
            <a:r>
              <a:rPr lang="es-PA" sz="3600" dirty="0" smtClean="0">
                <a:solidFill>
                  <a:schemeClr val="tx1"/>
                </a:solidFill>
              </a:rPr>
              <a:t>DURACIÓN DEL PROYECTO</a:t>
            </a:r>
            <a:endParaRPr lang="es-PA" sz="3600" dirty="0">
              <a:solidFill>
                <a:schemeClr val="tx1"/>
              </a:solidFill>
            </a:endParaRPr>
          </a:p>
        </p:txBody>
      </p:sp>
      <p:sp>
        <p:nvSpPr>
          <p:cNvPr id="3" name="2 Marcador de contenido"/>
          <p:cNvSpPr>
            <a:spLocks noGrp="1"/>
          </p:cNvSpPr>
          <p:nvPr>
            <p:ph type="subTitle" idx="1"/>
          </p:nvPr>
        </p:nvSpPr>
        <p:spPr>
          <a:xfrm>
            <a:off x="1403648" y="3140968"/>
            <a:ext cx="7416824" cy="2160240"/>
          </a:xfrm>
          <a:solidFill>
            <a:schemeClr val="tx2">
              <a:lumMod val="20000"/>
              <a:lumOff val="80000"/>
            </a:schemeClr>
          </a:solidFill>
        </p:spPr>
        <p:txBody>
          <a:bodyPr>
            <a:normAutofit fontScale="70000" lnSpcReduction="20000"/>
          </a:bodyPr>
          <a:lstStyle/>
          <a:p>
            <a:r>
              <a:rPr lang="es-PA" sz="3200" dirty="0" smtClean="0"/>
              <a:t>El proyecto de campo se realizó en la escuela Grecia,  en el período del 3 de mayo al 20 de junio  en varias visitas.  Los días lunes, miércoles y jueves fueron los días más convenientes para desarrollar nuestro proyecto de lectoescritura en  el II grado C  a cargo de la docente Blanca Pineda del turno vespertino.  </a:t>
            </a:r>
            <a:endParaRPr lang="es-PA" sz="32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75657" y="624110"/>
            <a:ext cx="7058744" cy="860674"/>
          </a:xfrm>
          <a:solidFill>
            <a:schemeClr val="accent1">
              <a:lumMod val="40000"/>
              <a:lumOff val="60000"/>
            </a:schemeClr>
          </a:solidFill>
        </p:spPr>
        <p:txBody>
          <a:bodyPr/>
          <a:lstStyle/>
          <a:p>
            <a:pPr algn="ctr"/>
            <a:r>
              <a:rPr lang="es-PA" dirty="0" smtClean="0">
                <a:solidFill>
                  <a:schemeClr val="tx1"/>
                </a:solidFill>
              </a:rPr>
              <a:t>DESCRIPCIÓN</a:t>
            </a:r>
            <a:endParaRPr lang="es-PA" dirty="0">
              <a:solidFill>
                <a:schemeClr val="tx1"/>
              </a:solidFill>
            </a:endParaRPr>
          </a:p>
        </p:txBody>
      </p:sp>
      <p:sp>
        <p:nvSpPr>
          <p:cNvPr id="3" name="2 Marcador de contenido"/>
          <p:cNvSpPr>
            <a:spLocks noGrp="1"/>
          </p:cNvSpPr>
          <p:nvPr>
            <p:ph idx="1"/>
          </p:nvPr>
        </p:nvSpPr>
        <p:spPr>
          <a:xfrm>
            <a:off x="1115616" y="1556792"/>
            <a:ext cx="7418784" cy="4392488"/>
          </a:xfrm>
          <a:solidFill>
            <a:schemeClr val="tx2">
              <a:lumMod val="20000"/>
              <a:lumOff val="80000"/>
            </a:schemeClr>
          </a:solidFill>
        </p:spPr>
        <p:txBody>
          <a:bodyPr>
            <a:normAutofit lnSpcReduction="10000"/>
          </a:bodyPr>
          <a:lstStyle/>
          <a:p>
            <a:endParaRPr lang="es-PA" sz="2800" dirty="0" smtClean="0"/>
          </a:p>
          <a:p>
            <a:pPr algn="just"/>
            <a:r>
              <a:rPr lang="es-PA" sz="2800" dirty="0" smtClean="0"/>
              <a:t>El proyecto contempla la elaboración de material didáctico para lectoescritura ,  y </a:t>
            </a:r>
            <a:r>
              <a:rPr lang="es-PA" sz="2800" dirty="0" smtClean="0">
                <a:noFill/>
              </a:rPr>
              <a:t>establecer</a:t>
            </a:r>
            <a:r>
              <a:rPr lang="es-PA" sz="2800" dirty="0" smtClean="0"/>
              <a:t> un clima motivacional utilizando metodologías innovadoras como el juego, el cuento,  canto, el trabajo grupal e individual y el desarrollo de actividades de </a:t>
            </a:r>
            <a:r>
              <a:rPr lang="es-PA" sz="2800" dirty="0" err="1" smtClean="0"/>
              <a:t>lecto</a:t>
            </a:r>
            <a:r>
              <a:rPr lang="es-PA" sz="2800" dirty="0" smtClean="0"/>
              <a:t> escritura a través del portafolio didáctico del estudiante y talleres.</a:t>
            </a:r>
          </a:p>
          <a:p>
            <a:pPr algn="just"/>
            <a:endParaRPr lang="es-PA" dirty="0" smtClean="0"/>
          </a:p>
          <a:p>
            <a:endParaRPr lang="es-PA" dirty="0" smtClean="0"/>
          </a:p>
          <a:p>
            <a:endParaRPr lang="es-PA"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47665" y="260648"/>
            <a:ext cx="6624736" cy="936104"/>
          </a:xfrm>
          <a:solidFill>
            <a:schemeClr val="accent2">
              <a:lumMod val="60000"/>
              <a:lumOff val="40000"/>
            </a:schemeClr>
          </a:solidFill>
        </p:spPr>
        <p:txBody>
          <a:bodyPr/>
          <a:lstStyle/>
          <a:p>
            <a:pPr algn="ctr"/>
            <a:r>
              <a:rPr lang="es-PA" dirty="0" smtClean="0">
                <a:solidFill>
                  <a:schemeClr val="tx1"/>
                </a:solidFill>
              </a:rPr>
              <a:t>ANTECEDENTES</a:t>
            </a:r>
            <a:endParaRPr lang="es-PA" dirty="0">
              <a:solidFill>
                <a:schemeClr val="tx1"/>
              </a:solidFill>
            </a:endParaRPr>
          </a:p>
        </p:txBody>
      </p:sp>
      <p:sp>
        <p:nvSpPr>
          <p:cNvPr id="3" name="2 Marcador de contenido"/>
          <p:cNvSpPr>
            <a:spLocks noGrp="1"/>
          </p:cNvSpPr>
          <p:nvPr>
            <p:ph idx="1"/>
          </p:nvPr>
        </p:nvSpPr>
        <p:spPr>
          <a:xfrm>
            <a:off x="1403649" y="1340768"/>
            <a:ext cx="7130752" cy="4570454"/>
          </a:xfrm>
        </p:spPr>
        <p:txBody>
          <a:bodyPr>
            <a:normAutofit/>
          </a:bodyPr>
          <a:lstStyle/>
          <a:p>
            <a:pPr algn="just"/>
            <a:r>
              <a:rPr lang="es-PA" sz="2400" dirty="0" smtClean="0"/>
              <a:t>La creciente necesidad de mejorar las estrategias y las metodologías de enseñanza de la lectoescritura en grados iniciales por parte de los docentes y por otra parte el derecho de los estudiantes a disfrutar la manera en que aprenden a leer a escribir es un precedente en el desarrollo de este proyecto, en el cual nosotros como docentes también nos encontramos en un proceso de aprendizaje continuo.</a:t>
            </a:r>
          </a:p>
          <a:p>
            <a:pPr>
              <a:buNone/>
            </a:pPr>
            <a:endParaRPr lang="es-PA"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63689" y="624110"/>
            <a:ext cx="6770712" cy="1280890"/>
          </a:xfrm>
          <a:solidFill>
            <a:schemeClr val="accent1">
              <a:lumMod val="20000"/>
              <a:lumOff val="80000"/>
            </a:schemeClr>
          </a:solidFill>
        </p:spPr>
        <p:txBody>
          <a:bodyPr/>
          <a:lstStyle/>
          <a:p>
            <a:pPr algn="ctr"/>
            <a:r>
              <a:rPr lang="es-PA" dirty="0" smtClean="0">
                <a:solidFill>
                  <a:schemeClr val="tx1"/>
                </a:solidFill>
              </a:rPr>
              <a:t>JUSTIFICACIÓN</a:t>
            </a:r>
            <a:endParaRPr lang="es-PA" dirty="0">
              <a:solidFill>
                <a:schemeClr val="tx1"/>
              </a:solidFill>
            </a:endParaRPr>
          </a:p>
        </p:txBody>
      </p:sp>
      <p:sp>
        <p:nvSpPr>
          <p:cNvPr id="3" name="2 Marcador de contenido"/>
          <p:cNvSpPr>
            <a:spLocks noGrp="1"/>
          </p:cNvSpPr>
          <p:nvPr>
            <p:ph idx="1"/>
          </p:nvPr>
        </p:nvSpPr>
        <p:spPr>
          <a:xfrm>
            <a:off x="1691680" y="2348880"/>
            <a:ext cx="7128792" cy="3888432"/>
          </a:xfrm>
        </p:spPr>
        <p:txBody>
          <a:bodyPr>
            <a:normAutofit/>
          </a:bodyPr>
          <a:lstStyle/>
          <a:p>
            <a:pPr algn="just"/>
            <a:r>
              <a:rPr lang="es-PA" sz="2400" dirty="0" smtClean="0"/>
              <a:t>El proyecto se va a realizar para fortalecer el proceso de enseñanza de lectoescritura en grados iniciales con el propósito de motivar el aprendizaje y enriquecer el vocabulario de los niños a fin de mejorar tanto la expresión oral como escrita.   Para ello se hace esencial la búsqueda de alternativas innovadoras que faciliten la práctica de la lectoescritura en los primeros años.</a:t>
            </a:r>
            <a:endParaRPr lang="es-PA" sz="2400"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82398" y="419918"/>
            <a:ext cx="6589199" cy="1280890"/>
          </a:xfrm>
          <a:solidFill>
            <a:schemeClr val="accent3">
              <a:lumMod val="60000"/>
              <a:lumOff val="40000"/>
            </a:schemeClr>
          </a:solidFill>
        </p:spPr>
        <p:txBody>
          <a:bodyPr>
            <a:normAutofit fontScale="90000"/>
          </a:bodyPr>
          <a:lstStyle/>
          <a:p>
            <a:pPr algn="ctr"/>
            <a:r>
              <a:rPr lang="es-PA" dirty="0" smtClean="0"/>
              <a:t>DESTINATARIOS O BENEFICIARIOS</a:t>
            </a:r>
            <a:br>
              <a:rPr lang="es-PA" dirty="0" smtClean="0"/>
            </a:br>
            <a:r>
              <a:rPr lang="es-PA" dirty="0" smtClean="0"/>
              <a:t/>
            </a:r>
            <a:br>
              <a:rPr lang="es-PA" dirty="0" smtClean="0"/>
            </a:br>
            <a:endParaRPr lang="es-PA" dirty="0"/>
          </a:p>
        </p:txBody>
      </p:sp>
      <p:sp>
        <p:nvSpPr>
          <p:cNvPr id="3" name="2 Marcador de contenido"/>
          <p:cNvSpPr>
            <a:spLocks noGrp="1"/>
          </p:cNvSpPr>
          <p:nvPr>
            <p:ph idx="1"/>
          </p:nvPr>
        </p:nvSpPr>
        <p:spPr>
          <a:xfrm>
            <a:off x="1763688" y="1700808"/>
            <a:ext cx="6840759" cy="4248472"/>
          </a:xfrm>
        </p:spPr>
        <p:txBody>
          <a:bodyPr>
            <a:normAutofit/>
          </a:bodyPr>
          <a:lstStyle/>
          <a:p>
            <a:r>
              <a:rPr lang="es-PA" sz="2400" dirty="0" smtClean="0"/>
              <a:t>El proyecto beneficia de forma directa a 27 estudiantes de la escuela Grecia  y a la docente Blanca Pineda.  Consiste en una serie de libros dirigido al fortalecimiento tanto de la lectoescritura como el rescate de los valores en la población estudiantil.  También beneficiará de manera indirecta al resto de la escuela y por ende a padres de familia y comunidad en general.</a:t>
            </a:r>
            <a:endParaRPr lang="es-PA" sz="2400" dirty="0"/>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4">
              <a:lumMod val="60000"/>
              <a:lumOff val="40000"/>
            </a:schemeClr>
          </a:solidFill>
        </p:spPr>
        <p:txBody>
          <a:bodyPr/>
          <a:lstStyle/>
          <a:p>
            <a:pPr algn="ctr"/>
            <a:r>
              <a:rPr lang="es-PA" dirty="0" smtClean="0"/>
              <a:t>BENEFICIARIOS</a:t>
            </a:r>
            <a:endParaRPr lang="es-PA" dirty="0"/>
          </a:p>
        </p:txBody>
      </p:sp>
      <p:pic>
        <p:nvPicPr>
          <p:cNvPr id="5122" name="Picture 2" descr="C:\Users\lourdes\Pictures\fotos\IMG0318A.jpg"/>
          <p:cNvPicPr>
            <a:picLocks noGrp="1" noChangeAspect="1" noChangeArrowheads="1"/>
          </p:cNvPicPr>
          <p:nvPr>
            <p:ph sz="half" idx="1"/>
          </p:nvPr>
        </p:nvPicPr>
        <p:blipFill>
          <a:blip r:embed="rId2" cstate="print"/>
          <a:stretch>
            <a:fillRect/>
          </a:stretch>
        </p:blipFill>
        <p:spPr bwMode="auto">
          <a:xfrm>
            <a:off x="1475656" y="2594378"/>
            <a:ext cx="3485257" cy="261394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123" name="Picture 3" descr="C:\Users\lourdes\Pictures\fotos\IMG0319A.jpg"/>
          <p:cNvPicPr>
            <a:picLocks noGrp="1" noChangeAspect="1" noChangeArrowheads="1"/>
          </p:cNvPicPr>
          <p:nvPr>
            <p:ph sz="half" idx="2"/>
          </p:nvPr>
        </p:nvPicPr>
        <p:blipFill>
          <a:blip r:embed="rId3" cstate="print"/>
          <a:stretch>
            <a:fillRect/>
          </a:stretch>
        </p:blipFill>
        <p:spPr bwMode="auto">
          <a:xfrm>
            <a:off x="5187223" y="2708920"/>
            <a:ext cx="3347178" cy="25103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835697" y="624110"/>
            <a:ext cx="6698704" cy="1280890"/>
          </a:xfrm>
          <a:solidFill>
            <a:schemeClr val="accent1">
              <a:lumMod val="60000"/>
              <a:lumOff val="40000"/>
            </a:schemeClr>
          </a:solidFill>
        </p:spPr>
        <p:txBody>
          <a:bodyPr>
            <a:normAutofit/>
          </a:bodyPr>
          <a:lstStyle/>
          <a:p>
            <a:pPr algn="ctr"/>
            <a:r>
              <a:rPr lang="es-PA" dirty="0" smtClean="0">
                <a:solidFill>
                  <a:schemeClr val="tx1"/>
                </a:solidFill>
              </a:rPr>
              <a:t>NECESIDADES DETECTADAS</a:t>
            </a:r>
            <a:endParaRPr lang="es-PA" dirty="0">
              <a:solidFill>
                <a:schemeClr val="tx1"/>
              </a:solidFill>
            </a:endParaRPr>
          </a:p>
        </p:txBody>
      </p:sp>
      <p:sp>
        <p:nvSpPr>
          <p:cNvPr id="3" name="2 Marcador de contenido"/>
          <p:cNvSpPr>
            <a:spLocks noGrp="1"/>
          </p:cNvSpPr>
          <p:nvPr>
            <p:ph idx="1"/>
          </p:nvPr>
        </p:nvSpPr>
        <p:spPr>
          <a:xfrm>
            <a:off x="1942415" y="2133600"/>
            <a:ext cx="6591985" cy="3959696"/>
          </a:xfrm>
        </p:spPr>
        <p:txBody>
          <a:bodyPr>
            <a:noAutofit/>
          </a:bodyPr>
          <a:lstStyle/>
          <a:p>
            <a:pPr algn="just">
              <a:buFont typeface="Wingdings" pitchFamily="2" charset="2"/>
              <a:buChar char="v"/>
            </a:pPr>
            <a:r>
              <a:rPr lang="es-PA" sz="2400" dirty="0" smtClean="0"/>
              <a:t>Falta de material didáctico en el salón de clases, inquietud, niños con problemas de aprendizaje para leer y escribir.  </a:t>
            </a:r>
            <a:endParaRPr lang="es-PA" sz="2400" dirty="0"/>
          </a:p>
        </p:txBody>
      </p:sp>
    </p:spTree>
  </p:cSld>
  <p:clrMapOvr>
    <a:masterClrMapping/>
  </p:clrMapOvr>
  <p:transition>
    <p:dissolve/>
  </p:transition>
  <p:timing>
    <p:tnLst>
      <p:par>
        <p:cTn id="1" dur="indefinite" restart="never" nodeType="tmRoot"/>
      </p:par>
    </p:tnLst>
  </p:timing>
</p:sld>
</file>

<file path=ppt/theme/theme1.xml><?xml version="1.0" encoding="utf-8"?>
<a:theme xmlns:a="http://schemas.openxmlformats.org/drawingml/2006/main" name="Espiral">
  <a:themeElements>
    <a:clrScheme name="Personalizado 3">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801</TotalTime>
  <Words>974</Words>
  <Application>Microsoft Office PowerPoint</Application>
  <PresentationFormat>Presentación en pantalla (4:3)</PresentationFormat>
  <Paragraphs>73</Paragraphs>
  <Slides>21</Slides>
  <Notes>0</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21</vt:i4>
      </vt:variant>
    </vt:vector>
  </HeadingPairs>
  <TitlesOfParts>
    <vt:vector size="31" baseType="lpstr">
      <vt:lpstr>Aharoni</vt:lpstr>
      <vt:lpstr>Arial</vt:lpstr>
      <vt:lpstr>Baskerville Old Face</vt:lpstr>
      <vt:lpstr>Century Gothic</vt:lpstr>
      <vt:lpstr>FrankRuehl</vt:lpstr>
      <vt:lpstr>Times New Roman</vt:lpstr>
      <vt:lpstr>Verdana</vt:lpstr>
      <vt:lpstr>Wingdings</vt:lpstr>
      <vt:lpstr>Wingdings 3</vt:lpstr>
      <vt:lpstr>Espiral</vt:lpstr>
      <vt:lpstr>UNIVERSIDAD DE PANAMÁ CENTRO REGIONAL UNIVERSITARIO DE SAN MIGUELITO PROYECTO PIA (EN EL AULA)</vt:lpstr>
      <vt:lpstr>Utilización de metodología adecuada en el aprendizaje de la lecto escritura en grados iniciales</vt:lpstr>
      <vt:lpstr>DURACIÓN DEL PROYECTO</vt:lpstr>
      <vt:lpstr>DESCRIPCIÓN</vt:lpstr>
      <vt:lpstr>ANTECEDENTES</vt:lpstr>
      <vt:lpstr>JUSTIFICACIÓN</vt:lpstr>
      <vt:lpstr>DESTINATARIOS O BENEFICIARIOS  </vt:lpstr>
      <vt:lpstr>BENEFICIARIOS</vt:lpstr>
      <vt:lpstr>NECESIDADES DETECTADAS</vt:lpstr>
      <vt:lpstr>OBJETIVOS</vt:lpstr>
      <vt:lpstr>OBJETIVOS ESPECÍFICOS</vt:lpstr>
      <vt:lpstr>LOCALIZACIÓN DEL PROYECTO</vt:lpstr>
      <vt:lpstr>Actividades a realizar</vt:lpstr>
      <vt:lpstr> ALGUNOS RECURSOS UTILIZADOS</vt:lpstr>
      <vt:lpstr>Presentación de PowerPoint</vt:lpstr>
      <vt:lpstr>Presentación de PowerPoint</vt:lpstr>
      <vt:lpstr>Resultados del proyecto</vt:lpstr>
      <vt:lpstr>Presentación de PowerPoint</vt:lpstr>
      <vt:lpstr>RECURSOS y  PRESUPUESTO</vt:lpstr>
      <vt:lpstr>EVALUACIÓN</vt:lpstr>
      <vt:lpstr>RECOMENDACIONES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lourdes</dc:creator>
  <cp:lastModifiedBy>Administrador</cp:lastModifiedBy>
  <cp:revision>49</cp:revision>
  <dcterms:created xsi:type="dcterms:W3CDTF">2012-06-23T04:10:03Z</dcterms:created>
  <dcterms:modified xsi:type="dcterms:W3CDTF">2017-06-13T20:28:20Z</dcterms:modified>
</cp:coreProperties>
</file>