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3" r:id="rId17"/>
    <p:sldId id="277" r:id="rId18"/>
    <p:sldId id="278" r:id="rId19"/>
    <p:sldId id="279" r:id="rId20"/>
    <p:sldId id="280" r:id="rId21"/>
    <p:sldId id="281" r:id="rId22"/>
    <p:sldId id="282" r:id="rId23"/>
    <p:sldId id="283" r:id="rId24"/>
    <p:sldId id="287" r:id="rId25"/>
    <p:sldId id="286" r:id="rId26"/>
    <p:sldId id="288" r:id="rId27"/>
    <p:sldId id="292" r:id="rId28"/>
    <p:sldId id="293" r:id="rId2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1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A"/>
          </a:p>
        </p:txBody>
      </p:sp>
      <p:sp>
        <p:nvSpPr>
          <p:cNvPr id="4" name="3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6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A1A9FE-A0BE-4ACC-8576-F7840AC812B6}" type="datetimeFigureOut">
              <a:rPr lang="es-PA" smtClean="0"/>
              <a:pPr/>
              <a:t>06/28/2019</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992DC51-36E6-4B2B-83B5-7171D4A4192A}" type="slidenum">
              <a:rPr lang="es-PA" smtClean="0"/>
              <a:pPr/>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1A9FE-A0BE-4ACC-8576-F7840AC812B6}" type="datetimeFigureOut">
              <a:rPr lang="es-PA" smtClean="0"/>
              <a:pPr/>
              <a:t>06/28/2019</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2DC51-36E6-4B2B-83B5-7171D4A4192A}" type="slidenum">
              <a:rPr lang="es-PA" smtClean="0"/>
              <a:pPr/>
              <a:t>‹Nº›</a:t>
            </a:fld>
            <a:endParaRPr lang="es-P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tOB6_LxvIpo"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26" name="Picture 2" descr="C:\Users\User\Desktop\Proyecto Educativo\CUADERNO.png"/>
          <p:cNvPicPr>
            <a:picLocks noChangeAspect="1" noChangeArrowheads="1"/>
          </p:cNvPicPr>
          <p:nvPr/>
        </p:nvPicPr>
        <p:blipFill>
          <a:blip r:embed="rId3"/>
          <a:srcRect r="46239"/>
          <a:stretch>
            <a:fillRect/>
          </a:stretch>
        </p:blipFill>
        <p:spPr bwMode="auto">
          <a:xfrm>
            <a:off x="-176213" y="-85725"/>
            <a:ext cx="5105403" cy="7029450"/>
          </a:xfrm>
          <a:prstGeom prst="rect">
            <a:avLst/>
          </a:prstGeom>
          <a:noFill/>
        </p:spPr>
      </p:pic>
      <p:sp>
        <p:nvSpPr>
          <p:cNvPr id="1027" name="Rectangle 3"/>
          <p:cNvSpPr>
            <a:spLocks noChangeArrowheads="1"/>
          </p:cNvSpPr>
          <p:nvPr/>
        </p:nvSpPr>
        <p:spPr bwMode="auto">
          <a:xfrm>
            <a:off x="5000628" y="2000240"/>
            <a:ext cx="41433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2400" b="0" i="0" u="none" strike="noStrike" cap="none" normalizeH="0" baseline="0" dirty="0">
                <a:ln>
                  <a:noFill/>
                </a:ln>
                <a:solidFill>
                  <a:schemeClr val="bg1"/>
                </a:solidFill>
                <a:effectLst/>
                <a:latin typeface="Rockwell Extra Bold" pitchFamily="18" charset="0"/>
                <a:ea typeface="Calibri" pitchFamily="34" charset="0"/>
                <a:cs typeface="Times New Roman" pitchFamily="18" charset="0"/>
              </a:rPr>
              <a:t>Trabajo especial de grado para optar el título de Técnico Superior Universitario en la especialidad de Seguridad, Higiene y Ambiente.</a:t>
            </a:r>
            <a:endParaRPr kumimoji="0" lang="es-PA" sz="2400" b="0" i="0" u="none" strike="noStrike" cap="none" normalizeH="0" baseline="0" dirty="0">
              <a:ln>
                <a:noFill/>
              </a:ln>
              <a:solidFill>
                <a:schemeClr val="bg1"/>
              </a:solidFill>
              <a:effectLst/>
              <a:latin typeface="Rockwell Extra Bold" pitchFamily="18"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22529" name="Rectangle 1"/>
          <p:cNvSpPr>
            <a:spLocks noChangeArrowheads="1"/>
          </p:cNvSpPr>
          <p:nvPr/>
        </p:nvSpPr>
        <p:spPr bwMode="auto">
          <a:xfrm>
            <a:off x="1357290" y="1072675"/>
            <a:ext cx="742955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A"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 este sentido el presente proyecto adquiere una importancia fundamental puesto que pretende reforzar  una cultura y conservación del medio ambiente que nos permite garantizar la existencia de vida.</a:t>
            </a:r>
            <a:endParaRPr kumimoji="0" lang="es-PA" sz="28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PA" sz="2800" dirty="0">
                <a:latin typeface="Arial" pitchFamily="34" charset="0"/>
                <a:ea typeface="Calibri" pitchFamily="34" charset="0"/>
                <a:cs typeface="Times New Roman" pitchFamily="18" charset="0"/>
              </a:rPr>
              <a:t>E</a:t>
            </a:r>
            <a:r>
              <a:rPr kumimoji="0" lang="es-PA"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ste proyecto es perfectamente coherente con los principios dados por la ley general de Panamá, Ley Nº 38 de 2 de diciembre de 2014, la cual establece la enseñanza obligatoria de la educación ambiental y la gestión integral de riesgos de desastres</a:t>
            </a:r>
            <a:r>
              <a:rPr kumimoji="0" lang="es-PA" sz="28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royecto Educativo\plantilla power point\307_example.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3" name="2 CuadroTexto"/>
          <p:cNvSpPr txBox="1"/>
          <p:nvPr/>
        </p:nvSpPr>
        <p:spPr>
          <a:xfrm>
            <a:off x="642910" y="2214554"/>
            <a:ext cx="7786742" cy="1571636"/>
          </a:xfrm>
          <a:prstGeom prst="rect">
            <a:avLst/>
          </a:prstGeom>
          <a:noFill/>
        </p:spPr>
        <p:txBody>
          <a:bodyPr wrap="square" rtlCol="0">
            <a:prstTxWarp prst="textPlain">
              <a:avLst/>
            </a:prstTxWarp>
            <a:spAutoFit/>
          </a:bodyPr>
          <a:lstStyle/>
          <a:p>
            <a:pPr algn="ctr"/>
            <a:r>
              <a:rPr lang="es-PA" dirty="0">
                <a:solidFill>
                  <a:schemeClr val="bg1"/>
                </a:solidFill>
                <a:effectLst>
                  <a:outerShdw blurRad="38100" dist="38100" dir="2700000" algn="tl">
                    <a:srgbClr val="000000">
                      <a:alpha val="43137"/>
                    </a:srgbClr>
                  </a:outerShdw>
                </a:effectLst>
                <a:latin typeface="Rockwell Extra Bold" pitchFamily="18" charset="0"/>
              </a:rPr>
              <a:t>CAPITULO 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3074" name="Picture 2" descr="C:\Users\User\Desktop\reciclaje..jpg"/>
          <p:cNvPicPr>
            <a:picLocks noChangeAspect="1" noChangeArrowheads="1"/>
          </p:cNvPicPr>
          <p:nvPr/>
        </p:nvPicPr>
        <p:blipFill>
          <a:blip r:embed="rId3">
            <a:lum bright="40000" contrast="20000"/>
          </a:blip>
          <a:srcRect/>
          <a:stretch>
            <a:fillRect/>
          </a:stretch>
        </p:blipFill>
        <p:spPr bwMode="auto">
          <a:xfrm>
            <a:off x="1000100" y="857232"/>
            <a:ext cx="7715304" cy="5572164"/>
          </a:xfrm>
          <a:prstGeom prst="rect">
            <a:avLst/>
          </a:prstGeom>
          <a:noFill/>
          <a:effectLst>
            <a:softEdge rad="127000"/>
          </a:effectLst>
        </p:spPr>
      </p:pic>
      <p:sp>
        <p:nvSpPr>
          <p:cNvPr id="3" name="2 Pentágono"/>
          <p:cNvSpPr/>
          <p:nvPr/>
        </p:nvSpPr>
        <p:spPr>
          <a:xfrm>
            <a:off x="0" y="0"/>
            <a:ext cx="928662" cy="6858000"/>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571472" cy="5703749"/>
          </a:xfrm>
          <a:prstGeom prst="rect">
            <a:avLst/>
          </a:prstGeom>
          <a:noFill/>
        </p:spPr>
        <p:txBody>
          <a:bodyPr wrap="square" lIns="91440" tIns="45720" rIns="91440" bIns="45720">
            <a:spAutoFit/>
          </a:bodyPr>
          <a:lstStyle/>
          <a:p>
            <a:pPr algn="ctr"/>
            <a:r>
              <a:rPr lang="es-ES" sz="3600" b="1"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rPr>
              <a:t>CAPITULO II</a:t>
            </a:r>
            <a:endParaRPr lang="es-ES" sz="3600" b="1" cap="none"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endParaRPr>
          </a:p>
        </p:txBody>
      </p:sp>
      <p:sp>
        <p:nvSpPr>
          <p:cNvPr id="5" name="4 CuadroTexto"/>
          <p:cNvSpPr txBox="1"/>
          <p:nvPr/>
        </p:nvSpPr>
        <p:spPr>
          <a:xfrm>
            <a:off x="1285852" y="357166"/>
            <a:ext cx="7500990" cy="646331"/>
          </a:xfrm>
          <a:prstGeom prst="rect">
            <a:avLst/>
          </a:prstGeom>
          <a:noFill/>
        </p:spPr>
        <p:txBody>
          <a:bodyPr wrap="square" rtlCol="0">
            <a:spAutoFit/>
          </a:bodyPr>
          <a:lstStyle/>
          <a:p>
            <a:pPr algn="ctr"/>
            <a:r>
              <a:rPr lang="es-PA" sz="3600" dirty="0">
                <a:ln>
                  <a:solidFill>
                    <a:srgbClr val="FFFF00"/>
                  </a:solidFill>
                </a:ln>
                <a:solidFill>
                  <a:srgbClr val="00B050"/>
                </a:solidFill>
                <a:effectLst>
                  <a:outerShdw blurRad="38100" dist="38100" dir="2700000" algn="tl">
                    <a:srgbClr val="000000">
                      <a:alpha val="43137"/>
                    </a:srgbClr>
                  </a:outerShdw>
                </a:effectLst>
                <a:latin typeface="Rockwell Extra Bold" pitchFamily="18" charset="0"/>
              </a:rPr>
              <a:t>MARCO DE REFERENCIA</a:t>
            </a:r>
          </a:p>
        </p:txBody>
      </p:sp>
      <p:sp>
        <p:nvSpPr>
          <p:cNvPr id="6" name="5 CuadroTexto"/>
          <p:cNvSpPr txBox="1"/>
          <p:nvPr/>
        </p:nvSpPr>
        <p:spPr>
          <a:xfrm>
            <a:off x="928662" y="1214422"/>
            <a:ext cx="7786742" cy="5632311"/>
          </a:xfrm>
          <a:prstGeom prst="rect">
            <a:avLst/>
          </a:prstGeom>
          <a:noFill/>
        </p:spPr>
        <p:txBody>
          <a:bodyPr wrap="square" rtlCol="0">
            <a:spAutoFit/>
          </a:bodyPr>
          <a:lstStyle/>
          <a:p>
            <a:r>
              <a:rPr lang="es-PA" sz="2000" b="1" dirty="0">
                <a:effectLst>
                  <a:outerShdw blurRad="38100" dist="38100" dir="2700000" algn="tl">
                    <a:srgbClr val="000000">
                      <a:alpha val="43137"/>
                    </a:srgbClr>
                  </a:outerShdw>
                </a:effectLst>
              </a:rPr>
              <a:t>Bajo la dirección de la profesora Yamileth </a:t>
            </a:r>
            <a:r>
              <a:rPr lang="es-PA" sz="2000" b="1" dirty="0" err="1">
                <a:effectLst>
                  <a:outerShdw blurRad="38100" dist="38100" dir="2700000" algn="tl">
                    <a:srgbClr val="000000">
                      <a:alpha val="43137"/>
                    </a:srgbClr>
                  </a:outerShdw>
                </a:effectLst>
              </a:rPr>
              <a:t>Gonzalez</a:t>
            </a:r>
            <a:r>
              <a:rPr lang="es-PA" sz="2000" b="1" dirty="0">
                <a:effectLst>
                  <a:outerShdw blurRad="38100" dist="38100" dir="2700000" algn="tl">
                    <a:srgbClr val="000000">
                      <a:alpha val="43137"/>
                    </a:srgbClr>
                  </a:outerShdw>
                </a:effectLst>
              </a:rPr>
              <a:t> ,durante el año 2014 la comisión de graduandos del Centro Educativo Básico General Residencial Vista  Alegre realizo una recolecta de latas.</a:t>
            </a:r>
          </a:p>
          <a:p>
            <a:endParaRPr lang="es-PA" sz="2000" b="1" dirty="0">
              <a:effectLst>
                <a:outerShdw blurRad="38100" dist="38100" dir="2700000" algn="tl">
                  <a:srgbClr val="000000">
                    <a:alpha val="43137"/>
                  </a:srgbClr>
                </a:outerShdw>
              </a:effectLst>
            </a:endParaRPr>
          </a:p>
          <a:p>
            <a:r>
              <a:rPr lang="es-PA" sz="2000" b="1" dirty="0">
                <a:effectLst>
                  <a:outerShdw blurRad="38100" dist="38100" dir="2700000" algn="tl">
                    <a:srgbClr val="000000">
                      <a:alpha val="43137"/>
                    </a:srgbClr>
                  </a:outerShdw>
                </a:effectLst>
              </a:rPr>
              <a:t>La gestión de fondos económicos,  para las actividades sociales de la comisión de graduandos, los involucró un año más en el tema del reciclaje.   Esta acción de práctica mundial,  siempre enmarcada en el cuidado del planeta, es lo que hoy por hoy, se convierte en una cultura  para esa  institución educativa.</a:t>
            </a:r>
          </a:p>
          <a:p>
            <a:endParaRPr lang="es-PA" sz="2000" b="1" dirty="0">
              <a:effectLst>
                <a:outerShdw blurRad="38100" dist="38100" dir="2700000" algn="tl">
                  <a:srgbClr val="000000">
                    <a:alpha val="43137"/>
                  </a:srgbClr>
                </a:outerShdw>
              </a:effectLst>
            </a:endParaRPr>
          </a:p>
          <a:p>
            <a:r>
              <a:rPr lang="es-PA" sz="2000" b="1" dirty="0">
                <a:effectLst>
                  <a:outerShdw blurRad="38100" dist="38100" dir="2700000" algn="tl">
                    <a:srgbClr val="000000">
                      <a:alpha val="43137"/>
                    </a:srgbClr>
                  </a:outerShdw>
                </a:effectLst>
              </a:rPr>
              <a:t>Los temas en cuanto al cuidado del medio ambiente llevo a este plantel a realizar otra actividad: jornadas de limpieza en los alrededores del Puerto de Vacamonte . Los estudiantes contaban con el apoyo de educadores del plante y padres de familia.</a:t>
            </a:r>
          </a:p>
          <a:p>
            <a:endParaRPr lang="es-PA" sz="2000" b="1" dirty="0">
              <a:effectLst>
                <a:outerShdw blurRad="38100" dist="38100" dir="2700000" algn="tl">
                  <a:srgbClr val="000000">
                    <a:alpha val="43137"/>
                  </a:srgbClr>
                </a:outerShdw>
              </a:effectLst>
            </a:endParaRPr>
          </a:p>
          <a:p>
            <a:r>
              <a:rPr lang="es-PA" sz="2000" b="1" dirty="0">
                <a:effectLst>
                  <a:outerShdw blurRad="38100" dist="38100" dir="2700000" algn="tl">
                    <a:srgbClr val="000000">
                      <a:alpha val="43137"/>
                    </a:srgbClr>
                  </a:outerShdw>
                </a:effectLst>
              </a:rPr>
              <a:t>Hasta la fecha no se ha realizado ninguna otra actividad mas  que involucre el tema de la conservación del medio ambiente.</a:t>
            </a:r>
          </a:p>
          <a:p>
            <a:endParaRPr lang="es-PA" sz="2000" b="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928662" cy="6858000"/>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357166"/>
            <a:ext cx="571472" cy="563231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rPr>
              <a:t>CAPITULO II</a:t>
            </a:r>
            <a:endParaRPr lang="es-ES" sz="3600" b="1" cap="none"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1285852" y="357166"/>
            <a:ext cx="7500990" cy="646331"/>
          </a:xfrm>
          <a:prstGeom prst="rect">
            <a:avLst/>
          </a:prstGeom>
          <a:noFill/>
        </p:spPr>
        <p:txBody>
          <a:bodyPr wrap="square" rtlCol="0">
            <a:spAutoFit/>
          </a:bodyPr>
          <a:lstStyle/>
          <a:p>
            <a:pPr algn="ctr"/>
            <a:r>
              <a:rPr lang="es-PA" sz="3600" dirty="0">
                <a:ln>
                  <a:solidFill>
                    <a:srgbClr val="FFFF00"/>
                  </a:solidFill>
                </a:ln>
                <a:solidFill>
                  <a:srgbClr val="00B050"/>
                </a:solidFill>
                <a:effectLst>
                  <a:outerShdw blurRad="38100" dist="38100" dir="2700000" algn="tl">
                    <a:srgbClr val="000000">
                      <a:alpha val="43137"/>
                    </a:srgbClr>
                  </a:outerShdw>
                </a:effectLst>
                <a:latin typeface="Rockwell Extra Bold" pitchFamily="18" charset="0"/>
              </a:rPr>
              <a:t>MARCO DE TEORICO</a:t>
            </a:r>
          </a:p>
        </p:txBody>
      </p:sp>
      <p:sp>
        <p:nvSpPr>
          <p:cNvPr id="5" name="4 CuadroTexto"/>
          <p:cNvSpPr txBox="1"/>
          <p:nvPr/>
        </p:nvSpPr>
        <p:spPr>
          <a:xfrm>
            <a:off x="1071538" y="1142984"/>
            <a:ext cx="7643866" cy="507831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PA" dirty="0"/>
              <a:t>Para elaborar este proyecto educativo  he seguido una metodología de investigación centrada en el tema de la educación ambiental por lo tanto me place implementar este grupo ecológico en este prestigioso plantel con los siguientes aspectos:</a:t>
            </a:r>
          </a:p>
          <a:p>
            <a:endParaRPr lang="es-PA" dirty="0"/>
          </a:p>
          <a:p>
            <a:pPr marL="342900" indent="-342900">
              <a:buAutoNum type="arabicPeriod"/>
            </a:pPr>
            <a:r>
              <a:rPr lang="es-PA" dirty="0"/>
              <a:t>Revisión bibliográfica y documental sobre los siguientes aspectos:</a:t>
            </a:r>
          </a:p>
          <a:p>
            <a:r>
              <a:rPr lang="es-PA" dirty="0"/>
              <a:t>1.1. </a:t>
            </a:r>
            <a:r>
              <a:rPr lang="es-PA" b="1" dirty="0"/>
              <a:t>365 soluciones para reducir tu huella de carbono (Joanna </a:t>
            </a:r>
            <a:r>
              <a:rPr lang="es-PA" b="1" dirty="0" err="1"/>
              <a:t>Yarrow</a:t>
            </a:r>
            <a:r>
              <a:rPr lang="es-PA" b="1" dirty="0"/>
              <a:t>, 2008)</a:t>
            </a:r>
          </a:p>
          <a:p>
            <a:pPr lvl="1"/>
            <a:r>
              <a:rPr lang="es-PA" dirty="0"/>
              <a:t>La autora en este manual da una serie de soluciones para reducir el consumo de energía además está dividido por temáticas.</a:t>
            </a:r>
          </a:p>
          <a:p>
            <a:pPr lvl="1"/>
            <a:r>
              <a:rPr lang="es-PA" dirty="0"/>
              <a:t>Mediante análisis estadísticos muestra los beneficios y la cantidad de energía que se puede ahorrar.</a:t>
            </a:r>
          </a:p>
          <a:p>
            <a:pPr marL="342900" indent="-342900"/>
            <a:endParaRPr lang="es-PA" dirty="0"/>
          </a:p>
          <a:p>
            <a:pPr marL="342900" indent="-342900"/>
            <a:r>
              <a:rPr lang="es-PA" dirty="0"/>
              <a:t>1.2.. </a:t>
            </a:r>
            <a:r>
              <a:rPr lang="es-PA" b="1" dirty="0"/>
              <a:t>Planeta azul, planeta verde. (</a:t>
            </a:r>
            <a:r>
              <a:rPr lang="es-PA" b="1" dirty="0" err="1"/>
              <a:t>Margalef</a:t>
            </a:r>
            <a:r>
              <a:rPr lang="es-PA" b="1" dirty="0"/>
              <a:t>, R. 1992)</a:t>
            </a:r>
          </a:p>
          <a:p>
            <a:pPr marL="342900" indent="-342900"/>
            <a:r>
              <a:rPr lang="es-PA" dirty="0"/>
              <a:t>     Es imprescindible este autor, en una lista de libros sobre medio ambiente y sus textos son estudiados en todo el mundo.</a:t>
            </a:r>
          </a:p>
          <a:p>
            <a:pPr marL="342900" indent="-342900"/>
            <a:r>
              <a:rPr lang="es-PA" dirty="0"/>
              <a:t>      Margalef nos introduce los conceptos básicos de la ecología, este libro es perfecto para quien se inicia en el tema y quiera adquirir una visión general.</a:t>
            </a:r>
          </a:p>
          <a:p>
            <a:pPr marL="342900" indent="-342900"/>
            <a:endParaRPr lang="es-P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928662" cy="6858000"/>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357166"/>
            <a:ext cx="571472" cy="563231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rPr>
              <a:t>CAPITULO II</a:t>
            </a:r>
            <a:endParaRPr lang="es-ES" sz="3600" b="1" cap="none"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endParaRPr>
          </a:p>
        </p:txBody>
      </p:sp>
      <p:sp>
        <p:nvSpPr>
          <p:cNvPr id="4" name="3 Rectángulo"/>
          <p:cNvSpPr/>
          <p:nvPr/>
        </p:nvSpPr>
        <p:spPr>
          <a:xfrm>
            <a:off x="1142976" y="642918"/>
            <a:ext cx="7643866" cy="5632311"/>
          </a:xfrm>
          <a:prstGeom prst="rect">
            <a:avLst/>
          </a:prstGeom>
        </p:spPr>
        <p:txBody>
          <a:bodyPr wrap="square">
            <a:spAutoFit/>
          </a:bodyPr>
          <a:lstStyle/>
          <a:p>
            <a:pPr marL="342900" indent="-342900"/>
            <a:endParaRPr lang="es-PA" sz="2400" dirty="0"/>
          </a:p>
          <a:p>
            <a:r>
              <a:rPr lang="es-PA" sz="2400" dirty="0"/>
              <a:t>1.3. </a:t>
            </a:r>
            <a:r>
              <a:rPr lang="es-PA" sz="2400" b="1" dirty="0"/>
              <a:t>Educación ambiental y Cambio Climático. (Junta de Andalucía, 2011)</a:t>
            </a:r>
          </a:p>
          <a:p>
            <a:r>
              <a:rPr lang="es-PA" sz="2400" dirty="0"/>
              <a:t>Es una Guía Didáctica que tramite la educación ambiental busca influir en el cambio del modelo social actual.</a:t>
            </a:r>
          </a:p>
          <a:p>
            <a:r>
              <a:rPr lang="es-PA" sz="2400" dirty="0"/>
              <a:t>Mediante una estrategia de acción involucra a la población para que sean partícipes del cambio y conseguir reducir los efectos del cambio climático.</a:t>
            </a:r>
          </a:p>
          <a:p>
            <a:endParaRPr lang="es-PA" sz="2400" dirty="0"/>
          </a:p>
          <a:p>
            <a:endParaRPr lang="es-PA" sz="2400" dirty="0"/>
          </a:p>
          <a:p>
            <a:pPr marL="342900" indent="-342900"/>
            <a:endParaRPr lang="es-PA" sz="2400" dirty="0"/>
          </a:p>
          <a:p>
            <a:pPr marL="342900" indent="-342900"/>
            <a:r>
              <a:rPr lang="es-PA" sz="2400" dirty="0"/>
              <a:t>2. Observación de Grupos Ecológicos de otros países para identificar y establecer mejoras  en este proyecto educativo.</a:t>
            </a:r>
          </a:p>
          <a:p>
            <a:pPr marL="342900" indent="-342900"/>
            <a:endParaRPr lang="es-PA"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928662" cy="6858000"/>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357166"/>
            <a:ext cx="571472" cy="563231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rPr>
              <a:t>CAPITULO II</a:t>
            </a:r>
            <a:endParaRPr lang="es-ES" sz="3600" b="1" cap="none"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1285852" y="357166"/>
            <a:ext cx="7500990" cy="646331"/>
          </a:xfrm>
          <a:prstGeom prst="rect">
            <a:avLst/>
          </a:prstGeom>
          <a:noFill/>
        </p:spPr>
        <p:txBody>
          <a:bodyPr wrap="square" rtlCol="0">
            <a:spAutoFit/>
          </a:bodyPr>
          <a:lstStyle/>
          <a:p>
            <a:pPr algn="ctr"/>
            <a:r>
              <a:rPr lang="es-PA" sz="3600" dirty="0">
                <a:ln>
                  <a:solidFill>
                    <a:srgbClr val="FFFF00"/>
                  </a:solidFill>
                </a:ln>
                <a:solidFill>
                  <a:srgbClr val="00B050"/>
                </a:solidFill>
                <a:effectLst>
                  <a:outerShdw blurRad="38100" dist="38100" dir="2700000" algn="tl">
                    <a:srgbClr val="000000">
                      <a:alpha val="43137"/>
                    </a:srgbClr>
                  </a:outerShdw>
                </a:effectLst>
                <a:latin typeface="Rockwell Extra Bold" pitchFamily="18" charset="0"/>
              </a:rPr>
              <a:t>ORGANIGRAMA</a:t>
            </a:r>
          </a:p>
        </p:txBody>
      </p:sp>
      <p:pic>
        <p:nvPicPr>
          <p:cNvPr id="5" name="4 Imagen" descr="Organigrama Escolar.jpg"/>
          <p:cNvPicPr>
            <a:picLocks noChangeAspect="1"/>
          </p:cNvPicPr>
          <p:nvPr/>
        </p:nvPicPr>
        <p:blipFill>
          <a:blip r:embed="rId3"/>
          <a:srcRect t="11381" r="13355" b="41342"/>
          <a:stretch>
            <a:fillRect/>
          </a:stretch>
        </p:blipFill>
        <p:spPr>
          <a:xfrm>
            <a:off x="1214414" y="1571612"/>
            <a:ext cx="7572428" cy="4943487"/>
          </a:xfrm>
          <a:prstGeom prst="rect">
            <a:avLst/>
          </a:prstGeom>
          <a:effectLst>
            <a:glow rad="139700">
              <a:schemeClr val="accent3">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928662" cy="6858000"/>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357166"/>
            <a:ext cx="571472" cy="563231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rPr>
              <a:t>CAPITULO II</a:t>
            </a:r>
            <a:endParaRPr lang="es-ES" sz="3600" b="1" cap="none" spc="200" dirty="0">
              <a:ln w="29210">
                <a:solidFill>
                  <a:srgbClr val="00B050"/>
                </a:solidFill>
              </a:ln>
              <a:solidFill>
                <a:schemeClr val="accent3">
                  <a:satMod val="200000"/>
                  <a:alpha val="50000"/>
                </a:schemeClr>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1285852" y="357166"/>
            <a:ext cx="7500990" cy="1077218"/>
          </a:xfrm>
          <a:prstGeom prst="rect">
            <a:avLst/>
          </a:prstGeom>
          <a:noFill/>
        </p:spPr>
        <p:txBody>
          <a:bodyPr wrap="square" rtlCol="0">
            <a:spAutoFit/>
          </a:bodyPr>
          <a:lstStyle/>
          <a:p>
            <a:pPr algn="ctr"/>
            <a:r>
              <a:rPr lang="es-PA" sz="3600" dirty="0">
                <a:ln>
                  <a:solidFill>
                    <a:srgbClr val="FFFF00"/>
                  </a:solidFill>
                </a:ln>
                <a:solidFill>
                  <a:srgbClr val="00B050"/>
                </a:solidFill>
                <a:effectLst>
                  <a:outerShdw blurRad="38100" dist="38100" dir="2700000" algn="tl">
                    <a:srgbClr val="000000">
                      <a:alpha val="43137"/>
                    </a:srgbClr>
                  </a:outerShdw>
                </a:effectLst>
                <a:latin typeface="Rockwell Extra Bold" pitchFamily="18" charset="0"/>
              </a:rPr>
              <a:t>MARCO DE CONCEPTUAL</a:t>
            </a:r>
          </a:p>
          <a:p>
            <a:pPr algn="ctr"/>
            <a:r>
              <a:rPr lang="es-PA" sz="2800" dirty="0">
                <a:ln>
                  <a:solidFill>
                    <a:srgbClr val="FFFF00"/>
                  </a:solidFill>
                </a:ln>
                <a:solidFill>
                  <a:srgbClr val="00B050"/>
                </a:solidFill>
                <a:effectLst>
                  <a:outerShdw blurRad="38100" dist="38100" dir="2700000" algn="tl">
                    <a:srgbClr val="000000">
                      <a:alpha val="43137"/>
                    </a:srgbClr>
                  </a:outerShdw>
                </a:effectLst>
                <a:latin typeface="Rockwell Extra Bold" pitchFamily="18" charset="0"/>
              </a:rPr>
              <a:t>FODA</a:t>
            </a:r>
          </a:p>
        </p:txBody>
      </p:sp>
      <p:sp>
        <p:nvSpPr>
          <p:cNvPr id="7" name="6 CuadroTexto"/>
          <p:cNvSpPr txBox="1"/>
          <p:nvPr/>
        </p:nvSpPr>
        <p:spPr>
          <a:xfrm>
            <a:off x="1071538" y="1643050"/>
            <a:ext cx="3286148" cy="4801314"/>
          </a:xfrm>
          <a:prstGeom prst="rect">
            <a:avLst/>
          </a:prstGeom>
          <a:noFill/>
        </p:spPr>
        <p:txBody>
          <a:bodyPr wrap="square" rtlCol="0">
            <a:spAutoFit/>
          </a:bodyPr>
          <a:lstStyle/>
          <a:p>
            <a:r>
              <a:rPr lang="es-PA" b="1" dirty="0"/>
              <a:t>FORTALEZAS</a:t>
            </a:r>
          </a:p>
          <a:p>
            <a:pPr>
              <a:buFont typeface="Arial" pitchFamily="34" charset="0"/>
              <a:buChar char="•"/>
            </a:pPr>
            <a:r>
              <a:rPr lang="es-PA" dirty="0"/>
              <a:t>Responsables</a:t>
            </a:r>
          </a:p>
          <a:p>
            <a:pPr>
              <a:buFont typeface="Arial" pitchFamily="34" charset="0"/>
              <a:buChar char="•"/>
            </a:pPr>
            <a:r>
              <a:rPr lang="es-PA" dirty="0"/>
              <a:t>Trabajadores</a:t>
            </a:r>
          </a:p>
          <a:p>
            <a:pPr>
              <a:buFont typeface="Arial" pitchFamily="34" charset="0"/>
              <a:buChar char="•"/>
            </a:pPr>
            <a:r>
              <a:rPr lang="es-PA" dirty="0"/>
              <a:t>Entusiastas</a:t>
            </a:r>
          </a:p>
          <a:p>
            <a:pPr>
              <a:buFont typeface="Arial" pitchFamily="34" charset="0"/>
              <a:buChar char="•"/>
            </a:pPr>
            <a:r>
              <a:rPr lang="es-PA" dirty="0"/>
              <a:t>Disposición al trabajo</a:t>
            </a:r>
          </a:p>
          <a:p>
            <a:pPr>
              <a:buFont typeface="Arial" pitchFamily="34" charset="0"/>
              <a:buChar char="•"/>
            </a:pPr>
            <a:r>
              <a:rPr lang="es-PA" dirty="0"/>
              <a:t>Puntualidad</a:t>
            </a:r>
          </a:p>
          <a:p>
            <a:pPr>
              <a:buFont typeface="Arial" pitchFamily="34" charset="0"/>
              <a:buChar char="•"/>
            </a:pPr>
            <a:r>
              <a:rPr lang="es-PA" dirty="0"/>
              <a:t>Compañerismo</a:t>
            </a:r>
          </a:p>
          <a:p>
            <a:pPr>
              <a:buFont typeface="Arial" pitchFamily="34" charset="0"/>
              <a:buChar char="•"/>
            </a:pPr>
            <a:r>
              <a:rPr lang="es-PA" dirty="0"/>
              <a:t>Honestidad</a:t>
            </a:r>
          </a:p>
          <a:p>
            <a:pPr>
              <a:buFont typeface="Arial" pitchFamily="34" charset="0"/>
              <a:buChar char="•"/>
            </a:pPr>
            <a:r>
              <a:rPr lang="es-PA" dirty="0"/>
              <a:t>Amor a su profesión</a:t>
            </a:r>
          </a:p>
          <a:p>
            <a:endParaRPr lang="es-PA" dirty="0"/>
          </a:p>
          <a:p>
            <a:r>
              <a:rPr lang="es-PA" b="1" dirty="0"/>
              <a:t>AMENAZAS</a:t>
            </a:r>
          </a:p>
          <a:p>
            <a:pPr>
              <a:buFont typeface="Arial" pitchFamily="34" charset="0"/>
              <a:buChar char="•"/>
            </a:pPr>
            <a:r>
              <a:rPr lang="es-PA" dirty="0"/>
              <a:t>Inasistencias de los niños por la poca responsabilidad de los padres hacia el nivel de preescolar.</a:t>
            </a:r>
          </a:p>
          <a:p>
            <a:pPr>
              <a:buFont typeface="Arial" pitchFamily="34" charset="0"/>
              <a:buChar char="•"/>
            </a:pPr>
            <a:r>
              <a:rPr lang="es-PA" dirty="0"/>
              <a:t>Poco tiempo de validad de los padres e hijos</a:t>
            </a:r>
          </a:p>
        </p:txBody>
      </p:sp>
      <p:sp>
        <p:nvSpPr>
          <p:cNvPr id="8" name="7 CuadroTexto"/>
          <p:cNvSpPr txBox="1"/>
          <p:nvPr/>
        </p:nvSpPr>
        <p:spPr>
          <a:xfrm>
            <a:off x="4429124" y="1714488"/>
            <a:ext cx="4429156" cy="4801314"/>
          </a:xfrm>
          <a:prstGeom prst="rect">
            <a:avLst/>
          </a:prstGeom>
          <a:noFill/>
        </p:spPr>
        <p:txBody>
          <a:bodyPr wrap="square" rtlCol="0">
            <a:spAutoFit/>
          </a:bodyPr>
          <a:lstStyle/>
          <a:p>
            <a:r>
              <a:rPr lang="es-PA" b="1" dirty="0"/>
              <a:t>DEBILIDADES</a:t>
            </a:r>
          </a:p>
          <a:p>
            <a:pPr>
              <a:buFont typeface="Arial" pitchFamily="34" charset="0"/>
              <a:buChar char="•"/>
            </a:pPr>
            <a:r>
              <a:rPr lang="es-PA" dirty="0"/>
              <a:t>La falta de responsabilidad por parte de los padres de familia en las tareas y actividades tanto grupales como generales.</a:t>
            </a:r>
          </a:p>
          <a:p>
            <a:pPr>
              <a:buFont typeface="Arial" pitchFamily="34" charset="0"/>
              <a:buChar char="•"/>
            </a:pPr>
            <a:r>
              <a:rPr lang="es-PA" dirty="0"/>
              <a:t>Falta de tiempo por horarios </a:t>
            </a:r>
            <a:r>
              <a:rPr lang="es-PA" dirty="0" err="1"/>
              <a:t>dividos</a:t>
            </a:r>
            <a:r>
              <a:rPr lang="es-PA" dirty="0"/>
              <a:t> con otras actividades (artes, </a:t>
            </a:r>
            <a:r>
              <a:rPr lang="es-PA" dirty="0" err="1"/>
              <a:t>educ</a:t>
            </a:r>
            <a:r>
              <a:rPr lang="es-PA" dirty="0"/>
              <a:t>. física, ingles).</a:t>
            </a:r>
          </a:p>
          <a:p>
            <a:pPr>
              <a:buFont typeface="Arial" pitchFamily="34" charset="0"/>
              <a:buChar char="•"/>
            </a:pPr>
            <a:endParaRPr lang="es-PA" dirty="0"/>
          </a:p>
          <a:p>
            <a:r>
              <a:rPr lang="es-PA" b="1" dirty="0"/>
              <a:t>OPORTUNIDADES</a:t>
            </a:r>
          </a:p>
          <a:p>
            <a:pPr>
              <a:buFont typeface="Arial" pitchFamily="34" charset="0"/>
              <a:buChar char="•"/>
            </a:pPr>
            <a:r>
              <a:rPr lang="es-PA" dirty="0"/>
              <a:t>Trabajar con los padres de familia  para concientizarlos acerca de la importancia del preescolar.</a:t>
            </a:r>
          </a:p>
          <a:p>
            <a:pPr>
              <a:buFont typeface="Arial" pitchFamily="34" charset="0"/>
              <a:buChar char="•"/>
            </a:pPr>
            <a:r>
              <a:rPr lang="es-PA" dirty="0"/>
              <a:t>Estrategias de trabajo para necesidades focalizadas.</a:t>
            </a:r>
          </a:p>
          <a:p>
            <a:pPr>
              <a:buFont typeface="Arial" pitchFamily="34" charset="0"/>
              <a:buChar char="•"/>
            </a:pPr>
            <a:r>
              <a:rPr lang="es-PA" dirty="0"/>
              <a:t>Fortalecimiento de las habilidades sociales (amistad, colaboración, responsabilidad, </a:t>
            </a:r>
            <a:r>
              <a:rPr lang="es-PA" dirty="0" err="1"/>
              <a:t>etc</a:t>
            </a:r>
            <a:r>
              <a:rPr lang="es-PA" dirty="0"/>
              <a:t>).</a:t>
            </a:r>
          </a:p>
          <a:p>
            <a:pPr>
              <a:buFont typeface="Arial" pitchFamily="34" charset="0"/>
              <a:buChar char="•"/>
            </a:pPr>
            <a:r>
              <a:rPr lang="es-PA" dirty="0"/>
              <a:t>Involucra a los padres de familia en las actividades escolares de sus hijos.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royecto Educativo\plantilla power point\307_example.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3" name="2 CuadroTexto"/>
          <p:cNvSpPr txBox="1"/>
          <p:nvPr/>
        </p:nvSpPr>
        <p:spPr>
          <a:xfrm>
            <a:off x="642910" y="2214554"/>
            <a:ext cx="7786742" cy="1571636"/>
          </a:xfrm>
          <a:prstGeom prst="rect">
            <a:avLst/>
          </a:prstGeom>
          <a:noFill/>
        </p:spPr>
        <p:txBody>
          <a:bodyPr wrap="square" rtlCol="0">
            <a:prstTxWarp prst="textPlain">
              <a:avLst/>
            </a:prstTxWarp>
            <a:spAutoFit/>
          </a:bodyPr>
          <a:lstStyle/>
          <a:p>
            <a:pPr algn="ctr"/>
            <a:r>
              <a:rPr lang="es-PA" dirty="0">
                <a:solidFill>
                  <a:schemeClr val="bg1"/>
                </a:solidFill>
                <a:effectLst>
                  <a:outerShdw blurRad="38100" dist="38100" dir="2700000" algn="tl">
                    <a:srgbClr val="000000">
                      <a:alpha val="43137"/>
                    </a:srgbClr>
                  </a:outerShdw>
                </a:effectLst>
                <a:latin typeface="Rockwell Extra Bold" pitchFamily="18" charset="0"/>
              </a:rPr>
              <a:t>CAPITULO III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928662" y="357166"/>
            <a:ext cx="7858180" cy="1200329"/>
          </a:xfrm>
          <a:prstGeom prst="rect">
            <a:avLst/>
          </a:prstGeom>
          <a:noFill/>
        </p:spPr>
        <p:txBody>
          <a:bodyPr wrap="square" rtlCol="0">
            <a:spAutoFit/>
          </a:bodyPr>
          <a:lstStyle/>
          <a:p>
            <a:pPr algn="ctr"/>
            <a:r>
              <a:rPr lang="es-PA" sz="36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DESCRIPCIÓN DE LA PROPUESTA</a:t>
            </a:r>
            <a:endParaRPr lang="es-PA" sz="28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endParaRPr>
          </a:p>
        </p:txBody>
      </p:sp>
      <p:sp>
        <p:nvSpPr>
          <p:cNvPr id="1025" name="Rectangle 1"/>
          <p:cNvSpPr>
            <a:spLocks noChangeArrowheads="1"/>
          </p:cNvSpPr>
          <p:nvPr/>
        </p:nvSpPr>
        <p:spPr bwMode="auto">
          <a:xfrm>
            <a:off x="1214414" y="1571612"/>
            <a:ext cx="42148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El presente proyecto se ha desarrollado conforme a un enfoque de tipo cualitativo, ya que se basa en la formación de un grupo ecológico dentro del plantel C. E. B. G. Residencial Vista Alegre.</a:t>
            </a:r>
            <a:endParaRPr kumimoji="0" lang="es-PA" sz="3200" b="0" i="0" u="none" strike="noStrike" cap="none" normalizeH="0" baseline="0" dirty="0">
              <a:ln>
                <a:noFill/>
              </a:ln>
              <a:solidFill>
                <a:schemeClr val="tx1"/>
              </a:solidFill>
              <a:effectLst/>
              <a:latin typeface="Arial" pitchFamily="34" charset="0"/>
              <a:cs typeface="Arial" pitchFamily="34" charset="0"/>
            </a:endParaRPr>
          </a:p>
        </p:txBody>
      </p:sp>
      <p:pic>
        <p:nvPicPr>
          <p:cNvPr id="6" name="5 Imagen"/>
          <p:cNvPicPr/>
          <p:nvPr/>
        </p:nvPicPr>
        <p:blipFill>
          <a:blip r:embed="rId3"/>
          <a:srcRect/>
          <a:stretch>
            <a:fillRect/>
          </a:stretch>
        </p:blipFill>
        <p:spPr bwMode="auto">
          <a:xfrm>
            <a:off x="5786446" y="1928802"/>
            <a:ext cx="3000396" cy="38576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928662" y="357166"/>
            <a:ext cx="7858180" cy="1200329"/>
          </a:xfrm>
          <a:prstGeom prst="rect">
            <a:avLst/>
          </a:prstGeom>
          <a:noFill/>
        </p:spPr>
        <p:txBody>
          <a:bodyPr wrap="square" rtlCol="0">
            <a:spAutoFit/>
          </a:bodyPr>
          <a:lstStyle/>
          <a:p>
            <a:pPr algn="ctr"/>
            <a:r>
              <a:rPr lang="es-PA" sz="36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DISEÑO DEL TRABAJO PRACTICO</a:t>
            </a:r>
            <a:endParaRPr lang="es-PA" sz="28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endParaRPr>
          </a:p>
        </p:txBody>
      </p:sp>
      <p:sp>
        <p:nvSpPr>
          <p:cNvPr id="1025" name="Rectangle 1"/>
          <p:cNvSpPr>
            <a:spLocks noChangeArrowheads="1"/>
          </p:cNvSpPr>
          <p:nvPr/>
        </p:nvSpPr>
        <p:spPr bwMode="auto">
          <a:xfrm>
            <a:off x="1214414" y="1571612"/>
            <a:ext cx="735811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PA" sz="2600" dirty="0"/>
              <a:t>Este tipo de investigación direcciona su objetivo a describir las realidades educativas desde las perspectivas de quienes hacen vida en ellas, en este caso sería la muestra de 30 estudiantes de este plantel educativo de los grados de 4to, 5to y 6to para este proyecto donde se formo el Grupo Ecológico “Guardianes del ambiente del C. E. B. G. Residencial Vista Alegre” quienes fungieron como informantes de la investigación como muy bien su nombre lo dice “Guardianes del ambiente del C. E. B. G. Residencial Vista Alegre”.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A" sz="2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3 CuadroTexto"/>
          <p:cNvSpPr txBox="1"/>
          <p:nvPr/>
        </p:nvSpPr>
        <p:spPr>
          <a:xfrm>
            <a:off x="642910" y="2214554"/>
            <a:ext cx="7786742" cy="1571636"/>
          </a:xfrm>
          <a:prstGeom prst="rect">
            <a:avLst/>
          </a:prstGeom>
          <a:noFill/>
        </p:spPr>
        <p:txBody>
          <a:bodyPr wrap="square" rtlCol="0">
            <a:prstTxWarp prst="textPlain">
              <a:avLst/>
            </a:prstTxWarp>
            <a:spAutoFit/>
          </a:bodyPr>
          <a:lstStyle/>
          <a:p>
            <a:pPr algn="ctr"/>
            <a:r>
              <a:rPr lang="es-PA" dirty="0">
                <a:solidFill>
                  <a:schemeClr val="bg1"/>
                </a:solidFill>
                <a:effectLst>
                  <a:outerShdw blurRad="38100" dist="38100" dir="2700000" algn="tl">
                    <a:srgbClr val="000000">
                      <a:alpha val="43137"/>
                    </a:srgbClr>
                  </a:outerShdw>
                </a:effectLst>
                <a:latin typeface="Rockwell Extra Bold" pitchFamily="18" charset="0"/>
              </a:rPr>
              <a:t>FORMACIÓN DE GRUPO ECOLOGICO</a:t>
            </a:r>
          </a:p>
          <a:p>
            <a:pPr algn="ctr"/>
            <a:r>
              <a:rPr lang="es-PA" dirty="0">
                <a:solidFill>
                  <a:schemeClr val="bg1"/>
                </a:solidFill>
                <a:effectLst>
                  <a:outerShdw blurRad="38100" dist="38100" dir="2700000" algn="tl">
                    <a:srgbClr val="000000">
                      <a:alpha val="43137"/>
                    </a:srgbClr>
                  </a:outerShdw>
                </a:effectLst>
                <a:latin typeface="Rockwell Extra Bold" pitchFamily="18" charset="0"/>
              </a:rPr>
              <a:t>EN EL CENTRO EDUCATIVO BÁSICO GENERAL</a:t>
            </a:r>
          </a:p>
          <a:p>
            <a:pPr algn="ctr"/>
            <a:r>
              <a:rPr lang="es-PA" dirty="0">
                <a:solidFill>
                  <a:schemeClr val="bg1"/>
                </a:solidFill>
                <a:effectLst>
                  <a:outerShdw blurRad="38100" dist="38100" dir="2700000" algn="tl">
                    <a:srgbClr val="000000">
                      <a:alpha val="43137"/>
                    </a:srgbClr>
                  </a:outerShdw>
                </a:effectLst>
                <a:latin typeface="Rockwell Extra Bold" pitchFamily="18" charset="0"/>
              </a:rPr>
              <a:t>RESIDENCIAL VISTA ALEGRE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1025" name="Rectangle 1"/>
          <p:cNvSpPr>
            <a:spLocks noChangeArrowheads="1"/>
          </p:cNvSpPr>
          <p:nvPr/>
        </p:nvSpPr>
        <p:spPr bwMode="auto">
          <a:xfrm>
            <a:off x="1214414" y="1061829"/>
            <a:ext cx="378963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PA" sz="2400" dirty="0"/>
              <a:t>Este grupo de niños bajo un juramento o compromiso escrito, se comprometieron a cuidar el medio ambiente en su plantel educativo, su comunidad y su ámbito social. </a:t>
            </a:r>
          </a:p>
          <a:p>
            <a:pPr algn="just" fontAlgn="base">
              <a:spcBef>
                <a:spcPct val="0"/>
              </a:spcBef>
              <a:spcAft>
                <a:spcPct val="0"/>
              </a:spcAft>
            </a:pPr>
            <a:r>
              <a:rPr lang="es-PA" sz="2400" dirty="0"/>
              <a:t>Se creó este juramento como estrategia de sensibilizar a los niños de Panamá sobre la importancia de proteger y cuidar nuestro medio ambiente.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A" sz="2400" b="0" i="0" u="none" strike="noStrike" cap="none" normalizeH="0" baseline="0" dirty="0">
              <a:ln>
                <a:noFill/>
              </a:ln>
              <a:solidFill>
                <a:schemeClr val="tx1"/>
              </a:solidFill>
              <a:effectLst/>
              <a:latin typeface="Arial" pitchFamily="34" charset="0"/>
              <a:cs typeface="Arial" pitchFamily="34" charset="0"/>
            </a:endParaRPr>
          </a:p>
        </p:txBody>
      </p:sp>
      <p:pic>
        <p:nvPicPr>
          <p:cNvPr id="6" name="5 Imagen"/>
          <p:cNvPicPr/>
          <p:nvPr/>
        </p:nvPicPr>
        <p:blipFill>
          <a:blip r:embed="rId3"/>
          <a:srcRect/>
          <a:stretch>
            <a:fillRect/>
          </a:stretch>
        </p:blipFill>
        <p:spPr bwMode="auto">
          <a:xfrm>
            <a:off x="5220072" y="1000108"/>
            <a:ext cx="3638207" cy="488969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36865" name="Rectangle 1"/>
          <p:cNvSpPr>
            <a:spLocks noChangeArrowheads="1"/>
          </p:cNvSpPr>
          <p:nvPr/>
        </p:nvSpPr>
        <p:spPr bwMode="auto">
          <a:xfrm>
            <a:off x="1571604" y="1500174"/>
            <a:ext cx="721520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El proceso de recolección de información se llevo de forma simultánea con el desarrollo de una cátedra, sirve como base para el desarrollo del proyecto, pues esta se planifico estratégicamente entre actividades </a:t>
            </a:r>
            <a:r>
              <a:rPr kumimoji="0" lang="es-PA" sz="3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cocurriculares</a:t>
            </a:r>
            <a:r>
              <a:rPr kumimoji="0" lang="es-PA"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recreativas, talleres de manualidades y charlas educativas.</a:t>
            </a:r>
            <a:endParaRPr kumimoji="0" lang="es-PA"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714348" y="357167"/>
            <a:ext cx="8429652" cy="461665"/>
          </a:xfrm>
          <a:prstGeom prst="rect">
            <a:avLst/>
          </a:prstGeom>
          <a:noFill/>
        </p:spPr>
        <p:txBody>
          <a:bodyPr wrap="square" rtlCol="0">
            <a:spAutoFit/>
          </a:bodyPr>
          <a:lstStyle/>
          <a:p>
            <a:pPr algn="ctr"/>
            <a:r>
              <a:rPr lang="es-PA" sz="24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IMPLEMENTACION DEL TRABAJO PRACTICO </a:t>
            </a:r>
          </a:p>
        </p:txBody>
      </p:sp>
      <p:graphicFrame>
        <p:nvGraphicFramePr>
          <p:cNvPr id="5" name="4 Tabla"/>
          <p:cNvGraphicFramePr>
            <a:graphicFrameLocks noGrp="1"/>
          </p:cNvGraphicFramePr>
          <p:nvPr/>
        </p:nvGraphicFramePr>
        <p:xfrm>
          <a:off x="1214414" y="1000314"/>
          <a:ext cx="7929586" cy="5643396"/>
        </p:xfrm>
        <a:graphic>
          <a:graphicData uri="http://schemas.openxmlformats.org/drawingml/2006/table">
            <a:tbl>
              <a:tblPr/>
              <a:tblGrid>
                <a:gridCol w="3278579">
                  <a:extLst>
                    <a:ext uri="{9D8B030D-6E8A-4147-A177-3AD203B41FA5}">
                      <a16:colId xmlns:a16="http://schemas.microsoft.com/office/drawing/2014/main" val="20000"/>
                    </a:ext>
                  </a:extLst>
                </a:gridCol>
                <a:gridCol w="4651007">
                  <a:extLst>
                    <a:ext uri="{9D8B030D-6E8A-4147-A177-3AD203B41FA5}">
                      <a16:colId xmlns:a16="http://schemas.microsoft.com/office/drawing/2014/main" val="20001"/>
                    </a:ext>
                  </a:extLst>
                </a:gridCol>
              </a:tblGrid>
              <a:tr h="245365">
                <a:tc>
                  <a:txBody>
                    <a:bodyPr/>
                    <a:lstStyle/>
                    <a:p>
                      <a:pPr>
                        <a:lnSpc>
                          <a:spcPct val="115000"/>
                        </a:lnSpc>
                        <a:spcAft>
                          <a:spcPts val="0"/>
                        </a:spcAft>
                        <a:tabLst>
                          <a:tab pos="1371600" algn="ctr"/>
                          <a:tab pos="2743200" algn="r"/>
                        </a:tabLst>
                      </a:pPr>
                      <a:r>
                        <a:rPr lang="es-PA" sz="1400" b="1" dirty="0">
                          <a:solidFill>
                            <a:schemeClr val="bg1"/>
                          </a:solidFill>
                          <a:effectLst>
                            <a:outerShdw blurRad="38100" dist="38100" dir="2700000" algn="tl">
                              <a:srgbClr val="000000">
                                <a:alpha val="43137"/>
                              </a:srgbClr>
                            </a:outerShdw>
                          </a:effectLst>
                          <a:latin typeface="Cambria"/>
                          <a:ea typeface="Times New Roman"/>
                          <a:cs typeface="Times New Roman"/>
                        </a:rPr>
                        <a:t>	FASES	</a:t>
                      </a:r>
                      <a:endParaRPr lang="es-PA"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38136" marR="381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PA" sz="1400" b="1" dirty="0">
                          <a:solidFill>
                            <a:schemeClr val="bg1"/>
                          </a:solidFill>
                          <a:effectLst>
                            <a:outerShdw blurRad="38100" dist="38100" dir="2700000" algn="tl">
                              <a:srgbClr val="000000">
                                <a:alpha val="43137"/>
                              </a:srgbClr>
                            </a:outerShdw>
                          </a:effectLst>
                          <a:latin typeface="Cambria"/>
                          <a:ea typeface="Times New Roman"/>
                          <a:cs typeface="Times New Roman"/>
                        </a:rPr>
                        <a:t>CONTENIDOS TRABAJADOS</a:t>
                      </a:r>
                      <a:endParaRPr lang="es-PA"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38136" marR="381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0"/>
                  </a:ext>
                </a:extLst>
              </a:tr>
              <a:tr h="5398031">
                <a:tc>
                  <a:txBody>
                    <a:bodyPr/>
                    <a:lstStyle/>
                    <a:p>
                      <a:pPr algn="just">
                        <a:lnSpc>
                          <a:spcPct val="115000"/>
                        </a:lnSpc>
                        <a:spcAft>
                          <a:spcPts val="0"/>
                        </a:spcAft>
                      </a:pPr>
                      <a:r>
                        <a:rPr lang="es-PA" sz="1400" b="1" dirty="0">
                          <a:solidFill>
                            <a:schemeClr val="tx1"/>
                          </a:solidFill>
                          <a:latin typeface="Cambria"/>
                          <a:ea typeface="Times New Roman"/>
                          <a:cs typeface="Times New Roman"/>
                        </a:rPr>
                        <a:t>Diagnostico</a:t>
                      </a:r>
                      <a:r>
                        <a:rPr lang="es-PA" sz="1400" b="1" dirty="0">
                          <a:solidFill>
                            <a:schemeClr val="tx2">
                              <a:lumMod val="50000"/>
                            </a:schemeClr>
                          </a:solidFill>
                          <a:latin typeface="Cambria"/>
                          <a:ea typeface="Times New Roman"/>
                          <a:cs typeface="Times New Roman"/>
                        </a:rPr>
                        <a:t>: </a:t>
                      </a:r>
                      <a:r>
                        <a:rPr lang="es-PA" sz="1400" b="0" dirty="0">
                          <a:latin typeface="Cambria"/>
                          <a:ea typeface="Times New Roman"/>
                          <a:cs typeface="Times New Roman"/>
                        </a:rPr>
                        <a:t>Consistes en un estudios descriptivo del contexto (recursos naturales y humanos)</a:t>
                      </a:r>
                      <a:endParaRPr lang="es-PA" sz="1400" b="0" dirty="0">
                        <a:latin typeface="Calibri"/>
                        <a:ea typeface="Calibri"/>
                        <a:cs typeface="Times New Roman"/>
                      </a:endParaRPr>
                    </a:p>
                    <a:p>
                      <a:pPr algn="just">
                        <a:lnSpc>
                          <a:spcPct val="115000"/>
                        </a:lnSpc>
                        <a:spcAft>
                          <a:spcPts val="0"/>
                        </a:spcAft>
                      </a:pPr>
                      <a:r>
                        <a:rPr lang="es-PA" sz="1400" b="1" dirty="0">
                          <a:latin typeface="Cambria"/>
                          <a:ea typeface="Times New Roman"/>
                          <a:cs typeface="Times New Roman"/>
                        </a:rPr>
                        <a:t>Elaboración de mural</a:t>
                      </a:r>
                      <a:r>
                        <a:rPr lang="es-PA" sz="1400" b="0" dirty="0">
                          <a:latin typeface="Cambria"/>
                          <a:ea typeface="Times New Roman"/>
                          <a:cs typeface="Times New Roman"/>
                        </a:rPr>
                        <a:t>: será presentado en la teoría a la educación ambiental.</a:t>
                      </a:r>
                      <a:endParaRPr lang="es-PA" sz="1400" b="0" dirty="0">
                        <a:latin typeface="Calibri"/>
                        <a:ea typeface="Calibri"/>
                        <a:cs typeface="Times New Roman"/>
                      </a:endParaRPr>
                    </a:p>
                    <a:p>
                      <a:pPr algn="just">
                        <a:lnSpc>
                          <a:spcPct val="115000"/>
                        </a:lnSpc>
                        <a:spcAft>
                          <a:spcPts val="0"/>
                        </a:spcAft>
                      </a:pPr>
                      <a:r>
                        <a:rPr lang="es-PA" sz="1400" b="1" dirty="0">
                          <a:latin typeface="Cambria"/>
                          <a:ea typeface="Times New Roman"/>
                          <a:cs typeface="Times New Roman"/>
                        </a:rPr>
                        <a:t>Identificación de la problemática</a:t>
                      </a:r>
                      <a:r>
                        <a:rPr lang="es-PA" sz="1400" b="0" dirty="0">
                          <a:latin typeface="Cambria"/>
                          <a:ea typeface="Times New Roman"/>
                          <a:cs typeface="Times New Roman"/>
                        </a:rPr>
                        <a:t>: consiste en la definición de un problema a trabajar, derivado del diagnostico para la que se considera viable su intervención.</a:t>
                      </a:r>
                      <a:endParaRPr lang="es-PA" sz="1400" b="0" dirty="0">
                        <a:latin typeface="Calibri"/>
                        <a:ea typeface="Calibri"/>
                        <a:cs typeface="Times New Roman"/>
                      </a:endParaRPr>
                    </a:p>
                    <a:p>
                      <a:pPr algn="just">
                        <a:lnSpc>
                          <a:spcPct val="115000"/>
                        </a:lnSpc>
                        <a:spcAft>
                          <a:spcPts val="0"/>
                        </a:spcAft>
                      </a:pPr>
                      <a:r>
                        <a:rPr lang="es-PA" sz="1400" b="1" dirty="0">
                          <a:latin typeface="Cambria"/>
                          <a:ea typeface="Times New Roman"/>
                          <a:cs typeface="Times New Roman"/>
                        </a:rPr>
                        <a:t>Planificación de la intervención</a:t>
                      </a:r>
                      <a:r>
                        <a:rPr lang="es-PA" sz="1400" b="0" dirty="0">
                          <a:latin typeface="Cambria"/>
                          <a:ea typeface="Times New Roman"/>
                          <a:cs typeface="Times New Roman"/>
                        </a:rPr>
                        <a:t>: se debe diseñar un plan operativo para trabajar sobre la  problemática identificada (datos de contexto, recursos disponibles, tiempo, alcance, costos y acciones a ejecutar).</a:t>
                      </a:r>
                      <a:endParaRPr lang="es-PA" sz="1400" b="0" dirty="0">
                        <a:latin typeface="Calibri"/>
                        <a:ea typeface="Calibri"/>
                        <a:cs typeface="Times New Roman"/>
                      </a:endParaRPr>
                    </a:p>
                    <a:p>
                      <a:pPr algn="just">
                        <a:lnSpc>
                          <a:spcPct val="115000"/>
                        </a:lnSpc>
                        <a:spcAft>
                          <a:spcPts val="0"/>
                        </a:spcAft>
                      </a:pPr>
                      <a:r>
                        <a:rPr lang="es-PA" sz="1400" b="1" dirty="0">
                          <a:latin typeface="Cambria"/>
                          <a:ea typeface="Times New Roman"/>
                          <a:cs typeface="Times New Roman"/>
                        </a:rPr>
                        <a:t>Intervención: </a:t>
                      </a:r>
                      <a:r>
                        <a:rPr lang="es-PA" sz="1400" b="0" dirty="0">
                          <a:latin typeface="Cambria"/>
                          <a:ea typeface="Times New Roman"/>
                          <a:cs typeface="Times New Roman"/>
                        </a:rPr>
                        <a:t>aplicación del plan operativo.</a:t>
                      </a:r>
                      <a:endParaRPr lang="es-PA" sz="1400" b="0" dirty="0">
                        <a:latin typeface="Calibri"/>
                        <a:ea typeface="Calibri"/>
                        <a:cs typeface="Times New Roman"/>
                      </a:endParaRPr>
                    </a:p>
                    <a:p>
                      <a:pPr algn="just">
                        <a:lnSpc>
                          <a:spcPct val="115000"/>
                        </a:lnSpc>
                        <a:spcAft>
                          <a:spcPts val="0"/>
                        </a:spcAft>
                      </a:pPr>
                      <a:r>
                        <a:rPr lang="es-PA" sz="1400" b="1" dirty="0">
                          <a:latin typeface="Cambria"/>
                          <a:ea typeface="Times New Roman"/>
                          <a:cs typeface="Times New Roman"/>
                        </a:rPr>
                        <a:t>Sistematización de experiencia</a:t>
                      </a:r>
                      <a:r>
                        <a:rPr lang="es-PA" sz="1400" b="0" dirty="0">
                          <a:latin typeface="Cambria"/>
                          <a:ea typeface="Times New Roman"/>
                          <a:cs typeface="Times New Roman"/>
                        </a:rPr>
                        <a:t>: respuestas generadas, beneficios, impactos, incidencia en el plantel, comunidad, entre otras.</a:t>
                      </a:r>
                      <a:endParaRPr lang="es-PA" sz="1400" b="0" dirty="0">
                        <a:latin typeface="Calibri"/>
                        <a:ea typeface="Calibri"/>
                        <a:cs typeface="Times New Roman"/>
                      </a:endParaRPr>
                    </a:p>
                  </a:txBody>
                  <a:tcPr marL="38136" marR="381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PA" sz="1400" b="1" dirty="0">
                          <a:latin typeface="Calibri"/>
                          <a:ea typeface="Calibri"/>
                          <a:cs typeface="Times New Roman"/>
                        </a:rPr>
                        <a:t>Tema I.- </a:t>
                      </a:r>
                      <a:r>
                        <a:rPr lang="es-PA" sz="1400" dirty="0">
                          <a:latin typeface="Calibri"/>
                          <a:ea typeface="Calibri"/>
                          <a:cs typeface="Times New Roman"/>
                        </a:rPr>
                        <a:t>Día Mundial de los océanos 8 de Junio; Teoría ecológica y su aplicación al manejo del ambiente.</a:t>
                      </a:r>
                    </a:p>
                    <a:p>
                      <a:pPr>
                        <a:lnSpc>
                          <a:spcPct val="115000"/>
                        </a:lnSpc>
                        <a:spcAft>
                          <a:spcPts val="0"/>
                        </a:spcAft>
                      </a:pPr>
                      <a:r>
                        <a:rPr lang="es-PA" sz="1400" dirty="0">
                          <a:latin typeface="Calibri"/>
                          <a:ea typeface="Calibri"/>
                          <a:cs typeface="Times New Roman"/>
                        </a:rPr>
                        <a:t>Problemas ecológicos actuales.</a:t>
                      </a:r>
                    </a:p>
                    <a:p>
                      <a:pPr>
                        <a:lnSpc>
                          <a:spcPct val="115000"/>
                        </a:lnSpc>
                        <a:spcAft>
                          <a:spcPts val="0"/>
                        </a:spcAft>
                      </a:pPr>
                      <a:r>
                        <a:rPr lang="es-PA" sz="1400" b="1" dirty="0">
                          <a:latin typeface="Calibri"/>
                          <a:ea typeface="Calibri"/>
                          <a:cs typeface="Times New Roman"/>
                        </a:rPr>
                        <a:t>Tema II.- Juramento</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Entrega de gafetes</a:t>
                      </a:r>
                    </a:p>
                    <a:p>
                      <a:pPr>
                        <a:lnSpc>
                          <a:spcPct val="115000"/>
                        </a:lnSpc>
                        <a:spcAft>
                          <a:spcPts val="0"/>
                        </a:spcAft>
                      </a:pPr>
                      <a:r>
                        <a:rPr lang="es-PA" sz="1400" b="1" dirty="0">
                          <a:latin typeface="Calibri"/>
                          <a:ea typeface="Calibri"/>
                          <a:cs typeface="Times New Roman"/>
                        </a:rPr>
                        <a:t>Tema III.- </a:t>
                      </a:r>
                      <a:r>
                        <a:rPr lang="es-PA" sz="1400" dirty="0">
                          <a:latin typeface="Calibri"/>
                          <a:ea typeface="Calibri"/>
                          <a:cs typeface="Times New Roman"/>
                        </a:rPr>
                        <a:t>10 mandamientos sostenibles, Importancia del recurso del agua, La Desertificación (significado y fecha de celebración mundial), significado de las 3 R.</a:t>
                      </a:r>
                    </a:p>
                    <a:p>
                      <a:pPr>
                        <a:lnSpc>
                          <a:spcPct val="115000"/>
                        </a:lnSpc>
                        <a:spcAft>
                          <a:spcPts val="0"/>
                        </a:spcAft>
                      </a:pPr>
                      <a:r>
                        <a:rPr lang="es-PA" sz="1400" b="1" dirty="0">
                          <a:latin typeface="Calibri"/>
                          <a:ea typeface="Calibri"/>
                          <a:cs typeface="Times New Roman"/>
                        </a:rPr>
                        <a:t>Tema IV.- </a:t>
                      </a:r>
                      <a:r>
                        <a:rPr lang="es-PA" sz="1400" dirty="0">
                          <a:latin typeface="Calibri"/>
                          <a:ea typeface="Calibri"/>
                          <a:cs typeface="Times New Roman"/>
                        </a:rPr>
                        <a:t>Manejo de desechos sólidos (plástico, madera, papel, cartón), importancia de reciclar y reutilizar. </a:t>
                      </a:r>
                    </a:p>
                    <a:p>
                      <a:pPr>
                        <a:lnSpc>
                          <a:spcPct val="115000"/>
                        </a:lnSpc>
                        <a:spcAft>
                          <a:spcPts val="0"/>
                        </a:spcAft>
                      </a:pPr>
                      <a:br>
                        <a:rPr lang="es-PA" sz="1400" dirty="0">
                          <a:latin typeface="Calibri"/>
                          <a:cs typeface="Times New Roman"/>
                        </a:rPr>
                      </a:br>
                      <a:r>
                        <a:rPr lang="es-PA" sz="1400" b="1" dirty="0">
                          <a:latin typeface="Calibri"/>
                          <a:ea typeface="Calibri"/>
                          <a:cs typeface="Times New Roman"/>
                        </a:rPr>
                        <a:t>Actividad I</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MURAL.</a:t>
                      </a:r>
                    </a:p>
                    <a:p>
                      <a:pPr>
                        <a:lnSpc>
                          <a:spcPct val="115000"/>
                        </a:lnSpc>
                        <a:spcAft>
                          <a:spcPts val="0"/>
                        </a:spcAft>
                      </a:pPr>
                      <a:r>
                        <a:rPr lang="es-PA" sz="1400" b="1" dirty="0">
                          <a:latin typeface="Calibri"/>
                          <a:ea typeface="Calibri"/>
                          <a:cs typeface="Times New Roman"/>
                        </a:rPr>
                        <a:t>Actividad II</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Taller de manualidades.</a:t>
                      </a:r>
                    </a:p>
                    <a:p>
                      <a:pPr>
                        <a:lnSpc>
                          <a:spcPct val="115000"/>
                        </a:lnSpc>
                        <a:spcAft>
                          <a:spcPts val="0"/>
                        </a:spcAft>
                      </a:pPr>
                      <a:r>
                        <a:rPr lang="es-PA" sz="1400" b="1" dirty="0">
                          <a:latin typeface="Calibri"/>
                          <a:ea typeface="Calibri"/>
                          <a:cs typeface="Times New Roman"/>
                        </a:rPr>
                        <a:t>Actividad III</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Exposición por los estudiantes de sus manualidades</a:t>
                      </a:r>
                      <a:r>
                        <a:rPr lang="es-PA" sz="1400" b="1" dirty="0">
                          <a:latin typeface="Calibri"/>
                          <a:ea typeface="Calibri"/>
                          <a:cs typeface="Times New Roman"/>
                        </a:rPr>
                        <a:t>.</a:t>
                      </a:r>
                      <a:endParaRPr lang="es-PA" sz="1400" dirty="0">
                        <a:latin typeface="Calibri"/>
                        <a:ea typeface="Calibri"/>
                        <a:cs typeface="Times New Roman"/>
                      </a:endParaRPr>
                    </a:p>
                    <a:p>
                      <a:pPr>
                        <a:lnSpc>
                          <a:spcPct val="115000"/>
                        </a:lnSpc>
                        <a:spcAft>
                          <a:spcPts val="0"/>
                        </a:spcAft>
                      </a:pPr>
                      <a:r>
                        <a:rPr lang="es-PA" sz="1400" b="1" dirty="0">
                          <a:latin typeface="Calibri"/>
                          <a:ea typeface="Calibri"/>
                          <a:cs typeface="Times New Roman"/>
                        </a:rPr>
                        <a:t>Actividad IV</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Jornada de limpieza, competencia de reciclaje.</a:t>
                      </a:r>
                    </a:p>
                    <a:p>
                      <a:pPr>
                        <a:lnSpc>
                          <a:spcPct val="115000"/>
                        </a:lnSpc>
                        <a:spcAft>
                          <a:spcPts val="0"/>
                        </a:spcAft>
                      </a:pPr>
                      <a:r>
                        <a:rPr lang="es-PA" sz="1400" b="1" dirty="0">
                          <a:latin typeface="Calibri"/>
                          <a:ea typeface="Calibri"/>
                          <a:cs typeface="Times New Roman"/>
                        </a:rPr>
                        <a:t>Actividad V</a:t>
                      </a:r>
                      <a:endParaRPr lang="es-PA" sz="1400" dirty="0">
                        <a:latin typeface="Calibri"/>
                        <a:ea typeface="Calibri"/>
                        <a:cs typeface="Times New Roman"/>
                      </a:endParaRPr>
                    </a:p>
                    <a:p>
                      <a:pPr>
                        <a:lnSpc>
                          <a:spcPct val="115000"/>
                        </a:lnSpc>
                        <a:spcAft>
                          <a:spcPts val="0"/>
                        </a:spcAft>
                      </a:pPr>
                      <a:r>
                        <a:rPr lang="es-PA" sz="1400" dirty="0">
                          <a:latin typeface="Calibri"/>
                          <a:ea typeface="Calibri"/>
                          <a:cs typeface="Times New Roman"/>
                        </a:rPr>
                        <a:t>Entrega de premios y certificados por participación a los estudiantes del Grupo Ecológico.</a:t>
                      </a:r>
                    </a:p>
                  </a:txBody>
                  <a:tcPr marL="38136" marR="381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bl>
          </a:graphicData>
        </a:graphic>
      </p:graphicFrame>
      <p:sp>
        <p:nvSpPr>
          <p:cNvPr id="35841" name="AutoShape 1"/>
          <p:cNvSpPr>
            <a:spLocks noChangeShapeType="1"/>
          </p:cNvSpPr>
          <p:nvPr/>
        </p:nvSpPr>
        <p:spPr bwMode="auto">
          <a:xfrm>
            <a:off x="-69850" y="111125"/>
            <a:ext cx="29559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P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2 Pentágono"/>
          <p:cNvSpPr/>
          <p:nvPr/>
        </p:nvSpPr>
        <p:spPr>
          <a:xfrm>
            <a:off x="0" y="0"/>
            <a:ext cx="1142976" cy="6858000"/>
          </a:xfrm>
          <a:prstGeom prst="homePlat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Rectángulo"/>
          <p:cNvSpPr/>
          <p:nvPr/>
        </p:nvSpPr>
        <p:spPr>
          <a:xfrm>
            <a:off x="0" y="642918"/>
            <a:ext cx="714348" cy="5632311"/>
          </a:xfrm>
          <a:prstGeom prst="rect">
            <a:avLst/>
          </a:prstGeom>
          <a:noFill/>
        </p:spPr>
        <p:txBody>
          <a:bodyPr wrap="square" lIns="91440" tIns="45720" rIns="91440" bIns="45720">
            <a:spAutoFit/>
          </a:bodyPr>
          <a:lstStyle/>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CAP</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I</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TULO</a:t>
            </a:r>
          </a:p>
          <a:p>
            <a:pPr algn="ctr"/>
            <a:r>
              <a:rPr lang="es-ES" sz="3600" b="1"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rPr>
              <a:t> III</a:t>
            </a:r>
            <a:endParaRPr lang="es-ES" sz="3600" b="1" cap="none" spc="200" dirty="0">
              <a:ln w="29210">
                <a:solidFill>
                  <a:srgbClr val="0070C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4" name="3 CuadroTexto"/>
          <p:cNvSpPr txBox="1"/>
          <p:nvPr/>
        </p:nvSpPr>
        <p:spPr>
          <a:xfrm>
            <a:off x="928662" y="357166"/>
            <a:ext cx="7858180" cy="646331"/>
          </a:xfrm>
          <a:prstGeom prst="rect">
            <a:avLst/>
          </a:prstGeom>
          <a:noFill/>
        </p:spPr>
        <p:txBody>
          <a:bodyPr wrap="square" rtlCol="0">
            <a:spAutoFit/>
          </a:bodyPr>
          <a:lstStyle/>
          <a:p>
            <a:pPr algn="ctr"/>
            <a:r>
              <a:rPr lang="es-PA" sz="36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PROCESO DE EVALUACIÓN</a:t>
            </a:r>
            <a:endParaRPr lang="es-PA" sz="28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endParaRPr>
          </a:p>
        </p:txBody>
      </p:sp>
      <p:sp>
        <p:nvSpPr>
          <p:cNvPr id="40961" name="Rectangle 1"/>
          <p:cNvSpPr>
            <a:spLocks noChangeArrowheads="1"/>
          </p:cNvSpPr>
          <p:nvPr/>
        </p:nvSpPr>
        <p:spPr bwMode="auto">
          <a:xfrm>
            <a:off x="1214414" y="1142984"/>
            <a:ext cx="74295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Esto durante el periodo académico Junio 2019. Como estrategias de recolección de información se empleo el análisis de las producciones  de los estudiantes y una entrevista etnográfica.</a:t>
            </a:r>
            <a:endParaRPr kumimoji="0" lang="es-PA"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1357290" y="2714620"/>
          <a:ext cx="5849620" cy="1847600"/>
        </p:xfrm>
        <a:graphic>
          <a:graphicData uri="http://schemas.openxmlformats.org/drawingml/2006/table">
            <a:tbl>
              <a:tblPr>
                <a:tableStyleId>{69C7853C-536D-4A76-A0AE-DD22124D55A5}</a:tableStyleId>
              </a:tblPr>
              <a:tblGrid>
                <a:gridCol w="5109210">
                  <a:extLst>
                    <a:ext uri="{9D8B030D-6E8A-4147-A177-3AD203B41FA5}">
                      <a16:colId xmlns:a16="http://schemas.microsoft.com/office/drawing/2014/main" val="20000"/>
                    </a:ext>
                  </a:extLst>
                </a:gridCol>
                <a:gridCol w="740410">
                  <a:extLst>
                    <a:ext uri="{9D8B030D-6E8A-4147-A177-3AD203B41FA5}">
                      <a16:colId xmlns:a16="http://schemas.microsoft.com/office/drawing/2014/main" val="20001"/>
                    </a:ext>
                  </a:extLst>
                </a:gridCol>
              </a:tblGrid>
              <a:tr h="0">
                <a:tc>
                  <a:txBody>
                    <a:bodyPr/>
                    <a:lstStyle/>
                    <a:p>
                      <a:pPr algn="just">
                        <a:lnSpc>
                          <a:spcPct val="115000"/>
                        </a:lnSpc>
                        <a:spcAft>
                          <a:spcPts val="0"/>
                        </a:spcAft>
                      </a:pPr>
                      <a:r>
                        <a:rPr lang="es-PA" sz="1400" dirty="0"/>
                        <a:t>Transporte</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400"/>
                        <a:t>$40.00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PA" sz="1400"/>
                        <a:t>Materiales para mural</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$8.00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tabLst>
                          <a:tab pos="1775460" algn="l"/>
                        </a:tabLst>
                      </a:pPr>
                      <a:r>
                        <a:rPr lang="es-PA" sz="1400"/>
                        <a:t>Materiales para taller de manualidades</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$18.00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s-PA" sz="1400"/>
                        <a:t>Indumentaria para jornada de limpieza (guantes, bolsas plásticas)</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$7.50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s-PA" sz="1400"/>
                        <a:t>Impresiones </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$5.00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s-PA" sz="1400"/>
                        <a:t>Alimento</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$35.00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es-PA" sz="1400"/>
                        <a:t>Premios </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a:t>$15.00</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0"/>
                        </a:spcAft>
                      </a:pPr>
                      <a:r>
                        <a:rPr lang="es-PA" sz="1400" dirty="0"/>
                        <a:t>Engargolado</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400" dirty="0">
                          <a:latin typeface="Calibri"/>
                          <a:ea typeface="Calibri"/>
                          <a:cs typeface="Times New Roman"/>
                        </a:rPr>
                        <a:t>$5.00</a:t>
                      </a:r>
                      <a:endParaRPr lang="es-PA" sz="11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40962" name="Rectangle 2"/>
          <p:cNvSpPr>
            <a:spLocks noChangeArrowheads="1"/>
          </p:cNvSpPr>
          <p:nvPr/>
        </p:nvSpPr>
        <p:spPr bwMode="auto">
          <a:xfrm>
            <a:off x="1285852" y="2143116"/>
            <a:ext cx="10001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74825" algn="l"/>
              </a:tabLst>
            </a:pPr>
            <a:r>
              <a:rPr kumimoji="0" lang="es-PA"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s-PA" sz="11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74825" algn="l"/>
              </a:tabLst>
            </a:pPr>
            <a:r>
              <a:rPr kumimoji="0" lang="es-PA"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COSTOS</a:t>
            </a:r>
            <a:endParaRPr kumimoji="0" lang="es-PA" sz="1800" b="1"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2857488" y="5572140"/>
          <a:ext cx="5849620" cy="707264"/>
        </p:xfrm>
        <a:graphic>
          <a:graphicData uri="http://schemas.openxmlformats.org/drawingml/2006/table">
            <a:tbl>
              <a:tblPr>
                <a:tableStyleId>{69C7853C-536D-4A76-A0AE-DD22124D55A5}</a:tableStyleId>
              </a:tblPr>
              <a:tblGrid>
                <a:gridCol w="2924810">
                  <a:extLst>
                    <a:ext uri="{9D8B030D-6E8A-4147-A177-3AD203B41FA5}">
                      <a16:colId xmlns:a16="http://schemas.microsoft.com/office/drawing/2014/main" val="20000"/>
                    </a:ext>
                  </a:extLst>
                </a:gridCol>
                <a:gridCol w="2924810">
                  <a:extLst>
                    <a:ext uri="{9D8B030D-6E8A-4147-A177-3AD203B41FA5}">
                      <a16:colId xmlns:a16="http://schemas.microsoft.com/office/drawing/2014/main" val="20001"/>
                    </a:ext>
                  </a:extLst>
                </a:gridCol>
              </a:tblGrid>
              <a:tr h="0">
                <a:tc>
                  <a:txBody>
                    <a:bodyPr/>
                    <a:lstStyle/>
                    <a:p>
                      <a:pPr algn="just">
                        <a:lnSpc>
                          <a:spcPct val="115000"/>
                        </a:lnSpc>
                        <a:spcAft>
                          <a:spcPts val="0"/>
                        </a:spcAft>
                      </a:pPr>
                      <a:r>
                        <a:rPr lang="es-PA" sz="1400"/>
                        <a:t>Infografías</a:t>
                      </a:r>
                      <a:endParaRPr lang="es-PA" sz="1100">
                        <a:latin typeface="Calibri"/>
                        <a:ea typeface="Calibri"/>
                        <a:cs typeface="Times New Roman"/>
                      </a:endParaRPr>
                    </a:p>
                  </a:txBody>
                  <a:tcPr marL="68580" marR="68580" marT="0" marB="0"/>
                </a:tc>
                <a:tc>
                  <a:txBody>
                    <a:bodyPr/>
                    <a:lstStyle/>
                    <a:p>
                      <a:pPr algn="just">
                        <a:lnSpc>
                          <a:spcPct val="115000"/>
                        </a:lnSpc>
                        <a:spcAft>
                          <a:spcPts val="0"/>
                        </a:spcAft>
                        <a:tabLst>
                          <a:tab pos="2787650" algn="r"/>
                        </a:tabLst>
                      </a:pPr>
                      <a:r>
                        <a:rPr lang="es-PA" sz="1400"/>
                        <a:t>Ministerio de Ambiente	</a:t>
                      </a:r>
                      <a:endParaRPr lang="es-PA"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PA" sz="1400"/>
                        <a:t>Premios</a:t>
                      </a:r>
                      <a:endParaRPr lang="es-PA" sz="1100">
                        <a:latin typeface="Calibri"/>
                        <a:ea typeface="Calibri"/>
                        <a:cs typeface="Times New Roman"/>
                      </a:endParaRPr>
                    </a:p>
                  </a:txBody>
                  <a:tcPr marL="68580" marR="68580" marT="0" marB="0"/>
                </a:tc>
                <a:tc>
                  <a:txBody>
                    <a:bodyPr/>
                    <a:lstStyle/>
                    <a:p>
                      <a:pPr algn="just">
                        <a:lnSpc>
                          <a:spcPct val="115000"/>
                        </a:lnSpc>
                        <a:spcAft>
                          <a:spcPts val="0"/>
                        </a:spcAft>
                      </a:pPr>
                      <a:r>
                        <a:rPr lang="es-PA" sz="1400" dirty="0"/>
                        <a:t>Ministerio de Ambiente</a:t>
                      </a:r>
                      <a:endParaRPr lang="es-PA" sz="1100" dirty="0"/>
                    </a:p>
                    <a:p>
                      <a:pPr algn="just">
                        <a:lnSpc>
                          <a:spcPct val="115000"/>
                        </a:lnSpc>
                        <a:spcAft>
                          <a:spcPts val="0"/>
                        </a:spcAft>
                      </a:pPr>
                      <a:r>
                        <a:rPr lang="es-PA" sz="1400" dirty="0"/>
                        <a:t>H. R. Isaac Figueroa</a:t>
                      </a:r>
                      <a:endParaRPr lang="es-PA"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0963" name="Rectangle 3"/>
          <p:cNvSpPr>
            <a:spLocks noChangeArrowheads="1"/>
          </p:cNvSpPr>
          <p:nvPr/>
        </p:nvSpPr>
        <p:spPr bwMode="auto">
          <a:xfrm>
            <a:off x="2857488" y="5143512"/>
            <a:ext cx="13572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87650" algn="r"/>
              </a:tabLst>
            </a:pPr>
            <a:r>
              <a:rPr kumimoji="0" lang="es-PA"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DONACIONES</a:t>
            </a:r>
            <a:endParaRPr kumimoji="0" lang="es-PA" sz="11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87650" algn="r"/>
              </a:tabLst>
            </a:pPr>
            <a:endParaRPr kumimoji="0" lang="es-PA" sz="18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Proyecto Educativo\plantilla power point\307_example.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3" name="2 CuadroTexto"/>
          <p:cNvSpPr txBox="1"/>
          <p:nvPr/>
        </p:nvSpPr>
        <p:spPr>
          <a:xfrm>
            <a:off x="642910" y="2214554"/>
            <a:ext cx="7786742" cy="1571636"/>
          </a:xfrm>
          <a:prstGeom prst="rect">
            <a:avLst/>
          </a:prstGeom>
          <a:noFill/>
        </p:spPr>
        <p:txBody>
          <a:bodyPr wrap="square" rtlCol="0">
            <a:prstTxWarp prst="textPlain">
              <a:avLst/>
            </a:prstTxWarp>
            <a:spAutoFit/>
          </a:bodyPr>
          <a:lstStyle/>
          <a:p>
            <a:pPr algn="ctr"/>
            <a:r>
              <a:rPr lang="es-PA" dirty="0">
                <a:solidFill>
                  <a:schemeClr val="bg1"/>
                </a:solidFill>
                <a:effectLst>
                  <a:outerShdw blurRad="38100" dist="38100" dir="2700000" algn="tl">
                    <a:srgbClr val="000000">
                      <a:alpha val="43137"/>
                    </a:srgbClr>
                  </a:outerShdw>
                </a:effectLst>
                <a:latin typeface="Rockwell Extra Bold" pitchFamily="18" charset="0"/>
              </a:rPr>
              <a:t>CAPITULO IV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58586ccbc113f8b.jpg"/>
          <p:cNvPicPr>
            <a:picLocks noChangeAspect="1"/>
          </p:cNvPicPr>
          <p:nvPr/>
        </p:nvPicPr>
        <p:blipFill>
          <a:blip r:embed="rId2"/>
          <a:stretch>
            <a:fillRect/>
          </a:stretch>
        </p:blipFill>
        <p:spPr>
          <a:xfrm>
            <a:off x="0" y="0"/>
            <a:ext cx="9144000" cy="6858000"/>
          </a:xfrm>
          <a:prstGeom prst="rect">
            <a:avLst/>
          </a:prstGeom>
        </p:spPr>
      </p:pic>
      <p:sp>
        <p:nvSpPr>
          <p:cNvPr id="5" name="4 Flecha derecha"/>
          <p:cNvSpPr/>
          <p:nvPr/>
        </p:nvSpPr>
        <p:spPr>
          <a:xfrm rot="16200000">
            <a:off x="2482469" y="3339707"/>
            <a:ext cx="1035824" cy="6000760"/>
          </a:xfrm>
          <a:prstGeom prst="rightArrow">
            <a:avLst>
              <a:gd name="adj1" fmla="val 54010"/>
              <a:gd name="adj2" fmla="val 63939"/>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6 Rectángulo"/>
          <p:cNvSpPr/>
          <p:nvPr/>
        </p:nvSpPr>
        <p:spPr>
          <a:xfrm>
            <a:off x="1357290" y="6211669"/>
            <a:ext cx="3214710" cy="64633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rPr>
              <a:t>CAPITULO IV</a:t>
            </a:r>
            <a:endParaRPr lang="es-ES" sz="3600" b="1" cap="none"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8" name="7 CuadroTexto"/>
          <p:cNvSpPr txBox="1"/>
          <p:nvPr/>
        </p:nvSpPr>
        <p:spPr>
          <a:xfrm>
            <a:off x="714348" y="357166"/>
            <a:ext cx="7858180" cy="646331"/>
          </a:xfrm>
          <a:prstGeom prst="rect">
            <a:avLst/>
          </a:prstGeom>
          <a:noFill/>
        </p:spPr>
        <p:txBody>
          <a:bodyPr wrap="square" rtlCol="0">
            <a:spAutoFit/>
          </a:bodyPr>
          <a:lstStyle/>
          <a:p>
            <a:pPr algn="ctr"/>
            <a:r>
              <a:rPr lang="es-PA" sz="36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RESULTADOS</a:t>
            </a:r>
            <a:endParaRPr lang="es-PA" sz="28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endParaRPr>
          </a:p>
        </p:txBody>
      </p:sp>
      <p:sp>
        <p:nvSpPr>
          <p:cNvPr id="9" name="8 CuadroTexto"/>
          <p:cNvSpPr txBox="1"/>
          <p:nvPr/>
        </p:nvSpPr>
        <p:spPr>
          <a:xfrm>
            <a:off x="357158" y="857232"/>
            <a:ext cx="8429684" cy="4985980"/>
          </a:xfrm>
          <a:prstGeom prst="rect">
            <a:avLst/>
          </a:prstGeom>
          <a:noFill/>
        </p:spPr>
        <p:txBody>
          <a:bodyPr wrap="square" rtlCol="0">
            <a:spAutoFit/>
          </a:bodyPr>
          <a:lstStyle/>
          <a:p>
            <a:r>
              <a:rPr lang="es-PA" sz="2000" dirty="0">
                <a:effectLst>
                  <a:outerShdw blurRad="38100" dist="38100" dir="2700000" algn="tl">
                    <a:srgbClr val="000000">
                      <a:alpha val="43137"/>
                    </a:srgbClr>
                  </a:outerShdw>
                </a:effectLst>
              </a:rPr>
              <a:t>1. Análisis de las Producciones de los estudiantes.</a:t>
            </a:r>
          </a:p>
          <a:p>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1.1. Primer análisis: Exposición de la importancia de reutilizar y reciclar los desechos sólidos.</a:t>
            </a:r>
          </a:p>
          <a:p>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Actividad </a:t>
            </a:r>
            <a:r>
              <a:rPr lang="es-PA" sz="2000" dirty="0" err="1">
                <a:effectLst>
                  <a:outerShdw blurRad="38100" dist="38100" dir="2700000" algn="tl">
                    <a:srgbClr val="000000">
                      <a:alpha val="43137"/>
                    </a:srgbClr>
                  </a:outerShdw>
                </a:effectLst>
              </a:rPr>
              <a:t>Cocurricular</a:t>
            </a:r>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4to Grado: Manualidades y exposición con desechos sólidos madera.</a:t>
            </a:r>
          </a:p>
          <a:p>
            <a:r>
              <a:rPr lang="es-PA" sz="2000" dirty="0">
                <a:effectLst>
                  <a:outerShdw blurRad="38100" dist="38100" dir="2700000" algn="tl">
                    <a:srgbClr val="000000">
                      <a:alpha val="43137"/>
                    </a:srgbClr>
                  </a:outerShdw>
                </a:effectLst>
              </a:rPr>
              <a:t>5to Grado: Manualidades y exposición con desechos sólidos  plásticos.</a:t>
            </a:r>
          </a:p>
          <a:p>
            <a:r>
              <a:rPr lang="es-PA" sz="2000" dirty="0">
                <a:effectLst>
                  <a:outerShdw blurRad="38100" dist="38100" dir="2700000" algn="tl">
                    <a:srgbClr val="000000">
                      <a:alpha val="43137"/>
                    </a:srgbClr>
                  </a:outerShdw>
                </a:effectLst>
              </a:rPr>
              <a:t>6to Grado: Manualidades y exposición con desechos sólidos papel y cartón.</a:t>
            </a:r>
          </a:p>
          <a:p>
            <a:endParaRPr lang="es-PA" sz="2000" dirty="0">
              <a:effectLst>
                <a:outerShdw blurRad="38100" dist="38100" dir="2700000" algn="tl">
                  <a:srgbClr val="000000">
                    <a:alpha val="43137"/>
                  </a:srgbClr>
                </a:outerShdw>
              </a:effectLst>
            </a:endParaRPr>
          </a:p>
          <a:p>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1.2. Segundo análisis : Separación de desechos sólidos según su origen</a:t>
            </a:r>
          </a:p>
          <a:p>
            <a:r>
              <a:rPr lang="es-PA" sz="2000" dirty="0">
                <a:effectLst>
                  <a:outerShdw blurRad="38100" dist="38100" dir="2700000" algn="tl">
                    <a:srgbClr val="000000">
                      <a:alpha val="43137"/>
                    </a:srgbClr>
                  </a:outerShdw>
                </a:effectLst>
              </a:rPr>
              <a:t>Actividad Recreativa- Competencia de reciclaje (Jornada de limpieza)</a:t>
            </a:r>
          </a:p>
          <a:p>
            <a:r>
              <a:rPr lang="es-PA" sz="2000" dirty="0">
                <a:effectLst>
                  <a:outerShdw blurRad="38100" dist="38100" dir="2700000" algn="tl">
                    <a:srgbClr val="000000">
                      <a:alpha val="43137"/>
                    </a:srgbClr>
                  </a:outerShdw>
                </a:effectLst>
              </a:rPr>
              <a:t>Con la finalidad de saber el grado de conocimiento de los niños en cuanto a la clasificación de los desecho por origen.</a:t>
            </a:r>
          </a:p>
          <a:p>
            <a:endParaRPr lang="es-PA" dirty="0"/>
          </a:p>
        </p:txBody>
      </p:sp>
      <p:sp>
        <p:nvSpPr>
          <p:cNvPr id="10" name="9 CuadroTexto">
            <a:hlinkClick r:id="rId3"/>
          </p:cNvPr>
          <p:cNvSpPr txBox="1"/>
          <p:nvPr/>
        </p:nvSpPr>
        <p:spPr>
          <a:xfrm>
            <a:off x="2428828" y="1712793"/>
            <a:ext cx="6715172" cy="646331"/>
          </a:xfrm>
          <a:prstGeom prst="rect">
            <a:avLst/>
          </a:prstGeom>
          <a:noFill/>
        </p:spPr>
        <p:txBody>
          <a:bodyPr wrap="square" rtlCol="0">
            <a:spAutoFit/>
          </a:bodyPr>
          <a:lstStyle/>
          <a:p>
            <a:endParaRPr lang="es-PA" dirty="0">
              <a:latin typeface="Aharoni" pitchFamily="2" charset="-79"/>
              <a:cs typeface="Aharoni" pitchFamily="2" charset="-79"/>
            </a:endParaRPr>
          </a:p>
          <a:p>
            <a:r>
              <a:rPr lang="es-PA" dirty="0">
                <a:latin typeface="Aharoni" pitchFamily="2" charset="-79"/>
                <a:cs typeface="Aharoni" pitchFamily="2" charset="-79"/>
              </a:rPr>
              <a:t>https://www.youtube.com/watch?v=tOB6_LxvIpo</a:t>
            </a:r>
          </a:p>
        </p:txBody>
      </p:sp>
      <p:sp>
        <p:nvSpPr>
          <p:cNvPr id="11" name="10 CuadroTexto">
            <a:hlinkClick r:id="rId3"/>
          </p:cNvPr>
          <p:cNvSpPr txBox="1"/>
          <p:nvPr/>
        </p:nvSpPr>
        <p:spPr>
          <a:xfrm>
            <a:off x="357158" y="5429264"/>
            <a:ext cx="8286808" cy="369332"/>
          </a:xfrm>
          <a:prstGeom prst="rect">
            <a:avLst/>
          </a:prstGeom>
          <a:noFill/>
        </p:spPr>
        <p:txBody>
          <a:bodyPr wrap="square" rtlCol="0">
            <a:spAutoFit/>
          </a:bodyPr>
          <a:lstStyle/>
          <a:p>
            <a:pPr algn="r"/>
            <a:r>
              <a:rPr lang="es-PA" dirty="0">
                <a:latin typeface="Aharoni" pitchFamily="2" charset="-79"/>
                <a:cs typeface="Aharoni" pitchFamily="2" charset="-79"/>
              </a:rPr>
              <a:t>https://www.youtube.com/watch?v=Y7KnP4uNKoU&amp;t=15s</a:t>
            </a:r>
          </a:p>
        </p:txBody>
      </p:sp>
      <p:sp>
        <p:nvSpPr>
          <p:cNvPr id="12" name="11 Rectángulo"/>
          <p:cNvSpPr/>
          <p:nvPr/>
        </p:nvSpPr>
        <p:spPr>
          <a:xfrm>
            <a:off x="2500282" y="3714752"/>
            <a:ext cx="6643718" cy="369332"/>
          </a:xfrm>
          <a:prstGeom prst="rect">
            <a:avLst/>
          </a:prstGeom>
        </p:spPr>
        <p:txBody>
          <a:bodyPr wrap="square">
            <a:spAutoFit/>
          </a:bodyPr>
          <a:lstStyle/>
          <a:p>
            <a:r>
              <a:rPr lang="es-PA" dirty="0">
                <a:latin typeface="Aharoni" pitchFamily="2" charset="-79"/>
                <a:cs typeface="Aharoni" pitchFamily="2" charset="-79"/>
              </a:rPr>
              <a:t>https://www.youtube.com/watch?v=oKTSypvTOYw&amp;t=120s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58586ccbc113f8b.jpg"/>
          <p:cNvPicPr>
            <a:picLocks noChangeAspect="1"/>
          </p:cNvPicPr>
          <p:nvPr/>
        </p:nvPicPr>
        <p:blipFill>
          <a:blip r:embed="rId2"/>
          <a:stretch>
            <a:fillRect/>
          </a:stretch>
        </p:blipFill>
        <p:spPr>
          <a:xfrm>
            <a:off x="0" y="0"/>
            <a:ext cx="9144000" cy="6858000"/>
          </a:xfrm>
          <a:prstGeom prst="rect">
            <a:avLst/>
          </a:prstGeom>
        </p:spPr>
      </p:pic>
      <p:sp>
        <p:nvSpPr>
          <p:cNvPr id="5" name="4 Flecha derecha"/>
          <p:cNvSpPr/>
          <p:nvPr/>
        </p:nvSpPr>
        <p:spPr>
          <a:xfrm rot="16200000">
            <a:off x="2482469" y="3339707"/>
            <a:ext cx="1035824" cy="6000760"/>
          </a:xfrm>
          <a:prstGeom prst="rightArrow">
            <a:avLst>
              <a:gd name="adj1" fmla="val 54010"/>
              <a:gd name="adj2" fmla="val 63939"/>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6 Rectángulo"/>
          <p:cNvSpPr/>
          <p:nvPr/>
        </p:nvSpPr>
        <p:spPr>
          <a:xfrm>
            <a:off x="1357290" y="6211669"/>
            <a:ext cx="3214710" cy="64633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rPr>
              <a:t>CAPITULO IV</a:t>
            </a:r>
            <a:endParaRPr lang="es-ES" sz="3600" b="1" cap="none"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6" name="5 CuadroTexto"/>
          <p:cNvSpPr txBox="1"/>
          <p:nvPr/>
        </p:nvSpPr>
        <p:spPr>
          <a:xfrm>
            <a:off x="357158" y="571480"/>
            <a:ext cx="8286808" cy="4647426"/>
          </a:xfrm>
          <a:prstGeom prst="rect">
            <a:avLst/>
          </a:prstGeom>
          <a:noFill/>
        </p:spPr>
        <p:txBody>
          <a:bodyPr wrap="square" rtlCol="0">
            <a:spAutoFit/>
          </a:bodyPr>
          <a:lstStyle/>
          <a:p>
            <a:r>
              <a:rPr lang="es-PA" sz="2000" dirty="0">
                <a:effectLst>
                  <a:outerShdw blurRad="38100" dist="38100" dir="2700000" algn="tl">
                    <a:srgbClr val="000000">
                      <a:alpha val="43137"/>
                    </a:srgbClr>
                  </a:outerShdw>
                </a:effectLst>
              </a:rPr>
              <a:t>2. Entrevista Etnográfica</a:t>
            </a:r>
          </a:p>
          <a:p>
            <a:r>
              <a:rPr lang="es-PA" sz="2000" dirty="0">
                <a:effectLst>
                  <a:outerShdw blurRad="38100" dist="38100" dir="2700000" algn="tl">
                    <a:srgbClr val="000000">
                      <a:alpha val="43137"/>
                    </a:srgbClr>
                  </a:outerShdw>
                </a:effectLst>
              </a:rPr>
              <a:t>Dentro de la investigación, la Entrevista Etnográfica o antropológica, es aquella conversación no pautada mediante la cual el entrevistador obtiene del entrevistado, enunciados y verbalizaciones acerca de lo que sabe, piensa o cree.</a:t>
            </a:r>
          </a:p>
          <a:p>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Esta suele referirse al sentido de unos hechos, a sentimientos, opiniones y emociones o a las normas que rigen unos valores o comportamientos. La base de la técnica reside en la creencia de que el orden afectivo es más profundo, más significativo y más determinante que el comportamiento intelectualizado.</a:t>
            </a:r>
          </a:p>
          <a:p>
            <a:endParaRPr lang="es-PA" sz="2000" dirty="0">
              <a:effectLst>
                <a:outerShdw blurRad="38100" dist="38100" dir="2700000" algn="tl">
                  <a:srgbClr val="000000">
                    <a:alpha val="43137"/>
                  </a:srgbClr>
                </a:outerShdw>
              </a:effectLst>
            </a:endParaRPr>
          </a:p>
          <a:p>
            <a:r>
              <a:rPr lang="es-PA" sz="2000" dirty="0">
                <a:effectLst>
                  <a:outerShdw blurRad="38100" dist="38100" dir="2700000" algn="tl">
                    <a:srgbClr val="000000">
                      <a:alpha val="43137"/>
                    </a:srgbClr>
                  </a:outerShdw>
                </a:effectLst>
              </a:rPr>
              <a:t>Se trata de obtener informaciones acerca de cómo los entrevistados conciben, viven y asignan contenido a un término.</a:t>
            </a:r>
          </a:p>
          <a:p>
            <a:endParaRPr lang="es-PA" dirty="0"/>
          </a:p>
          <a:p>
            <a:endParaRPr lang="es-PA" dirty="0"/>
          </a:p>
        </p:txBody>
      </p:sp>
      <p:sp>
        <p:nvSpPr>
          <p:cNvPr id="8" name="7 Rectángulo"/>
          <p:cNvSpPr/>
          <p:nvPr/>
        </p:nvSpPr>
        <p:spPr>
          <a:xfrm>
            <a:off x="357158" y="4929198"/>
            <a:ext cx="8286808" cy="461665"/>
          </a:xfrm>
          <a:prstGeom prst="rect">
            <a:avLst/>
          </a:prstGeom>
        </p:spPr>
        <p:txBody>
          <a:bodyPr wrap="square">
            <a:spAutoFit/>
          </a:bodyPr>
          <a:lstStyle/>
          <a:p>
            <a:pPr algn="ctr"/>
            <a:r>
              <a:rPr lang="es-PA" sz="2400" dirty="0">
                <a:latin typeface="Aharoni" pitchFamily="2" charset="-79"/>
                <a:cs typeface="Aharoni" pitchFamily="2" charset="-79"/>
              </a:rPr>
              <a:t>https://www.youtube.com/watch?v=gAp4sW3hgFw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58586ccbc113f8b.jpg"/>
          <p:cNvPicPr>
            <a:picLocks noChangeAspect="1"/>
          </p:cNvPicPr>
          <p:nvPr/>
        </p:nvPicPr>
        <p:blipFill>
          <a:blip r:embed="rId2"/>
          <a:stretch>
            <a:fillRect/>
          </a:stretch>
        </p:blipFill>
        <p:spPr>
          <a:xfrm>
            <a:off x="0" y="0"/>
            <a:ext cx="9144000" cy="6858000"/>
          </a:xfrm>
          <a:prstGeom prst="rect">
            <a:avLst/>
          </a:prstGeom>
        </p:spPr>
      </p:pic>
      <p:sp>
        <p:nvSpPr>
          <p:cNvPr id="5" name="4 Flecha derecha"/>
          <p:cNvSpPr/>
          <p:nvPr/>
        </p:nvSpPr>
        <p:spPr>
          <a:xfrm rot="16200000">
            <a:off x="2482469" y="3339707"/>
            <a:ext cx="1035824" cy="6000760"/>
          </a:xfrm>
          <a:prstGeom prst="rightArrow">
            <a:avLst>
              <a:gd name="adj1" fmla="val 54010"/>
              <a:gd name="adj2" fmla="val 63939"/>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6 Rectángulo"/>
          <p:cNvSpPr/>
          <p:nvPr/>
        </p:nvSpPr>
        <p:spPr>
          <a:xfrm>
            <a:off x="1357290" y="6211669"/>
            <a:ext cx="3214710" cy="646331"/>
          </a:xfrm>
          <a:prstGeom prst="rect">
            <a:avLst/>
          </a:prstGeom>
          <a:noFill/>
        </p:spPr>
        <p:txBody>
          <a:bodyPr wrap="square" lIns="91440" tIns="45720" rIns="91440" bIns="45720">
            <a:spAutoFit/>
          </a:bodyPr>
          <a:lstStyle/>
          <a:p>
            <a:pPr algn="ctr"/>
            <a:r>
              <a:rPr lang="es-ES" sz="3600" b="1"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rPr>
              <a:t>CAPITULO IV</a:t>
            </a:r>
            <a:endParaRPr lang="es-ES" sz="3600" b="1" cap="none" spc="200" dirty="0">
              <a:ln w="29210">
                <a:solidFill>
                  <a:srgbClr val="00B050"/>
                </a:solidFill>
              </a:ln>
              <a:solidFill>
                <a:srgbClr val="002060"/>
              </a:solidFill>
              <a:effectLst>
                <a:innerShdw blurRad="50800" dist="50800" dir="8100000">
                  <a:srgbClr val="7D7D7D">
                    <a:alpha val="73000"/>
                  </a:srgbClr>
                </a:innerShdw>
              </a:effectLst>
              <a:latin typeface="Aharoni" pitchFamily="2" charset="-79"/>
              <a:cs typeface="Aharoni" pitchFamily="2" charset="-79"/>
            </a:endParaRPr>
          </a:p>
        </p:txBody>
      </p:sp>
      <p:sp>
        <p:nvSpPr>
          <p:cNvPr id="6" name="5 CuadroTexto"/>
          <p:cNvSpPr txBox="1"/>
          <p:nvPr/>
        </p:nvSpPr>
        <p:spPr>
          <a:xfrm>
            <a:off x="357158" y="357166"/>
            <a:ext cx="8358246" cy="584775"/>
          </a:xfrm>
          <a:prstGeom prst="rect">
            <a:avLst/>
          </a:prstGeom>
          <a:noFill/>
        </p:spPr>
        <p:txBody>
          <a:bodyPr wrap="square" rtlCol="0">
            <a:spAutoFit/>
          </a:bodyPr>
          <a:lstStyle/>
          <a:p>
            <a:pPr algn="ctr"/>
            <a:r>
              <a:rPr lang="es-PA" sz="3200" dirty="0">
                <a:ln>
                  <a:solidFill>
                    <a:srgbClr val="00B050"/>
                  </a:solidFill>
                </a:ln>
                <a:solidFill>
                  <a:schemeClr val="bg1"/>
                </a:solidFill>
                <a:effectLst>
                  <a:outerShdw blurRad="38100" dist="38100" dir="2700000" algn="tl">
                    <a:srgbClr val="000000">
                      <a:alpha val="43137"/>
                    </a:srgbClr>
                  </a:outerShdw>
                </a:effectLst>
                <a:latin typeface="Rockwell Extra Bold" pitchFamily="18" charset="0"/>
              </a:rPr>
              <a:t>CONCLUSIONES</a:t>
            </a:r>
          </a:p>
        </p:txBody>
      </p:sp>
      <p:sp>
        <p:nvSpPr>
          <p:cNvPr id="1025" name="Rectangle 1"/>
          <p:cNvSpPr>
            <a:spLocks noChangeArrowheads="1"/>
          </p:cNvSpPr>
          <p:nvPr/>
        </p:nvSpPr>
        <p:spPr bwMode="auto">
          <a:xfrm>
            <a:off x="214282" y="1071546"/>
            <a:ext cx="87154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A" sz="20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Todos los centros educativos a nivel nacional deben convertirse en los principales promotores de un ambiente sano, integrando en su trabajo docente la participación activa en la solución de los problemas ambientales, promoviendo entre sus alumnos el aprendizaje de hábitos amigables con el ambiente y su salud. Tomando en cuenta el problema de los residuos sólidos, como instrumento para formación de hábitos y valores se pueden desarrollar proyectos productivos ligados a la conservación del ambiente como por ejemplo mi proyecto educativo que fue la implementación de un grupo ecológico en el plantel.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A" sz="20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fontAlgn="base">
              <a:spcBef>
                <a:spcPct val="0"/>
              </a:spcBef>
              <a:spcAft>
                <a:spcPct val="0"/>
              </a:spcAft>
            </a:pPr>
            <a:r>
              <a:rPr lang="es-PA" sz="2000" dirty="0">
                <a:effectLst>
                  <a:outerShdw blurRad="38100" dist="38100" dir="2700000" algn="tl">
                    <a:srgbClr val="000000">
                      <a:alpha val="43137"/>
                    </a:srgbClr>
                  </a:outerShdw>
                </a:effectLst>
              </a:rPr>
              <a:t>Un grupo que se oriente, se capacite continuamente en estadísticas y datos actualizados sobre la problemática que del cuidado de nuestro medio ambiente.</a:t>
            </a:r>
          </a:p>
          <a:p>
            <a:pPr fontAlgn="base">
              <a:spcBef>
                <a:spcPct val="0"/>
              </a:spcBef>
              <a:spcAft>
                <a:spcPct val="0"/>
              </a:spcAft>
            </a:pPr>
            <a:endParaRPr lang="es-PA" sz="2000" dirty="0">
              <a:effectLst>
                <a:outerShdw blurRad="38100" dist="38100" dir="2700000" algn="tl">
                  <a:srgbClr val="000000">
                    <a:alpha val="43137"/>
                  </a:srgbClr>
                </a:outerShdw>
              </a:effectLst>
            </a:endParaRPr>
          </a:p>
          <a:p>
            <a:pPr fontAlgn="base">
              <a:spcBef>
                <a:spcPct val="0"/>
              </a:spcBef>
              <a:spcAft>
                <a:spcPct val="0"/>
              </a:spcAft>
            </a:pPr>
            <a:r>
              <a:rPr lang="es-PA" sz="2000" dirty="0">
                <a:effectLst>
                  <a:outerShdw blurRad="38100" dist="38100" dir="2700000" algn="tl">
                    <a:srgbClr val="000000">
                      <a:alpha val="43137"/>
                    </a:srgbClr>
                  </a:outerShdw>
                </a:effectLst>
              </a:rPr>
              <a:t>Trabajar con niños desde tempranas edades, sensibilizarlos ante este tema de suma importancia ya que de ellos depende el futuro de nuestros recursos.</a:t>
            </a:r>
          </a:p>
          <a:p>
            <a:pPr fontAlgn="base">
              <a:spcBef>
                <a:spcPct val="0"/>
              </a:spcBef>
              <a:spcAft>
                <a:spcPct val="0"/>
              </a:spcAft>
            </a:pPr>
            <a:endParaRPr lang="es-PA" sz="2000" dirty="0">
              <a:effectLst>
                <a:outerShdw blurRad="38100" dist="38100" dir="2700000" algn="tl">
                  <a:srgbClr val="000000">
                    <a:alpha val="43137"/>
                  </a:srgbClr>
                </a:outerShdw>
              </a:effectLst>
            </a:endParaRPr>
          </a:p>
          <a:p>
            <a:pPr fontAlgn="base">
              <a:spcBef>
                <a:spcPct val="0"/>
              </a:spcBef>
              <a:spcAft>
                <a:spcPct val="0"/>
              </a:spcAft>
            </a:pPr>
            <a:endParaRPr lang="es-PA" sz="2000" dirty="0">
              <a:effectLst>
                <a:outerShdw blurRad="38100" dist="38100" dir="2700000" algn="tl">
                  <a:srgbClr val="000000">
                    <a:alpha val="43137"/>
                  </a:srgbClr>
                </a:outerShdw>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PA" sz="2000" b="0" i="0" u="none" strike="noStrike" cap="none" normalizeH="0" baseline="0" dirty="0">
              <a:ln>
                <a:noFill/>
              </a:ln>
              <a:solidFill>
                <a:schemeClr val="tx1"/>
              </a:solidFill>
              <a:effectLst>
                <a:outerShdw blurRad="38100" dist="38100" dir="2700000" algn="tl">
                  <a:srgbClr val="000000">
                    <a:alpha val="43137"/>
                  </a:srgbClr>
                </a:outerShdw>
              </a:effectLs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User\Desktop\Proyecto Educativo\plantilla power point\135735261e8d7f7.jpg"/>
          <p:cNvPicPr>
            <a:picLocks noChangeAspect="1" noChangeArrowheads="1"/>
          </p:cNvPicPr>
          <p:nvPr/>
        </p:nvPicPr>
        <p:blipFill>
          <a:blip r:embed="rId2">
            <a:lum contrast="40000"/>
          </a:blip>
          <a:srcRect/>
          <a:stretch>
            <a:fillRect/>
          </a:stretch>
        </p:blipFill>
        <p:spPr bwMode="auto">
          <a:xfrm>
            <a:off x="0" y="414338"/>
            <a:ext cx="9144000" cy="6029325"/>
          </a:xfrm>
          <a:prstGeom prst="rect">
            <a:avLst/>
          </a:prstGeom>
          <a:noFill/>
        </p:spPr>
      </p:pic>
      <p:sp>
        <p:nvSpPr>
          <p:cNvPr id="3" name="2 Rectángulo"/>
          <p:cNvSpPr/>
          <p:nvPr/>
        </p:nvSpPr>
        <p:spPr>
          <a:xfrm>
            <a:off x="6572264" y="5643578"/>
            <a:ext cx="2299027" cy="923330"/>
          </a:xfrm>
          <a:prstGeom prst="rect">
            <a:avLst/>
          </a:prstGeom>
          <a:noFill/>
        </p:spPr>
        <p:txBody>
          <a:bodyPr wrap="none" lIns="91440" tIns="45720" rIns="91440" bIns="45720">
            <a:spAutoFit/>
          </a:bodyPr>
          <a:lstStyle/>
          <a:p>
            <a:pPr algn="ctr"/>
            <a:r>
              <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cript MT Bold" pitchFamily="66" charset="0"/>
              </a:rPr>
              <a:t>Gracias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royecto Educativo\plantilla power point\307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CuadroTexto"/>
          <p:cNvSpPr txBox="1"/>
          <p:nvPr/>
        </p:nvSpPr>
        <p:spPr>
          <a:xfrm>
            <a:off x="642910" y="2214554"/>
            <a:ext cx="7786742" cy="1571636"/>
          </a:xfrm>
          <a:prstGeom prst="rect">
            <a:avLst/>
          </a:prstGeom>
          <a:noFill/>
        </p:spPr>
        <p:txBody>
          <a:bodyPr wrap="square" rtlCol="0">
            <a:prstTxWarp prst="textPlain">
              <a:avLst/>
            </a:prstTxWarp>
            <a:spAutoFit/>
          </a:bodyPr>
          <a:lstStyle/>
          <a:p>
            <a:pPr algn="ctr"/>
            <a:r>
              <a:rPr lang="es-PA" dirty="0">
                <a:solidFill>
                  <a:schemeClr val="bg1"/>
                </a:solidFill>
                <a:effectLst>
                  <a:outerShdw blurRad="38100" dist="38100" dir="2700000" algn="tl">
                    <a:srgbClr val="000000">
                      <a:alpha val="43137"/>
                    </a:srgbClr>
                  </a:outerShdw>
                </a:effectLst>
                <a:latin typeface="Rockwell Extra Bold" pitchFamily="18" charset="0"/>
              </a:rPr>
              <a:t>CAPITULO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4" name="3 CuadroTexto"/>
          <p:cNvSpPr txBox="1"/>
          <p:nvPr/>
        </p:nvSpPr>
        <p:spPr>
          <a:xfrm>
            <a:off x="2285984" y="428604"/>
            <a:ext cx="5143536" cy="646331"/>
          </a:xfrm>
          <a:prstGeom prst="rect">
            <a:avLst/>
          </a:prstGeom>
          <a:noFill/>
        </p:spPr>
        <p:txBody>
          <a:bodyPr wrap="square" rtlCol="0">
            <a:spAutoFit/>
          </a:bodyPr>
          <a:lstStyle/>
          <a:p>
            <a:pPr algn="ctr"/>
            <a:r>
              <a:rPr lang="es-PA" sz="3600" dirty="0">
                <a:solidFill>
                  <a:srgbClr val="FFFF00"/>
                </a:solidFill>
                <a:effectLst>
                  <a:outerShdw blurRad="38100" dist="38100" dir="2700000" algn="tl">
                    <a:srgbClr val="000000">
                      <a:alpha val="43137"/>
                    </a:srgbClr>
                  </a:outerShdw>
                </a:effectLst>
                <a:latin typeface="Rockwell Extra Bold" pitchFamily="18" charset="0"/>
              </a:rPr>
              <a:t>ANTECEDEENTES</a:t>
            </a:r>
          </a:p>
        </p:txBody>
      </p:sp>
      <p:sp>
        <p:nvSpPr>
          <p:cNvPr id="16385" name="Rectangle 1"/>
          <p:cNvSpPr>
            <a:spLocks noChangeArrowheads="1"/>
          </p:cNvSpPr>
          <p:nvPr/>
        </p:nvSpPr>
        <p:spPr bwMode="auto">
          <a:xfrm>
            <a:off x="1214414" y="1142984"/>
            <a:ext cx="7715304" cy="5286412"/>
          </a:xfrm>
          <a:prstGeom prst="rect">
            <a:avLst/>
          </a:prstGeom>
          <a:noFill/>
          <a:ln w="9525">
            <a:noFill/>
            <a:miter lim="800000"/>
            <a:headEnd/>
            <a:tailEnd/>
          </a:ln>
          <a:effectLst/>
        </p:spPr>
        <p:txBody>
          <a:bodyPr vert="horz" wrap="square" lIns="91440" tIns="45720" rIns="91440" bIns="45720" numCol="1" anchor="ctr" anchorCtr="0" compatLnSpc="1">
            <a:prstTxWarp prst="textPlain">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El Centro Básico Residencial Vista Alegre fue creado el 10 de julio de 1988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como respuesta</a:t>
            </a:r>
            <a:r>
              <a:rPr kumimoji="0" lang="es-PA" sz="10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social cultural a la creciente población de la comunidad que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lleva su nombre y de otras circundantes.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Se trata de un centro educativo joven, con muchas expectativas, con una clara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visión de ir tomando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liderazgo en la promoción de valores culturales, deportivos y académicos.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A"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1" i="0" u="none" strike="noStrike" cap="none" normalizeH="0" baseline="0" dirty="0">
                <a:ln>
                  <a:noFill/>
                </a:ln>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VISIÓN</a:t>
            </a:r>
            <a:endParaRPr kumimoji="0" lang="es-PA" sz="10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Ser una institución modelo de Educación Básica que ofrece estándares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 calidad para liderar cambios educativos en la República de Panamá.</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PA"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1" i="0" u="none" strike="noStrike" cap="none" normalizeH="0" baseline="0" dirty="0">
                <a:ln>
                  <a:noFill/>
                </a:ln>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MISIÓN</a:t>
            </a:r>
            <a:endParaRPr kumimoji="0" lang="es-PA" sz="10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Formar a niños(as) y jóvenes integralmente, desarrollando cualidades humanas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científicas y valores.</a:t>
            </a:r>
            <a:endParaRPr kumimoji="0" lang="es-PA" sz="1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3" name="2 CuadroTexto"/>
          <p:cNvSpPr txBox="1"/>
          <p:nvPr/>
        </p:nvSpPr>
        <p:spPr>
          <a:xfrm>
            <a:off x="1285852" y="357166"/>
            <a:ext cx="7500990" cy="1200329"/>
          </a:xfrm>
          <a:prstGeom prst="rect">
            <a:avLst/>
          </a:prstGeom>
          <a:noFill/>
        </p:spPr>
        <p:txBody>
          <a:bodyPr wrap="square" rtlCol="0">
            <a:spAutoFit/>
          </a:bodyPr>
          <a:lstStyle/>
          <a:p>
            <a:pPr algn="ctr"/>
            <a:r>
              <a:rPr lang="es-PA" sz="3600" dirty="0">
                <a:solidFill>
                  <a:srgbClr val="FFFF00"/>
                </a:solidFill>
                <a:effectLst>
                  <a:outerShdw blurRad="38100" dist="38100" dir="2700000" algn="tl">
                    <a:srgbClr val="000000">
                      <a:alpha val="43137"/>
                    </a:srgbClr>
                  </a:outerShdw>
                </a:effectLst>
                <a:latin typeface="Rockwell Extra Bold" pitchFamily="18" charset="0"/>
              </a:rPr>
              <a:t>PROBLEMA DE LA INVESTIGACIÓN</a:t>
            </a:r>
          </a:p>
        </p:txBody>
      </p:sp>
      <p:sp>
        <p:nvSpPr>
          <p:cNvPr id="4" name="3 CuadroTexto"/>
          <p:cNvSpPr txBox="1"/>
          <p:nvPr/>
        </p:nvSpPr>
        <p:spPr>
          <a:xfrm>
            <a:off x="1285852" y="1428736"/>
            <a:ext cx="7858148" cy="5509200"/>
          </a:xfrm>
          <a:prstGeom prst="rect">
            <a:avLst/>
          </a:prstGeom>
          <a:noFill/>
        </p:spPr>
        <p:txBody>
          <a:bodyPr wrap="square" rtlCol="0">
            <a:spAutoFit/>
          </a:bodyPr>
          <a:lstStyle/>
          <a:p>
            <a:r>
              <a:rPr lang="es-PA" sz="2200" dirty="0"/>
              <a:t>Hace ya varias décadas, el reciclaje y el cuidado del ambiente no era una costumbre, tampoco algo de importancia para salvar el planeta. </a:t>
            </a:r>
          </a:p>
          <a:p>
            <a:r>
              <a:rPr lang="es-PA" sz="2200" dirty="0"/>
              <a:t>Los grupos ecológico en los centros educativos en nuestro país no existen, se optan por actividades </a:t>
            </a:r>
            <a:r>
              <a:rPr lang="es-PA" sz="2200" dirty="0" err="1"/>
              <a:t>cocurriculares</a:t>
            </a:r>
            <a:r>
              <a:rPr lang="es-PA" sz="2200" dirty="0"/>
              <a:t> en las materias de Ciencias Sociales y Ciencias Naturales y sus ramas.</a:t>
            </a:r>
          </a:p>
          <a:p>
            <a:r>
              <a:rPr lang="es-PA" sz="2200" dirty="0"/>
              <a:t>Algunos centros educativos incrementan actividades donde se realizan jornadas de limpieza, se recicla,  por exigencia como labor social para obtener un Bachiller y otras certificaciones,   también para crear conciencia en la sociedad, sin pensar que años más tarde (en la actualidad) se convertiría en una necesidad en todos los sectores de la sociedad, incluyendo los centros escolares.</a:t>
            </a:r>
          </a:p>
          <a:p>
            <a:r>
              <a:rPr lang="es-PA" sz="2200" dirty="0"/>
              <a:t>Un inconveniente existente  del tema a desarrollar es la falta de información objetiva y detallada en los centros educativos, tanto como general y regional.</a:t>
            </a:r>
          </a:p>
          <a:p>
            <a:endParaRPr lang="es-PA"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3" name="2 CuadroTexto"/>
          <p:cNvSpPr txBox="1"/>
          <p:nvPr/>
        </p:nvSpPr>
        <p:spPr>
          <a:xfrm>
            <a:off x="1285852" y="357166"/>
            <a:ext cx="7500990" cy="646331"/>
          </a:xfrm>
          <a:prstGeom prst="rect">
            <a:avLst/>
          </a:prstGeom>
          <a:noFill/>
        </p:spPr>
        <p:txBody>
          <a:bodyPr wrap="square" rtlCol="0">
            <a:spAutoFit/>
          </a:bodyPr>
          <a:lstStyle/>
          <a:p>
            <a:pPr algn="ctr"/>
            <a:r>
              <a:rPr lang="es-PA" sz="3600" dirty="0">
                <a:solidFill>
                  <a:srgbClr val="FFFF00"/>
                </a:solidFill>
                <a:effectLst>
                  <a:outerShdw blurRad="38100" dist="38100" dir="2700000" algn="tl">
                    <a:srgbClr val="000000">
                      <a:alpha val="43137"/>
                    </a:srgbClr>
                  </a:outerShdw>
                </a:effectLst>
                <a:latin typeface="Rockwell Extra Bold" pitchFamily="18" charset="0"/>
              </a:rPr>
              <a:t>OBJETIVOS</a:t>
            </a:r>
          </a:p>
        </p:txBody>
      </p:sp>
      <p:sp>
        <p:nvSpPr>
          <p:cNvPr id="14337" name="Rectangle 1"/>
          <p:cNvSpPr>
            <a:spLocks noChangeArrowheads="1"/>
          </p:cNvSpPr>
          <p:nvPr/>
        </p:nvSpPr>
        <p:spPr bwMode="auto">
          <a:xfrm>
            <a:off x="1071538" y="1214422"/>
            <a:ext cx="778671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PA"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Objetivo General:</a:t>
            </a:r>
          </a:p>
          <a:p>
            <a:pPr marL="0" marR="0" lvl="0" indent="0" algn="just" defTabSz="914400" rtl="0" eaLnBrk="1" fontAlgn="base" latinLnBrk="0" hangingPunct="1">
              <a:lnSpc>
                <a:spcPct val="100000"/>
              </a:lnSpc>
              <a:spcBef>
                <a:spcPct val="0"/>
              </a:spcBef>
              <a:spcAft>
                <a:spcPct val="0"/>
              </a:spcAft>
              <a:buClrTx/>
              <a:buSzTx/>
              <a:tabLst/>
            </a:pPr>
            <a:endParaRPr kumimoji="0" lang="es-PA"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algn="just" fontAlgn="base">
              <a:spcBef>
                <a:spcPct val="0"/>
              </a:spcBef>
              <a:spcAft>
                <a:spcPct val="0"/>
              </a:spcAft>
              <a:buFontTx/>
              <a:buChar char="•"/>
            </a:pPr>
            <a:r>
              <a:rPr lang="es-PA" sz="2800" dirty="0"/>
              <a:t>Implementar un grupo ecológico de estudiantes de tempranas edades que de forma voluntaria opten por dedicar parte de su tiempo a un trabajo que para los mismos más que una actividad </a:t>
            </a:r>
            <a:r>
              <a:rPr lang="es-PA" sz="2800" dirty="0" err="1"/>
              <a:t>cocurricular</a:t>
            </a:r>
            <a:r>
              <a:rPr lang="es-PA" sz="2800" dirty="0"/>
              <a:t>, constituye todo un proyecto a lo largo de su vida toda vez que tienen  un gran sentido de pertenencia por la tierra, por sus mundo, por su medio ambiente y por su ecología. </a:t>
            </a:r>
          </a:p>
          <a:p>
            <a:pPr marL="0" marR="0" lvl="0" indent="0" algn="just" defTabSz="914400" rtl="0" eaLnBrk="1" fontAlgn="base" latinLnBrk="0" hangingPunct="1">
              <a:lnSpc>
                <a:spcPct val="100000"/>
              </a:lnSpc>
              <a:spcBef>
                <a:spcPct val="0"/>
              </a:spcBef>
              <a:spcAft>
                <a:spcPct val="0"/>
              </a:spcAft>
              <a:buClrTx/>
              <a:buSzTx/>
              <a:tabLst/>
            </a:pPr>
            <a:endParaRPr kumimoji="0" lang="es-PA"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20481" name="Rectangle 1"/>
          <p:cNvSpPr>
            <a:spLocks noChangeArrowheads="1"/>
          </p:cNvSpPr>
          <p:nvPr/>
        </p:nvSpPr>
        <p:spPr bwMode="auto">
          <a:xfrm>
            <a:off x="1142976" y="928670"/>
            <a:ext cx="7715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PA"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Objetivos Específicos:</a:t>
            </a:r>
            <a:endParaRPr kumimoji="0" lang="es-PA" sz="28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lang="es-PA" sz="2800" dirty="0">
                <a:latin typeface="Calibri" pitchFamily="34" charset="0"/>
                <a:ea typeface="Calibri" pitchFamily="34" charset="0"/>
                <a:cs typeface="Times New Roman" pitchFamily="18" charset="0"/>
              </a:rPr>
              <a:t> E</a:t>
            </a:r>
            <a:r>
              <a:rPr kumimoji="0" lang="es-PA"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jecutar un plan  de actividades, es decir, durante el año escolar, donde ejecutará y participará en todas las acciones inherentes a las celebraciones de campañas y fechas que tengan que ver con el medio ambiente y la ecología.</a:t>
            </a:r>
            <a:endParaRPr kumimoji="0" lang="es-PA" sz="28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s-PA"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Sensibilizar al grupo ecológico del plantel sobre el cuidado del medio ambiente con charlas periódicamente.</a:t>
            </a:r>
            <a:endParaRPr kumimoji="0" lang="es-PA" sz="28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s-PA"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Capacitar al grupo para que tengan el conocimiento de cómo se debe reciclar los desechos sólidos con talleres de manualidades.</a:t>
            </a:r>
            <a:endParaRPr kumimoji="0" lang="es-PA"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3" name="2 CuadroTexto"/>
          <p:cNvSpPr txBox="1"/>
          <p:nvPr/>
        </p:nvSpPr>
        <p:spPr>
          <a:xfrm>
            <a:off x="1285852" y="357166"/>
            <a:ext cx="7500990" cy="1200329"/>
          </a:xfrm>
          <a:prstGeom prst="rect">
            <a:avLst/>
          </a:prstGeom>
          <a:noFill/>
        </p:spPr>
        <p:txBody>
          <a:bodyPr wrap="square" rtlCol="0">
            <a:spAutoFit/>
          </a:bodyPr>
          <a:lstStyle/>
          <a:p>
            <a:pPr algn="ctr"/>
            <a:r>
              <a:rPr lang="es-PA" sz="3600" dirty="0">
                <a:solidFill>
                  <a:srgbClr val="FFFF00"/>
                </a:solidFill>
                <a:effectLst>
                  <a:outerShdw blurRad="38100" dist="38100" dir="2700000" algn="tl">
                    <a:srgbClr val="000000">
                      <a:alpha val="43137"/>
                    </a:srgbClr>
                  </a:outerShdw>
                </a:effectLst>
                <a:latin typeface="Rockwell Extra Bold" pitchFamily="18" charset="0"/>
              </a:rPr>
              <a:t>JUSTIFICACION DE LA PROPUESTA</a:t>
            </a:r>
          </a:p>
        </p:txBody>
      </p:sp>
      <p:sp>
        <p:nvSpPr>
          <p:cNvPr id="19457" name="Rectangle 1"/>
          <p:cNvSpPr>
            <a:spLocks noChangeArrowheads="1"/>
          </p:cNvSpPr>
          <p:nvPr/>
        </p:nvSpPr>
        <p:spPr bwMode="auto">
          <a:xfrm>
            <a:off x="1357290" y="1928802"/>
            <a:ext cx="721523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Este proyecto educativo grupo ecológico en el plantel, es creado con el fin de lograr mediante procesos educativos constantes y consientes  la importancia del cuidado del medio ambiente, la modificación, las condiciones ambientales para mejorar la calidad de vida de los estudiantes y una comunidad  donde estos se desempeñan y sensibilizarlos ante este mismo tema.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PA"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PA"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En los últimos años los problemas asociados con el cuidado del medio ambiente están adquiriendo una importancia creciente.</a:t>
            </a:r>
            <a:endParaRPr kumimoji="0" lang="es-PA"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28596" y="428604"/>
            <a:ext cx="357190" cy="6000792"/>
          </a:xfrm>
          <a:prstGeom prst="rect">
            <a:avLst/>
          </a:prstGeom>
          <a:noFill/>
        </p:spPr>
        <p:txBody>
          <a:bodyPr wrap="square" rtlCol="0">
            <a:prstTxWarp prst="textPlain">
              <a:avLst/>
            </a:prstTxWarp>
            <a:spAutoFit/>
          </a:bodyPr>
          <a:lstStyle/>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C</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A</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P</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T</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U</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L</a:t>
            </a: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O</a:t>
            </a:r>
          </a:p>
          <a:p>
            <a:pPr algn="ctr"/>
            <a:endPar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endParaRPr>
          </a:p>
          <a:p>
            <a:pPr algn="ctr"/>
            <a:r>
              <a:rPr lang="es-PA" dirty="0">
                <a:ln>
                  <a:solidFill>
                    <a:schemeClr val="bg1">
                      <a:lumMod val="95000"/>
                    </a:schemeClr>
                  </a:solidFill>
                </a:ln>
                <a:solidFill>
                  <a:srgbClr val="FFFF00"/>
                </a:solidFill>
                <a:effectLst>
                  <a:outerShdw blurRad="38100" dist="38100" dir="2700000" algn="tl">
                    <a:srgbClr val="000000">
                      <a:alpha val="43137"/>
                    </a:srgbClr>
                  </a:outerShdw>
                </a:effectLst>
                <a:latin typeface="Rockwell Extra Bold" pitchFamily="18" charset="0"/>
              </a:rPr>
              <a:t>I</a:t>
            </a:r>
          </a:p>
        </p:txBody>
      </p:sp>
      <p:sp>
        <p:nvSpPr>
          <p:cNvPr id="21505" name="Rectangle 1"/>
          <p:cNvSpPr>
            <a:spLocks noChangeArrowheads="1"/>
          </p:cNvSpPr>
          <p:nvPr/>
        </p:nvSpPr>
        <p:spPr bwMode="auto">
          <a:xfrm>
            <a:off x="1214414" y="832088"/>
            <a:ext cx="764383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A"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Debido a que nuestro problema se centra en la débil existencia de una cultura ambiental le correspondería a el Ministerio de Educación crear materias ambientales dictadas desde los grados pre escolares, también a docentes y profesionales de este tema realizar mesas de trabajos y consensos para adquirir compromisos  que permitan el planteamiento de diferentes alternativas de solución, ya que si se incorpora la mentalidad de trabajo en equipo frente a problemáticas ambientales existirá una visión compartida frente al medio ambiente. Se debe promover en todo momento la construcción de conocimientos.</a:t>
            </a:r>
            <a:endParaRPr kumimoji="0" lang="es-PA"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6323</TotalTime>
  <Words>2212</Words>
  <Application>Microsoft Office PowerPoint</Application>
  <PresentationFormat>Presentación en pantalla (4:3)</PresentationFormat>
  <Paragraphs>288</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Aharoni</vt:lpstr>
      <vt:lpstr>Arial</vt:lpstr>
      <vt:lpstr>Calibri</vt:lpstr>
      <vt:lpstr>Cambria</vt:lpstr>
      <vt:lpstr>Rockwell Extra Bold</vt:lpstr>
      <vt:lpstr>Script MT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Lab 06</cp:lastModifiedBy>
  <cp:revision>13</cp:revision>
  <dcterms:created xsi:type="dcterms:W3CDTF">2019-06-06T21:23:46Z</dcterms:created>
  <dcterms:modified xsi:type="dcterms:W3CDTF">2019-06-29T02:30:45Z</dcterms:modified>
</cp:coreProperties>
</file>