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6" r:id="rId5"/>
    <p:sldId id="263" r:id="rId6"/>
    <p:sldId id="267" r:id="rId7"/>
    <p:sldId id="268" r:id="rId8"/>
    <p:sldId id="269" r:id="rId9"/>
    <p:sldId id="270" r:id="rId10"/>
    <p:sldId id="274" r:id="rId11"/>
    <p:sldId id="271" r:id="rId12"/>
    <p:sldId id="272" r:id="rId13"/>
    <p:sldId id="273" r:id="rId14"/>
    <p:sldId id="275" r:id="rId15"/>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PA" dirty="0"/>
          </a:p>
        </p:txBody>
      </p:sp>
      <p:sp>
        <p:nvSpPr>
          <p:cNvPr id="4" name="3 Marcador de fecha"/>
          <p:cNvSpPr>
            <a:spLocks noGrp="1"/>
          </p:cNvSpPr>
          <p:nvPr>
            <p:ph type="dt" sz="half" idx="10"/>
          </p:nvPr>
        </p:nvSpPr>
        <p:spPr/>
        <p:txBody>
          <a:bodyPr/>
          <a:lstStyle/>
          <a:p>
            <a:fld id="{9FBD9FB7-E05C-4212-83CC-C71392CAEA03}" type="datetimeFigureOut">
              <a:rPr lang="es-PA" smtClean="0"/>
              <a:t>1/9/18</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A279D515-0AC5-4CB1-A07B-0AAA1C080DFF}" type="slidenum">
              <a:rPr lang="es-PA" smtClean="0"/>
              <a:t>‹Nº›</a:t>
            </a:fld>
            <a:endParaRPr lang="es-PA"/>
          </a:p>
        </p:txBody>
      </p:sp>
    </p:spTree>
    <p:extLst>
      <p:ext uri="{BB962C8B-B14F-4D97-AF65-F5344CB8AC3E}">
        <p14:creationId xmlns:p14="http://schemas.microsoft.com/office/powerpoint/2010/main" val="69400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9FBD9FB7-E05C-4212-83CC-C71392CAEA03}" type="datetimeFigureOut">
              <a:rPr lang="es-PA" smtClean="0"/>
              <a:t>1/9/18</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A279D515-0AC5-4CB1-A07B-0AAA1C080DFF}" type="slidenum">
              <a:rPr lang="es-PA" smtClean="0"/>
              <a:t>‹Nº›</a:t>
            </a:fld>
            <a:endParaRPr lang="es-PA"/>
          </a:p>
        </p:txBody>
      </p:sp>
    </p:spTree>
    <p:extLst>
      <p:ext uri="{BB962C8B-B14F-4D97-AF65-F5344CB8AC3E}">
        <p14:creationId xmlns:p14="http://schemas.microsoft.com/office/powerpoint/2010/main" val="224689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9FBD9FB7-E05C-4212-83CC-C71392CAEA03}" type="datetimeFigureOut">
              <a:rPr lang="es-PA" smtClean="0"/>
              <a:t>1/9/18</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A279D515-0AC5-4CB1-A07B-0AAA1C080DFF}" type="slidenum">
              <a:rPr lang="es-PA" smtClean="0"/>
              <a:t>‹Nº›</a:t>
            </a:fld>
            <a:endParaRPr lang="es-PA"/>
          </a:p>
        </p:txBody>
      </p:sp>
    </p:spTree>
    <p:extLst>
      <p:ext uri="{BB962C8B-B14F-4D97-AF65-F5344CB8AC3E}">
        <p14:creationId xmlns:p14="http://schemas.microsoft.com/office/powerpoint/2010/main" val="398050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a:xfrm>
            <a:off x="478274" y="1556792"/>
            <a:ext cx="7633277" cy="4525963"/>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A" dirty="0"/>
          </a:p>
        </p:txBody>
      </p:sp>
      <p:sp>
        <p:nvSpPr>
          <p:cNvPr id="4" name="3 Marcador de fecha"/>
          <p:cNvSpPr>
            <a:spLocks noGrp="1"/>
          </p:cNvSpPr>
          <p:nvPr>
            <p:ph type="dt" sz="half" idx="10"/>
          </p:nvPr>
        </p:nvSpPr>
        <p:spPr/>
        <p:txBody>
          <a:bodyPr/>
          <a:lstStyle/>
          <a:p>
            <a:fld id="{9FBD9FB7-E05C-4212-83CC-C71392CAEA03}" type="datetimeFigureOut">
              <a:rPr lang="es-PA" smtClean="0"/>
              <a:t>1/9/18</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A279D515-0AC5-4CB1-A07B-0AAA1C080DFF}" type="slidenum">
              <a:rPr lang="es-PA" smtClean="0"/>
              <a:t>‹Nº›</a:t>
            </a:fld>
            <a:endParaRPr lang="es-PA"/>
          </a:p>
        </p:txBody>
      </p:sp>
      <p:pic>
        <p:nvPicPr>
          <p:cNvPr id="2050" name="Picture 2" descr="C:\Users\Usuario\Documents\IAJNA\Fotos IAJNA\IMG-20180829-WA000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8979" y="4012916"/>
            <a:ext cx="1072612" cy="8044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uario\Documents\IAJNA\Fotos IAJNA\20180824_095247.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88979" y="4817375"/>
            <a:ext cx="1055022" cy="85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46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FBD9FB7-E05C-4212-83CC-C71392CAEA03}" type="datetimeFigureOut">
              <a:rPr lang="es-PA" smtClean="0"/>
              <a:t>1/9/18</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A279D515-0AC5-4CB1-A07B-0AAA1C080DFF}" type="slidenum">
              <a:rPr lang="es-PA" smtClean="0"/>
              <a:t>‹Nº›</a:t>
            </a:fld>
            <a:endParaRPr lang="es-PA"/>
          </a:p>
        </p:txBody>
      </p:sp>
    </p:spTree>
    <p:extLst>
      <p:ext uri="{BB962C8B-B14F-4D97-AF65-F5344CB8AC3E}">
        <p14:creationId xmlns:p14="http://schemas.microsoft.com/office/powerpoint/2010/main" val="371376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p>
            <a:fld id="{9FBD9FB7-E05C-4212-83CC-C71392CAEA03}" type="datetimeFigureOut">
              <a:rPr lang="es-PA" smtClean="0"/>
              <a:t>1/9/18</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A279D515-0AC5-4CB1-A07B-0AAA1C080DFF}" type="slidenum">
              <a:rPr lang="es-PA" smtClean="0"/>
              <a:t>‹Nº›</a:t>
            </a:fld>
            <a:endParaRPr lang="es-PA"/>
          </a:p>
        </p:txBody>
      </p:sp>
    </p:spTree>
    <p:extLst>
      <p:ext uri="{BB962C8B-B14F-4D97-AF65-F5344CB8AC3E}">
        <p14:creationId xmlns:p14="http://schemas.microsoft.com/office/powerpoint/2010/main" val="36258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p>
            <a:fld id="{9FBD9FB7-E05C-4212-83CC-C71392CAEA03}" type="datetimeFigureOut">
              <a:rPr lang="es-PA" smtClean="0"/>
              <a:t>1/9/18</a:t>
            </a:fld>
            <a:endParaRPr lang="es-PA"/>
          </a:p>
        </p:txBody>
      </p:sp>
      <p:sp>
        <p:nvSpPr>
          <p:cNvPr id="8" name="7 Marcador de pie de página"/>
          <p:cNvSpPr>
            <a:spLocks noGrp="1"/>
          </p:cNvSpPr>
          <p:nvPr>
            <p:ph type="ftr" sz="quarter" idx="11"/>
          </p:nvPr>
        </p:nvSpPr>
        <p:spPr/>
        <p:txBody>
          <a:bodyPr/>
          <a:lstStyle/>
          <a:p>
            <a:endParaRPr lang="es-PA"/>
          </a:p>
        </p:txBody>
      </p:sp>
      <p:sp>
        <p:nvSpPr>
          <p:cNvPr id="9" name="8 Marcador de número de diapositiva"/>
          <p:cNvSpPr>
            <a:spLocks noGrp="1"/>
          </p:cNvSpPr>
          <p:nvPr>
            <p:ph type="sldNum" sz="quarter" idx="12"/>
          </p:nvPr>
        </p:nvSpPr>
        <p:spPr/>
        <p:txBody>
          <a:bodyPr/>
          <a:lstStyle/>
          <a:p>
            <a:fld id="{A279D515-0AC5-4CB1-A07B-0AAA1C080DFF}" type="slidenum">
              <a:rPr lang="es-PA" smtClean="0"/>
              <a:t>‹Nº›</a:t>
            </a:fld>
            <a:endParaRPr lang="es-PA"/>
          </a:p>
        </p:txBody>
      </p:sp>
    </p:spTree>
    <p:extLst>
      <p:ext uri="{BB962C8B-B14F-4D97-AF65-F5344CB8AC3E}">
        <p14:creationId xmlns:p14="http://schemas.microsoft.com/office/powerpoint/2010/main" val="121840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p>
            <a:fld id="{9FBD9FB7-E05C-4212-83CC-C71392CAEA03}" type="datetimeFigureOut">
              <a:rPr lang="es-PA" smtClean="0"/>
              <a:t>1/9/18</a:t>
            </a:fld>
            <a:endParaRPr lang="es-PA"/>
          </a:p>
        </p:txBody>
      </p:sp>
      <p:sp>
        <p:nvSpPr>
          <p:cNvPr id="4" name="3 Marcador de pie de página"/>
          <p:cNvSpPr>
            <a:spLocks noGrp="1"/>
          </p:cNvSpPr>
          <p:nvPr>
            <p:ph type="ftr" sz="quarter" idx="11"/>
          </p:nvPr>
        </p:nvSpPr>
        <p:spPr/>
        <p:txBody>
          <a:bodyPr/>
          <a:lstStyle/>
          <a:p>
            <a:endParaRPr lang="es-PA"/>
          </a:p>
        </p:txBody>
      </p:sp>
      <p:sp>
        <p:nvSpPr>
          <p:cNvPr id="5" name="4 Marcador de número de diapositiva"/>
          <p:cNvSpPr>
            <a:spLocks noGrp="1"/>
          </p:cNvSpPr>
          <p:nvPr>
            <p:ph type="sldNum" sz="quarter" idx="12"/>
          </p:nvPr>
        </p:nvSpPr>
        <p:spPr/>
        <p:txBody>
          <a:bodyPr/>
          <a:lstStyle/>
          <a:p>
            <a:fld id="{A279D515-0AC5-4CB1-A07B-0AAA1C080DFF}" type="slidenum">
              <a:rPr lang="es-PA" smtClean="0"/>
              <a:t>‹Nº›</a:t>
            </a:fld>
            <a:endParaRPr lang="es-PA"/>
          </a:p>
        </p:txBody>
      </p:sp>
    </p:spTree>
    <p:extLst>
      <p:ext uri="{BB962C8B-B14F-4D97-AF65-F5344CB8AC3E}">
        <p14:creationId xmlns:p14="http://schemas.microsoft.com/office/powerpoint/2010/main" val="219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FBD9FB7-E05C-4212-83CC-C71392CAEA03}" type="datetimeFigureOut">
              <a:rPr lang="es-PA" smtClean="0"/>
              <a:t>1/9/18</a:t>
            </a:fld>
            <a:endParaRPr lang="es-PA"/>
          </a:p>
        </p:txBody>
      </p:sp>
      <p:sp>
        <p:nvSpPr>
          <p:cNvPr id="3" name="2 Marcador de pie de página"/>
          <p:cNvSpPr>
            <a:spLocks noGrp="1"/>
          </p:cNvSpPr>
          <p:nvPr>
            <p:ph type="ftr" sz="quarter" idx="11"/>
          </p:nvPr>
        </p:nvSpPr>
        <p:spPr/>
        <p:txBody>
          <a:bodyPr/>
          <a:lstStyle/>
          <a:p>
            <a:endParaRPr lang="es-PA"/>
          </a:p>
        </p:txBody>
      </p:sp>
      <p:sp>
        <p:nvSpPr>
          <p:cNvPr id="4" name="3 Marcador de número de diapositiva"/>
          <p:cNvSpPr>
            <a:spLocks noGrp="1"/>
          </p:cNvSpPr>
          <p:nvPr>
            <p:ph type="sldNum" sz="quarter" idx="12"/>
          </p:nvPr>
        </p:nvSpPr>
        <p:spPr/>
        <p:txBody>
          <a:bodyPr/>
          <a:lstStyle/>
          <a:p>
            <a:fld id="{A279D515-0AC5-4CB1-A07B-0AAA1C080DFF}" type="slidenum">
              <a:rPr lang="es-PA" smtClean="0"/>
              <a:t>‹Nº›</a:t>
            </a:fld>
            <a:endParaRPr lang="es-PA"/>
          </a:p>
        </p:txBody>
      </p:sp>
    </p:spTree>
    <p:extLst>
      <p:ext uri="{BB962C8B-B14F-4D97-AF65-F5344CB8AC3E}">
        <p14:creationId xmlns:p14="http://schemas.microsoft.com/office/powerpoint/2010/main" val="2595954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FBD9FB7-E05C-4212-83CC-C71392CAEA03}" type="datetimeFigureOut">
              <a:rPr lang="es-PA" smtClean="0"/>
              <a:t>1/9/18</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A279D515-0AC5-4CB1-A07B-0AAA1C080DFF}" type="slidenum">
              <a:rPr lang="es-PA" smtClean="0"/>
              <a:t>‹Nº›</a:t>
            </a:fld>
            <a:endParaRPr lang="es-PA"/>
          </a:p>
        </p:txBody>
      </p:sp>
    </p:spTree>
    <p:extLst>
      <p:ext uri="{BB962C8B-B14F-4D97-AF65-F5344CB8AC3E}">
        <p14:creationId xmlns:p14="http://schemas.microsoft.com/office/powerpoint/2010/main" val="98616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FBD9FB7-E05C-4212-83CC-C71392CAEA03}" type="datetimeFigureOut">
              <a:rPr lang="es-PA" smtClean="0"/>
              <a:t>1/9/18</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A279D515-0AC5-4CB1-A07B-0AAA1C080DFF}" type="slidenum">
              <a:rPr lang="es-PA" smtClean="0"/>
              <a:t>‹Nº›</a:t>
            </a:fld>
            <a:endParaRPr lang="es-PA"/>
          </a:p>
        </p:txBody>
      </p:sp>
    </p:spTree>
    <p:extLst>
      <p:ext uri="{BB962C8B-B14F-4D97-AF65-F5344CB8AC3E}">
        <p14:creationId xmlns:p14="http://schemas.microsoft.com/office/powerpoint/2010/main" val="3879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PA" dirty="0"/>
          </a:p>
        </p:txBody>
      </p:sp>
      <p:sp>
        <p:nvSpPr>
          <p:cNvPr id="3" name="2 Marcador de texto"/>
          <p:cNvSpPr>
            <a:spLocks noGrp="1"/>
          </p:cNvSpPr>
          <p:nvPr>
            <p:ph type="body" idx="1"/>
          </p:nvPr>
        </p:nvSpPr>
        <p:spPr>
          <a:xfrm>
            <a:off x="457200" y="1600201"/>
            <a:ext cx="7633277"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A" dirty="0"/>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D9FB7-E05C-4212-83CC-C71392CAEA03}" type="datetimeFigureOut">
              <a:rPr lang="es-PA" smtClean="0"/>
              <a:t>1/9/18</a:t>
            </a:fld>
            <a:endParaRPr lang="es-PA"/>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9D515-0AC5-4CB1-A07B-0AAA1C080DFF}" type="slidenum">
              <a:rPr lang="es-PA" smtClean="0"/>
              <a:t>‹Nº›</a:t>
            </a:fld>
            <a:endParaRPr lang="es-PA"/>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40352" y="260648"/>
            <a:ext cx="1111179" cy="12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flipH="1">
            <a:off x="8036958" y="2480782"/>
            <a:ext cx="1077708" cy="75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Usuario\Documents\IAJNA\Fotos IAJNA\IMG-20180829-WA0001.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36957" y="1628801"/>
            <a:ext cx="1091427" cy="818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uario\Documents\IAJNA\Fotos IAJNA\20180824_095018.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036957" y="3202449"/>
            <a:ext cx="1107043" cy="7979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Usuario\Documents\IAJNA\Fotos IAJNA\IMG-20180829-WA0003.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88979" y="4012916"/>
            <a:ext cx="1072612" cy="8044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Usuario\Documents\IAJNA\Fotos IAJNA\20180824_095247.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088979" y="4817375"/>
            <a:ext cx="1055022" cy="8548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103103" y="5672210"/>
            <a:ext cx="1058488" cy="82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31132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188640"/>
            <a:ext cx="7772400" cy="6408712"/>
          </a:xfrm>
        </p:spPr>
        <p:txBody>
          <a:bodyPr>
            <a:normAutofit fontScale="90000"/>
          </a:bodyPr>
          <a:lstStyle/>
          <a:p>
            <a:r>
              <a:rPr lang="es-PA" sz="2200" dirty="0" smtClean="0"/>
              <a:t/>
            </a:r>
            <a:br>
              <a:rPr lang="es-PA" sz="2200" dirty="0" smtClean="0"/>
            </a:br>
            <a:r>
              <a:rPr lang="es-PA" sz="2200" dirty="0"/>
              <a:t/>
            </a:r>
            <a:br>
              <a:rPr lang="es-PA" sz="2200" dirty="0"/>
            </a:br>
            <a:r>
              <a:rPr lang="es-PA" sz="2200" dirty="0" smtClean="0"/>
              <a:t/>
            </a:r>
            <a:br>
              <a:rPr lang="es-PA" sz="2200" dirty="0" smtClean="0"/>
            </a:br>
            <a:r>
              <a:rPr lang="es-PA" sz="2200" dirty="0"/>
              <a:t/>
            </a:r>
            <a:br>
              <a:rPr lang="es-PA" sz="2200" dirty="0"/>
            </a:br>
            <a:r>
              <a:rPr lang="es-PA" sz="2200" dirty="0" smtClean="0"/>
              <a:t/>
            </a:r>
            <a:br>
              <a:rPr lang="es-PA" sz="2200" dirty="0" smtClean="0"/>
            </a:br>
            <a:r>
              <a:rPr lang="es-PA" sz="2200" dirty="0"/>
              <a:t/>
            </a:r>
            <a:br>
              <a:rPr lang="es-PA" sz="2200" dirty="0"/>
            </a:br>
            <a:r>
              <a:rPr lang="es-PA" sz="2200" dirty="0" smtClean="0"/>
              <a:t>MINISTERIO DE EDUCACIÓN</a:t>
            </a:r>
            <a:br>
              <a:rPr lang="es-PA" sz="2200" dirty="0" smtClean="0"/>
            </a:br>
            <a:r>
              <a:rPr lang="es-PA" sz="2200" dirty="0" smtClean="0"/>
              <a:t/>
            </a:r>
            <a:br>
              <a:rPr lang="es-PA" sz="2200" dirty="0" smtClean="0"/>
            </a:br>
            <a:r>
              <a:rPr lang="es-PA" sz="2200" dirty="0" smtClean="0"/>
              <a:t>DIRECCIÓN NACIONAL DE EDUCACIÓN MEDIA PROFESIONAL Y TÉCNICA</a:t>
            </a:r>
            <a:br>
              <a:rPr lang="es-PA" sz="2200" dirty="0" smtClean="0"/>
            </a:br>
            <a:r>
              <a:rPr lang="es-PA" sz="2200" dirty="0" smtClean="0"/>
              <a:t>XIII OLIMPIADAS AGROPECUARIAS Y FORESTALES</a:t>
            </a:r>
            <a:br>
              <a:rPr lang="es-PA" sz="2200" dirty="0" smtClean="0"/>
            </a:br>
            <a:r>
              <a:rPr lang="es-PA" sz="2200" dirty="0"/>
              <a:t/>
            </a:r>
            <a:br>
              <a:rPr lang="es-PA" sz="2200" dirty="0"/>
            </a:br>
            <a:r>
              <a:rPr lang="es-PA" sz="2200" dirty="0" smtClean="0"/>
              <a:t>PROYECTO DE REINGENIERÍA</a:t>
            </a:r>
            <a:br>
              <a:rPr lang="es-PA" sz="2200" dirty="0" smtClean="0"/>
            </a:br>
            <a:r>
              <a:rPr lang="es-PA" sz="2200" dirty="0" smtClean="0"/>
              <a:t>DESHIDRATADOR ARTESANAL</a:t>
            </a:r>
            <a:br>
              <a:rPr lang="es-PA" sz="2200" dirty="0" smtClean="0"/>
            </a:br>
            <a:r>
              <a:rPr lang="es-PA" sz="2200" dirty="0"/>
              <a:t/>
            </a:r>
            <a:br>
              <a:rPr lang="es-PA" sz="2200" dirty="0"/>
            </a:br>
            <a:r>
              <a:rPr lang="es-PA" sz="2200" dirty="0" smtClean="0"/>
              <a:t>PRESENTADO POR</a:t>
            </a:r>
            <a:br>
              <a:rPr lang="es-PA" sz="2200" dirty="0" smtClean="0"/>
            </a:br>
            <a:r>
              <a:rPr lang="es-PA" sz="2200" dirty="0" smtClean="0"/>
              <a:t>INSTITUTO  JESÚS NAZARENO DE ATALAYA</a:t>
            </a:r>
            <a:br>
              <a:rPr lang="es-PA" sz="2200" dirty="0" smtClean="0"/>
            </a:br>
            <a:r>
              <a:rPr lang="es-PA" sz="2200" dirty="0"/>
              <a:t/>
            </a:r>
            <a:br>
              <a:rPr lang="es-PA" sz="2200" dirty="0"/>
            </a:br>
            <a:r>
              <a:rPr lang="es-PA" sz="2200" dirty="0" smtClean="0"/>
              <a:t>EXPOSITOR</a:t>
            </a:r>
            <a:br>
              <a:rPr lang="es-PA" sz="2200" dirty="0" smtClean="0"/>
            </a:br>
            <a:r>
              <a:rPr lang="es-PA" sz="2200" dirty="0" smtClean="0"/>
              <a:t>CARLOS CABALLERO</a:t>
            </a:r>
            <a:br>
              <a:rPr lang="es-PA" sz="2200" dirty="0" smtClean="0"/>
            </a:br>
            <a:r>
              <a:rPr lang="es-PA" sz="2200" dirty="0"/>
              <a:t/>
            </a:r>
            <a:br>
              <a:rPr lang="es-PA" sz="2200" dirty="0"/>
            </a:br>
            <a:r>
              <a:rPr lang="es-PA" sz="2200" dirty="0" smtClean="0"/>
              <a:t>ASESOR </a:t>
            </a:r>
            <a:br>
              <a:rPr lang="es-PA" sz="2200" dirty="0" smtClean="0"/>
            </a:br>
            <a:r>
              <a:rPr lang="es-PA" sz="2200" dirty="0" smtClean="0"/>
              <a:t>PROFESOR FEDERICO CHEN</a:t>
            </a:r>
            <a:br>
              <a:rPr lang="es-PA" sz="2200" dirty="0" smtClean="0"/>
            </a:br>
            <a:r>
              <a:rPr lang="es-PA" sz="2700" dirty="0"/>
              <a:t/>
            </a:r>
            <a:br>
              <a:rPr lang="es-PA" sz="2700" dirty="0"/>
            </a:br>
            <a:r>
              <a:rPr lang="es-PA" dirty="0" smtClean="0"/>
              <a:t/>
            </a:r>
            <a:br>
              <a:rPr lang="es-PA" dirty="0" smtClean="0"/>
            </a:br>
            <a:r>
              <a:rPr lang="es-PA" dirty="0" smtClean="0"/>
              <a:t/>
            </a:r>
            <a:br>
              <a:rPr lang="es-PA" dirty="0" smtClean="0"/>
            </a:br>
            <a:endParaRPr lang="es-PA" dirty="0"/>
          </a:p>
        </p:txBody>
      </p:sp>
    </p:spTree>
    <p:extLst>
      <p:ext uri="{BB962C8B-B14F-4D97-AF65-F5344CB8AC3E}">
        <p14:creationId xmlns:p14="http://schemas.microsoft.com/office/powerpoint/2010/main" val="17129581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211144" cy="1143000"/>
          </a:xfrm>
        </p:spPr>
        <p:txBody>
          <a:bodyPr/>
          <a:lstStyle/>
          <a:p>
            <a:r>
              <a:rPr lang="es-PA" dirty="0" smtClean="0"/>
              <a:t>CONSTRUCCIÓN</a:t>
            </a:r>
            <a:endParaRPr lang="es-PA" dirty="0"/>
          </a:p>
        </p:txBody>
      </p:sp>
      <p:sp>
        <p:nvSpPr>
          <p:cNvPr id="3" name="2 Marcador de contenido"/>
          <p:cNvSpPr>
            <a:spLocks noGrp="1"/>
          </p:cNvSpPr>
          <p:nvPr>
            <p:ph sz="half" idx="1"/>
          </p:nvPr>
        </p:nvSpPr>
        <p:spPr>
          <a:xfrm>
            <a:off x="457200" y="1772816"/>
            <a:ext cx="3538736" cy="3816424"/>
          </a:xfrm>
        </p:spPr>
        <p:txBody>
          <a:bodyPr/>
          <a:lstStyle/>
          <a:p>
            <a:r>
              <a:rPr lang="es-PA" dirty="0" smtClean="0"/>
              <a:t>El deshidratador solar es un secador de alimento de uso sencillo, práctico a las necesidades del hogar </a:t>
            </a:r>
            <a:endParaRPr lang="es-PA" dirty="0"/>
          </a:p>
        </p:txBody>
      </p:sp>
      <p:pic>
        <p:nvPicPr>
          <p:cNvPr id="5" name="4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3851920" y="2186863"/>
            <a:ext cx="3888434" cy="2916324"/>
          </a:xfrm>
        </p:spPr>
      </p:pic>
    </p:spTree>
    <p:extLst>
      <p:ext uri="{BB962C8B-B14F-4D97-AF65-F5344CB8AC3E}">
        <p14:creationId xmlns:p14="http://schemas.microsoft.com/office/powerpoint/2010/main" val="46006790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RESULTADOS ESPERADOS</a:t>
            </a:r>
            <a:endParaRPr lang="es-PA" dirty="0"/>
          </a:p>
        </p:txBody>
      </p:sp>
      <p:sp>
        <p:nvSpPr>
          <p:cNvPr id="3" name="2 Marcador de contenido"/>
          <p:cNvSpPr>
            <a:spLocks noGrp="1"/>
          </p:cNvSpPr>
          <p:nvPr>
            <p:ph idx="1"/>
          </p:nvPr>
        </p:nvSpPr>
        <p:spPr>
          <a:xfrm>
            <a:off x="478275" y="1556792"/>
            <a:ext cx="7406094" cy="4525963"/>
          </a:xfrm>
        </p:spPr>
        <p:txBody>
          <a:bodyPr>
            <a:normAutofit fontScale="92500"/>
          </a:bodyPr>
          <a:lstStyle/>
          <a:p>
            <a:r>
              <a:rPr lang="es-PA" dirty="0" smtClean="0"/>
              <a:t>Presentar una alternativa ecológicamente  factible, de bajo costo que contribuya a la preservación de alimentos en distintos hogares, aprovechando las frutas de temporada, tales como sandía piña, guineo, algunos vegetales disponibles y que exista el hábito de consumo.</a:t>
            </a:r>
          </a:p>
          <a:p>
            <a:r>
              <a:rPr lang="es-PA" dirty="0" smtClean="0"/>
              <a:t>Generar un valor agregado a la producción casera, posibilitando el emprendimiento</a:t>
            </a:r>
            <a:endParaRPr lang="es-PA" dirty="0"/>
          </a:p>
        </p:txBody>
      </p:sp>
    </p:spTree>
    <p:extLst>
      <p:ext uri="{BB962C8B-B14F-4D97-AF65-F5344CB8AC3E}">
        <p14:creationId xmlns:p14="http://schemas.microsoft.com/office/powerpoint/2010/main" val="22784787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211144" cy="994122"/>
          </a:xfrm>
        </p:spPr>
        <p:txBody>
          <a:bodyPr/>
          <a:lstStyle/>
          <a:p>
            <a:r>
              <a:rPr lang="es-PA" dirty="0" smtClean="0"/>
              <a:t>CONCLUSIONES</a:t>
            </a:r>
            <a:endParaRPr lang="es-PA" dirty="0"/>
          </a:p>
        </p:txBody>
      </p:sp>
      <p:sp>
        <p:nvSpPr>
          <p:cNvPr id="3" name="2 Marcador de contenido"/>
          <p:cNvSpPr>
            <a:spLocks noGrp="1"/>
          </p:cNvSpPr>
          <p:nvPr>
            <p:ph idx="1"/>
          </p:nvPr>
        </p:nvSpPr>
        <p:spPr>
          <a:xfrm>
            <a:off x="478275" y="1556792"/>
            <a:ext cx="7406094" cy="4525963"/>
          </a:xfrm>
        </p:spPr>
        <p:txBody>
          <a:bodyPr>
            <a:normAutofit fontScale="92500" lnSpcReduction="10000"/>
          </a:bodyPr>
          <a:lstStyle/>
          <a:p>
            <a:r>
              <a:rPr lang="es-PA" dirty="0" smtClean="0"/>
              <a:t>La deshidratación como técnica de preservación de alimentos siempre será una alternativa de bajo costo, amigable al ambiente.</a:t>
            </a:r>
          </a:p>
          <a:p>
            <a:r>
              <a:rPr lang="es-PA" dirty="0" smtClean="0"/>
              <a:t>La construcción de un deshidratador artesanal con materiales reciclables permite el aprovechamiento en momentos de sobreproducción, tanto para el autoconsumo como para la comercialización casera.</a:t>
            </a:r>
            <a:endParaRPr lang="es-PA" dirty="0"/>
          </a:p>
        </p:txBody>
      </p:sp>
    </p:spTree>
    <p:extLst>
      <p:ext uri="{BB962C8B-B14F-4D97-AF65-F5344CB8AC3E}">
        <p14:creationId xmlns:p14="http://schemas.microsoft.com/office/powerpoint/2010/main" val="134948055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283152" cy="1143000"/>
          </a:xfrm>
        </p:spPr>
        <p:txBody>
          <a:bodyPr/>
          <a:lstStyle/>
          <a:p>
            <a:r>
              <a:rPr lang="es-PA" dirty="0" smtClean="0"/>
              <a:t>RECOMENDACIONES</a:t>
            </a:r>
            <a:endParaRPr lang="es-PA" dirty="0"/>
          </a:p>
        </p:txBody>
      </p:sp>
      <p:sp>
        <p:nvSpPr>
          <p:cNvPr id="3" name="2 Marcador de contenido"/>
          <p:cNvSpPr>
            <a:spLocks noGrp="1"/>
          </p:cNvSpPr>
          <p:nvPr>
            <p:ph idx="1"/>
          </p:nvPr>
        </p:nvSpPr>
        <p:spPr/>
        <p:txBody>
          <a:bodyPr/>
          <a:lstStyle/>
          <a:p>
            <a:r>
              <a:rPr lang="es-PA" dirty="0" smtClean="0"/>
              <a:t>Utilizar materiales reciclables que permitan su aprovechamiento, y ahorrar recursos económicos.</a:t>
            </a:r>
          </a:p>
          <a:p>
            <a:r>
              <a:rPr lang="es-PA" dirty="0" smtClean="0"/>
              <a:t>Definir un tamaño de acuerdo a la necesidad familiar o de emprendimiento.</a:t>
            </a:r>
          </a:p>
          <a:p>
            <a:r>
              <a:rPr lang="es-PA" dirty="0" smtClean="0"/>
              <a:t>Divulgar esta técnica de preservación de alimentos en forma artesanal, higiénica y económica.</a:t>
            </a:r>
          </a:p>
          <a:p>
            <a:endParaRPr lang="es-PA" dirty="0"/>
          </a:p>
        </p:txBody>
      </p:sp>
    </p:spTree>
    <p:extLst>
      <p:ext uri="{BB962C8B-B14F-4D97-AF65-F5344CB8AC3E}">
        <p14:creationId xmlns:p14="http://schemas.microsoft.com/office/powerpoint/2010/main" val="41451592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1" y="836712"/>
            <a:ext cx="7632848" cy="5688632"/>
          </a:xfrm>
        </p:spPr>
        <p:txBody>
          <a:bodyPr>
            <a:normAutofit lnSpcReduction="10000"/>
          </a:bodyPr>
          <a:lstStyle/>
          <a:p>
            <a:pPr marL="0" indent="0">
              <a:buNone/>
            </a:pPr>
            <a:r>
              <a:rPr lang="es-PA" sz="3600" dirty="0">
                <a:latin typeface="Arial" panose="020B0604020202020204" pitchFamily="34" charset="0"/>
                <a:cs typeface="Arial" panose="020B0604020202020204" pitchFamily="34" charset="0"/>
              </a:rPr>
              <a:t>NUESTRO LEMA</a:t>
            </a:r>
          </a:p>
          <a:p>
            <a:pPr marL="0" indent="0">
              <a:buNone/>
            </a:pPr>
            <a:endParaRPr lang="es-PA" dirty="0"/>
          </a:p>
          <a:p>
            <a:r>
              <a:rPr lang="es-PA" sz="3600" dirty="0">
                <a:latin typeface="Arial" panose="020B0604020202020204" pitchFamily="34" charset="0"/>
                <a:cs typeface="Arial" panose="020B0604020202020204" pitchFamily="34" charset="0"/>
              </a:rPr>
              <a:t>APRENDIENDO PARA HACER</a:t>
            </a:r>
          </a:p>
          <a:p>
            <a:r>
              <a:rPr lang="es-PA" sz="3600" dirty="0">
                <a:latin typeface="Arial" panose="020B0604020202020204" pitchFamily="34" charset="0"/>
                <a:cs typeface="Arial" panose="020B0604020202020204" pitchFamily="34" charset="0"/>
              </a:rPr>
              <a:t>HACIENDO PARA APRENDER</a:t>
            </a:r>
          </a:p>
          <a:p>
            <a:r>
              <a:rPr lang="es-PA" sz="3600" dirty="0">
                <a:latin typeface="Arial" panose="020B0604020202020204" pitchFamily="34" charset="0"/>
                <a:cs typeface="Arial" panose="020B0604020202020204" pitchFamily="34" charset="0"/>
              </a:rPr>
              <a:t>GANANDO PARA VIVIR</a:t>
            </a:r>
          </a:p>
          <a:p>
            <a:r>
              <a:rPr lang="es-PA" sz="3600" dirty="0">
                <a:latin typeface="Arial" panose="020B0604020202020204" pitchFamily="34" charset="0"/>
                <a:cs typeface="Arial" panose="020B0604020202020204" pitchFamily="34" charset="0"/>
              </a:rPr>
              <a:t>VIVIENDO PARA </a:t>
            </a:r>
            <a:r>
              <a:rPr lang="es-PA" sz="3600" dirty="0" smtClean="0">
                <a:latin typeface="Arial" panose="020B0604020202020204" pitchFamily="34" charset="0"/>
                <a:cs typeface="Arial" panose="020B0604020202020204" pitchFamily="34" charset="0"/>
              </a:rPr>
              <a:t>SERVIR</a:t>
            </a:r>
          </a:p>
          <a:p>
            <a:pPr marL="0" indent="0" algn="ctr">
              <a:buNone/>
            </a:pPr>
            <a:endParaRPr lang="es-PA" sz="3600" dirty="0">
              <a:latin typeface="Arial" panose="020B0604020202020204" pitchFamily="34" charset="0"/>
              <a:cs typeface="Arial" panose="020B0604020202020204" pitchFamily="34" charset="0"/>
            </a:endParaRPr>
          </a:p>
          <a:p>
            <a:pPr marL="0" indent="0" algn="ctr">
              <a:buNone/>
            </a:pPr>
            <a:r>
              <a:rPr lang="es-PA" sz="3600" dirty="0" smtClean="0">
                <a:latin typeface="Algerian" panose="04020705040A02060702" pitchFamily="82" charset="0"/>
                <a:cs typeface="Arial" panose="020B0604020202020204" pitchFamily="34" charset="0"/>
              </a:rPr>
              <a:t>“</a:t>
            </a:r>
            <a:r>
              <a:rPr lang="es-PA" sz="3600" dirty="0" smtClean="0">
                <a:solidFill>
                  <a:srgbClr val="FFFF00"/>
                </a:solidFill>
                <a:latin typeface="Algerian" panose="04020705040A02060702" pitchFamily="82" charset="0"/>
                <a:cs typeface="Arial" panose="020B0604020202020204" pitchFamily="34" charset="0"/>
              </a:rPr>
              <a:t>MUCHAS GRACIAS POR SU ATENCIÓN</a:t>
            </a:r>
            <a:r>
              <a:rPr lang="es-PA" sz="3600" dirty="0" smtClean="0">
                <a:latin typeface="Algerian" panose="04020705040A02060702" pitchFamily="82" charset="0"/>
                <a:cs typeface="Arial" panose="020B0604020202020204" pitchFamily="34" charset="0"/>
              </a:rPr>
              <a:t>”</a:t>
            </a:r>
            <a:endParaRPr lang="es-PA" sz="3600" dirty="0">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17878149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5301208"/>
            <a:ext cx="6192688" cy="1214810"/>
          </a:xfrm>
        </p:spPr>
        <p:txBody>
          <a:bodyPr>
            <a:noAutofit/>
          </a:bodyPr>
          <a:lstStyle/>
          <a:p>
            <a:pPr algn="ctr"/>
            <a:r>
              <a:rPr lang="es-PA" sz="2800" dirty="0"/>
              <a:t>DESHIDRATADOR </a:t>
            </a:r>
            <a:r>
              <a:rPr lang="es-PA" sz="2800" dirty="0" smtClean="0"/>
              <a:t>ARTESANAL SOLAR</a:t>
            </a:r>
            <a:r>
              <a:rPr lang="es-PA" sz="2800" dirty="0"/>
              <a:t/>
            </a:r>
            <a:br>
              <a:rPr lang="es-PA" sz="2800" dirty="0"/>
            </a:br>
            <a:endParaRPr lang="es-PA" sz="2800" dirty="0"/>
          </a:p>
        </p:txBody>
      </p:sp>
      <p:pic>
        <p:nvPicPr>
          <p:cNvPr id="3074" name="Picture 2" descr="C:\Users\Usuario\Documents\IAJNA\Fotos IAJNA\20180829_080502.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21875" b="21875"/>
          <a:stretch>
            <a:fillRect/>
          </a:stretch>
        </p:blipFill>
        <p:spPr bwMode="auto">
          <a:xfrm>
            <a:off x="1792288" y="612775"/>
            <a:ext cx="5516016" cy="413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71381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a:t>BENEFICIOS</a:t>
            </a:r>
          </a:p>
        </p:txBody>
      </p:sp>
      <p:sp>
        <p:nvSpPr>
          <p:cNvPr id="3" name="2 Marcador de contenido"/>
          <p:cNvSpPr>
            <a:spLocks noGrp="1"/>
          </p:cNvSpPr>
          <p:nvPr>
            <p:ph idx="1"/>
          </p:nvPr>
        </p:nvSpPr>
        <p:spPr/>
        <p:txBody>
          <a:bodyPr>
            <a:normAutofit lnSpcReduction="10000"/>
          </a:bodyPr>
          <a:lstStyle/>
          <a:p>
            <a:pPr marL="0" indent="0" algn="just">
              <a:buNone/>
            </a:pPr>
            <a:r>
              <a:rPr lang="es-PA" dirty="0"/>
              <a:t>Un deshidratador,  mantiene en los alimentos, la gran mayoría de las vitaminas y minerales, con una notable variedad de sabores concentrados y nutrientes.</a:t>
            </a:r>
          </a:p>
          <a:p>
            <a:pPr marL="0" indent="0" algn="just">
              <a:buNone/>
            </a:pPr>
            <a:endParaRPr lang="es-PA" dirty="0"/>
          </a:p>
          <a:p>
            <a:pPr marL="0" indent="0" algn="just">
              <a:buNone/>
            </a:pPr>
            <a:r>
              <a:rPr lang="es-PA" dirty="0"/>
              <a:t>Por trabajar a base de luz solar, es un producto totalmente amigable con el ambiente y  no contamina porque su forma de producir es totalmente limpia</a:t>
            </a:r>
          </a:p>
        </p:txBody>
      </p:sp>
    </p:spTree>
    <p:extLst>
      <p:ext uri="{BB962C8B-B14F-4D97-AF65-F5344CB8AC3E}">
        <p14:creationId xmlns:p14="http://schemas.microsoft.com/office/powerpoint/2010/main" val="41454364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a:t>OBJETIVO GENERAL</a:t>
            </a:r>
          </a:p>
        </p:txBody>
      </p:sp>
      <p:sp>
        <p:nvSpPr>
          <p:cNvPr id="3" name="2 Marcador de contenido"/>
          <p:cNvSpPr>
            <a:spLocks noGrp="1"/>
          </p:cNvSpPr>
          <p:nvPr>
            <p:ph idx="1"/>
          </p:nvPr>
        </p:nvSpPr>
        <p:spPr/>
        <p:txBody>
          <a:bodyPr/>
          <a:lstStyle/>
          <a:p>
            <a:r>
              <a:rPr lang="es-PA" dirty="0" smtClean="0"/>
              <a:t>CONSTRUIR DE FORMA ARTESANAL </a:t>
            </a:r>
            <a:r>
              <a:rPr lang="es-PA" dirty="0"/>
              <a:t>Y DEMOSTRAR LA EFICIENCIA DE UN DESHIDRATADOR </a:t>
            </a:r>
            <a:r>
              <a:rPr lang="es-PA" dirty="0" smtClean="0"/>
              <a:t>SOLAR, </a:t>
            </a:r>
            <a:r>
              <a:rPr lang="es-PA" dirty="0"/>
              <a:t>EVIDENCIANDO SU CARÁCTER </a:t>
            </a:r>
            <a:r>
              <a:rPr lang="es-PA" dirty="0" smtClean="0"/>
              <a:t>ECOLOLÓGICO, USO PRÁCTICO </a:t>
            </a:r>
            <a:r>
              <a:rPr lang="es-PA" dirty="0"/>
              <a:t>Y LA NO AFECTACIÓN AL MEDIO AMBIENTE, PUES SUS COMPONENTES SON DURABLES Y UTILIZA ENERGÍA LIMPIA</a:t>
            </a:r>
          </a:p>
          <a:p>
            <a:pPr marL="0" indent="0">
              <a:buNone/>
            </a:pPr>
            <a:endParaRPr lang="es-PA" dirty="0"/>
          </a:p>
        </p:txBody>
      </p:sp>
    </p:spTree>
    <p:extLst>
      <p:ext uri="{BB962C8B-B14F-4D97-AF65-F5344CB8AC3E}">
        <p14:creationId xmlns:p14="http://schemas.microsoft.com/office/powerpoint/2010/main" val="30322313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OBJETIVOS ESPECÍFICOS</a:t>
            </a:r>
            <a:endParaRPr lang="es-PA" dirty="0"/>
          </a:p>
        </p:txBody>
      </p:sp>
      <p:sp>
        <p:nvSpPr>
          <p:cNvPr id="3" name="2 Marcador de contenido"/>
          <p:cNvSpPr>
            <a:spLocks noGrp="1"/>
          </p:cNvSpPr>
          <p:nvPr>
            <p:ph idx="1"/>
          </p:nvPr>
        </p:nvSpPr>
        <p:spPr/>
        <p:txBody>
          <a:bodyPr>
            <a:normAutofit/>
          </a:bodyPr>
          <a:lstStyle/>
          <a:p>
            <a:r>
              <a:rPr lang="es-PA" sz="2800" dirty="0" smtClean="0">
                <a:latin typeface="Arial" panose="020B0604020202020204" pitchFamily="34" charset="0"/>
                <a:cs typeface="Arial" panose="020B0604020202020204" pitchFamily="34" charset="0"/>
              </a:rPr>
              <a:t>Explicar la forma de </a:t>
            </a:r>
            <a:r>
              <a:rPr lang="es-PA" sz="2800" dirty="0">
                <a:latin typeface="Arial" panose="020B0604020202020204" pitchFamily="34" charset="0"/>
                <a:cs typeface="Arial" panose="020B0604020202020204" pitchFamily="34" charset="0"/>
              </a:rPr>
              <a:t>construir artesanalmente </a:t>
            </a:r>
            <a:r>
              <a:rPr lang="es-PA" sz="2800" dirty="0" smtClean="0">
                <a:latin typeface="Arial" panose="020B0604020202020204" pitchFamily="34" charset="0"/>
                <a:cs typeface="Arial" panose="020B0604020202020204" pitchFamily="34" charset="0"/>
              </a:rPr>
              <a:t>un deshidratador solar fabricado con materiales reciclables o comprados.</a:t>
            </a:r>
          </a:p>
          <a:p>
            <a:r>
              <a:rPr lang="es-PA" sz="2800" dirty="0" smtClean="0">
                <a:latin typeface="Arial" panose="020B0604020202020204" pitchFamily="34" charset="0"/>
                <a:cs typeface="Arial" panose="020B0604020202020204" pitchFamily="34" charset="0"/>
              </a:rPr>
              <a:t> Demostrar  funcionamiento mediante la exposición de productos deshidratados bajo esta técnica de procesamiento</a:t>
            </a:r>
          </a:p>
          <a:p>
            <a:r>
              <a:rPr lang="es-PA" sz="2800" dirty="0" smtClean="0">
                <a:latin typeface="Arial" panose="020B0604020202020204" pitchFamily="34" charset="0"/>
                <a:cs typeface="Arial" panose="020B0604020202020204" pitchFamily="34" charset="0"/>
              </a:rPr>
              <a:t>Exponer las bondades que representa la utilización de esta técnica de procesamiento</a:t>
            </a:r>
            <a:endParaRPr lang="es-P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95019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a:t>JUSTIFICACIÓN</a:t>
            </a:r>
          </a:p>
        </p:txBody>
      </p:sp>
      <p:sp>
        <p:nvSpPr>
          <p:cNvPr id="3" name="2 Marcador de contenido"/>
          <p:cNvSpPr>
            <a:spLocks noGrp="1"/>
          </p:cNvSpPr>
          <p:nvPr>
            <p:ph idx="1"/>
          </p:nvPr>
        </p:nvSpPr>
        <p:spPr/>
        <p:txBody>
          <a:bodyPr>
            <a:normAutofit fontScale="85000" lnSpcReduction="20000"/>
          </a:bodyPr>
          <a:lstStyle/>
          <a:p>
            <a:r>
              <a:rPr lang="es-PA" dirty="0"/>
              <a:t>Tradicionalmente, la preservación de alimentos es una necesidad básica en todo hogar, en lugares donde existe luz eléctrica la solución la proporciona los sistemas refrigerados, en áreas donde no existe el servicio eléctrico, se preservan los alimentos mediante la deshidratación, principalmente a base de sal, método que deteriora la salud. Un deshidratador solar resulta una alternativa excelente a la conservación de alimentos, manteniendo en gran medida su calidad y sabor, además es una alternativa para el emprendimiento casero.</a:t>
            </a:r>
          </a:p>
          <a:p>
            <a:endParaRPr lang="es-PA" dirty="0"/>
          </a:p>
        </p:txBody>
      </p:sp>
    </p:spTree>
    <p:extLst>
      <p:ext uri="{BB962C8B-B14F-4D97-AF65-F5344CB8AC3E}">
        <p14:creationId xmlns:p14="http://schemas.microsoft.com/office/powerpoint/2010/main" val="36398622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DIAGRAMA DE GANT</a:t>
            </a:r>
            <a:endParaRPr lang="es-PA"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04183123"/>
              </p:ext>
            </p:extLst>
          </p:nvPr>
        </p:nvGraphicFramePr>
        <p:xfrm>
          <a:off x="457199" y="1417637"/>
          <a:ext cx="7283152" cy="5107706"/>
        </p:xfrm>
        <a:graphic>
          <a:graphicData uri="http://schemas.openxmlformats.org/drawingml/2006/table">
            <a:tbl>
              <a:tblPr firstRow="1" firstCol="1" bandRow="1"/>
              <a:tblGrid>
                <a:gridCol w="2467858"/>
                <a:gridCol w="1094239"/>
                <a:gridCol w="1110295"/>
                <a:gridCol w="1133578"/>
                <a:gridCol w="1477182"/>
              </a:tblGrid>
              <a:tr h="436556">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ACTIVIDAD</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gridSpan="4">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TIEMPO</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s-PA"/>
                    </a:p>
                  </a:txBody>
                  <a:tcPr/>
                </a:tc>
                <a:tc hMerge="1">
                  <a:txBody>
                    <a:bodyPr/>
                    <a:lstStyle/>
                    <a:p>
                      <a:endParaRPr lang="es-PA"/>
                    </a:p>
                  </a:txBody>
                  <a:tcPr/>
                </a:tc>
                <a:tc hMerge="1">
                  <a:txBody>
                    <a:bodyPr/>
                    <a:lstStyle/>
                    <a:p>
                      <a:endParaRPr lang="es-PA"/>
                    </a:p>
                  </a:txBody>
                  <a:tcPr/>
                </a:tc>
              </a:tr>
              <a:tr h="1273950">
                <a:tc>
                  <a:txBody>
                    <a:bodyPr/>
                    <a:lstStyle/>
                    <a:p>
                      <a:pP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Selección o compra de materiales</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 día</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3950">
                <a:tc>
                  <a:txBody>
                    <a:bodyPr/>
                    <a:lstStyle/>
                    <a:p>
                      <a:pP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Construcción del deshidratador</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 día</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300">
                <a:tc>
                  <a:txBody>
                    <a:bodyPr/>
                    <a:lstStyle/>
                    <a:p>
                      <a:pP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Acabado del deshidratador</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Medio día</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3950">
                <a:tc>
                  <a:txBody>
                    <a:bodyPr/>
                    <a:lstStyle/>
                    <a:p>
                      <a:pP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Inicio del proceso de secado</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4912"/>
                    </a:solidFill>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A" sz="2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A"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Depende del clima</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bl>
          </a:graphicData>
        </a:graphic>
      </p:graphicFrame>
      <p:sp>
        <p:nvSpPr>
          <p:cNvPr id="5" name="Rectangle 1"/>
          <p:cNvSpPr>
            <a:spLocks noChangeArrowheads="1"/>
          </p:cNvSpPr>
          <p:nvPr/>
        </p:nvSpPr>
        <p:spPr bwMode="auto">
          <a:xfrm>
            <a:off x="-1517703" y="-51433"/>
            <a:ext cx="11556739" cy="59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PA"/>
          </a:p>
        </p:txBody>
      </p:sp>
    </p:spTree>
    <p:extLst>
      <p:ext uri="{BB962C8B-B14F-4D97-AF65-F5344CB8AC3E}">
        <p14:creationId xmlns:p14="http://schemas.microsoft.com/office/powerpoint/2010/main" val="33514241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PA" sz="3600" dirty="0" smtClean="0"/>
              <a:t>LISTA DE MATERIALES</a:t>
            </a:r>
            <a:endParaRPr lang="es-PA" sz="3600" dirty="0"/>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83968" y="1268760"/>
            <a:ext cx="3373214" cy="4810596"/>
          </a:xfrm>
        </p:spPr>
      </p:pic>
      <p:sp>
        <p:nvSpPr>
          <p:cNvPr id="4" name="3 Marcador de texto"/>
          <p:cNvSpPr>
            <a:spLocks noGrp="1"/>
          </p:cNvSpPr>
          <p:nvPr>
            <p:ph type="body" sz="half" idx="2"/>
          </p:nvPr>
        </p:nvSpPr>
        <p:spPr>
          <a:xfrm>
            <a:off x="457201" y="1435101"/>
            <a:ext cx="3610743" cy="4691063"/>
          </a:xfrm>
        </p:spPr>
        <p:txBody>
          <a:bodyPr>
            <a:normAutofit/>
          </a:bodyPr>
          <a:lstStyle/>
          <a:p>
            <a:r>
              <a:rPr lang="es-PA" sz="2400" dirty="0" smtClean="0"/>
              <a:t>MATERIALES</a:t>
            </a:r>
          </a:p>
          <a:p>
            <a:pPr marL="342900" indent="-342900">
              <a:buFont typeface="Wingdings" pitchFamily="2" charset="2"/>
              <a:buChar char="ü"/>
            </a:pPr>
            <a:r>
              <a:rPr lang="es-PA" sz="2400" dirty="0" smtClean="0"/>
              <a:t>MADERA.</a:t>
            </a:r>
          </a:p>
          <a:p>
            <a:pPr marL="342900" indent="-342900">
              <a:buFont typeface="Wingdings" pitchFamily="2" charset="2"/>
              <a:buChar char="ü"/>
            </a:pPr>
            <a:r>
              <a:rPr lang="es-PA" sz="2400" dirty="0" smtClean="0"/>
              <a:t>ZINC DE CABALLETE</a:t>
            </a:r>
          </a:p>
          <a:p>
            <a:pPr marL="342900" indent="-342900">
              <a:buFont typeface="Wingdings" pitchFamily="2" charset="2"/>
              <a:buChar char="ü"/>
            </a:pPr>
            <a:r>
              <a:rPr lang="es-PA" sz="2400" dirty="0" smtClean="0"/>
              <a:t>VIDRIO DE 16 x 24 PULGADAS</a:t>
            </a:r>
          </a:p>
          <a:p>
            <a:pPr marL="342900" indent="-342900">
              <a:buFont typeface="Wingdings" pitchFamily="2" charset="2"/>
              <a:buChar char="ü"/>
            </a:pPr>
            <a:r>
              <a:rPr lang="es-PA" sz="2400" dirty="0" smtClean="0"/>
              <a:t>CLAVOS O TORNILLOS DE 2 ½ PULGADAS.</a:t>
            </a:r>
          </a:p>
          <a:p>
            <a:pPr marL="342900" indent="-342900">
              <a:buFont typeface="Wingdings" pitchFamily="2" charset="2"/>
              <a:buChar char="ü"/>
            </a:pPr>
            <a:r>
              <a:rPr lang="es-PA" sz="2400" dirty="0" smtClean="0"/>
              <a:t>PEGAMENTO DE CONTACTO.</a:t>
            </a:r>
          </a:p>
          <a:p>
            <a:pPr marL="342900" indent="-342900">
              <a:buFont typeface="Wingdings" pitchFamily="2" charset="2"/>
              <a:buChar char="ü"/>
            </a:pPr>
            <a:r>
              <a:rPr lang="es-PA" sz="2400" dirty="0" smtClean="0"/>
              <a:t>CLAVOS DE ¾ PULGADAS</a:t>
            </a:r>
          </a:p>
          <a:p>
            <a:pPr marL="342900" indent="-342900">
              <a:buFont typeface="Wingdings" pitchFamily="2" charset="2"/>
              <a:buChar char="ü"/>
            </a:pPr>
            <a:r>
              <a:rPr lang="es-PA" sz="2400" dirty="0" smtClean="0"/>
              <a:t>BISAGRAS</a:t>
            </a:r>
            <a:endParaRPr lang="es-PA" sz="2400" dirty="0"/>
          </a:p>
        </p:txBody>
      </p:sp>
    </p:spTree>
    <p:extLst>
      <p:ext uri="{BB962C8B-B14F-4D97-AF65-F5344CB8AC3E}">
        <p14:creationId xmlns:p14="http://schemas.microsoft.com/office/powerpoint/2010/main" val="285590822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283152" cy="994122"/>
          </a:xfrm>
        </p:spPr>
        <p:txBody>
          <a:bodyPr/>
          <a:lstStyle/>
          <a:p>
            <a:r>
              <a:rPr lang="es-PA" dirty="0" smtClean="0"/>
              <a:t>CUADRO DE COSTO</a:t>
            </a:r>
            <a:endParaRPr lang="es-PA"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6338438"/>
              </p:ext>
            </p:extLst>
          </p:nvPr>
        </p:nvGraphicFramePr>
        <p:xfrm>
          <a:off x="395536" y="1412776"/>
          <a:ext cx="7272808" cy="5096505"/>
        </p:xfrm>
        <a:graphic>
          <a:graphicData uri="http://schemas.openxmlformats.org/drawingml/2006/table">
            <a:tbl>
              <a:tblPr firstRow="1" bandRow="1">
                <a:tableStyleId>{5C22544A-7EE6-4342-B048-85BDC9FD1C3A}</a:tableStyleId>
              </a:tblPr>
              <a:tblGrid>
                <a:gridCol w="1818202"/>
                <a:gridCol w="1818202"/>
                <a:gridCol w="1818202"/>
                <a:gridCol w="1818202"/>
              </a:tblGrid>
              <a:tr h="624069">
                <a:tc>
                  <a:txBody>
                    <a:bodyPr/>
                    <a:lstStyle/>
                    <a:p>
                      <a:pPr algn="ctr"/>
                      <a:r>
                        <a:rPr lang="es-PA" dirty="0" smtClean="0"/>
                        <a:t>DETALLE</a:t>
                      </a:r>
                      <a:endParaRPr lang="es-PA" dirty="0"/>
                    </a:p>
                  </a:txBody>
                  <a:tcPr anchor="ctr"/>
                </a:tc>
                <a:tc>
                  <a:txBody>
                    <a:bodyPr/>
                    <a:lstStyle/>
                    <a:p>
                      <a:pPr algn="ctr"/>
                      <a:r>
                        <a:rPr lang="es-PA" dirty="0" smtClean="0"/>
                        <a:t>CANTIDAD</a:t>
                      </a:r>
                      <a:endParaRPr lang="es-PA" dirty="0"/>
                    </a:p>
                  </a:txBody>
                  <a:tcPr anchor="ctr"/>
                </a:tc>
                <a:tc>
                  <a:txBody>
                    <a:bodyPr/>
                    <a:lstStyle/>
                    <a:p>
                      <a:pPr algn="ctr"/>
                      <a:r>
                        <a:rPr lang="es-PA" dirty="0" smtClean="0"/>
                        <a:t>PRECIO UNITARIO</a:t>
                      </a:r>
                      <a:endParaRPr lang="es-PA" dirty="0"/>
                    </a:p>
                  </a:txBody>
                  <a:tcPr anchor="ctr"/>
                </a:tc>
                <a:tc>
                  <a:txBody>
                    <a:bodyPr/>
                    <a:lstStyle/>
                    <a:p>
                      <a:pPr algn="ctr"/>
                      <a:r>
                        <a:rPr lang="es-PA" dirty="0" smtClean="0"/>
                        <a:t>VALOR TOTAL EN BALBOAS</a:t>
                      </a:r>
                      <a:endParaRPr lang="es-PA" dirty="0"/>
                    </a:p>
                  </a:txBody>
                  <a:tcPr anchor="ctr"/>
                </a:tc>
              </a:tr>
              <a:tr h="512048">
                <a:tc>
                  <a:txBody>
                    <a:bodyPr/>
                    <a:lstStyle/>
                    <a:p>
                      <a:pPr algn="ctr"/>
                      <a:r>
                        <a:rPr lang="es-PA" dirty="0" smtClean="0"/>
                        <a:t>MADERA</a:t>
                      </a:r>
                      <a:endParaRPr lang="es-PA" dirty="0"/>
                    </a:p>
                  </a:txBody>
                  <a:tcPr anchor="ctr"/>
                </a:tc>
                <a:tc>
                  <a:txBody>
                    <a:bodyPr/>
                    <a:lstStyle/>
                    <a:p>
                      <a:pPr algn="ctr"/>
                      <a:r>
                        <a:rPr lang="es-PA" dirty="0" smtClean="0"/>
                        <a:t>12 PIES</a:t>
                      </a:r>
                      <a:endParaRPr lang="es-PA" dirty="0"/>
                    </a:p>
                  </a:txBody>
                  <a:tcPr anchor="ctr"/>
                </a:tc>
                <a:tc>
                  <a:txBody>
                    <a:bodyPr/>
                    <a:lstStyle/>
                    <a:p>
                      <a:pPr algn="ctr"/>
                      <a:r>
                        <a:rPr lang="es-PA" dirty="0" smtClean="0"/>
                        <a:t>B/. 1.00 X PIE</a:t>
                      </a:r>
                      <a:endParaRPr lang="es-PA" dirty="0"/>
                    </a:p>
                  </a:txBody>
                  <a:tcPr anchor="ctr"/>
                </a:tc>
                <a:tc>
                  <a:txBody>
                    <a:bodyPr/>
                    <a:lstStyle/>
                    <a:p>
                      <a:pPr algn="ctr"/>
                      <a:r>
                        <a:rPr lang="es-PA" dirty="0" smtClean="0"/>
                        <a:t>12.00</a:t>
                      </a:r>
                      <a:endParaRPr lang="es-PA" dirty="0"/>
                    </a:p>
                  </a:txBody>
                  <a:tcPr anchor="ctr"/>
                </a:tc>
              </a:tr>
              <a:tr h="624069">
                <a:tc>
                  <a:txBody>
                    <a:bodyPr/>
                    <a:lstStyle/>
                    <a:p>
                      <a:pPr algn="ctr"/>
                      <a:r>
                        <a:rPr lang="es-PA" dirty="0" smtClean="0"/>
                        <a:t>VIDRIO DE 3/16</a:t>
                      </a:r>
                      <a:endParaRPr lang="es-PA" dirty="0"/>
                    </a:p>
                  </a:txBody>
                  <a:tcPr anchor="ctr"/>
                </a:tc>
                <a:tc>
                  <a:txBody>
                    <a:bodyPr/>
                    <a:lstStyle/>
                    <a:p>
                      <a:pPr algn="ctr"/>
                      <a:r>
                        <a:rPr lang="es-PA" dirty="0" smtClean="0"/>
                        <a:t>24 X 16 PULGADAS</a:t>
                      </a:r>
                      <a:endParaRPr lang="es-PA" dirty="0"/>
                    </a:p>
                  </a:txBody>
                  <a:tcPr anchor="ctr"/>
                </a:tc>
                <a:tc>
                  <a:txBody>
                    <a:bodyPr/>
                    <a:lstStyle/>
                    <a:p>
                      <a:pPr algn="ctr"/>
                      <a:endParaRPr lang="es-PA"/>
                    </a:p>
                  </a:txBody>
                  <a:tcPr anchor="ctr"/>
                </a:tc>
                <a:tc>
                  <a:txBody>
                    <a:bodyPr/>
                    <a:lstStyle/>
                    <a:p>
                      <a:pPr algn="ctr"/>
                      <a:r>
                        <a:rPr lang="es-PA" dirty="0" smtClean="0"/>
                        <a:t>7.50</a:t>
                      </a:r>
                      <a:endParaRPr lang="es-PA" dirty="0"/>
                    </a:p>
                  </a:txBody>
                  <a:tcPr anchor="ctr"/>
                </a:tc>
              </a:tr>
              <a:tr h="704070">
                <a:tc>
                  <a:txBody>
                    <a:bodyPr/>
                    <a:lstStyle/>
                    <a:p>
                      <a:pPr algn="ctr"/>
                      <a:r>
                        <a:rPr lang="es-PA" dirty="0" smtClean="0"/>
                        <a:t>CABALLETE GALVANIZADO</a:t>
                      </a:r>
                      <a:endParaRPr lang="es-PA" dirty="0"/>
                    </a:p>
                  </a:txBody>
                  <a:tcPr anchor="ctr"/>
                </a:tc>
                <a:tc>
                  <a:txBody>
                    <a:bodyPr/>
                    <a:lstStyle/>
                    <a:p>
                      <a:pPr algn="ctr"/>
                      <a:r>
                        <a:rPr lang="es-PA" dirty="0" smtClean="0"/>
                        <a:t>2.11 METROS</a:t>
                      </a:r>
                      <a:endParaRPr lang="es-PA" dirty="0"/>
                    </a:p>
                  </a:txBody>
                  <a:tcPr anchor="ctr"/>
                </a:tc>
                <a:tc>
                  <a:txBody>
                    <a:bodyPr/>
                    <a:lstStyle/>
                    <a:p>
                      <a:pPr algn="ctr"/>
                      <a:r>
                        <a:rPr lang="es-PA" dirty="0" smtClean="0"/>
                        <a:t>1.95</a:t>
                      </a:r>
                      <a:endParaRPr lang="es-PA" dirty="0"/>
                    </a:p>
                  </a:txBody>
                  <a:tcPr anchor="ctr"/>
                </a:tc>
                <a:tc>
                  <a:txBody>
                    <a:bodyPr/>
                    <a:lstStyle/>
                    <a:p>
                      <a:pPr algn="ctr"/>
                      <a:r>
                        <a:rPr lang="es-PA" dirty="0" smtClean="0"/>
                        <a:t>4.13</a:t>
                      </a:r>
                      <a:endParaRPr lang="es-PA" dirty="0"/>
                    </a:p>
                  </a:txBody>
                  <a:tcPr anchor="ctr"/>
                </a:tc>
              </a:tr>
              <a:tr h="624069">
                <a:tc>
                  <a:txBody>
                    <a:bodyPr/>
                    <a:lstStyle/>
                    <a:p>
                      <a:pPr algn="ctr"/>
                      <a:r>
                        <a:rPr lang="es-PA" dirty="0" smtClean="0"/>
                        <a:t>BISAGRAS DE      2 X 2 PULGADAS</a:t>
                      </a:r>
                      <a:endParaRPr lang="es-PA" dirty="0"/>
                    </a:p>
                  </a:txBody>
                  <a:tcPr anchor="ctr"/>
                </a:tc>
                <a:tc>
                  <a:txBody>
                    <a:bodyPr/>
                    <a:lstStyle/>
                    <a:p>
                      <a:pPr algn="ctr"/>
                      <a:r>
                        <a:rPr lang="es-PA" dirty="0" smtClean="0"/>
                        <a:t>1 PAR</a:t>
                      </a:r>
                      <a:endParaRPr lang="es-PA" dirty="0"/>
                    </a:p>
                  </a:txBody>
                  <a:tcPr anchor="ctr"/>
                </a:tc>
                <a:tc>
                  <a:txBody>
                    <a:bodyPr/>
                    <a:lstStyle/>
                    <a:p>
                      <a:pPr algn="ctr"/>
                      <a:r>
                        <a:rPr lang="es-PA" dirty="0" smtClean="0"/>
                        <a:t>1.25</a:t>
                      </a:r>
                      <a:endParaRPr lang="es-PA" dirty="0"/>
                    </a:p>
                  </a:txBody>
                  <a:tcPr anchor="ctr"/>
                </a:tc>
                <a:tc>
                  <a:txBody>
                    <a:bodyPr/>
                    <a:lstStyle/>
                    <a:p>
                      <a:pPr algn="ctr"/>
                      <a:r>
                        <a:rPr lang="es-PA" dirty="0" smtClean="0"/>
                        <a:t>1.25</a:t>
                      </a:r>
                      <a:endParaRPr lang="es-PA" dirty="0"/>
                    </a:p>
                  </a:txBody>
                  <a:tcPr anchor="ctr"/>
                </a:tc>
              </a:tr>
              <a:tr h="496037">
                <a:tc>
                  <a:txBody>
                    <a:bodyPr/>
                    <a:lstStyle/>
                    <a:p>
                      <a:pPr algn="ctr"/>
                      <a:r>
                        <a:rPr lang="es-PA" dirty="0" smtClean="0"/>
                        <a:t> TORNILLOS</a:t>
                      </a:r>
                      <a:endParaRPr lang="es-PA" dirty="0"/>
                    </a:p>
                  </a:txBody>
                  <a:tcPr anchor="ctr"/>
                </a:tc>
                <a:tc>
                  <a:txBody>
                    <a:bodyPr/>
                    <a:lstStyle/>
                    <a:p>
                      <a:pPr algn="ctr"/>
                      <a:r>
                        <a:rPr lang="es-PA" dirty="0" smtClean="0"/>
                        <a:t>2 DOCENAS</a:t>
                      </a:r>
                      <a:endParaRPr lang="es-PA" dirty="0"/>
                    </a:p>
                  </a:txBody>
                  <a:tcPr anchor="ctr"/>
                </a:tc>
                <a:tc>
                  <a:txBody>
                    <a:bodyPr/>
                    <a:lstStyle/>
                    <a:p>
                      <a:pPr algn="ctr"/>
                      <a:r>
                        <a:rPr lang="es-PA" dirty="0" smtClean="0"/>
                        <a:t>.09</a:t>
                      </a:r>
                      <a:endParaRPr lang="es-PA" dirty="0"/>
                    </a:p>
                  </a:txBody>
                  <a:tcPr anchor="ctr"/>
                </a:tc>
                <a:tc>
                  <a:txBody>
                    <a:bodyPr/>
                    <a:lstStyle/>
                    <a:p>
                      <a:pPr algn="ctr"/>
                      <a:r>
                        <a:rPr lang="es-PA" dirty="0" smtClean="0"/>
                        <a:t>2.16</a:t>
                      </a:r>
                      <a:endParaRPr lang="es-PA" dirty="0"/>
                    </a:p>
                  </a:txBody>
                  <a:tcPr anchor="ctr"/>
                </a:tc>
              </a:tr>
              <a:tr h="520040">
                <a:tc>
                  <a:txBody>
                    <a:bodyPr/>
                    <a:lstStyle/>
                    <a:p>
                      <a:pPr algn="ctr"/>
                      <a:r>
                        <a:rPr lang="es-PA" dirty="0" smtClean="0"/>
                        <a:t>CLAVOS DE 3/4</a:t>
                      </a:r>
                      <a:endParaRPr lang="es-PA" dirty="0"/>
                    </a:p>
                  </a:txBody>
                  <a:tcPr anchor="ctr"/>
                </a:tc>
                <a:tc>
                  <a:txBody>
                    <a:bodyPr/>
                    <a:lstStyle/>
                    <a:p>
                      <a:pPr algn="ctr"/>
                      <a:r>
                        <a:rPr lang="es-PA" dirty="0" smtClean="0"/>
                        <a:t>CAJETA</a:t>
                      </a:r>
                      <a:endParaRPr lang="es-PA" dirty="0"/>
                    </a:p>
                  </a:txBody>
                  <a:tcPr anchor="ctr"/>
                </a:tc>
                <a:tc>
                  <a:txBody>
                    <a:bodyPr/>
                    <a:lstStyle/>
                    <a:p>
                      <a:pPr algn="ctr"/>
                      <a:r>
                        <a:rPr lang="es-PA" dirty="0" smtClean="0"/>
                        <a:t>1.00</a:t>
                      </a:r>
                      <a:endParaRPr lang="es-PA" dirty="0"/>
                    </a:p>
                  </a:txBody>
                  <a:tcPr anchor="ctr"/>
                </a:tc>
                <a:tc>
                  <a:txBody>
                    <a:bodyPr/>
                    <a:lstStyle/>
                    <a:p>
                      <a:pPr algn="ctr"/>
                      <a:r>
                        <a:rPr lang="es-PA" dirty="0" smtClean="0"/>
                        <a:t>1.00</a:t>
                      </a:r>
                      <a:endParaRPr lang="es-PA" dirty="0"/>
                    </a:p>
                  </a:txBody>
                  <a:tcPr anchor="ctr"/>
                </a:tc>
              </a:tr>
              <a:tr h="472035">
                <a:tc>
                  <a:txBody>
                    <a:bodyPr/>
                    <a:lstStyle/>
                    <a:p>
                      <a:pPr algn="ctr"/>
                      <a:r>
                        <a:rPr lang="es-PA" dirty="0" smtClean="0"/>
                        <a:t>MANO</a:t>
                      </a:r>
                      <a:r>
                        <a:rPr lang="es-PA" baseline="0" dirty="0" smtClean="0"/>
                        <a:t> DE OBRA</a:t>
                      </a:r>
                      <a:endParaRPr lang="es-PA" dirty="0"/>
                    </a:p>
                  </a:txBody>
                  <a:tcPr anchor="ctr"/>
                </a:tc>
                <a:tc>
                  <a:txBody>
                    <a:bodyPr/>
                    <a:lstStyle/>
                    <a:p>
                      <a:pPr algn="ctr"/>
                      <a:endParaRPr lang="es-PA" dirty="0"/>
                    </a:p>
                  </a:txBody>
                  <a:tcPr anchor="ctr"/>
                </a:tc>
                <a:tc>
                  <a:txBody>
                    <a:bodyPr/>
                    <a:lstStyle/>
                    <a:p>
                      <a:pPr algn="ctr"/>
                      <a:endParaRPr lang="es-PA" dirty="0"/>
                    </a:p>
                  </a:txBody>
                  <a:tcPr anchor="ctr"/>
                </a:tc>
                <a:tc>
                  <a:txBody>
                    <a:bodyPr/>
                    <a:lstStyle/>
                    <a:p>
                      <a:pPr algn="ctr"/>
                      <a:r>
                        <a:rPr lang="es-PA" dirty="0" smtClean="0"/>
                        <a:t>40.00</a:t>
                      </a:r>
                      <a:endParaRPr lang="es-PA" dirty="0"/>
                    </a:p>
                  </a:txBody>
                  <a:tcPr anchor="ctr"/>
                </a:tc>
              </a:tr>
              <a:tr h="472035">
                <a:tc>
                  <a:txBody>
                    <a:bodyPr/>
                    <a:lstStyle/>
                    <a:p>
                      <a:pPr algn="ctr"/>
                      <a:r>
                        <a:rPr lang="es-PA" dirty="0" smtClean="0"/>
                        <a:t>TOTAL</a:t>
                      </a:r>
                      <a:endParaRPr lang="es-PA" dirty="0"/>
                    </a:p>
                  </a:txBody>
                  <a:tcPr anchor="ctr"/>
                </a:tc>
                <a:tc>
                  <a:txBody>
                    <a:bodyPr/>
                    <a:lstStyle/>
                    <a:p>
                      <a:pPr algn="ctr"/>
                      <a:endParaRPr lang="es-PA" dirty="0"/>
                    </a:p>
                  </a:txBody>
                  <a:tcPr anchor="ctr"/>
                </a:tc>
                <a:tc>
                  <a:txBody>
                    <a:bodyPr/>
                    <a:lstStyle/>
                    <a:p>
                      <a:pPr algn="ctr"/>
                      <a:endParaRPr lang="es-PA" dirty="0"/>
                    </a:p>
                  </a:txBody>
                  <a:tcPr anchor="ctr"/>
                </a:tc>
                <a:tc>
                  <a:txBody>
                    <a:bodyPr/>
                    <a:lstStyle/>
                    <a:p>
                      <a:pPr algn="ctr"/>
                      <a:r>
                        <a:rPr lang="es-PA" dirty="0" smtClean="0"/>
                        <a:t>68.04</a:t>
                      </a:r>
                      <a:endParaRPr lang="es-PA" dirty="0"/>
                    </a:p>
                  </a:txBody>
                  <a:tcPr anchor="ctr"/>
                </a:tc>
              </a:tr>
            </a:tbl>
          </a:graphicData>
        </a:graphic>
      </p:graphicFrame>
    </p:spTree>
    <p:extLst>
      <p:ext uri="{BB962C8B-B14F-4D97-AF65-F5344CB8AC3E}">
        <p14:creationId xmlns:p14="http://schemas.microsoft.com/office/powerpoint/2010/main" val="321862212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543</Words>
  <Application>Microsoft Office PowerPoint</Application>
  <PresentationFormat>Presentación en pantalla (4:3)</PresentationFormat>
  <Paragraphs>98</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Algerian</vt:lpstr>
      <vt:lpstr>Arial</vt:lpstr>
      <vt:lpstr>Calibri</vt:lpstr>
      <vt:lpstr>Times New Roman</vt:lpstr>
      <vt:lpstr>Wingdings</vt:lpstr>
      <vt:lpstr>Tema de Office</vt:lpstr>
      <vt:lpstr>      MINISTERIO DE EDUCACIÓN  DIRECCIÓN NACIONAL DE EDUCACIÓN MEDIA PROFESIONAL Y TÉCNICA XIII OLIMPIADAS AGROPECUARIAS Y FORESTALES  PROYECTO DE REINGENIERÍA DESHIDRATADOR ARTESANAL  PRESENTADO POR INSTITUTO  JESÚS NAZARENO DE ATALAYA  EXPOSITOR CARLOS CABALLERO  ASESOR  PROFESOR FEDERICO CHEN    </vt:lpstr>
      <vt:lpstr>DESHIDRATADOR ARTESANAL SOLAR </vt:lpstr>
      <vt:lpstr>BENEFICIOS</vt:lpstr>
      <vt:lpstr>OBJETIVO GENERAL</vt:lpstr>
      <vt:lpstr>OBJETIVOS ESPECÍFICOS</vt:lpstr>
      <vt:lpstr>JUSTIFICACIÓN</vt:lpstr>
      <vt:lpstr>DIAGRAMA DE GANT</vt:lpstr>
      <vt:lpstr>LISTA DE MATERIALES</vt:lpstr>
      <vt:lpstr>CUADRO DE COSTO</vt:lpstr>
      <vt:lpstr>CONSTRUCCIÓN</vt:lpstr>
      <vt:lpstr>RESULTADOS ESPERADOS</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Prof Eduvigis</cp:lastModifiedBy>
  <cp:revision>32</cp:revision>
  <dcterms:created xsi:type="dcterms:W3CDTF">2018-08-29T16:14:05Z</dcterms:created>
  <dcterms:modified xsi:type="dcterms:W3CDTF">2018-09-01T23:59:07Z</dcterms:modified>
</cp:coreProperties>
</file>