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63" r:id="rId6"/>
    <p:sldId id="260" r:id="rId7"/>
    <p:sldId id="261" r:id="rId8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PA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934CB74-7896-4B82-9A27-B5B3E8281539}" type="datetimeFigureOut">
              <a:rPr lang="es-PA" smtClean="0"/>
              <a:t>05/03/2016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PA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AADE724-CBB4-426A-B3F3-7121F8965CFF}" type="slidenum">
              <a:rPr lang="es-PA" smtClean="0"/>
              <a:t>‹Nº›</a:t>
            </a:fld>
            <a:endParaRPr lang="es-P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PA" dirty="0" smtClean="0"/>
              <a:t>Multiplicación y División de Fracciones </a:t>
            </a:r>
            <a:endParaRPr lang="es-PA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83644" y="2250280"/>
            <a:ext cx="3760356" cy="1538760"/>
          </a:xfrm>
          <a:solidFill>
            <a:schemeClr val="accent5">
              <a:lumMod val="75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pPr algn="l"/>
            <a:r>
              <a:rPr lang="es-PA" sz="3600" b="1" dirty="0" smtClean="0">
                <a:solidFill>
                  <a:schemeClr val="bg1"/>
                </a:solidFill>
              </a:rPr>
              <a:t>Autor:</a:t>
            </a:r>
          </a:p>
          <a:p>
            <a:pPr algn="l"/>
            <a:r>
              <a:rPr lang="es-PA" sz="3600" b="1" dirty="0" smtClean="0">
                <a:solidFill>
                  <a:schemeClr val="bg1"/>
                </a:solidFill>
              </a:rPr>
              <a:t>El Mentor de Matemáticas</a:t>
            </a:r>
          </a:p>
          <a:p>
            <a:pPr algn="l"/>
            <a:r>
              <a:rPr lang="es-PA" sz="3600" b="1" dirty="0" smtClean="0">
                <a:solidFill>
                  <a:schemeClr val="bg1"/>
                </a:solidFill>
              </a:rPr>
              <a:t>Grupo Océano.</a:t>
            </a:r>
          </a:p>
          <a:p>
            <a:pPr algn="l"/>
            <a:r>
              <a:rPr lang="es-PA" sz="3600" b="1" dirty="0" smtClean="0">
                <a:solidFill>
                  <a:schemeClr val="bg1"/>
                </a:solidFill>
              </a:rPr>
              <a:t>Colaborador:</a:t>
            </a:r>
          </a:p>
          <a:p>
            <a:pPr algn="l"/>
            <a:r>
              <a:rPr lang="es-PA" sz="3600" b="1" dirty="0" smtClean="0">
                <a:solidFill>
                  <a:schemeClr val="bg1"/>
                </a:solidFill>
              </a:rPr>
              <a:t>Prof. Lourdes Barreno H.  </a:t>
            </a:r>
          </a:p>
          <a:p>
            <a:pPr algn="l"/>
            <a:r>
              <a:rPr lang="es-PA" sz="3600" b="1" dirty="0" smtClean="0">
                <a:solidFill>
                  <a:schemeClr val="bg1"/>
                </a:solidFill>
              </a:rPr>
              <a:t>Portal Educa Panamá.</a:t>
            </a:r>
          </a:p>
          <a:p>
            <a:r>
              <a:rPr lang="es-PA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es-PA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051" name="Picture 3" descr="C:\Users\Portal_A\AppData\Local\Microsoft\Windows\Temporary Internet Files\Content.IE5\95VD4I2V\coplas-sobre-el-colegio1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8" y="3367771"/>
            <a:ext cx="5351636" cy="346621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35650205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6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75000"/>
            </a:schemeClr>
          </a:solidFill>
        </p:spPr>
        <p:txBody>
          <a:bodyPr/>
          <a:lstStyle/>
          <a:p>
            <a:pPr algn="ctr"/>
            <a:r>
              <a:rPr lang="es-PA" b="1" dirty="0" smtClean="0">
                <a:solidFill>
                  <a:schemeClr val="bg1"/>
                </a:solidFill>
              </a:rPr>
              <a:t>El Producto de Dos Fracciones</a:t>
            </a:r>
            <a:endParaRPr lang="es-PA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pPr algn="just"/>
            <a:r>
              <a:rPr lang="es-PA" sz="3800" dirty="0" smtClean="0"/>
              <a:t>El producto de dos fracciones es otra fracción cuyo numerador es el producto de los numeradores, y cuyo denominador es el producto de los denominadores, es decir:</a:t>
            </a:r>
          </a:p>
          <a:p>
            <a:pPr algn="just"/>
            <a:r>
              <a:rPr lang="es-PA" sz="3800" u="sng" dirty="0" smtClean="0"/>
              <a:t>m</a:t>
            </a:r>
            <a:r>
              <a:rPr lang="es-PA" sz="3800" dirty="0" smtClean="0"/>
              <a:t> . </a:t>
            </a:r>
            <a:r>
              <a:rPr lang="es-PA" sz="3800" u="sng" dirty="0" smtClean="0"/>
              <a:t>p </a:t>
            </a:r>
            <a:r>
              <a:rPr lang="es-PA" sz="3800" dirty="0" smtClean="0"/>
              <a:t>= </a:t>
            </a:r>
            <a:r>
              <a:rPr lang="es-PA" sz="3800" u="sng" dirty="0" smtClean="0"/>
              <a:t>m. p</a:t>
            </a:r>
          </a:p>
          <a:p>
            <a:pPr marL="64008" indent="0" algn="just">
              <a:buNone/>
            </a:pPr>
            <a:r>
              <a:rPr lang="es-PA" sz="3800" dirty="0" smtClean="0"/>
              <a:t>     n    q     n. q   </a:t>
            </a:r>
          </a:p>
          <a:p>
            <a:pPr marL="64008" indent="0" algn="just">
              <a:buNone/>
            </a:pPr>
            <a:r>
              <a:rPr lang="es-PA" sz="3800" dirty="0" smtClean="0"/>
              <a:t> Para calcular, por ejemplo,</a:t>
            </a:r>
          </a:p>
          <a:p>
            <a:pPr marL="64008" indent="0" algn="just">
              <a:buNone/>
            </a:pPr>
            <a:r>
              <a:rPr lang="es-PA" sz="3800" dirty="0" smtClean="0"/>
              <a:t>     </a:t>
            </a:r>
            <a:r>
              <a:rPr lang="es-PA" sz="3800" u="sng" dirty="0" smtClean="0"/>
              <a:t>3 </a:t>
            </a:r>
            <a:r>
              <a:rPr lang="es-PA" sz="3800" dirty="0" smtClean="0"/>
              <a:t>  . </a:t>
            </a:r>
            <a:r>
              <a:rPr lang="es-PA" sz="3800" u="sng" dirty="0" smtClean="0"/>
              <a:t> 5</a:t>
            </a:r>
          </a:p>
          <a:p>
            <a:pPr marL="64008" indent="0" algn="just">
              <a:buNone/>
            </a:pPr>
            <a:r>
              <a:rPr lang="es-PA" sz="3800" dirty="0"/>
              <a:t> </a:t>
            </a:r>
            <a:r>
              <a:rPr lang="es-PA" sz="3800" dirty="0" smtClean="0"/>
              <a:t>    4      8</a:t>
            </a:r>
          </a:p>
          <a:p>
            <a:pPr marL="64008" indent="0" algn="just">
              <a:buNone/>
            </a:pPr>
            <a:r>
              <a:rPr lang="es-PA" sz="3800" dirty="0" smtClean="0"/>
              <a:t>Se realizan las siguientes operaciones:</a:t>
            </a:r>
          </a:p>
          <a:p>
            <a:pPr marL="64008" indent="0" algn="just">
              <a:buNone/>
            </a:pPr>
            <a:r>
              <a:rPr lang="es-PA" sz="3800" u="sng" dirty="0" smtClean="0"/>
              <a:t>3 </a:t>
            </a:r>
            <a:r>
              <a:rPr lang="es-PA" sz="3800" dirty="0" smtClean="0"/>
              <a:t>. </a:t>
            </a:r>
            <a:r>
              <a:rPr lang="es-PA" sz="3800" u="sng" dirty="0" smtClean="0"/>
              <a:t>5 </a:t>
            </a:r>
            <a:r>
              <a:rPr lang="es-PA" sz="3800" dirty="0" smtClean="0"/>
              <a:t>=</a:t>
            </a:r>
            <a:r>
              <a:rPr lang="es-PA" sz="3800" u="sng" dirty="0" smtClean="0"/>
              <a:t> 3 . 5 </a:t>
            </a:r>
            <a:r>
              <a:rPr lang="es-PA" sz="3800" dirty="0" smtClean="0"/>
              <a:t>= </a:t>
            </a:r>
            <a:r>
              <a:rPr lang="es-PA" sz="3800" u="sng" dirty="0" smtClean="0"/>
              <a:t>15</a:t>
            </a:r>
          </a:p>
          <a:p>
            <a:pPr marL="64008" indent="0" algn="just">
              <a:buNone/>
            </a:pPr>
            <a:r>
              <a:rPr lang="es-PA" sz="3800" dirty="0" smtClean="0"/>
              <a:t>4   8    4 . 8     32</a:t>
            </a:r>
          </a:p>
          <a:p>
            <a:pPr marL="64008" indent="0">
              <a:buNone/>
            </a:pPr>
            <a:endParaRPr lang="es-PA" dirty="0" smtClean="0"/>
          </a:p>
          <a:p>
            <a:pPr marL="64008" indent="0">
              <a:buNone/>
            </a:pPr>
            <a:r>
              <a:rPr lang="es-PA" dirty="0" smtClean="0"/>
              <a:t> </a:t>
            </a:r>
            <a:endParaRPr lang="es-PA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2120" y="2852936"/>
            <a:ext cx="2853680" cy="31604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243241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s-PA" dirty="0" smtClean="0"/>
              <a:t>Multiplicación de Fracciones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5"/>
          </a:solidFill>
        </p:spPr>
        <p:txBody>
          <a:bodyPr/>
          <a:lstStyle/>
          <a:p>
            <a:pPr marL="64008" indent="0" algn="just">
              <a:buNone/>
            </a:pPr>
            <a:r>
              <a:rPr lang="es-PA" dirty="0" smtClean="0"/>
              <a:t>Es preferible reducir las fracciones en el caso en que sea posible.  Si hay fracciones negativas es necesario tener en cuenta sus signos y aplicar la misma regla que para los números enteros:  la multiplicación de dos términos de signos iguales da resultado de signo positivo, y la de términos de signos distintos, resultado negativo.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4252978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s-PA" dirty="0" smtClean="0"/>
              <a:t>División de fracciones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algn="just"/>
            <a:r>
              <a:rPr lang="es-PA" sz="3200" dirty="0"/>
              <a:t>El resultado de dividir dos fracciones es una fracción cuyo numerador es el producto del numerador de la primera fracción por el denominador de la segunda, y el denominador es igual al denominador de la primera fracción por el numerador de la segunda, es </a:t>
            </a:r>
            <a:r>
              <a:rPr lang="es-PA" sz="3200" dirty="0" smtClean="0"/>
              <a:t>decir:</a:t>
            </a:r>
          </a:p>
          <a:p>
            <a:pPr algn="just"/>
            <a:r>
              <a:rPr lang="es-PA" u="sng" dirty="0" smtClean="0"/>
              <a:t>m </a:t>
            </a:r>
            <a:r>
              <a:rPr lang="es-PA" dirty="0"/>
              <a:t>÷  </a:t>
            </a:r>
            <a:r>
              <a:rPr lang="es-PA" u="sng" dirty="0"/>
              <a:t>p</a:t>
            </a:r>
            <a:r>
              <a:rPr lang="es-PA" dirty="0"/>
              <a:t> =</a:t>
            </a:r>
            <a:r>
              <a:rPr lang="es-PA" u="sng" dirty="0"/>
              <a:t> m</a:t>
            </a:r>
            <a:r>
              <a:rPr lang="es-PA" dirty="0"/>
              <a:t> . </a:t>
            </a:r>
            <a:r>
              <a:rPr lang="es-PA" u="sng" dirty="0"/>
              <a:t>q</a:t>
            </a:r>
          </a:p>
          <a:p>
            <a:pPr marL="64008" indent="0" algn="just">
              <a:buNone/>
            </a:pPr>
            <a:r>
              <a:rPr lang="es-PA" dirty="0"/>
              <a:t>     n    q      n   p</a:t>
            </a:r>
          </a:p>
          <a:p>
            <a:pPr algn="just"/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3679311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58417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s-PA" dirty="0" smtClean="0"/>
              <a:t/>
            </a:r>
            <a:br>
              <a:rPr lang="es-PA" dirty="0" smtClean="0"/>
            </a:br>
            <a:r>
              <a:rPr lang="es-PA" dirty="0" smtClean="0"/>
              <a:t>Ejemplos de Multiplicación de Fracciones </a:t>
            </a:r>
            <a:endParaRPr lang="es-PA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" indent="0" algn="just">
              <a:buNone/>
            </a:pPr>
            <a:r>
              <a:rPr lang="es-PA" dirty="0" smtClean="0"/>
              <a:t>Para </a:t>
            </a:r>
            <a:r>
              <a:rPr lang="es-PA" dirty="0"/>
              <a:t>obtener, por ejemplo,</a:t>
            </a:r>
          </a:p>
          <a:p>
            <a:pPr marL="64008" indent="0" algn="just">
              <a:buNone/>
            </a:pPr>
            <a:r>
              <a:rPr lang="es-PA" u="sng" dirty="0"/>
              <a:t>5 </a:t>
            </a:r>
            <a:r>
              <a:rPr lang="es-PA" dirty="0"/>
              <a:t>÷</a:t>
            </a:r>
            <a:r>
              <a:rPr lang="es-PA" u="sng" dirty="0"/>
              <a:t> 2</a:t>
            </a:r>
          </a:p>
          <a:p>
            <a:pPr marL="64008" indent="0" algn="just">
              <a:buNone/>
            </a:pPr>
            <a:r>
              <a:rPr lang="es-PA" dirty="0"/>
              <a:t>3    7</a:t>
            </a:r>
          </a:p>
          <a:p>
            <a:pPr marL="64008" indent="0" algn="just">
              <a:buNone/>
            </a:pPr>
            <a:r>
              <a:rPr lang="es-PA" dirty="0"/>
              <a:t>Se multiplica el numerador de la primera fracción y el denominador de la segunda fracción y el resultado se escribe en el numerador de la </a:t>
            </a:r>
            <a:r>
              <a:rPr lang="es-PA" dirty="0" smtClean="0"/>
              <a:t>solución.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73604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solidFill>
            <a:schemeClr val="accent6"/>
          </a:solidFill>
        </p:spPr>
        <p:txBody>
          <a:bodyPr/>
          <a:lstStyle/>
          <a:p>
            <a:pPr algn="ctr"/>
            <a:r>
              <a:rPr lang="es-PA" dirty="0" smtClean="0"/>
              <a:t>Ejemplos de División de Fracciones</a:t>
            </a:r>
            <a:endParaRPr lang="es-PA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s-PA" u="sng" dirty="0" smtClean="0"/>
              <a:t>5</a:t>
            </a:r>
            <a:r>
              <a:rPr lang="es-PA" dirty="0" smtClean="0"/>
              <a:t> ÷ </a:t>
            </a:r>
            <a:r>
              <a:rPr lang="es-PA" u="sng" dirty="0" smtClean="0"/>
              <a:t>2 </a:t>
            </a:r>
            <a:r>
              <a:rPr lang="es-PA" dirty="0" smtClean="0"/>
              <a:t>= 5 . 7</a:t>
            </a:r>
          </a:p>
          <a:p>
            <a:pPr marL="64008" indent="0">
              <a:buNone/>
            </a:pPr>
            <a:r>
              <a:rPr lang="es-PA" dirty="0"/>
              <a:t> </a:t>
            </a:r>
            <a:r>
              <a:rPr lang="es-PA" dirty="0" smtClean="0"/>
              <a:t>   3    7</a:t>
            </a:r>
          </a:p>
          <a:p>
            <a:pPr marL="64008" indent="0">
              <a:buNone/>
            </a:pPr>
            <a:endParaRPr lang="es-PA" dirty="0" smtClean="0"/>
          </a:p>
          <a:p>
            <a:pPr marL="64008" indent="0">
              <a:buNone/>
            </a:pPr>
            <a:endParaRPr lang="es-PA" dirty="0"/>
          </a:p>
          <a:p>
            <a:pPr marL="64008" indent="0">
              <a:buNone/>
            </a:pPr>
            <a:endParaRPr lang="es-PA" dirty="0" smtClean="0"/>
          </a:p>
          <a:p>
            <a:pPr marL="64008" indent="0">
              <a:buNone/>
            </a:pPr>
            <a:r>
              <a:rPr lang="es-PA" dirty="0" smtClean="0"/>
              <a:t>A continuación, se multiplica el denominador de la primera fracción por el numerador de la segunda y el resultado se escribe en el denominador de la solución:</a:t>
            </a:r>
          </a:p>
          <a:p>
            <a:pPr marL="64008" indent="0">
              <a:buNone/>
            </a:pPr>
            <a:r>
              <a:rPr lang="es-PA" u="sng" dirty="0" smtClean="0"/>
              <a:t>5 </a:t>
            </a:r>
            <a:r>
              <a:rPr lang="es-PA" dirty="0" smtClean="0"/>
              <a:t>÷ </a:t>
            </a:r>
            <a:r>
              <a:rPr lang="es-PA" u="sng" dirty="0" smtClean="0"/>
              <a:t>2 </a:t>
            </a:r>
            <a:r>
              <a:rPr lang="es-PA" dirty="0" smtClean="0"/>
              <a:t>=</a:t>
            </a:r>
            <a:r>
              <a:rPr lang="es-PA" u="sng" dirty="0" smtClean="0"/>
              <a:t> 5 </a:t>
            </a:r>
            <a:r>
              <a:rPr lang="es-PA" dirty="0" smtClean="0"/>
              <a:t>. </a:t>
            </a:r>
            <a:r>
              <a:rPr lang="es-PA" u="sng" dirty="0" smtClean="0"/>
              <a:t>7 </a:t>
            </a:r>
            <a:r>
              <a:rPr lang="es-PA" dirty="0" smtClean="0"/>
              <a:t>=</a:t>
            </a:r>
            <a:r>
              <a:rPr lang="es-PA" u="sng" dirty="0" smtClean="0"/>
              <a:t> 35</a:t>
            </a:r>
          </a:p>
          <a:p>
            <a:pPr marL="64008" indent="0">
              <a:buNone/>
            </a:pPr>
            <a:r>
              <a:rPr lang="es-PA" dirty="0" smtClean="0"/>
              <a:t>3    7    3   2     6</a:t>
            </a:r>
            <a:endParaRPr lang="es-PA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1844824"/>
            <a:ext cx="3038581" cy="20162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061624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99032"/>
          </a:xfrm>
          <a:solidFill>
            <a:srgbClr val="0070C0"/>
          </a:solidFill>
        </p:spPr>
        <p:txBody>
          <a:bodyPr/>
          <a:lstStyle/>
          <a:p>
            <a:r>
              <a:rPr lang="es-PA" b="1" dirty="0" smtClean="0">
                <a:solidFill>
                  <a:schemeClr val="bg1"/>
                </a:solidFill>
              </a:rPr>
              <a:t>Recíproco de una Fracción</a:t>
            </a:r>
            <a:endParaRPr lang="es-PA" b="1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r>
              <a:rPr lang="es-PA" dirty="0" smtClean="0"/>
              <a:t>El recíproco  de una fracción es la fracción que tiene como numerador el denominador de la inicial, y como denominador , el numerador de la primera.  Así, el recíproco de m/n  es la fracción n/m.  Por tanto, la división de dos fracciones equivale a la multiplicación del dividendo por el recíproco del divisor.  Se comprueba que esta operación equivale a multiplicar la primera fracción por el recíproco de la segunda:</a:t>
            </a:r>
          </a:p>
          <a:p>
            <a:r>
              <a:rPr lang="es-PA" u="sng" dirty="0" smtClean="0"/>
              <a:t>5 ÷ 2 </a:t>
            </a:r>
            <a:r>
              <a:rPr lang="es-PA" dirty="0" smtClean="0"/>
              <a:t>=</a:t>
            </a:r>
            <a:r>
              <a:rPr lang="es-PA" u="sng" dirty="0" smtClean="0"/>
              <a:t> 5 . 7</a:t>
            </a:r>
            <a:r>
              <a:rPr lang="es-PA" dirty="0" smtClean="0"/>
              <a:t> = </a:t>
            </a:r>
            <a:r>
              <a:rPr lang="es-PA" u="sng" dirty="0" smtClean="0"/>
              <a:t> 5 </a:t>
            </a:r>
            <a:r>
              <a:rPr lang="es-PA" dirty="0" smtClean="0"/>
              <a:t>. </a:t>
            </a:r>
            <a:r>
              <a:rPr lang="es-PA" u="sng" dirty="0" smtClean="0"/>
              <a:t>7 </a:t>
            </a:r>
            <a:r>
              <a:rPr lang="es-PA" dirty="0" smtClean="0"/>
              <a:t>=</a:t>
            </a:r>
            <a:r>
              <a:rPr lang="es-PA" u="sng" dirty="0" smtClean="0"/>
              <a:t> 35</a:t>
            </a:r>
          </a:p>
          <a:p>
            <a:pPr marL="64008" indent="0">
              <a:buNone/>
            </a:pPr>
            <a:r>
              <a:rPr lang="es-PA" dirty="0" smtClean="0"/>
              <a:t>    3    7    3   2     3   2      6</a:t>
            </a:r>
            <a:endParaRPr lang="es-PA" dirty="0"/>
          </a:p>
        </p:txBody>
      </p:sp>
    </p:spTree>
    <p:extLst>
      <p:ext uri="{BB962C8B-B14F-4D97-AF65-F5344CB8AC3E}">
        <p14:creationId xmlns:p14="http://schemas.microsoft.com/office/powerpoint/2010/main" val="299040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de diseño Amanecer</Template>
  <TotalTime>299</TotalTime>
  <Words>435</Words>
  <Application>Microsoft Office PowerPoint</Application>
  <PresentationFormat>Presentación en pantalla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Brío</vt:lpstr>
      <vt:lpstr>Multiplicación y División de Fracciones </vt:lpstr>
      <vt:lpstr>El Producto de Dos Fracciones</vt:lpstr>
      <vt:lpstr>Multiplicación de Fracciones</vt:lpstr>
      <vt:lpstr>División de fracciones</vt:lpstr>
      <vt:lpstr> Ejemplos de Multiplicación de Fracciones </vt:lpstr>
      <vt:lpstr>Ejemplos de División de Fracciones</vt:lpstr>
      <vt:lpstr>Recíproco de una Fracción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Multiplicación y División de Fracciones</dc:title>
  <dc:creator>Portal_A</dc:creator>
  <cp:lastModifiedBy>Portal_A</cp:lastModifiedBy>
  <cp:revision>21</cp:revision>
  <dcterms:created xsi:type="dcterms:W3CDTF">2016-03-14T19:03:04Z</dcterms:created>
  <dcterms:modified xsi:type="dcterms:W3CDTF">2016-05-03T14:30:24Z</dcterms:modified>
</cp:coreProperties>
</file>