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8" r:id="rId3"/>
    <p:sldId id="265" r:id="rId4"/>
    <p:sldId id="260" r:id="rId5"/>
    <p:sldId id="266" r:id="rId6"/>
    <p:sldId id="259" r:id="rId7"/>
    <p:sldId id="267" r:id="rId8"/>
    <p:sldId id="262" r:id="rId9"/>
    <p:sldId id="263" r:id="rId10"/>
    <p:sldId id="257" r:id="rId11"/>
    <p:sldId id="261"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1" d="100"/>
          <a:sy n="101" d="100"/>
        </p:scale>
        <p:origin x="1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0566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6214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0794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dirty="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dirty="0"/>
              <a:t>Editar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024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8614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dirty="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dirty="0"/>
              <a:t>Editar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50926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dirty="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dirty="0"/>
              <a:t>Editar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4607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17141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04475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0502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9215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641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53556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58936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4812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66900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dirty="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35825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10/12/2018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6641108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52ABE64-763E-4EDD-8995-617617A68E3F}"/>
              </a:ext>
            </a:extLst>
          </p:cNvPr>
          <p:cNvGraphicFramePr>
            <a:graphicFrameLocks noGrp="1"/>
          </p:cNvGraphicFramePr>
          <p:nvPr>
            <p:extLst>
              <p:ext uri="{D42A27DB-BD31-4B8C-83A1-F6EECF244321}">
                <p14:modId xmlns:p14="http://schemas.microsoft.com/office/powerpoint/2010/main" val="1556369859"/>
              </p:ext>
            </p:extLst>
          </p:nvPr>
        </p:nvGraphicFramePr>
        <p:xfrm>
          <a:off x="1795220" y="387457"/>
          <a:ext cx="8110779" cy="1914525"/>
        </p:xfrm>
        <a:graphic>
          <a:graphicData uri="http://schemas.openxmlformats.org/drawingml/2006/table">
            <a:tbl>
              <a:tblPr firstRow="1" bandRow="1">
                <a:tableStyleId>{5C22544A-7EE6-4342-B048-85BDC9FD1C3A}</a:tableStyleId>
              </a:tblPr>
              <a:tblGrid>
                <a:gridCol w="8110779">
                  <a:extLst>
                    <a:ext uri="{9D8B030D-6E8A-4147-A177-3AD203B41FA5}">
                      <a16:colId xmlns:a16="http://schemas.microsoft.com/office/drawing/2014/main" val="3604074217"/>
                    </a:ext>
                  </a:extLst>
                </a:gridCol>
              </a:tblGrid>
              <a:tr h="1795220">
                <a:tc>
                  <a:txBody>
                    <a:bodyPr/>
                    <a:lstStyle/>
                    <a:p>
                      <a:pPr algn="ctr" fontAlgn="t"/>
                      <a:r>
                        <a:rPr lang="es-ES" sz="3600" b="1" dirty="0">
                          <a:solidFill>
                            <a:schemeClr val="bg2">
                              <a:lumMod val="50000"/>
                            </a:schemeClr>
                          </a:solidFill>
                          <a:effectLst/>
                          <a:latin typeface="Arial"/>
                        </a:rPr>
                        <a:t>FORO </a:t>
                      </a:r>
                      <a:endParaRPr lang="es-ES" sz="3600" b="1">
                        <a:solidFill>
                          <a:schemeClr val="bg2">
                            <a:lumMod val="50000"/>
                          </a:schemeClr>
                        </a:solidFill>
                        <a:effectLst/>
                        <a:latin typeface="Arial"/>
                      </a:endParaRPr>
                    </a:p>
                    <a:p>
                      <a:pPr lvl="0" algn="ctr" fontAlgn="t">
                        <a:buNone/>
                      </a:pPr>
                      <a:r>
                        <a:rPr lang="es-ES" sz="2800" dirty="0">
                          <a:effectLst/>
                          <a:latin typeface="Arial"/>
                        </a:rPr>
                        <a:t>UN ESPACIO DONDE LA EDUCACIÓN </a:t>
                      </a:r>
                      <a:br>
                        <a:rPr lang="es-ES" sz="2800" dirty="0">
                          <a:effectLst/>
                          <a:latin typeface="Arial"/>
                        </a:rPr>
                      </a:br>
                      <a:r>
                        <a:rPr lang="es-ES" sz="2800" dirty="0">
                          <a:effectLst/>
                          <a:latin typeface="Arial"/>
                        </a:rPr>
                        <a:t>LA INNOVACIÓN Y EL MUNDO DIGITAL</a:t>
                      </a:r>
                      <a:br>
                        <a:rPr lang="es-ES" sz="2800" dirty="0">
                          <a:effectLst/>
                          <a:latin typeface="Arial"/>
                        </a:rPr>
                      </a:br>
                      <a:r>
                        <a:rPr lang="es-ES" sz="2800" dirty="0">
                          <a:effectLst/>
                          <a:latin typeface="Arial"/>
                        </a:rPr>
                        <a:t>SE CONECTAN</a:t>
                      </a:r>
                      <a:endParaRPr lang="es-ES" sz="2800">
                        <a:effectLst/>
                        <a:latin typeface="Arial"/>
                      </a:endParaRPr>
                    </a:p>
                  </a:txBody>
                  <a:tcPr marL="171450" marR="171450" marT="0" marB="85725">
                    <a:noFill/>
                  </a:tcPr>
                </a:tc>
                <a:extLst>
                  <a:ext uri="{0D108BD9-81ED-4DB2-BD59-A6C34878D82A}">
                    <a16:rowId xmlns:a16="http://schemas.microsoft.com/office/drawing/2014/main" val="685940511"/>
                  </a:ext>
                </a:extLst>
              </a:tr>
            </a:tbl>
          </a:graphicData>
        </a:graphic>
      </p:graphicFrame>
      <p:pic>
        <p:nvPicPr>
          <p:cNvPr id="6" name="Imagen 6" descr="Imagen que contiene persona, interior, sentado, frente&#10;&#10;Descripción generada con confianza alta">
            <a:extLst>
              <a:ext uri="{FF2B5EF4-FFF2-40B4-BE49-F238E27FC236}">
                <a16:creationId xmlns:a16="http://schemas.microsoft.com/office/drawing/2014/main" id="{91549BC3-B492-4376-A713-F011E2D4536F}"/>
              </a:ext>
            </a:extLst>
          </p:cNvPr>
          <p:cNvPicPr>
            <a:picLocks noChangeAspect="1"/>
          </p:cNvPicPr>
          <p:nvPr/>
        </p:nvPicPr>
        <p:blipFill>
          <a:blip r:embed="rId2"/>
          <a:stretch>
            <a:fillRect/>
          </a:stretch>
        </p:blipFill>
        <p:spPr>
          <a:xfrm>
            <a:off x="823994" y="2334313"/>
            <a:ext cx="6695267" cy="3519646"/>
          </a:xfrm>
          <a:prstGeom prst="rect">
            <a:avLst/>
          </a:prstGeom>
          <a:ln>
            <a:noFill/>
          </a:ln>
          <a:effectLst>
            <a:softEdge rad="112500"/>
          </a:effectLst>
        </p:spPr>
      </p:pic>
      <p:pic>
        <p:nvPicPr>
          <p:cNvPr id="8" name="Imagen 8" descr="Imagen que contiene portátil, ordenador, fase, interior&#10;&#10;Descripción generada con confianza alta">
            <a:extLst>
              <a:ext uri="{FF2B5EF4-FFF2-40B4-BE49-F238E27FC236}">
                <a16:creationId xmlns:a16="http://schemas.microsoft.com/office/drawing/2014/main" id="{AB365E14-118F-443A-B2B5-541720CE1043}"/>
              </a:ext>
            </a:extLst>
          </p:cNvPr>
          <p:cNvPicPr>
            <a:picLocks noChangeAspect="1"/>
          </p:cNvPicPr>
          <p:nvPr/>
        </p:nvPicPr>
        <p:blipFill>
          <a:blip r:embed="rId3"/>
          <a:stretch>
            <a:fillRect/>
          </a:stretch>
        </p:blipFill>
        <p:spPr>
          <a:xfrm>
            <a:off x="7940299" y="2685083"/>
            <a:ext cx="3040249" cy="4070887"/>
          </a:xfrm>
          <a:prstGeom prst="rect">
            <a:avLst/>
          </a:prstGeom>
          <a:ln>
            <a:noFill/>
          </a:ln>
          <a:effectLst>
            <a:softEdge rad="112500"/>
          </a:effectLst>
        </p:spPr>
      </p:pic>
      <p:pic>
        <p:nvPicPr>
          <p:cNvPr id="3" name="Imagen 2">
            <a:extLst>
              <a:ext uri="{FF2B5EF4-FFF2-40B4-BE49-F238E27FC236}">
                <a16:creationId xmlns:a16="http://schemas.microsoft.com/office/drawing/2014/main" id="{F3468DE3-E803-43C4-8807-02656B8FBA01}"/>
              </a:ext>
            </a:extLst>
          </p:cNvPr>
          <p:cNvPicPr>
            <a:picLocks noChangeAspect="1"/>
          </p:cNvPicPr>
          <p:nvPr/>
        </p:nvPicPr>
        <p:blipFill>
          <a:blip r:embed="rId4"/>
          <a:stretch>
            <a:fillRect/>
          </a:stretch>
        </p:blipFill>
        <p:spPr>
          <a:xfrm>
            <a:off x="2229043" y="5988857"/>
            <a:ext cx="3040249" cy="963371"/>
          </a:xfrm>
          <a:prstGeom prst="rect">
            <a:avLst/>
          </a:prstGeom>
        </p:spPr>
      </p:pic>
    </p:spTree>
    <p:extLst>
      <p:ext uri="{BB962C8B-B14F-4D97-AF65-F5344CB8AC3E}">
        <p14:creationId xmlns:p14="http://schemas.microsoft.com/office/powerpoint/2010/main" val="212578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BBF70-E24D-488D-908D-0CA1D9212426}"/>
              </a:ext>
            </a:extLst>
          </p:cNvPr>
          <p:cNvSpPr>
            <a:spLocks noGrp="1"/>
          </p:cNvSpPr>
          <p:nvPr>
            <p:ph type="title"/>
          </p:nvPr>
        </p:nvSpPr>
        <p:spPr>
          <a:xfrm>
            <a:off x="685801" y="609600"/>
            <a:ext cx="6143423" cy="1456267"/>
          </a:xfrm>
        </p:spPr>
        <p:txBody>
          <a:bodyPr vert="horz" lIns="91440" tIns="45720" rIns="91440" bIns="45720" rtlCol="0" anchor="ctr">
            <a:normAutofit/>
          </a:bodyPr>
          <a:lstStyle/>
          <a:p>
            <a:pPr>
              <a:lnSpc>
                <a:spcPct val="90000"/>
              </a:lnSpc>
            </a:pPr>
            <a:r>
              <a:rPr lang="en-US" sz="3300" b="1" dirty="0"/>
              <a:t> </a:t>
            </a:r>
            <a:r>
              <a:rPr lang="en-US" sz="3300" b="1" dirty="0" err="1"/>
              <a:t>Actividad</a:t>
            </a:r>
            <a:r>
              <a:rPr lang="en-US" sz="3300" b="1" dirty="0"/>
              <a:t> de </a:t>
            </a:r>
            <a:r>
              <a:rPr lang="en-US" sz="3300" b="1" dirty="0" err="1"/>
              <a:t>cierre</a:t>
            </a:r>
            <a:br>
              <a:rPr lang="en-US" sz="3300" b="1" dirty="0"/>
            </a:br>
            <a:r>
              <a:rPr lang="en-US" sz="3300" b="1" dirty="0" err="1"/>
              <a:t>Foro</a:t>
            </a:r>
            <a:r>
              <a:rPr lang="en-US" sz="3300" b="1" dirty="0"/>
              <a:t> de </a:t>
            </a:r>
            <a:r>
              <a:rPr lang="en-US" sz="3300" b="1" dirty="0" err="1"/>
              <a:t>preguntas</a:t>
            </a:r>
            <a:r>
              <a:rPr lang="en-US" sz="3300" b="1" dirty="0"/>
              <a:t> y </a:t>
            </a:r>
            <a:r>
              <a:rPr lang="en-US" sz="3300" b="1" dirty="0" err="1"/>
              <a:t>respuestas</a:t>
            </a:r>
            <a:endParaRPr lang="en-US" sz="3300" b="1" dirty="0"/>
          </a:p>
        </p:txBody>
      </p:sp>
      <p:pic>
        <p:nvPicPr>
          <p:cNvPr id="5" name="Imagen 5" descr="Imagen que contiene persona, sentado, fase, escena&#10;&#10;Descripción generada con confianza muy alta">
            <a:extLst>
              <a:ext uri="{FF2B5EF4-FFF2-40B4-BE49-F238E27FC236}">
                <a16:creationId xmlns:a16="http://schemas.microsoft.com/office/drawing/2014/main" id="{E1323ABA-9122-4034-91EF-CAEB5C93811F}"/>
              </a:ext>
            </a:extLst>
          </p:cNvPr>
          <p:cNvPicPr>
            <a:picLocks noGrp="1" noChangeAspect="1"/>
          </p:cNvPicPr>
          <p:nvPr>
            <p:ph sz="half" idx="1"/>
          </p:nvPr>
        </p:nvPicPr>
        <p:blipFill rotWithShape="1">
          <a:blip r:embed="rId3"/>
          <a:srcRect t="1916" r="-3" b="23664"/>
          <a:stretch/>
        </p:blipFill>
        <p:spPr>
          <a:xfrm>
            <a:off x="8059246" y="-16946"/>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7" name="Imagen 7" descr="Imagen que contiene persona, fase, hombre, sentado&#10;&#10;Descripción generada con confianza alta">
            <a:extLst>
              <a:ext uri="{FF2B5EF4-FFF2-40B4-BE49-F238E27FC236}">
                <a16:creationId xmlns:a16="http://schemas.microsoft.com/office/drawing/2014/main" id="{3D681AD3-69FD-4A7C-A6CE-3E765288A5AD}"/>
              </a:ext>
            </a:extLst>
          </p:cNvPr>
          <p:cNvPicPr>
            <a:picLocks noGrp="1" noChangeAspect="1"/>
          </p:cNvPicPr>
          <p:nvPr>
            <p:ph sz="half" idx="2"/>
          </p:nvPr>
        </p:nvPicPr>
        <p:blipFill rotWithShape="1">
          <a:blip r:embed="rId4"/>
          <a:stretch/>
        </p:blipFill>
        <p:spPr>
          <a:xfrm>
            <a:off x="39360" y="3208338"/>
            <a:ext cx="4866216" cy="3649662"/>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9" name="CuadroTexto 8">
            <a:extLst>
              <a:ext uri="{FF2B5EF4-FFF2-40B4-BE49-F238E27FC236}">
                <a16:creationId xmlns:a16="http://schemas.microsoft.com/office/drawing/2014/main" id="{BC845248-7569-4EE8-BA67-D9B8D17BC1CA}"/>
              </a:ext>
            </a:extLst>
          </p:cNvPr>
          <p:cNvSpPr txBox="1"/>
          <p:nvPr/>
        </p:nvSpPr>
        <p:spPr>
          <a:xfrm>
            <a:off x="4905576" y="2238375"/>
            <a:ext cx="6143423" cy="441007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Aft>
                <a:spcPts val="1000"/>
              </a:spcAft>
              <a:buClr>
                <a:schemeClr val="tx1"/>
              </a:buClr>
              <a:buSzPct val="100000"/>
              <a:buFont typeface="Arial"/>
              <a:buChar char="•"/>
            </a:pPr>
            <a:r>
              <a:rPr lang="en-US" sz="2000" b="1" dirty="0" err="1">
                <a:solidFill>
                  <a:srgbClr val="FF0000"/>
                </a:solidFill>
              </a:rPr>
              <a:t>Participación</a:t>
            </a:r>
            <a:r>
              <a:rPr lang="en-US" sz="2000" b="1" dirty="0">
                <a:solidFill>
                  <a:srgbClr val="FF0000"/>
                </a:solidFill>
              </a:rPr>
              <a:t> de </a:t>
            </a:r>
            <a:r>
              <a:rPr lang="en-US" sz="2000" b="1" dirty="0" err="1">
                <a:solidFill>
                  <a:srgbClr val="FF0000"/>
                </a:solidFill>
              </a:rPr>
              <a:t>expositores</a:t>
            </a:r>
            <a:r>
              <a:rPr lang="en-US" sz="2000" b="1" dirty="0">
                <a:solidFill>
                  <a:srgbClr val="FF0000"/>
                </a:solidFill>
              </a:rPr>
              <a:t>:</a:t>
            </a:r>
            <a:r>
              <a:rPr lang="en-US" sz="2000" dirty="0"/>
              <a:t>  </a:t>
            </a:r>
          </a:p>
          <a:p>
            <a:pPr>
              <a:spcAft>
                <a:spcPts val="1000"/>
              </a:spcAft>
              <a:buClr>
                <a:schemeClr val="tx1"/>
              </a:buClr>
              <a:buSzPct val="100000"/>
              <a:buFont typeface="Arial"/>
              <a:buChar char="•"/>
            </a:pPr>
            <a:endParaRPr lang="en-US" dirty="0"/>
          </a:p>
          <a:p>
            <a:pPr>
              <a:spcAft>
                <a:spcPts val="1000"/>
              </a:spcAft>
              <a:buClr>
                <a:schemeClr val="tx1"/>
              </a:buClr>
              <a:buSzPct val="100000"/>
            </a:pPr>
            <a:r>
              <a:rPr lang="en-US" sz="2000" b="1" dirty="0"/>
              <a:t>La </a:t>
            </a:r>
            <a:r>
              <a:rPr lang="en-US" sz="2000" b="1" dirty="0">
                <a:solidFill>
                  <a:schemeClr val="accent2">
                    <a:lumMod val="50000"/>
                  </a:schemeClr>
                </a:solidFill>
              </a:rPr>
              <a:t>Dra Tania de </a:t>
            </a:r>
            <a:r>
              <a:rPr lang="en-US" sz="2000" b="1" dirty="0" err="1">
                <a:solidFill>
                  <a:schemeClr val="accent2">
                    <a:lumMod val="50000"/>
                  </a:schemeClr>
                </a:solidFill>
              </a:rPr>
              <a:t>Gordón</a:t>
            </a:r>
            <a:r>
              <a:rPr lang="en-US" sz="2000" b="1" dirty="0">
                <a:solidFill>
                  <a:schemeClr val="accent2">
                    <a:lumMod val="50000"/>
                  </a:schemeClr>
                </a:solidFill>
              </a:rPr>
              <a:t> </a:t>
            </a:r>
            <a:r>
              <a:rPr lang="en-US" sz="2000" b="1" dirty="0" err="1"/>
              <a:t>emitió</a:t>
            </a:r>
            <a:r>
              <a:rPr lang="en-US" sz="2000" b="1" dirty="0"/>
              <a:t> </a:t>
            </a:r>
            <a:r>
              <a:rPr lang="en-US" sz="2000" b="1" dirty="0" err="1"/>
              <a:t>su</a:t>
            </a:r>
            <a:r>
              <a:rPr lang="en-US" sz="2000" b="1" dirty="0"/>
              <a:t> </a:t>
            </a:r>
            <a:r>
              <a:rPr lang="en-US" sz="2000" b="1" dirty="0" err="1"/>
              <a:t>opinión</a:t>
            </a:r>
            <a:r>
              <a:rPr lang="en-US" sz="2000" b="1" dirty="0"/>
              <a:t> </a:t>
            </a:r>
            <a:r>
              <a:rPr lang="en-US" sz="2000" b="1" dirty="0" err="1"/>
              <a:t>sobre</a:t>
            </a:r>
            <a:r>
              <a:rPr lang="en-US" sz="2000" b="1" dirty="0"/>
              <a:t> la </a:t>
            </a:r>
            <a:r>
              <a:rPr lang="en-US" sz="2000" b="1" dirty="0" err="1"/>
              <a:t>complejidad</a:t>
            </a:r>
            <a:r>
              <a:rPr lang="en-US" sz="2000" b="1" dirty="0"/>
              <a:t> del </a:t>
            </a:r>
            <a:r>
              <a:rPr lang="en-US" sz="2000" b="1" dirty="0" err="1"/>
              <a:t>reto</a:t>
            </a:r>
            <a:r>
              <a:rPr lang="en-US" sz="2000" b="1" dirty="0"/>
              <a:t>  que </a:t>
            </a:r>
            <a:r>
              <a:rPr lang="en-US" sz="2000" b="1" dirty="0" err="1"/>
              <a:t>implica</a:t>
            </a:r>
            <a:r>
              <a:rPr lang="en-US" sz="2000" b="1" dirty="0"/>
              <a:t> el </a:t>
            </a:r>
            <a:r>
              <a:rPr lang="en-US" sz="2000" b="1" dirty="0" err="1"/>
              <a:t>uso</a:t>
            </a:r>
            <a:r>
              <a:rPr lang="en-US" sz="2000" b="1" dirty="0"/>
              <a:t> de la </a:t>
            </a:r>
            <a:r>
              <a:rPr lang="en-US" sz="2000" b="1" dirty="0" err="1"/>
              <a:t>tecnología</a:t>
            </a:r>
            <a:r>
              <a:rPr lang="en-US" sz="2000" b="1" dirty="0"/>
              <a:t> digital para romper con </a:t>
            </a:r>
            <a:r>
              <a:rPr lang="en-US" sz="2000" b="1" dirty="0" err="1"/>
              <a:t>viejos</a:t>
            </a:r>
            <a:r>
              <a:rPr lang="en-US" sz="2000" b="1" dirty="0"/>
              <a:t> </a:t>
            </a:r>
            <a:r>
              <a:rPr lang="en-US" sz="2000" b="1" dirty="0" err="1"/>
              <a:t>paradigmas</a:t>
            </a:r>
            <a:r>
              <a:rPr lang="en-US" sz="2000" b="1" dirty="0"/>
              <a:t> en el </a:t>
            </a:r>
            <a:r>
              <a:rPr lang="en-US" sz="2000" b="1" dirty="0" err="1"/>
              <a:t>sistema</a:t>
            </a:r>
            <a:r>
              <a:rPr lang="en-US" sz="2000" b="1" dirty="0"/>
              <a:t> </a:t>
            </a:r>
            <a:r>
              <a:rPr lang="en-US" sz="2000" b="1" dirty="0" err="1"/>
              <a:t>educativo</a:t>
            </a:r>
            <a:r>
              <a:rPr lang="en-US" sz="2000" b="1" dirty="0"/>
              <a:t>.</a:t>
            </a:r>
            <a:endParaRPr lang="en-US" sz="2000" b="1" dirty="0">
              <a:cs typeface="Calibri"/>
            </a:endParaRPr>
          </a:p>
          <a:p>
            <a:pPr>
              <a:spcAft>
                <a:spcPts val="1000"/>
              </a:spcAft>
              <a:buClr>
                <a:schemeClr val="tx1"/>
              </a:buClr>
              <a:buSzPct val="100000"/>
              <a:buFont typeface="Arial"/>
              <a:buChar char="•"/>
            </a:pPr>
            <a:r>
              <a:rPr lang="en-US" sz="2000" b="1" dirty="0">
                <a:cs typeface="Calibri"/>
              </a:rPr>
              <a:t>El  </a:t>
            </a:r>
            <a:r>
              <a:rPr lang="en-US" sz="2000" b="1" dirty="0" err="1">
                <a:cs typeface="Calibri"/>
              </a:rPr>
              <a:t>Lic</a:t>
            </a:r>
            <a:r>
              <a:rPr lang="en-US" sz="2000" b="1" dirty="0">
                <a:cs typeface="Calibri"/>
              </a:rPr>
              <a:t>.  y </a:t>
            </a:r>
            <a:r>
              <a:rPr lang="en-US" sz="2000" b="1" dirty="0" err="1">
                <a:cs typeface="Calibri"/>
              </a:rPr>
              <a:t>joven</a:t>
            </a:r>
            <a:r>
              <a:rPr lang="en-US" sz="2000" b="1" dirty="0">
                <a:cs typeface="Calibri"/>
              </a:rPr>
              <a:t> </a:t>
            </a:r>
            <a:r>
              <a:rPr lang="en-US" sz="2000" b="1" dirty="0" err="1">
                <a:cs typeface="Calibri"/>
              </a:rPr>
              <a:t>escritor</a:t>
            </a:r>
            <a:r>
              <a:rPr lang="en-US" sz="2000" b="1" dirty="0">
                <a:cs typeface="Calibri"/>
              </a:rPr>
              <a:t> </a:t>
            </a:r>
            <a:r>
              <a:rPr lang="en-US" sz="2000" b="1" dirty="0">
                <a:solidFill>
                  <a:schemeClr val="bg2">
                    <a:lumMod val="75000"/>
                  </a:schemeClr>
                </a:solidFill>
                <a:cs typeface="Calibri"/>
              </a:rPr>
              <a:t>Alfredo Hernando </a:t>
            </a:r>
            <a:r>
              <a:rPr lang="en-US" sz="2000" b="1" dirty="0" err="1">
                <a:cs typeface="Calibri"/>
              </a:rPr>
              <a:t>tuvo</a:t>
            </a:r>
            <a:r>
              <a:rPr lang="en-US" sz="2000" b="1" dirty="0">
                <a:cs typeface="Calibri"/>
              </a:rPr>
              <a:t> una </a:t>
            </a:r>
            <a:r>
              <a:rPr lang="en-US" sz="2000" b="1" dirty="0" err="1">
                <a:cs typeface="Calibri"/>
              </a:rPr>
              <a:t>destacada</a:t>
            </a:r>
            <a:r>
              <a:rPr lang="en-US" sz="2000" b="1" dirty="0">
                <a:cs typeface="Calibri"/>
              </a:rPr>
              <a:t> </a:t>
            </a:r>
            <a:r>
              <a:rPr lang="en-US" sz="2000" b="1" dirty="0" err="1">
                <a:cs typeface="Calibri"/>
              </a:rPr>
              <a:t>participación</a:t>
            </a:r>
            <a:r>
              <a:rPr lang="en-US" sz="2000" b="1" dirty="0">
                <a:cs typeface="Calibri"/>
              </a:rPr>
              <a:t> en el </a:t>
            </a:r>
            <a:r>
              <a:rPr lang="en-US" sz="2000" b="1" dirty="0" err="1">
                <a:cs typeface="Calibri"/>
              </a:rPr>
              <a:t>foro</a:t>
            </a:r>
            <a:r>
              <a:rPr lang="en-US" sz="2000" b="1" dirty="0">
                <a:cs typeface="Calibri"/>
              </a:rPr>
              <a:t>,  </a:t>
            </a:r>
            <a:r>
              <a:rPr lang="en-US" sz="2000" b="1" dirty="0" err="1">
                <a:cs typeface="Calibri"/>
              </a:rPr>
              <a:t>donde</a:t>
            </a:r>
            <a:r>
              <a:rPr lang="en-US" sz="2000" b="1" dirty="0">
                <a:cs typeface="Calibri"/>
              </a:rPr>
              <a:t> </a:t>
            </a:r>
            <a:r>
              <a:rPr lang="en-US" sz="2000" b="1" dirty="0" err="1">
                <a:cs typeface="Calibri"/>
              </a:rPr>
              <a:t>ofrece</a:t>
            </a:r>
            <a:r>
              <a:rPr lang="en-US" sz="2000" b="1" dirty="0">
                <a:cs typeface="Calibri"/>
              </a:rPr>
              <a:t> </a:t>
            </a:r>
            <a:r>
              <a:rPr lang="en-US" sz="2000" b="1" dirty="0" err="1">
                <a:cs typeface="Calibri"/>
              </a:rPr>
              <a:t>su</a:t>
            </a:r>
            <a:r>
              <a:rPr lang="en-US" sz="2000" b="1" dirty="0">
                <a:cs typeface="Calibri"/>
              </a:rPr>
              <a:t> </a:t>
            </a:r>
            <a:r>
              <a:rPr lang="en-US" sz="2000" b="1" dirty="0" err="1">
                <a:cs typeface="Calibri"/>
              </a:rPr>
              <a:t>libro</a:t>
            </a:r>
            <a:r>
              <a:rPr lang="en-US" sz="2000" b="1" dirty="0">
                <a:cs typeface="Calibri"/>
              </a:rPr>
              <a:t> "Viaje a la </a:t>
            </a:r>
            <a:r>
              <a:rPr lang="en-US" sz="2000" b="1" dirty="0" err="1">
                <a:cs typeface="Calibri"/>
              </a:rPr>
              <a:t>educación</a:t>
            </a:r>
            <a:r>
              <a:rPr lang="en-US" sz="2000" b="1" dirty="0">
                <a:cs typeface="Calibri"/>
              </a:rPr>
              <a:t> del </a:t>
            </a:r>
            <a:r>
              <a:rPr lang="en-US" sz="2000" b="1" dirty="0" err="1">
                <a:cs typeface="Calibri"/>
              </a:rPr>
              <a:t>siglo</a:t>
            </a:r>
            <a:r>
              <a:rPr lang="en-US" sz="2000" b="1" dirty="0">
                <a:cs typeface="Calibri"/>
              </a:rPr>
              <a:t> XXI" al </a:t>
            </a:r>
            <a:r>
              <a:rPr lang="en-US" sz="2000" b="1" dirty="0" err="1">
                <a:cs typeface="Calibri"/>
              </a:rPr>
              <a:t>servicio</a:t>
            </a:r>
            <a:r>
              <a:rPr lang="en-US" sz="2000" b="1" dirty="0">
                <a:cs typeface="Calibri"/>
              </a:rPr>
              <a:t> de la </a:t>
            </a:r>
            <a:r>
              <a:rPr lang="en-US" sz="2000" b="1" dirty="0" err="1">
                <a:cs typeface="Calibri"/>
              </a:rPr>
              <a:t>comunidad</a:t>
            </a:r>
            <a:r>
              <a:rPr lang="en-US" sz="2000" b="1" dirty="0">
                <a:cs typeface="Calibri"/>
              </a:rPr>
              <a:t> </a:t>
            </a:r>
            <a:r>
              <a:rPr lang="en-US" sz="2000" b="1" dirty="0" err="1">
                <a:cs typeface="Calibri"/>
              </a:rPr>
              <a:t>educativa</a:t>
            </a:r>
            <a:r>
              <a:rPr lang="en-US" sz="2000" b="1" dirty="0">
                <a:cs typeface="Calibri"/>
              </a:rPr>
              <a:t>...</a:t>
            </a:r>
          </a:p>
          <a:p>
            <a:pPr>
              <a:spcAft>
                <a:spcPts val="1000"/>
              </a:spcAft>
              <a:buClr>
                <a:schemeClr val="tx1"/>
              </a:buClr>
              <a:buSzPct val="100000"/>
              <a:buFont typeface="Arial"/>
              <a:buChar char="•"/>
            </a:pPr>
            <a:endParaRPr lang="en-US" dirty="0">
              <a:cs typeface="Calibri"/>
            </a:endParaRPr>
          </a:p>
        </p:txBody>
      </p:sp>
    </p:spTree>
    <p:extLst>
      <p:ext uri="{BB962C8B-B14F-4D97-AF65-F5344CB8AC3E}">
        <p14:creationId xmlns:p14="http://schemas.microsoft.com/office/powerpoint/2010/main" val="1679193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 name="Imagen 2" descr="Imagen que contiene persona, sentado, interior&#10;&#10;Descripción generada con confianza alta">
            <a:extLst>
              <a:ext uri="{FF2B5EF4-FFF2-40B4-BE49-F238E27FC236}">
                <a16:creationId xmlns:a16="http://schemas.microsoft.com/office/drawing/2014/main" id="{27020247-B839-48CE-94FC-7A5CD0837392}"/>
              </a:ext>
            </a:extLst>
          </p:cNvPr>
          <p:cNvPicPr>
            <a:picLocks noChangeAspect="1"/>
          </p:cNvPicPr>
          <p:nvPr/>
        </p:nvPicPr>
        <p:blipFill rotWithShape="1">
          <a:blip r:embed="rId3"/>
          <a:srcRect t="18394" r="-1" b="20134"/>
          <a:stretch/>
        </p:blipFill>
        <p:spPr>
          <a:xfrm>
            <a:off x="-13812" y="10"/>
            <a:ext cx="6766273" cy="554571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pic>
        <p:nvPicPr>
          <p:cNvPr id="6" name="Imagen 6" descr="Imagen que contiene persona, escena, fase, frente&#10;&#10;Descripción generada con confianza muy alta">
            <a:extLst>
              <a:ext uri="{FF2B5EF4-FFF2-40B4-BE49-F238E27FC236}">
                <a16:creationId xmlns:a16="http://schemas.microsoft.com/office/drawing/2014/main" id="{11716F81-5A1A-4238-BAC8-27BEB92AFBDF}"/>
              </a:ext>
            </a:extLst>
          </p:cNvPr>
          <p:cNvPicPr>
            <a:picLocks noChangeAspect="1"/>
          </p:cNvPicPr>
          <p:nvPr/>
        </p:nvPicPr>
        <p:blipFill rotWithShape="1">
          <a:blip r:embed="rId4"/>
          <a:srcRect r="-2" b="13693"/>
          <a:stretch/>
        </p:blipFill>
        <p:spPr>
          <a:xfrm>
            <a:off x="688367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sp>
        <p:nvSpPr>
          <p:cNvPr id="3" name="CuadroTexto 2">
            <a:extLst>
              <a:ext uri="{FF2B5EF4-FFF2-40B4-BE49-F238E27FC236}">
                <a16:creationId xmlns:a16="http://schemas.microsoft.com/office/drawing/2014/main" id="{24837477-33E1-4F8F-9010-C0C37742F85A}"/>
              </a:ext>
            </a:extLst>
          </p:cNvPr>
          <p:cNvSpPr txBox="1"/>
          <p:nvPr/>
        </p:nvSpPr>
        <p:spPr>
          <a:xfrm>
            <a:off x="3305176" y="5010149"/>
            <a:ext cx="5581648"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t>La representante de la Fundación Omar Dengo</a:t>
            </a:r>
            <a:r>
              <a:rPr lang="es-ES" sz="2000" b="1" dirty="0">
                <a:cs typeface="Calibri"/>
              </a:rPr>
              <a:t> del hermano país de Costa Rica expone sobre el uso pedagógico de las </a:t>
            </a:r>
            <a:r>
              <a:rPr lang="es-ES" sz="2000" b="1" dirty="0" err="1">
                <a:cs typeface="Calibri"/>
              </a:rPr>
              <a:t>tablets</a:t>
            </a:r>
            <a:r>
              <a:rPr lang="es-ES" sz="2000" b="1" dirty="0">
                <a:cs typeface="Calibri"/>
              </a:rPr>
              <a:t> y celulares en las escuelas, lo cual está debidamente reglamentado por el gobierno costarricense en la política de educación pública.</a:t>
            </a:r>
          </a:p>
        </p:txBody>
      </p:sp>
    </p:spTree>
    <p:extLst>
      <p:ext uri="{BB962C8B-B14F-4D97-AF65-F5344CB8AC3E}">
        <p14:creationId xmlns:p14="http://schemas.microsoft.com/office/powerpoint/2010/main" val="4076280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285661-3409-4B68-AF10-733BCF9D26F4}"/>
              </a:ext>
            </a:extLst>
          </p:cNvPr>
          <p:cNvSpPr/>
          <p:nvPr/>
        </p:nvSpPr>
        <p:spPr>
          <a:xfrm>
            <a:off x="3019424" y="704850"/>
            <a:ext cx="5229225" cy="1200329"/>
          </a:xfrm>
          <a:prstGeom prst="rect">
            <a:avLst/>
          </a:prstGeom>
          <a:noFill/>
        </p:spPr>
        <p:txBody>
          <a:bodyPr wrap="square" lIns="91440" tIns="45720" rIns="91440" bIns="45720">
            <a:spAutoFit/>
          </a:bodyPr>
          <a:lstStyle/>
          <a:p>
            <a:pPr algn="r"/>
            <a:r>
              <a:rPr lang="es-ES" sz="7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Mil Gracias…</a:t>
            </a:r>
          </a:p>
        </p:txBody>
      </p:sp>
      <p:pic>
        <p:nvPicPr>
          <p:cNvPr id="6" name="Imagen 5">
            <a:extLst>
              <a:ext uri="{FF2B5EF4-FFF2-40B4-BE49-F238E27FC236}">
                <a16:creationId xmlns:a16="http://schemas.microsoft.com/office/drawing/2014/main" id="{B44BCEAC-9259-4046-9E6A-2769F0843074}"/>
              </a:ext>
            </a:extLst>
          </p:cNvPr>
          <p:cNvPicPr>
            <a:picLocks noChangeAspect="1"/>
          </p:cNvPicPr>
          <p:nvPr/>
        </p:nvPicPr>
        <p:blipFill>
          <a:blip r:embed="rId2"/>
          <a:stretch>
            <a:fillRect/>
          </a:stretch>
        </p:blipFill>
        <p:spPr>
          <a:xfrm>
            <a:off x="8744143" y="5880222"/>
            <a:ext cx="3085714" cy="977778"/>
          </a:xfrm>
          <a:prstGeom prst="rect">
            <a:avLst/>
          </a:prstGeom>
        </p:spPr>
      </p:pic>
      <p:pic>
        <p:nvPicPr>
          <p:cNvPr id="8" name="Imagen 7" descr="Imagen que contiene juguete, muñeca&#10;&#10;Descripción generada con confianza muy alta">
            <a:extLst>
              <a:ext uri="{FF2B5EF4-FFF2-40B4-BE49-F238E27FC236}">
                <a16:creationId xmlns:a16="http://schemas.microsoft.com/office/drawing/2014/main" id="{AEDC7CA7-8ACB-4DDD-95BC-921A496AF591}"/>
              </a:ext>
            </a:extLst>
          </p:cNvPr>
          <p:cNvPicPr>
            <a:picLocks noChangeAspect="1"/>
          </p:cNvPicPr>
          <p:nvPr/>
        </p:nvPicPr>
        <p:blipFill>
          <a:blip r:embed="rId3"/>
          <a:stretch>
            <a:fillRect/>
          </a:stretch>
        </p:blipFill>
        <p:spPr>
          <a:xfrm>
            <a:off x="1824037" y="1423986"/>
            <a:ext cx="8543925" cy="4271963"/>
          </a:xfrm>
          <a:prstGeom prst="rect">
            <a:avLst/>
          </a:prstGeom>
        </p:spPr>
      </p:pic>
      <p:sp>
        <p:nvSpPr>
          <p:cNvPr id="9" name="CuadroTexto 8">
            <a:extLst>
              <a:ext uri="{FF2B5EF4-FFF2-40B4-BE49-F238E27FC236}">
                <a16:creationId xmlns:a16="http://schemas.microsoft.com/office/drawing/2014/main" id="{F28BDE88-2968-4778-ADAF-05578552A498}"/>
              </a:ext>
            </a:extLst>
          </p:cNvPr>
          <p:cNvSpPr txBox="1"/>
          <p:nvPr/>
        </p:nvSpPr>
        <p:spPr>
          <a:xfrm>
            <a:off x="1162049" y="5880222"/>
            <a:ext cx="3248025" cy="707886"/>
          </a:xfrm>
          <a:prstGeom prst="rect">
            <a:avLst/>
          </a:prstGeom>
          <a:noFill/>
        </p:spPr>
        <p:txBody>
          <a:bodyPr wrap="square" rtlCol="0">
            <a:spAutoFit/>
          </a:bodyPr>
          <a:lstStyle/>
          <a:p>
            <a:r>
              <a:rPr lang="es-PA" sz="2000" dirty="0">
                <a:latin typeface="Brush Script MT" panose="03060802040406070304" pitchFamily="66" charset="0"/>
              </a:rPr>
              <a:t>Colaboración de: </a:t>
            </a:r>
          </a:p>
          <a:p>
            <a:r>
              <a:rPr lang="es-PA" sz="2000" dirty="0">
                <a:latin typeface="Brush Script MT" panose="03060802040406070304" pitchFamily="66" charset="0"/>
              </a:rPr>
              <a:t>Prof.  Lourdes Barreno </a:t>
            </a:r>
            <a:r>
              <a:rPr lang="es-PA" sz="2000" dirty="0" err="1">
                <a:latin typeface="Brush Script MT" panose="03060802040406070304" pitchFamily="66" charset="0"/>
              </a:rPr>
              <a:t>Huffman</a:t>
            </a:r>
            <a:endParaRPr lang="es-PA" sz="2000" dirty="0">
              <a:latin typeface="Brush Script MT" panose="03060802040406070304" pitchFamily="66" charset="0"/>
            </a:endParaRPr>
          </a:p>
        </p:txBody>
      </p:sp>
    </p:spTree>
    <p:extLst>
      <p:ext uri="{BB962C8B-B14F-4D97-AF65-F5344CB8AC3E}">
        <p14:creationId xmlns:p14="http://schemas.microsoft.com/office/powerpoint/2010/main" val="1322736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 name="Imagen 6" descr="Imagen que contiene persona, interior, monitor&#10;&#10;Descripción generada con confianza muy alta">
            <a:extLst>
              <a:ext uri="{FF2B5EF4-FFF2-40B4-BE49-F238E27FC236}">
                <a16:creationId xmlns:a16="http://schemas.microsoft.com/office/drawing/2014/main" id="{EF9BA2EC-1072-498E-A6F8-67CB292F5739}"/>
              </a:ext>
            </a:extLst>
          </p:cNvPr>
          <p:cNvPicPr>
            <a:picLocks noChangeAspect="1"/>
          </p:cNvPicPr>
          <p:nvPr/>
        </p:nvPicPr>
        <p:blipFill rotWithShape="1">
          <a:blip r:embed="rId3"/>
          <a:srcRect t="14658" r="-1" b="23870"/>
          <a:stretch/>
        </p:blipFill>
        <p:spPr>
          <a:xfrm>
            <a:off x="5425727" y="1312278"/>
            <a:ext cx="6766273" cy="5545722"/>
          </a:xfrm>
          <a:custGeom>
            <a:avLst/>
            <a:gdLst>
              <a:gd name="connsiteX0" fmla="*/ 4280937 w 6766273"/>
              <a:gd name="connsiteY0" fmla="*/ 0 h 5545722"/>
              <a:gd name="connsiteX1" fmla="*/ 6674449 w 6766273"/>
              <a:gd name="connsiteY1" fmla="*/ 731117 h 5545722"/>
              <a:gd name="connsiteX2" fmla="*/ 6766273 w 6766273"/>
              <a:gd name="connsiteY2" fmla="*/ 796414 h 5545722"/>
              <a:gd name="connsiteX3" fmla="*/ 6766273 w 6766273"/>
              <a:gd name="connsiteY3" fmla="*/ 5545722 h 5545722"/>
              <a:gd name="connsiteX4" fmla="*/ 190124 w 6766273"/>
              <a:gd name="connsiteY4" fmla="*/ 5545722 h 5545722"/>
              <a:gd name="connsiteX5" fmla="*/ 134775 w 6766273"/>
              <a:gd name="connsiteY5" fmla="*/ 5350810 h 5545722"/>
              <a:gd name="connsiteX6" fmla="*/ 0 w 6766273"/>
              <a:gd name="connsiteY6" fmla="*/ 4280937 h 5545722"/>
              <a:gd name="connsiteX7" fmla="*/ 4280937 w 6766273"/>
              <a:gd name="connsiteY7" fmla="*/ 0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6273" h="5545722">
                <a:moveTo>
                  <a:pt x="4280937" y="0"/>
                </a:moveTo>
                <a:cubicBezTo>
                  <a:pt x="5167548" y="0"/>
                  <a:pt x="5991207" y="269527"/>
                  <a:pt x="6674449" y="731117"/>
                </a:cubicBezTo>
                <a:lnTo>
                  <a:pt x="6766273" y="796414"/>
                </a:lnTo>
                <a:lnTo>
                  <a:pt x="6766273" y="5545722"/>
                </a:lnTo>
                <a:lnTo>
                  <a:pt x="190124" y="5545722"/>
                </a:lnTo>
                <a:lnTo>
                  <a:pt x="134775" y="5350810"/>
                </a:lnTo>
                <a:cubicBezTo>
                  <a:pt x="46793" y="5008850"/>
                  <a:pt x="0" y="4650358"/>
                  <a:pt x="0" y="4280937"/>
                </a:cubicBezTo>
                <a:cubicBezTo>
                  <a:pt x="0" y="1916641"/>
                  <a:pt x="1916641" y="0"/>
                  <a:pt x="4280937" y="0"/>
                </a:cubicBezTo>
                <a:close/>
              </a:path>
            </a:pathLst>
          </a:custGeom>
          <a:ln w="50800" cmpd="dbl">
            <a:gradFill flip="none" rotWithShape="1">
              <a:gsLst>
                <a:gs pos="0">
                  <a:srgbClr val="FFFFFF"/>
                </a:gs>
                <a:gs pos="100000">
                  <a:schemeClr val="tx1">
                    <a:alpha val="0"/>
                  </a:schemeClr>
                </a:gs>
              </a:gsLst>
              <a:path path="circle">
                <a:fillToRect l="100000" t="100000"/>
              </a:path>
              <a:tileRect r="-100000" b="-100000"/>
            </a:gradFill>
          </a:ln>
        </p:spPr>
      </p:pic>
      <p:pic>
        <p:nvPicPr>
          <p:cNvPr id="8" name="Imagen 8" descr="Imagen que contiene monitor, ventana, edificio, interior&#10;&#10;Descripción generada con confianza alta">
            <a:extLst>
              <a:ext uri="{FF2B5EF4-FFF2-40B4-BE49-F238E27FC236}">
                <a16:creationId xmlns:a16="http://schemas.microsoft.com/office/drawing/2014/main" id="{61067416-7DEC-4DD7-911A-56D77F127366}"/>
              </a:ext>
            </a:extLst>
          </p:cNvPr>
          <p:cNvPicPr>
            <a:picLocks noChangeAspect="1"/>
          </p:cNvPicPr>
          <p:nvPr/>
        </p:nvPicPr>
        <p:blipFill rotWithShape="1">
          <a:blip r:embed="rId4"/>
          <a:srcRect t="841" r="1" b="27341"/>
          <a:stretch/>
        </p:blipFill>
        <p:spPr>
          <a:xfrm>
            <a:off x="444565" y="444565"/>
            <a:ext cx="5000062" cy="4787972"/>
          </a:xfrm>
          <a:custGeom>
            <a:avLst/>
            <a:gdLst>
              <a:gd name="connsiteX0" fmla="*/ 2261937 w 4523874"/>
              <a:gd name="connsiteY0" fmla="*/ 0 h 4523874"/>
              <a:gd name="connsiteX1" fmla="*/ 4523874 w 4523874"/>
              <a:gd name="connsiteY1" fmla="*/ 2261937 h 4523874"/>
              <a:gd name="connsiteX2" fmla="*/ 2261937 w 4523874"/>
              <a:gd name="connsiteY2" fmla="*/ 4523874 h 4523874"/>
              <a:gd name="connsiteX3" fmla="*/ 0 w 4523874"/>
              <a:gd name="connsiteY3" fmla="*/ 2261937 h 4523874"/>
              <a:gd name="connsiteX4" fmla="*/ 2261937 w 4523874"/>
              <a:gd name="connsiteY4" fmla="*/ 0 h 452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874" h="4523874">
                <a:moveTo>
                  <a:pt x="2261937" y="0"/>
                </a:moveTo>
                <a:cubicBezTo>
                  <a:pt x="3511170" y="0"/>
                  <a:pt x="4523874" y="1012704"/>
                  <a:pt x="4523874" y="2261937"/>
                </a:cubicBezTo>
                <a:cubicBezTo>
                  <a:pt x="4523874" y="3511170"/>
                  <a:pt x="3511170" y="4523874"/>
                  <a:pt x="2261937" y="4523874"/>
                </a:cubicBezTo>
                <a:cubicBezTo>
                  <a:pt x="1012704" y="4523874"/>
                  <a:pt x="0" y="3511170"/>
                  <a:pt x="0" y="2261937"/>
                </a:cubicBezTo>
                <a:cubicBezTo>
                  <a:pt x="0" y="1012704"/>
                  <a:pt x="1012704" y="0"/>
                  <a:pt x="2261937" y="0"/>
                </a:cubicBezTo>
                <a:close/>
              </a:path>
            </a:pathLst>
          </a:custGeom>
          <a:ln w="50800" cap="sq" cmpd="dbl">
            <a:gradFill flip="none" rotWithShape="1">
              <a:gsLst>
                <a:gs pos="0">
                  <a:srgbClr val="FFFFFF"/>
                </a:gs>
                <a:gs pos="100000">
                  <a:srgbClr val="FFFFFF">
                    <a:alpha val="0"/>
                  </a:srgbClr>
                </a:gs>
              </a:gsLst>
              <a:path path="circle">
                <a:fillToRect r="100000" b="100000"/>
              </a:path>
              <a:tileRect l="-100000" t="-100000"/>
            </a:gradFill>
            <a:miter lim="800000"/>
          </a:ln>
          <a:effectLst>
            <a:outerShdw blurRad="254000" dist="38100" algn="tl" rotWithShape="0">
              <a:prstClr val="black">
                <a:alpha val="43000"/>
              </a:prstClr>
            </a:outerShdw>
          </a:effectLst>
        </p:spPr>
      </p:pic>
      <p:sp>
        <p:nvSpPr>
          <p:cNvPr id="10" name="CuadroTexto 9">
            <a:extLst>
              <a:ext uri="{FF2B5EF4-FFF2-40B4-BE49-F238E27FC236}">
                <a16:creationId xmlns:a16="http://schemas.microsoft.com/office/drawing/2014/main" id="{9CF17942-82F7-48EA-AE7A-CD99A84A3E27}"/>
              </a:ext>
            </a:extLst>
          </p:cNvPr>
          <p:cNvSpPr txBox="1"/>
          <p:nvPr/>
        </p:nvSpPr>
        <p:spPr>
          <a:xfrm>
            <a:off x="6700433" y="197603"/>
            <a:ext cx="5080861"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dirty="0"/>
              <a:t> </a:t>
            </a:r>
            <a:r>
              <a:rPr lang="es-ES" sz="2000" b="1" dirty="0"/>
              <a:t>El ministro expresó que las nuevas tendencias deben adaptarse a un proceso para aprender innovadoras tecnologías y ver el mundo desde la ventana del alumnado.</a:t>
            </a:r>
          </a:p>
        </p:txBody>
      </p:sp>
      <p:sp>
        <p:nvSpPr>
          <p:cNvPr id="11" name="CuadroTexto 10">
            <a:extLst>
              <a:ext uri="{FF2B5EF4-FFF2-40B4-BE49-F238E27FC236}">
                <a16:creationId xmlns:a16="http://schemas.microsoft.com/office/drawing/2014/main" id="{3AB4EE6A-A12A-4E90-92B8-9A8D3FDA8E33}"/>
              </a:ext>
            </a:extLst>
          </p:cNvPr>
          <p:cNvSpPr txBox="1"/>
          <p:nvPr/>
        </p:nvSpPr>
        <p:spPr>
          <a:xfrm>
            <a:off x="720671" y="5234554"/>
            <a:ext cx="4008894"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t>Eduardo Lim </a:t>
            </a:r>
            <a:r>
              <a:rPr lang="es-ES" sz="2000" b="1" dirty="0" err="1"/>
              <a:t>Yueng</a:t>
            </a:r>
            <a:r>
              <a:rPr lang="es-ES" sz="2000" b="1" dirty="0"/>
              <a:t> fue el orador de fondo</a:t>
            </a:r>
            <a:r>
              <a:rPr lang="es-ES" sz="2000" b="1" dirty="0">
                <a:cs typeface="Calibri"/>
              </a:rPr>
              <a:t> y llevó excelentemente parte de la logística propia del evento.</a:t>
            </a:r>
          </a:p>
        </p:txBody>
      </p:sp>
    </p:spTree>
    <p:extLst>
      <p:ext uri="{BB962C8B-B14F-4D97-AF65-F5344CB8AC3E}">
        <p14:creationId xmlns:p14="http://schemas.microsoft.com/office/powerpoint/2010/main" val="205121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Imagen 2" descr="Imagen que contiene monitor, interior, pantalla, mesa&#10;&#10;Descripción generada con confianza alta">
            <a:extLst>
              <a:ext uri="{FF2B5EF4-FFF2-40B4-BE49-F238E27FC236}">
                <a16:creationId xmlns:a16="http://schemas.microsoft.com/office/drawing/2014/main" id="{85DB86D7-A90A-4F61-9A5B-9A784CB1E7F0}"/>
              </a:ext>
            </a:extLst>
          </p:cNvPr>
          <p:cNvPicPr>
            <a:picLocks noChangeAspect="1"/>
          </p:cNvPicPr>
          <p:nvPr/>
        </p:nvPicPr>
        <p:blipFill rotWithShape="1">
          <a:blip r:embed="rId2"/>
          <a:srcRect l="5478" r="19110" b="1"/>
          <a:stretch/>
        </p:blipFill>
        <p:spPr>
          <a:xfrm>
            <a:off x="321734" y="321732"/>
            <a:ext cx="3084025" cy="3067161"/>
          </a:xfrm>
          <a:prstGeom prst="rect">
            <a:avLst/>
          </a:prstGeom>
        </p:spPr>
      </p:pic>
      <p:pic>
        <p:nvPicPr>
          <p:cNvPr id="12" name="Imagen 12" descr="Imagen que contiene persona, interior, monitor, techo&#10;&#10;Descripción generada con confianza muy alta">
            <a:extLst>
              <a:ext uri="{FF2B5EF4-FFF2-40B4-BE49-F238E27FC236}">
                <a16:creationId xmlns:a16="http://schemas.microsoft.com/office/drawing/2014/main" id="{B7321AE3-CE8A-47AE-AE7A-32AF8C07ACD6}"/>
              </a:ext>
            </a:extLst>
          </p:cNvPr>
          <p:cNvPicPr>
            <a:picLocks noChangeAspect="1"/>
          </p:cNvPicPr>
          <p:nvPr/>
        </p:nvPicPr>
        <p:blipFill rotWithShape="1">
          <a:blip r:embed="rId3"/>
          <a:srcRect l="10469" r="14179" b="-4"/>
          <a:stretch/>
        </p:blipFill>
        <p:spPr>
          <a:xfrm>
            <a:off x="321734" y="3469102"/>
            <a:ext cx="3084025" cy="3069719"/>
          </a:xfrm>
          <a:prstGeom prst="rect">
            <a:avLst/>
          </a:prstGeom>
        </p:spPr>
      </p:pic>
      <p:pic>
        <p:nvPicPr>
          <p:cNvPr id="10" name="Imagen 10" descr="Imagen que contiene monitor, interior, persona&#10;&#10;Descripción generada con confianza alta">
            <a:extLst>
              <a:ext uri="{FF2B5EF4-FFF2-40B4-BE49-F238E27FC236}">
                <a16:creationId xmlns:a16="http://schemas.microsoft.com/office/drawing/2014/main" id="{54E3F8DD-BCD6-4C46-92BE-61D63799BBCC}"/>
              </a:ext>
            </a:extLst>
          </p:cNvPr>
          <p:cNvPicPr>
            <a:picLocks noChangeAspect="1"/>
          </p:cNvPicPr>
          <p:nvPr/>
        </p:nvPicPr>
        <p:blipFill rotWithShape="1">
          <a:blip r:embed="rId4"/>
          <a:srcRect r="10930" b="-2"/>
          <a:stretch/>
        </p:blipFill>
        <p:spPr>
          <a:xfrm>
            <a:off x="3554737" y="412139"/>
            <a:ext cx="4151376" cy="6214533"/>
          </a:xfrm>
          <a:prstGeom prst="rect">
            <a:avLst/>
          </a:prstGeom>
        </p:spPr>
      </p:pic>
      <p:sp>
        <p:nvSpPr>
          <p:cNvPr id="14" name="CuadroTexto 13">
            <a:extLst>
              <a:ext uri="{FF2B5EF4-FFF2-40B4-BE49-F238E27FC236}">
                <a16:creationId xmlns:a16="http://schemas.microsoft.com/office/drawing/2014/main" id="{69537B67-AD19-4AA3-B0C9-AC0AE056CD1B}"/>
              </a:ext>
            </a:extLst>
          </p:cNvPr>
          <p:cNvSpPr txBox="1"/>
          <p:nvPr/>
        </p:nvSpPr>
        <p:spPr>
          <a:xfrm>
            <a:off x="3794501" y="249265"/>
            <a:ext cx="3673098"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s-ES" sz="2400" b="1" dirty="0"/>
          </a:p>
          <a:p>
            <a:pPr algn="ctr"/>
            <a:r>
              <a:rPr lang="es-ES" sz="2400" b="1" dirty="0"/>
              <a:t>Vicky </a:t>
            </a:r>
            <a:r>
              <a:rPr lang="es-ES" sz="2400" b="1" dirty="0" err="1"/>
              <a:t>Ryaño</a:t>
            </a:r>
            <a:r>
              <a:rPr lang="es-ES" sz="2400" b="1" dirty="0"/>
              <a:t>:  Directora de Fundación Telefónica en Panamá</a:t>
            </a:r>
            <a:endParaRPr lang="es-ES" dirty="0"/>
          </a:p>
        </p:txBody>
      </p:sp>
      <p:sp>
        <p:nvSpPr>
          <p:cNvPr id="16" name="CuadroTexto 15">
            <a:extLst>
              <a:ext uri="{FF2B5EF4-FFF2-40B4-BE49-F238E27FC236}">
                <a16:creationId xmlns:a16="http://schemas.microsoft.com/office/drawing/2014/main" id="{4022168A-862A-48D6-8A31-4B06DF399C45}"/>
              </a:ext>
            </a:extLst>
          </p:cNvPr>
          <p:cNvSpPr txBox="1"/>
          <p:nvPr/>
        </p:nvSpPr>
        <p:spPr>
          <a:xfrm>
            <a:off x="8153400" y="4772025"/>
            <a:ext cx="3459995" cy="1938992"/>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solidFill>
                  <a:schemeClr val="accent1">
                    <a:lumMod val="75000"/>
                  </a:schemeClr>
                </a:solidFill>
              </a:rPr>
              <a:t> La Lic. Vicky </a:t>
            </a:r>
            <a:r>
              <a:rPr lang="es-ES" sz="2000" b="1" dirty="0" err="1">
                <a:solidFill>
                  <a:schemeClr val="accent1">
                    <a:lumMod val="75000"/>
                  </a:schemeClr>
                </a:solidFill>
              </a:rPr>
              <a:t>Ryaño</a:t>
            </a:r>
            <a:r>
              <a:rPr lang="es-ES" sz="2000" b="1" dirty="0">
                <a:solidFill>
                  <a:schemeClr val="accent1">
                    <a:lumMod val="75000"/>
                  </a:schemeClr>
                </a:solidFill>
              </a:rPr>
              <a:t> explica la importancia de ver el aprendizaje con flexibilidad,  ante una acción de ideas transformadoras que promuevan la creatividad</a:t>
            </a:r>
            <a:r>
              <a:rPr lang="es-ES" sz="2000" b="1" dirty="0">
                <a:solidFill>
                  <a:schemeClr val="accent1">
                    <a:lumMod val="75000"/>
                  </a:schemeClr>
                </a:solidFill>
                <a:cs typeface="Calibri"/>
              </a:rPr>
              <a:t>.</a:t>
            </a:r>
          </a:p>
        </p:txBody>
      </p:sp>
      <p:sp>
        <p:nvSpPr>
          <p:cNvPr id="17" name="CuadroTexto 16">
            <a:extLst>
              <a:ext uri="{FF2B5EF4-FFF2-40B4-BE49-F238E27FC236}">
                <a16:creationId xmlns:a16="http://schemas.microsoft.com/office/drawing/2014/main" id="{4087AC56-53B6-433D-9EE6-BF7B11FF2B06}"/>
              </a:ext>
            </a:extLst>
          </p:cNvPr>
          <p:cNvSpPr txBox="1"/>
          <p:nvPr/>
        </p:nvSpPr>
        <p:spPr>
          <a:xfrm>
            <a:off x="7979044" y="3090619"/>
            <a:ext cx="33631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s-ES" dirty="0">
              <a:cs typeface="Calibri"/>
            </a:endParaRPr>
          </a:p>
        </p:txBody>
      </p:sp>
      <p:pic>
        <p:nvPicPr>
          <p:cNvPr id="3" name="Imagen 3" descr="Imagen que contiene persona, fase, hombre, sentado&#10;&#10;Descripción generada con confianza alta">
            <a:extLst>
              <a:ext uri="{FF2B5EF4-FFF2-40B4-BE49-F238E27FC236}">
                <a16:creationId xmlns:a16="http://schemas.microsoft.com/office/drawing/2014/main" id="{9683248F-5B3A-4AFD-810E-97889FE6156A}"/>
              </a:ext>
            </a:extLst>
          </p:cNvPr>
          <p:cNvPicPr>
            <a:picLocks noChangeAspect="1"/>
          </p:cNvPicPr>
          <p:nvPr/>
        </p:nvPicPr>
        <p:blipFill>
          <a:blip r:embed="rId5"/>
          <a:stretch>
            <a:fillRect/>
          </a:stretch>
        </p:blipFill>
        <p:spPr>
          <a:xfrm>
            <a:off x="7759484" y="411352"/>
            <a:ext cx="4435099" cy="4227162"/>
          </a:xfrm>
          <a:prstGeom prst="rect">
            <a:avLst/>
          </a:prstGeom>
        </p:spPr>
      </p:pic>
    </p:spTree>
    <p:extLst>
      <p:ext uri="{BB962C8B-B14F-4D97-AF65-F5344CB8AC3E}">
        <p14:creationId xmlns:p14="http://schemas.microsoft.com/office/powerpoint/2010/main" val="116297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6" descr="Imagen que contiene persona, hombre&#10;&#10;Descripción generada con confianza muy alta">
            <a:extLst>
              <a:ext uri="{FF2B5EF4-FFF2-40B4-BE49-F238E27FC236}">
                <a16:creationId xmlns:a16="http://schemas.microsoft.com/office/drawing/2014/main" id="{342542F8-B991-457D-9C04-B52276DF5A22}"/>
              </a:ext>
            </a:extLst>
          </p:cNvPr>
          <p:cNvPicPr>
            <a:picLocks noChangeAspect="1"/>
          </p:cNvPicPr>
          <p:nvPr/>
        </p:nvPicPr>
        <p:blipFill rotWithShape="1">
          <a:blip r:embed="rId2"/>
          <a:srcRect t="32542" r="-2" b="10290"/>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2" name="Imagen 2" descr="Imagen que contiene interior, persona, televisión, monitor&#10;&#10;Descripción generada con confianza muy alta">
            <a:extLst>
              <a:ext uri="{FF2B5EF4-FFF2-40B4-BE49-F238E27FC236}">
                <a16:creationId xmlns:a16="http://schemas.microsoft.com/office/drawing/2014/main" id="{09F09ACC-C1DB-49B1-B816-F0F2D8191397}"/>
              </a:ext>
            </a:extLst>
          </p:cNvPr>
          <p:cNvPicPr>
            <a:picLocks noChangeAspect="1"/>
          </p:cNvPicPr>
          <p:nvPr/>
        </p:nvPicPr>
        <p:blipFill rotWithShape="1">
          <a:blip r:embed="rId3"/>
          <a:srcRect r="1" b="38"/>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4" name="Imagen 4">
            <a:extLst>
              <a:ext uri="{FF2B5EF4-FFF2-40B4-BE49-F238E27FC236}">
                <a16:creationId xmlns:a16="http://schemas.microsoft.com/office/drawing/2014/main" id="{748EADBE-6913-45CD-B91D-2E34021D9B9B}"/>
              </a:ext>
            </a:extLst>
          </p:cNvPr>
          <p:cNvPicPr>
            <a:picLocks noChangeAspect="1"/>
          </p:cNvPicPr>
          <p:nvPr/>
        </p:nvPicPr>
        <p:blipFill rotWithShape="1">
          <a:blip r:embed="rId4"/>
          <a:srcRect t="21849" r="3" b="4083"/>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
        <p:nvSpPr>
          <p:cNvPr id="3" name="CuadroTexto 2">
            <a:extLst>
              <a:ext uri="{FF2B5EF4-FFF2-40B4-BE49-F238E27FC236}">
                <a16:creationId xmlns:a16="http://schemas.microsoft.com/office/drawing/2014/main" id="{08AD05BF-C0DA-423C-AB03-B61ACF3C562B}"/>
              </a:ext>
            </a:extLst>
          </p:cNvPr>
          <p:cNvSpPr txBox="1"/>
          <p:nvPr/>
        </p:nvSpPr>
        <p:spPr>
          <a:xfrm>
            <a:off x="836907" y="4821265"/>
            <a:ext cx="3543945"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t>Exposición presentada por el Prof. César Poyatos sobre los diversos tipos de aprendizaje, entre ellos el aprendizaje </a:t>
            </a:r>
            <a:r>
              <a:rPr lang="es-ES" sz="2000" b="1" dirty="0" err="1"/>
              <a:t>gamificado</a:t>
            </a:r>
            <a:r>
              <a:rPr lang="es-ES" sz="2000" b="1" dirty="0">
                <a:cs typeface="Calibri"/>
              </a:rPr>
              <a:t>, cuya base es el juego.</a:t>
            </a:r>
          </a:p>
        </p:txBody>
      </p:sp>
    </p:spTree>
    <p:extLst>
      <p:ext uri="{BB962C8B-B14F-4D97-AF65-F5344CB8AC3E}">
        <p14:creationId xmlns:p14="http://schemas.microsoft.com/office/powerpoint/2010/main" val="2395055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Imagen 4" descr="Imagen que contiene sentado, persona, interior, pantalla&#10;&#10;Descripción generada con confianza alta">
            <a:extLst>
              <a:ext uri="{FF2B5EF4-FFF2-40B4-BE49-F238E27FC236}">
                <a16:creationId xmlns:a16="http://schemas.microsoft.com/office/drawing/2014/main" id="{FA600273-BD5F-4AC9-929D-155CA3E809FF}"/>
              </a:ext>
            </a:extLst>
          </p:cNvPr>
          <p:cNvPicPr>
            <a:picLocks noChangeAspect="1"/>
          </p:cNvPicPr>
          <p:nvPr/>
        </p:nvPicPr>
        <p:blipFill rotWithShape="1">
          <a:blip r:embed="rId3"/>
          <a:srcRect r="8495" b="1"/>
          <a:stretch/>
        </p:blipFill>
        <p:spPr>
          <a:xfrm>
            <a:off x="5425727" y="1234787"/>
            <a:ext cx="6766273" cy="5545722"/>
          </a:xfrm>
          <a:custGeom>
            <a:avLst/>
            <a:gdLst>
              <a:gd name="connsiteX0" fmla="*/ 4280937 w 6766273"/>
              <a:gd name="connsiteY0" fmla="*/ 0 h 5545722"/>
              <a:gd name="connsiteX1" fmla="*/ 6674449 w 6766273"/>
              <a:gd name="connsiteY1" fmla="*/ 731117 h 5545722"/>
              <a:gd name="connsiteX2" fmla="*/ 6766273 w 6766273"/>
              <a:gd name="connsiteY2" fmla="*/ 796414 h 5545722"/>
              <a:gd name="connsiteX3" fmla="*/ 6766273 w 6766273"/>
              <a:gd name="connsiteY3" fmla="*/ 5545722 h 5545722"/>
              <a:gd name="connsiteX4" fmla="*/ 190124 w 6766273"/>
              <a:gd name="connsiteY4" fmla="*/ 5545722 h 5545722"/>
              <a:gd name="connsiteX5" fmla="*/ 134775 w 6766273"/>
              <a:gd name="connsiteY5" fmla="*/ 5350810 h 5545722"/>
              <a:gd name="connsiteX6" fmla="*/ 0 w 6766273"/>
              <a:gd name="connsiteY6" fmla="*/ 4280937 h 5545722"/>
              <a:gd name="connsiteX7" fmla="*/ 4280937 w 6766273"/>
              <a:gd name="connsiteY7" fmla="*/ 0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6273" h="5545722">
                <a:moveTo>
                  <a:pt x="4280937" y="0"/>
                </a:moveTo>
                <a:cubicBezTo>
                  <a:pt x="5167548" y="0"/>
                  <a:pt x="5991207" y="269527"/>
                  <a:pt x="6674449" y="731117"/>
                </a:cubicBezTo>
                <a:lnTo>
                  <a:pt x="6766273" y="796414"/>
                </a:lnTo>
                <a:lnTo>
                  <a:pt x="6766273" y="5545722"/>
                </a:lnTo>
                <a:lnTo>
                  <a:pt x="190124" y="5545722"/>
                </a:lnTo>
                <a:lnTo>
                  <a:pt x="134775" y="5350810"/>
                </a:lnTo>
                <a:cubicBezTo>
                  <a:pt x="46793" y="5008850"/>
                  <a:pt x="0" y="4650358"/>
                  <a:pt x="0" y="4280937"/>
                </a:cubicBezTo>
                <a:cubicBezTo>
                  <a:pt x="0" y="1916641"/>
                  <a:pt x="1916641" y="0"/>
                  <a:pt x="4280937" y="0"/>
                </a:cubicBezTo>
                <a:close/>
              </a:path>
            </a:pathLst>
          </a:custGeom>
          <a:ln w="50800" cmpd="dbl">
            <a:gradFill flip="none" rotWithShape="1">
              <a:gsLst>
                <a:gs pos="0">
                  <a:srgbClr val="FFFFFF"/>
                </a:gs>
                <a:gs pos="100000">
                  <a:schemeClr val="tx1">
                    <a:alpha val="0"/>
                  </a:schemeClr>
                </a:gs>
              </a:gsLst>
              <a:path path="circle">
                <a:fillToRect l="100000" t="100000"/>
              </a:path>
              <a:tileRect r="-100000" b="-100000"/>
            </a:gradFill>
          </a:ln>
        </p:spPr>
      </p:pic>
      <p:pic>
        <p:nvPicPr>
          <p:cNvPr id="2" name="Imagen 2" descr="Imagen que contiene interior, techo, ordenador&#10;&#10;Descripción generada con confianza muy alta">
            <a:extLst>
              <a:ext uri="{FF2B5EF4-FFF2-40B4-BE49-F238E27FC236}">
                <a16:creationId xmlns:a16="http://schemas.microsoft.com/office/drawing/2014/main" id="{AA383071-D943-4080-98DC-A209742DEFB9}"/>
              </a:ext>
            </a:extLst>
          </p:cNvPr>
          <p:cNvPicPr>
            <a:picLocks noChangeAspect="1"/>
          </p:cNvPicPr>
          <p:nvPr/>
        </p:nvPicPr>
        <p:blipFill rotWithShape="1">
          <a:blip r:embed="rId4"/>
          <a:srcRect l="5411" r="16267" b="1"/>
          <a:stretch/>
        </p:blipFill>
        <p:spPr>
          <a:xfrm>
            <a:off x="444565" y="444565"/>
            <a:ext cx="5000062" cy="4787972"/>
          </a:xfrm>
          <a:custGeom>
            <a:avLst/>
            <a:gdLst>
              <a:gd name="connsiteX0" fmla="*/ 2261937 w 4523874"/>
              <a:gd name="connsiteY0" fmla="*/ 0 h 4523874"/>
              <a:gd name="connsiteX1" fmla="*/ 4523874 w 4523874"/>
              <a:gd name="connsiteY1" fmla="*/ 2261937 h 4523874"/>
              <a:gd name="connsiteX2" fmla="*/ 2261937 w 4523874"/>
              <a:gd name="connsiteY2" fmla="*/ 4523874 h 4523874"/>
              <a:gd name="connsiteX3" fmla="*/ 0 w 4523874"/>
              <a:gd name="connsiteY3" fmla="*/ 2261937 h 4523874"/>
              <a:gd name="connsiteX4" fmla="*/ 2261937 w 4523874"/>
              <a:gd name="connsiteY4" fmla="*/ 0 h 452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874" h="4523874">
                <a:moveTo>
                  <a:pt x="2261937" y="0"/>
                </a:moveTo>
                <a:cubicBezTo>
                  <a:pt x="3511170" y="0"/>
                  <a:pt x="4523874" y="1012704"/>
                  <a:pt x="4523874" y="2261937"/>
                </a:cubicBezTo>
                <a:cubicBezTo>
                  <a:pt x="4523874" y="3511170"/>
                  <a:pt x="3511170" y="4523874"/>
                  <a:pt x="2261937" y="4523874"/>
                </a:cubicBezTo>
                <a:cubicBezTo>
                  <a:pt x="1012704" y="4523874"/>
                  <a:pt x="0" y="3511170"/>
                  <a:pt x="0" y="2261937"/>
                </a:cubicBezTo>
                <a:cubicBezTo>
                  <a:pt x="0" y="1012704"/>
                  <a:pt x="1012704" y="0"/>
                  <a:pt x="2261937" y="0"/>
                </a:cubicBezTo>
                <a:close/>
              </a:path>
            </a:pathLst>
          </a:custGeom>
          <a:ln w="50800" cap="sq" cmpd="dbl">
            <a:gradFill flip="none" rotWithShape="1">
              <a:gsLst>
                <a:gs pos="0">
                  <a:srgbClr val="FFFFFF"/>
                </a:gs>
                <a:gs pos="100000">
                  <a:srgbClr val="FFFFFF">
                    <a:alpha val="0"/>
                  </a:srgbClr>
                </a:gs>
              </a:gsLst>
              <a:path path="circle">
                <a:fillToRect r="100000" b="100000"/>
              </a:path>
              <a:tileRect l="-100000" t="-100000"/>
            </a:gradFill>
            <a:miter lim="800000"/>
          </a:ln>
          <a:effectLst>
            <a:outerShdw blurRad="254000" dist="38100" algn="tl" rotWithShape="0">
              <a:prstClr val="black">
                <a:alpha val="43000"/>
              </a:prstClr>
            </a:outerShdw>
          </a:effectLst>
        </p:spPr>
      </p:pic>
      <p:sp>
        <p:nvSpPr>
          <p:cNvPr id="3" name="CuadroTexto 2">
            <a:extLst>
              <a:ext uri="{FF2B5EF4-FFF2-40B4-BE49-F238E27FC236}">
                <a16:creationId xmlns:a16="http://schemas.microsoft.com/office/drawing/2014/main" id="{A2A57BE5-217E-4DCC-8879-85E37DE3DDF9}"/>
              </a:ext>
            </a:extLst>
          </p:cNvPr>
          <p:cNvSpPr txBox="1"/>
          <p:nvPr/>
        </p:nvSpPr>
        <p:spPr>
          <a:xfrm>
            <a:off x="7694907" y="300925"/>
            <a:ext cx="4099301"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000" dirty="0">
                <a:latin typeface="Arial"/>
                <a:cs typeface="Arial"/>
              </a:rPr>
              <a:t>Alfredo Hernando expone acerca de las necesidades del alumnado del siglo XXI y la importancia de adaptar el aprendizaje a las inteligencias múltiples y por ende a los diversos estilos de aprendizaje.</a:t>
            </a:r>
            <a:endParaRPr lang="es-ES" dirty="0"/>
          </a:p>
        </p:txBody>
      </p:sp>
      <p:sp>
        <p:nvSpPr>
          <p:cNvPr id="5" name="CuadroTexto 4">
            <a:extLst>
              <a:ext uri="{FF2B5EF4-FFF2-40B4-BE49-F238E27FC236}">
                <a16:creationId xmlns:a16="http://schemas.microsoft.com/office/drawing/2014/main" id="{2A3FFA72-A6C0-4494-9AB6-A8B2311542FB}"/>
              </a:ext>
            </a:extLst>
          </p:cNvPr>
          <p:cNvSpPr txBox="1"/>
          <p:nvPr/>
        </p:nvSpPr>
        <p:spPr>
          <a:xfrm rot="-10860000" flipV="1">
            <a:off x="591390" y="4881766"/>
            <a:ext cx="4861303" cy="16312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dirty="0"/>
              <a:t> </a:t>
            </a:r>
            <a:r>
              <a:rPr lang="es-ES" sz="2000" b="1" dirty="0"/>
              <a:t>Este joven expositor nos propone un modelo de un salón de clases diferente al de las aulas tradicionales, con características ideales para diversos procesos que involucra el aprendizaje en el siglo XXI</a:t>
            </a:r>
            <a:r>
              <a:rPr lang="es-ES" sz="2000" b="1" dirty="0">
                <a:cs typeface="Calibri"/>
              </a:rPr>
              <a:t>...</a:t>
            </a:r>
          </a:p>
        </p:txBody>
      </p:sp>
    </p:spTree>
    <p:extLst>
      <p:ext uri="{BB962C8B-B14F-4D97-AF65-F5344CB8AC3E}">
        <p14:creationId xmlns:p14="http://schemas.microsoft.com/office/powerpoint/2010/main" val="2416589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Imagen 4" descr="Imagen que contiene interior, monitor, pantalla, televisión&#10;&#10;Descripción generada con confianza alta">
            <a:extLst>
              <a:ext uri="{FF2B5EF4-FFF2-40B4-BE49-F238E27FC236}">
                <a16:creationId xmlns:a16="http://schemas.microsoft.com/office/drawing/2014/main" id="{33280B03-77E6-4EFE-A9C6-892F2149A6D9}"/>
              </a:ext>
            </a:extLst>
          </p:cNvPr>
          <p:cNvPicPr>
            <a:picLocks noChangeAspect="1"/>
          </p:cNvPicPr>
          <p:nvPr/>
        </p:nvPicPr>
        <p:blipFill rotWithShape="1">
          <a:blip r:embed="rId3"/>
          <a:srcRect r="8495" b="1"/>
          <a:stretch/>
        </p:blipFill>
        <p:spPr>
          <a:xfrm>
            <a:off x="5425727" y="1312278"/>
            <a:ext cx="6766273" cy="5545722"/>
          </a:xfrm>
          <a:custGeom>
            <a:avLst/>
            <a:gdLst>
              <a:gd name="connsiteX0" fmla="*/ 4280937 w 6766273"/>
              <a:gd name="connsiteY0" fmla="*/ 0 h 5545722"/>
              <a:gd name="connsiteX1" fmla="*/ 6674449 w 6766273"/>
              <a:gd name="connsiteY1" fmla="*/ 731117 h 5545722"/>
              <a:gd name="connsiteX2" fmla="*/ 6766273 w 6766273"/>
              <a:gd name="connsiteY2" fmla="*/ 796414 h 5545722"/>
              <a:gd name="connsiteX3" fmla="*/ 6766273 w 6766273"/>
              <a:gd name="connsiteY3" fmla="*/ 5545722 h 5545722"/>
              <a:gd name="connsiteX4" fmla="*/ 190124 w 6766273"/>
              <a:gd name="connsiteY4" fmla="*/ 5545722 h 5545722"/>
              <a:gd name="connsiteX5" fmla="*/ 134775 w 6766273"/>
              <a:gd name="connsiteY5" fmla="*/ 5350810 h 5545722"/>
              <a:gd name="connsiteX6" fmla="*/ 0 w 6766273"/>
              <a:gd name="connsiteY6" fmla="*/ 4280937 h 5545722"/>
              <a:gd name="connsiteX7" fmla="*/ 4280937 w 6766273"/>
              <a:gd name="connsiteY7" fmla="*/ 0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6273" h="5545722">
                <a:moveTo>
                  <a:pt x="4280937" y="0"/>
                </a:moveTo>
                <a:cubicBezTo>
                  <a:pt x="5167548" y="0"/>
                  <a:pt x="5991207" y="269527"/>
                  <a:pt x="6674449" y="731117"/>
                </a:cubicBezTo>
                <a:lnTo>
                  <a:pt x="6766273" y="796414"/>
                </a:lnTo>
                <a:lnTo>
                  <a:pt x="6766273" y="5545722"/>
                </a:lnTo>
                <a:lnTo>
                  <a:pt x="190124" y="5545722"/>
                </a:lnTo>
                <a:lnTo>
                  <a:pt x="134775" y="5350810"/>
                </a:lnTo>
                <a:cubicBezTo>
                  <a:pt x="46793" y="5008850"/>
                  <a:pt x="0" y="4650358"/>
                  <a:pt x="0" y="4280937"/>
                </a:cubicBezTo>
                <a:cubicBezTo>
                  <a:pt x="0" y="1916641"/>
                  <a:pt x="1916641" y="0"/>
                  <a:pt x="4280937" y="0"/>
                </a:cubicBezTo>
                <a:close/>
              </a:path>
            </a:pathLst>
          </a:custGeom>
          <a:ln w="50800" cmpd="dbl">
            <a:gradFill flip="none" rotWithShape="1">
              <a:gsLst>
                <a:gs pos="0">
                  <a:srgbClr val="FFFFFF"/>
                </a:gs>
                <a:gs pos="100000">
                  <a:schemeClr val="tx1">
                    <a:alpha val="0"/>
                  </a:schemeClr>
                </a:gs>
              </a:gsLst>
              <a:path path="circle">
                <a:fillToRect l="100000" t="100000"/>
              </a:path>
              <a:tileRect r="-100000" b="-100000"/>
            </a:gradFill>
          </a:ln>
        </p:spPr>
      </p:pic>
      <p:pic>
        <p:nvPicPr>
          <p:cNvPr id="2" name="Imagen 2" descr="Imagen que contiene interior, hombre&#10;&#10;Descripción generada con confianza alta">
            <a:extLst>
              <a:ext uri="{FF2B5EF4-FFF2-40B4-BE49-F238E27FC236}">
                <a16:creationId xmlns:a16="http://schemas.microsoft.com/office/drawing/2014/main" id="{A8504EC0-4F7E-4702-BA2C-C201205E371E}"/>
              </a:ext>
            </a:extLst>
          </p:cNvPr>
          <p:cNvPicPr>
            <a:picLocks noChangeAspect="1"/>
          </p:cNvPicPr>
          <p:nvPr/>
        </p:nvPicPr>
        <p:blipFill rotWithShape="1">
          <a:blip r:embed="rId4"/>
          <a:srcRect l="21678" r="1" b="1"/>
          <a:stretch/>
        </p:blipFill>
        <p:spPr>
          <a:xfrm>
            <a:off x="444565" y="444565"/>
            <a:ext cx="5000062" cy="4787972"/>
          </a:xfrm>
          <a:custGeom>
            <a:avLst/>
            <a:gdLst>
              <a:gd name="connsiteX0" fmla="*/ 2261937 w 4523874"/>
              <a:gd name="connsiteY0" fmla="*/ 0 h 4523874"/>
              <a:gd name="connsiteX1" fmla="*/ 4523874 w 4523874"/>
              <a:gd name="connsiteY1" fmla="*/ 2261937 h 4523874"/>
              <a:gd name="connsiteX2" fmla="*/ 2261937 w 4523874"/>
              <a:gd name="connsiteY2" fmla="*/ 4523874 h 4523874"/>
              <a:gd name="connsiteX3" fmla="*/ 0 w 4523874"/>
              <a:gd name="connsiteY3" fmla="*/ 2261937 h 4523874"/>
              <a:gd name="connsiteX4" fmla="*/ 2261937 w 4523874"/>
              <a:gd name="connsiteY4" fmla="*/ 0 h 452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874" h="4523874">
                <a:moveTo>
                  <a:pt x="2261937" y="0"/>
                </a:moveTo>
                <a:cubicBezTo>
                  <a:pt x="3511170" y="0"/>
                  <a:pt x="4523874" y="1012704"/>
                  <a:pt x="4523874" y="2261937"/>
                </a:cubicBezTo>
                <a:cubicBezTo>
                  <a:pt x="4523874" y="3511170"/>
                  <a:pt x="3511170" y="4523874"/>
                  <a:pt x="2261937" y="4523874"/>
                </a:cubicBezTo>
                <a:cubicBezTo>
                  <a:pt x="1012704" y="4523874"/>
                  <a:pt x="0" y="3511170"/>
                  <a:pt x="0" y="2261937"/>
                </a:cubicBezTo>
                <a:cubicBezTo>
                  <a:pt x="0" y="1012704"/>
                  <a:pt x="1012704" y="0"/>
                  <a:pt x="2261937" y="0"/>
                </a:cubicBezTo>
                <a:close/>
              </a:path>
            </a:pathLst>
          </a:custGeom>
          <a:ln w="50800" cap="sq" cmpd="dbl">
            <a:gradFill flip="none" rotWithShape="1">
              <a:gsLst>
                <a:gs pos="0">
                  <a:srgbClr val="FFFFFF"/>
                </a:gs>
                <a:gs pos="100000">
                  <a:srgbClr val="FFFFFF">
                    <a:alpha val="0"/>
                  </a:srgbClr>
                </a:gs>
              </a:gsLst>
              <a:path path="circle">
                <a:fillToRect r="100000" b="100000"/>
              </a:path>
              <a:tileRect l="-100000" t="-100000"/>
            </a:gradFill>
            <a:miter lim="800000"/>
          </a:ln>
          <a:effectLst>
            <a:outerShdw blurRad="254000" dist="38100" algn="tl" rotWithShape="0">
              <a:prstClr val="black">
                <a:alpha val="43000"/>
              </a:prstClr>
            </a:outerShdw>
          </a:effectLst>
        </p:spPr>
      </p:pic>
      <p:sp>
        <p:nvSpPr>
          <p:cNvPr id="3" name="CuadroTexto 2">
            <a:extLst>
              <a:ext uri="{FF2B5EF4-FFF2-40B4-BE49-F238E27FC236}">
                <a16:creationId xmlns:a16="http://schemas.microsoft.com/office/drawing/2014/main" id="{4D3B1B4F-EC13-427E-BE5C-F6E651563EC6}"/>
              </a:ext>
            </a:extLst>
          </p:cNvPr>
          <p:cNvSpPr txBox="1"/>
          <p:nvPr/>
        </p:nvSpPr>
        <p:spPr>
          <a:xfrm>
            <a:off x="5076826" y="590550"/>
            <a:ext cx="3724274" cy="954107"/>
          </a:xfrm>
          <a:prstGeom prst="rect">
            <a:avLst/>
          </a:prstGeom>
          <a:noFill/>
        </p:spPr>
        <p:txBody>
          <a:bodyPr wrap="square" rtlCol="0">
            <a:spAutoFit/>
          </a:bodyPr>
          <a:lstStyle/>
          <a:p>
            <a:pPr algn="ctr"/>
            <a:r>
              <a:rPr lang="es-PA" sz="2800" dirty="0">
                <a:latin typeface="Arial Black" panose="020B0A04020102020204" pitchFamily="34" charset="0"/>
              </a:rPr>
              <a:t>Objetivos a lograr…</a:t>
            </a:r>
          </a:p>
        </p:txBody>
      </p:sp>
    </p:spTree>
    <p:extLst>
      <p:ext uri="{BB962C8B-B14F-4D97-AF65-F5344CB8AC3E}">
        <p14:creationId xmlns:p14="http://schemas.microsoft.com/office/powerpoint/2010/main" val="2630678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 name="Imagen 2" descr="Imagen que contiene televisión, interior, techo, pared&#10;&#10;Descripción generada con confianza muy alta">
            <a:extLst>
              <a:ext uri="{FF2B5EF4-FFF2-40B4-BE49-F238E27FC236}">
                <a16:creationId xmlns:a16="http://schemas.microsoft.com/office/drawing/2014/main" id="{64B6A8A6-081F-450D-BD26-860CD046C5EB}"/>
              </a:ext>
            </a:extLst>
          </p:cNvPr>
          <p:cNvPicPr>
            <a:picLocks noChangeAspect="1"/>
          </p:cNvPicPr>
          <p:nvPr/>
        </p:nvPicPr>
        <p:blipFill rotWithShape="1">
          <a:blip r:embed="rId3"/>
          <a:srcRect r="8495" b="1"/>
          <a:stretch/>
        </p:blipFill>
        <p:spPr>
          <a:xfrm>
            <a:off x="5425727" y="1312278"/>
            <a:ext cx="6766273" cy="5545722"/>
          </a:xfrm>
          <a:custGeom>
            <a:avLst/>
            <a:gdLst>
              <a:gd name="connsiteX0" fmla="*/ 4280937 w 6766273"/>
              <a:gd name="connsiteY0" fmla="*/ 0 h 5545722"/>
              <a:gd name="connsiteX1" fmla="*/ 6674449 w 6766273"/>
              <a:gd name="connsiteY1" fmla="*/ 731117 h 5545722"/>
              <a:gd name="connsiteX2" fmla="*/ 6766273 w 6766273"/>
              <a:gd name="connsiteY2" fmla="*/ 796414 h 5545722"/>
              <a:gd name="connsiteX3" fmla="*/ 6766273 w 6766273"/>
              <a:gd name="connsiteY3" fmla="*/ 5545722 h 5545722"/>
              <a:gd name="connsiteX4" fmla="*/ 190124 w 6766273"/>
              <a:gd name="connsiteY4" fmla="*/ 5545722 h 5545722"/>
              <a:gd name="connsiteX5" fmla="*/ 134775 w 6766273"/>
              <a:gd name="connsiteY5" fmla="*/ 5350810 h 5545722"/>
              <a:gd name="connsiteX6" fmla="*/ 0 w 6766273"/>
              <a:gd name="connsiteY6" fmla="*/ 4280937 h 5545722"/>
              <a:gd name="connsiteX7" fmla="*/ 4280937 w 6766273"/>
              <a:gd name="connsiteY7" fmla="*/ 0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6273" h="5545722">
                <a:moveTo>
                  <a:pt x="4280937" y="0"/>
                </a:moveTo>
                <a:cubicBezTo>
                  <a:pt x="5167548" y="0"/>
                  <a:pt x="5991207" y="269527"/>
                  <a:pt x="6674449" y="731117"/>
                </a:cubicBezTo>
                <a:lnTo>
                  <a:pt x="6766273" y="796414"/>
                </a:lnTo>
                <a:lnTo>
                  <a:pt x="6766273" y="5545722"/>
                </a:lnTo>
                <a:lnTo>
                  <a:pt x="190124" y="5545722"/>
                </a:lnTo>
                <a:lnTo>
                  <a:pt x="134775" y="5350810"/>
                </a:lnTo>
                <a:cubicBezTo>
                  <a:pt x="46793" y="5008850"/>
                  <a:pt x="0" y="4650358"/>
                  <a:pt x="0" y="4280937"/>
                </a:cubicBezTo>
                <a:cubicBezTo>
                  <a:pt x="0" y="1916641"/>
                  <a:pt x="1916641" y="0"/>
                  <a:pt x="4280937" y="0"/>
                </a:cubicBezTo>
                <a:close/>
              </a:path>
            </a:pathLst>
          </a:custGeom>
          <a:ln w="50800" cmpd="dbl">
            <a:gradFill flip="none" rotWithShape="1">
              <a:gsLst>
                <a:gs pos="0">
                  <a:srgbClr val="FFFFFF"/>
                </a:gs>
                <a:gs pos="100000">
                  <a:schemeClr val="tx1">
                    <a:alpha val="0"/>
                  </a:schemeClr>
                </a:gs>
              </a:gsLst>
              <a:path path="circle">
                <a:fillToRect l="100000" t="100000"/>
              </a:path>
              <a:tileRect r="-100000" b="-100000"/>
            </a:gradFill>
          </a:ln>
        </p:spPr>
      </p:pic>
      <p:pic>
        <p:nvPicPr>
          <p:cNvPr id="4" name="Imagen 4" descr="Imagen que contiene hombre, edificio&#10;&#10;Descripción generada con confianza muy alta">
            <a:extLst>
              <a:ext uri="{FF2B5EF4-FFF2-40B4-BE49-F238E27FC236}">
                <a16:creationId xmlns:a16="http://schemas.microsoft.com/office/drawing/2014/main" id="{46934C3A-A5FE-4C76-A099-F08E559414F6}"/>
              </a:ext>
            </a:extLst>
          </p:cNvPr>
          <p:cNvPicPr>
            <a:picLocks noChangeAspect="1"/>
          </p:cNvPicPr>
          <p:nvPr/>
        </p:nvPicPr>
        <p:blipFill rotWithShape="1">
          <a:blip r:embed="rId4"/>
          <a:srcRect t="11458" r="1" b="16724"/>
          <a:stretch/>
        </p:blipFill>
        <p:spPr>
          <a:xfrm>
            <a:off x="444565" y="444565"/>
            <a:ext cx="5000062" cy="4787972"/>
          </a:xfrm>
          <a:custGeom>
            <a:avLst/>
            <a:gdLst>
              <a:gd name="connsiteX0" fmla="*/ 2261937 w 4523874"/>
              <a:gd name="connsiteY0" fmla="*/ 0 h 4523874"/>
              <a:gd name="connsiteX1" fmla="*/ 4523874 w 4523874"/>
              <a:gd name="connsiteY1" fmla="*/ 2261937 h 4523874"/>
              <a:gd name="connsiteX2" fmla="*/ 2261937 w 4523874"/>
              <a:gd name="connsiteY2" fmla="*/ 4523874 h 4523874"/>
              <a:gd name="connsiteX3" fmla="*/ 0 w 4523874"/>
              <a:gd name="connsiteY3" fmla="*/ 2261937 h 4523874"/>
              <a:gd name="connsiteX4" fmla="*/ 2261937 w 4523874"/>
              <a:gd name="connsiteY4" fmla="*/ 0 h 452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874" h="4523874">
                <a:moveTo>
                  <a:pt x="2261937" y="0"/>
                </a:moveTo>
                <a:cubicBezTo>
                  <a:pt x="3511170" y="0"/>
                  <a:pt x="4523874" y="1012704"/>
                  <a:pt x="4523874" y="2261937"/>
                </a:cubicBezTo>
                <a:cubicBezTo>
                  <a:pt x="4523874" y="3511170"/>
                  <a:pt x="3511170" y="4523874"/>
                  <a:pt x="2261937" y="4523874"/>
                </a:cubicBezTo>
                <a:cubicBezTo>
                  <a:pt x="1012704" y="4523874"/>
                  <a:pt x="0" y="3511170"/>
                  <a:pt x="0" y="2261937"/>
                </a:cubicBezTo>
                <a:cubicBezTo>
                  <a:pt x="0" y="1012704"/>
                  <a:pt x="1012704" y="0"/>
                  <a:pt x="2261937" y="0"/>
                </a:cubicBezTo>
                <a:close/>
              </a:path>
            </a:pathLst>
          </a:custGeom>
          <a:ln w="50800" cap="sq" cmpd="dbl">
            <a:gradFill flip="none" rotWithShape="1">
              <a:gsLst>
                <a:gs pos="0">
                  <a:srgbClr val="FFFFFF"/>
                </a:gs>
                <a:gs pos="100000">
                  <a:srgbClr val="FFFFFF">
                    <a:alpha val="0"/>
                  </a:srgbClr>
                </a:gs>
              </a:gsLst>
              <a:path path="circle">
                <a:fillToRect r="100000" b="100000"/>
              </a:path>
              <a:tileRect l="-100000" t="-100000"/>
            </a:gradFill>
            <a:miter lim="800000"/>
          </a:ln>
          <a:effectLst>
            <a:outerShdw blurRad="254000" dist="38100" algn="tl" rotWithShape="0">
              <a:prstClr val="black">
                <a:alpha val="43000"/>
              </a:prstClr>
            </a:outerShdw>
          </a:effectLst>
        </p:spPr>
      </p:pic>
      <p:sp>
        <p:nvSpPr>
          <p:cNvPr id="3" name="CuadroTexto 2">
            <a:extLst>
              <a:ext uri="{FF2B5EF4-FFF2-40B4-BE49-F238E27FC236}">
                <a16:creationId xmlns:a16="http://schemas.microsoft.com/office/drawing/2014/main" id="{D4000FA0-EE97-4479-A49D-B7454910300D}"/>
              </a:ext>
            </a:extLst>
          </p:cNvPr>
          <p:cNvSpPr txBox="1"/>
          <p:nvPr/>
        </p:nvSpPr>
        <p:spPr>
          <a:xfrm>
            <a:off x="900031" y="4950895"/>
            <a:ext cx="3608521"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s-ES" sz="2000" b="1" dirty="0"/>
          </a:p>
          <a:p>
            <a:pPr algn="ctr"/>
            <a:r>
              <a:rPr lang="es-ES" sz="2000" b="1" dirty="0"/>
              <a:t>Docentes innovadores que han logrado grandes cambios en sus escuelas con el apoyo del proyecto Aula Digital</a:t>
            </a:r>
            <a:r>
              <a:rPr lang="es-ES" sz="2000" b="1" dirty="0">
                <a:cs typeface="Calibri"/>
              </a:rPr>
              <a:t> de Fundación Telefónica.</a:t>
            </a:r>
          </a:p>
        </p:txBody>
      </p:sp>
    </p:spTree>
    <p:extLst>
      <p:ext uri="{BB962C8B-B14F-4D97-AF65-F5344CB8AC3E}">
        <p14:creationId xmlns:p14="http://schemas.microsoft.com/office/powerpoint/2010/main" val="1670609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Imagen 4" descr="Imagen que contiene mesa, interior&#10;&#10;Descripción generada con confianza muy alta">
            <a:extLst>
              <a:ext uri="{FF2B5EF4-FFF2-40B4-BE49-F238E27FC236}">
                <a16:creationId xmlns:a16="http://schemas.microsoft.com/office/drawing/2014/main" id="{5FAFE317-4983-49BB-8A07-3FEC8EFEB7C0}"/>
              </a:ext>
            </a:extLst>
          </p:cNvPr>
          <p:cNvPicPr>
            <a:picLocks noChangeAspect="1"/>
          </p:cNvPicPr>
          <p:nvPr/>
        </p:nvPicPr>
        <p:blipFill rotWithShape="1">
          <a:blip r:embed="rId3"/>
          <a:srcRect t="11529" r="-1" b="27000"/>
          <a:stretch/>
        </p:blipFill>
        <p:spPr>
          <a:xfrm>
            <a:off x="-13812" y="10"/>
            <a:ext cx="6766273" cy="554571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pic>
        <p:nvPicPr>
          <p:cNvPr id="2" name="Imagen 2" descr="Imagen que contiene interior, suelo, portátil, ordenador&#10;&#10;Descripción generada con confianza muy alta">
            <a:extLst>
              <a:ext uri="{FF2B5EF4-FFF2-40B4-BE49-F238E27FC236}">
                <a16:creationId xmlns:a16="http://schemas.microsoft.com/office/drawing/2014/main" id="{2772AD31-E2D9-411A-B1E9-B159B25BB67B}"/>
              </a:ext>
            </a:extLst>
          </p:cNvPr>
          <p:cNvPicPr>
            <a:picLocks noChangeAspect="1"/>
          </p:cNvPicPr>
          <p:nvPr/>
        </p:nvPicPr>
        <p:blipFill rotWithShape="1">
          <a:blip r:embed="rId4"/>
          <a:srcRect r="34826" b="1"/>
          <a:stretch/>
        </p:blipFill>
        <p:spPr>
          <a:xfrm>
            <a:off x="688367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sp>
        <p:nvSpPr>
          <p:cNvPr id="3" name="CuadroTexto 2">
            <a:extLst>
              <a:ext uri="{FF2B5EF4-FFF2-40B4-BE49-F238E27FC236}">
                <a16:creationId xmlns:a16="http://schemas.microsoft.com/office/drawing/2014/main" id="{B4A66C99-BA2B-4BBA-9868-CCF8E0E6A3D6}"/>
              </a:ext>
            </a:extLst>
          </p:cNvPr>
          <p:cNvSpPr txBox="1"/>
          <p:nvPr/>
        </p:nvSpPr>
        <p:spPr>
          <a:xfrm>
            <a:off x="927314" y="3968857"/>
            <a:ext cx="3724759" cy="16312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t>Las estrategias lúdicas diseñadas por docentes para fortalecer la enseñanza de las matemáticas</a:t>
            </a:r>
            <a:r>
              <a:rPr lang="es-ES" sz="2000" b="1" dirty="0">
                <a:cs typeface="Calibri"/>
              </a:rPr>
              <a:t> se hicieron presente en el animado foro.</a:t>
            </a:r>
          </a:p>
        </p:txBody>
      </p:sp>
      <p:sp>
        <p:nvSpPr>
          <p:cNvPr id="5" name="CuadroTexto 4">
            <a:extLst>
              <a:ext uri="{FF2B5EF4-FFF2-40B4-BE49-F238E27FC236}">
                <a16:creationId xmlns:a16="http://schemas.microsoft.com/office/drawing/2014/main" id="{75341A4E-EEFD-443C-B0BE-98D46C4FF543}"/>
              </a:ext>
            </a:extLst>
          </p:cNvPr>
          <p:cNvSpPr txBox="1"/>
          <p:nvPr/>
        </p:nvSpPr>
        <p:spPr>
          <a:xfrm>
            <a:off x="8392331" y="3258519"/>
            <a:ext cx="3363132" cy="10285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t>Los juegos digitales son un recurso excelente en el aprendizaje</a:t>
            </a:r>
            <a:r>
              <a:rPr lang="es-ES" sz="2000" b="1" dirty="0">
                <a:cs typeface="Calibri"/>
              </a:rPr>
              <a:t>...</a:t>
            </a:r>
          </a:p>
        </p:txBody>
      </p:sp>
    </p:spTree>
    <p:extLst>
      <p:ext uri="{BB962C8B-B14F-4D97-AF65-F5344CB8AC3E}">
        <p14:creationId xmlns:p14="http://schemas.microsoft.com/office/powerpoint/2010/main" val="1995313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2" descr="Imagen que contiene texto&#10;&#10;Descripción generada con confianza alta">
            <a:extLst>
              <a:ext uri="{FF2B5EF4-FFF2-40B4-BE49-F238E27FC236}">
                <a16:creationId xmlns:a16="http://schemas.microsoft.com/office/drawing/2014/main" id="{8DCB49F9-DEDC-4149-BF4A-1F08D4235E8A}"/>
              </a:ext>
            </a:extLst>
          </p:cNvPr>
          <p:cNvPicPr>
            <a:picLocks noChangeAspect="1"/>
          </p:cNvPicPr>
          <p:nvPr/>
        </p:nvPicPr>
        <p:blipFill rotWithShape="1">
          <a:blip r:embed="rId2"/>
          <a:srcRect t="15469" r="1" b="14742"/>
          <a:stretch/>
        </p:blipFill>
        <p:spPr>
          <a:xfrm>
            <a:off x="51660" y="10"/>
            <a:ext cx="7370057" cy="6857990"/>
          </a:xfrm>
          <a:prstGeom prst="rect">
            <a:avLst/>
          </a:prstGeom>
        </p:spPr>
      </p:pic>
      <p:pic>
        <p:nvPicPr>
          <p:cNvPr id="4" name="Imagen 4">
            <a:extLst>
              <a:ext uri="{FF2B5EF4-FFF2-40B4-BE49-F238E27FC236}">
                <a16:creationId xmlns:a16="http://schemas.microsoft.com/office/drawing/2014/main" id="{F750843B-86F0-4734-A184-AB58EA34872C}"/>
              </a:ext>
            </a:extLst>
          </p:cNvPr>
          <p:cNvPicPr>
            <a:picLocks noChangeAspect="1"/>
          </p:cNvPicPr>
          <p:nvPr/>
        </p:nvPicPr>
        <p:blipFill rotWithShape="1">
          <a:blip r:embed="rId3"/>
          <a:srcRect t="21970" r="-3" b="24134"/>
          <a:stretch/>
        </p:blipFill>
        <p:spPr>
          <a:xfrm>
            <a:off x="7534656" y="1"/>
            <a:ext cx="4657344" cy="3346704"/>
          </a:xfrm>
          <a:prstGeom prst="rect">
            <a:avLst/>
          </a:prstGeom>
        </p:spPr>
      </p:pic>
      <p:pic>
        <p:nvPicPr>
          <p:cNvPr id="6" name="Imagen 6">
            <a:extLst>
              <a:ext uri="{FF2B5EF4-FFF2-40B4-BE49-F238E27FC236}">
                <a16:creationId xmlns:a16="http://schemas.microsoft.com/office/drawing/2014/main" id="{AD8CD49C-D367-4BDC-95D6-5952725D79F0}"/>
              </a:ext>
            </a:extLst>
          </p:cNvPr>
          <p:cNvPicPr>
            <a:picLocks noChangeAspect="1"/>
          </p:cNvPicPr>
          <p:nvPr/>
        </p:nvPicPr>
        <p:blipFill rotWithShape="1">
          <a:blip r:embed="rId4"/>
          <a:srcRect r="-3" b="4186"/>
          <a:stretch/>
        </p:blipFill>
        <p:spPr>
          <a:xfrm>
            <a:off x="7534654" y="3511296"/>
            <a:ext cx="4657346" cy="3346704"/>
          </a:xfrm>
          <a:prstGeom prst="rect">
            <a:avLst/>
          </a:prstGeom>
        </p:spPr>
      </p:pic>
      <p:sp>
        <p:nvSpPr>
          <p:cNvPr id="3" name="CuadroTexto 2">
            <a:extLst>
              <a:ext uri="{FF2B5EF4-FFF2-40B4-BE49-F238E27FC236}">
                <a16:creationId xmlns:a16="http://schemas.microsoft.com/office/drawing/2014/main" id="{C9B94FC7-E92D-47AB-A789-D85D5672FF2E}"/>
              </a:ext>
            </a:extLst>
          </p:cNvPr>
          <p:cNvSpPr txBox="1"/>
          <p:nvPr/>
        </p:nvSpPr>
        <p:spPr>
          <a:xfrm>
            <a:off x="1276027" y="197604"/>
            <a:ext cx="5042113"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dirty="0"/>
              <a:t>Juego para enseñar los diferentes ángulos</a:t>
            </a:r>
            <a:r>
              <a:rPr lang="es-ES" sz="2400" dirty="0">
                <a:cs typeface="Calibri"/>
              </a:rPr>
              <a:t> y su clasificación según los grados</a:t>
            </a:r>
          </a:p>
          <a:p>
            <a:pPr algn="ctr"/>
            <a:endParaRPr lang="es-ES" sz="2400" dirty="0">
              <a:cs typeface="Calibri"/>
            </a:endParaRPr>
          </a:p>
        </p:txBody>
      </p:sp>
      <p:sp>
        <p:nvSpPr>
          <p:cNvPr id="5" name="CuadroTexto 4">
            <a:extLst>
              <a:ext uri="{FF2B5EF4-FFF2-40B4-BE49-F238E27FC236}">
                <a16:creationId xmlns:a16="http://schemas.microsoft.com/office/drawing/2014/main" id="{B3069886-0AAB-4625-A7A7-FD102EE20A2B}"/>
              </a:ext>
            </a:extLst>
          </p:cNvPr>
          <p:cNvSpPr txBox="1"/>
          <p:nvPr/>
        </p:nvSpPr>
        <p:spPr>
          <a:xfrm>
            <a:off x="8340671" y="5660756"/>
            <a:ext cx="328564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dirty="0">
                <a:solidFill>
                  <a:schemeClr val="accent1">
                    <a:lumMod val="50000"/>
                  </a:schemeClr>
                </a:solidFill>
              </a:rPr>
              <a:t>Ruleta matemática para aprender los números</a:t>
            </a:r>
            <a:r>
              <a:rPr lang="es-ES" sz="2400" b="1" dirty="0">
                <a:solidFill>
                  <a:schemeClr val="accent1">
                    <a:lumMod val="50000"/>
                  </a:schemeClr>
                </a:solidFill>
                <a:cs typeface="Calibri"/>
              </a:rPr>
              <a:t> en grados iniciales</a:t>
            </a:r>
            <a:endParaRPr lang="es-ES" sz="2400" dirty="0">
              <a:solidFill>
                <a:schemeClr val="accent1">
                  <a:lumMod val="50000"/>
                </a:schemeClr>
              </a:solidFill>
              <a:cs typeface="Calibri"/>
            </a:endParaRPr>
          </a:p>
        </p:txBody>
      </p:sp>
      <p:sp>
        <p:nvSpPr>
          <p:cNvPr id="7" name="CuadroTexto 6">
            <a:extLst>
              <a:ext uri="{FF2B5EF4-FFF2-40B4-BE49-F238E27FC236}">
                <a16:creationId xmlns:a16="http://schemas.microsoft.com/office/drawing/2014/main" id="{87F53CC4-B838-4DFF-BACF-CB652F96A5FD}"/>
              </a:ext>
            </a:extLst>
          </p:cNvPr>
          <p:cNvSpPr txBox="1"/>
          <p:nvPr/>
        </p:nvSpPr>
        <p:spPr>
          <a:xfrm>
            <a:off x="8431078" y="288397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dirty="0" err="1"/>
              <a:t>Twister</a:t>
            </a:r>
            <a:r>
              <a:rPr lang="es-ES" sz="2400" b="1" dirty="0"/>
              <a:t> matemático</a:t>
            </a:r>
            <a:endParaRPr lang="es-ES" sz="2400">
              <a:cs typeface="Calibri"/>
            </a:endParaRPr>
          </a:p>
        </p:txBody>
      </p:sp>
    </p:spTree>
    <p:extLst>
      <p:ext uri="{BB962C8B-B14F-4D97-AF65-F5344CB8AC3E}">
        <p14:creationId xmlns:p14="http://schemas.microsoft.com/office/powerpoint/2010/main" val="250817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38</TotalTime>
  <Words>217</Words>
  <Application>Microsoft Office PowerPoint</Application>
  <PresentationFormat>Panorámica</PresentationFormat>
  <Paragraphs>27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Brush Script MT</vt:lpstr>
      <vt:lpstr>Calibri</vt:lpstr>
      <vt:lpstr>Calibri Light</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Actividad de cierre Foro de preguntas y respuestas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Lourdes barreno</cp:lastModifiedBy>
  <cp:revision>709</cp:revision>
  <dcterms:created xsi:type="dcterms:W3CDTF">2013-07-30T10:55:14Z</dcterms:created>
  <dcterms:modified xsi:type="dcterms:W3CDTF">2018-10-12T16:58:32Z</dcterms:modified>
</cp:coreProperties>
</file>