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37" r:id="rId2"/>
  </p:sldMasterIdLst>
  <p:notesMasterIdLst>
    <p:notesMasterId r:id="rId19"/>
  </p:notes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3" r:id="rId14"/>
    <p:sldId id="274" r:id="rId15"/>
    <p:sldId id="275" r:id="rId16"/>
    <p:sldId id="277" r:id="rId17"/>
    <p:sldId id="279" r:id="rId1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33B94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3" d="100"/>
          <a:sy n="73" d="100"/>
        </p:scale>
        <p:origin x="102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1EE9-6882-4E1E-89E7-718C6B5733D8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15E88-F44F-46E9-A5C0-3974D767A0DD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42698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5E88-F44F-46E9-A5C0-3974D767A0DD}" type="slidenum">
              <a:rPr lang="es-PA" smtClean="0"/>
              <a:pPr/>
              <a:t>11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05076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15E88-F44F-46E9-A5C0-3974D767A0DD}" type="slidenum">
              <a:rPr lang="es-PA" smtClean="0"/>
              <a:pPr/>
              <a:t>15</a:t>
            </a:fld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6019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PA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A9A3DA-DBEE-41FB-8551-B1BD1B325686}" type="datetimeFigureOut">
              <a:rPr lang="es-PA" smtClean="0"/>
              <a:pPr/>
              <a:t>06/20/2011</a:t>
            </a:fld>
            <a:endParaRPr lang="es-P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16EA5A-E1E7-4B42-B8BF-7FD5482FDDC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pnXRn-S43M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1.bp.blogspot.com/_uD_zDBqR-NM/Sh0xTJW9jhI/AAAAAAAAAFw/pZ-dYM4DPbo/s1600-h/SANGRE.bm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hyperlink" Target="http://1.bp.blogspot.com/_uD_zDBqR-NM/Sh0xTJW9jhI/AAAAAAAAAFw/pZ-dYM4DPbo/s1600-h/SANGRE.bmp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_uD_zDBqR-NM/Sh0xTJW9jhI/AAAAAAAAAFw/pZ-dYM4DPbo/s1600-h/SANGRE.bmp" TargetMode="External"/><Relationship Id="rId2" Type="http://schemas.openxmlformats.org/officeDocument/2006/relationships/hyperlink" Target="Irrigaci&#243;n%20Sangu&#237;nea.avi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9234" y="4869160"/>
            <a:ext cx="6400800" cy="1600200"/>
          </a:xfrm>
        </p:spPr>
        <p:txBody>
          <a:bodyPr>
            <a:normAutofit lnSpcReduction="10000"/>
          </a:bodyPr>
          <a:lstStyle/>
          <a:p>
            <a:r>
              <a:rPr lang="es-PA" sz="3200" b="1" dirty="0" smtClean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PA" sz="3200" b="1" dirty="0">
                <a:solidFill>
                  <a:schemeClr val="accent1">
                    <a:lumMod val="75000"/>
                  </a:schemeClr>
                </a:solidFill>
              </a:rPr>
              <a:t>VIII </a:t>
            </a:r>
            <a:r>
              <a:rPr lang="es-PA" sz="3200" b="1" dirty="0" smtClean="0">
                <a:solidFill>
                  <a:schemeClr val="accent1">
                    <a:lumMod val="75000"/>
                  </a:schemeClr>
                </a:solidFill>
              </a:rPr>
              <a:t>grado</a:t>
            </a:r>
          </a:p>
          <a:p>
            <a:r>
              <a:rPr lang="es-PA" sz="3200" b="1" dirty="0" smtClean="0">
                <a:solidFill>
                  <a:schemeClr val="accent1">
                    <a:lumMod val="75000"/>
                  </a:schemeClr>
                </a:solidFill>
              </a:rPr>
              <a:t>Por: </a:t>
            </a:r>
            <a:r>
              <a:rPr lang="es-PA" sz="3200" b="1" dirty="0">
                <a:solidFill>
                  <a:schemeClr val="accent1">
                    <a:lumMod val="75000"/>
                  </a:schemeClr>
                </a:solidFill>
              </a:rPr>
              <a:t>Lourdes González</a:t>
            </a:r>
          </a:p>
          <a:p>
            <a:r>
              <a:rPr lang="es-PA" sz="3200" b="1" dirty="0">
                <a:solidFill>
                  <a:schemeClr val="accent1">
                    <a:lumMod val="75000"/>
                  </a:schemeClr>
                </a:solidFill>
              </a:rPr>
              <a:t>loug2310@hotmail.com</a:t>
            </a:r>
          </a:p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8229600" cy="1470025"/>
          </a:xfrm>
        </p:spPr>
        <p:txBody>
          <a:bodyPr>
            <a:normAutofit/>
          </a:bodyPr>
          <a:lstStyle/>
          <a:p>
            <a:r>
              <a:rPr lang="es-PA" sz="5000" b="1" dirty="0" smtClean="0">
                <a:latin typeface="Jokerman" pitchFamily="82" charset="0"/>
              </a:rPr>
              <a:t>HUMOR  CIRCULATORIO</a:t>
            </a:r>
            <a:endParaRPr lang="es-PA" sz="5000" b="1" dirty="0">
              <a:latin typeface="Jokerm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80950"/>
            <a:ext cx="14287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14287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art_0010.gif (29824 bytes)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8345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alimb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22504" y="332656"/>
            <a:ext cx="609600" cy="609600"/>
          </a:xfrm>
          <a:prstGeom prst="rect">
            <a:avLst/>
          </a:prstGeom>
        </p:spPr>
      </p:pic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122504" y="6165304"/>
            <a:ext cx="69796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98895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36" numSld="999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05800" cy="186308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PA" sz="2800" b="1" spc="50" dirty="0" smtClean="0">
                <a:ln w="13500">
                  <a:solidFill>
                    <a:schemeClr val="accent4">
                      <a:lumMod val="40000"/>
                      <a:lumOff val="6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Elabora </a:t>
            </a:r>
            <a:r>
              <a:rPr lang="es-PA" sz="2800" b="1" spc="50" dirty="0">
                <a:ln w="13500">
                  <a:solidFill>
                    <a:schemeClr val="accent4">
                      <a:lumMod val="40000"/>
                      <a:lumOff val="600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un mapa conceptual en M. Word  sobre la estructura y función del tejido sanguíneo destacando las funciones de nutrición, transporte de oxígeno y defensa del organismo por células especializadas.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0456927"/>
              </p:ext>
            </p:extLst>
          </p:nvPr>
        </p:nvGraphicFramePr>
        <p:xfrm>
          <a:off x="539552" y="2564904"/>
          <a:ext cx="8117015" cy="36817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2015889"/>
                <a:gridCol w="1503238"/>
                <a:gridCol w="1421666"/>
                <a:gridCol w="1623403"/>
                <a:gridCol w="1552819"/>
              </a:tblGrid>
              <a:tr h="74286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32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Criterios</a:t>
                      </a:r>
                      <a:endParaRPr lang="es-PA" sz="32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EXCELENTE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PA" sz="2200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(5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PA" sz="2200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BUENO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(4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REGULAR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(3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DEFICIENTE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(2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469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Entrega en la fecha indicada el trabajo.</a:t>
                      </a:r>
                      <a:endParaRPr lang="es-PA" sz="24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66263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El trabajo contiene la información requerida.</a:t>
                      </a:r>
                      <a:endParaRPr lang="es-PA" sz="24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600" i="1" dirty="0">
                          <a:effectLst/>
                          <a:latin typeface="Andalus" pitchFamily="18" charset="-78"/>
                          <a:cs typeface="Andalus" pitchFamily="18" charset="-78"/>
                        </a:rPr>
                        <a:t> </a:t>
                      </a:r>
                      <a:endParaRPr lang="es-PA" sz="2600" i="1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423920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07504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26326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3068960"/>
            <a:ext cx="8856984" cy="15542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RightUp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isometricRightUp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95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ea typeface="Times New Roman"/>
              </a:rPr>
              <a:t>Referencias</a:t>
            </a:r>
            <a:endParaRPr lang="es-PA" sz="9500" b="1" cap="all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71686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Herramientas de andamiaje</a:t>
            </a:r>
            <a:endParaRPr lang="es-P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2136338"/>
            <a:ext cx="8208912" cy="33239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dirty="0">
                <a:latin typeface="ArialMT"/>
                <a:ea typeface="Times New Roman"/>
                <a:cs typeface="Times New Roman"/>
              </a:rPr>
              <a:t> </a:t>
            </a:r>
            <a:endParaRPr lang="es-PA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s-ES_tradnl" sz="3200" b="1" u="sng" dirty="0">
                <a:solidFill>
                  <a:srgbClr val="0000FF"/>
                </a:solidFill>
                <a:latin typeface="Arial"/>
                <a:ea typeface="Times New Roman"/>
                <a:hlinkClick r:id="rId3"/>
              </a:rPr>
              <a:t>http://www.youtube.com/watch?v=qpnXRn-S43M</a:t>
            </a:r>
            <a:endParaRPr lang="es-PA" sz="3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3200" b="1" dirty="0">
                <a:latin typeface="Arial"/>
                <a:ea typeface="Times New Roman"/>
              </a:rPr>
              <a:t> </a:t>
            </a:r>
            <a:endParaRPr lang="es-PA" sz="32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s-ES_tradnl" sz="3200" b="1" u="sng" dirty="0">
                <a:solidFill>
                  <a:srgbClr val="0000FF"/>
                </a:solidFill>
                <a:latin typeface="Arial"/>
                <a:ea typeface="Times New Roman"/>
                <a:hlinkClick r:id="rId4"/>
              </a:rPr>
              <a:t>http://1.bp.blogspot.com/_uD_zDBqR-NM/Sh0xTJW9jhI/AAAAAAAAAFw/pZ-dYM4DPbo/s1600-h/SANGRE.bmp</a:t>
            </a:r>
            <a:endParaRPr lang="es-PA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990811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A" sz="88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Información</a:t>
            </a:r>
          </a:p>
        </p:txBody>
      </p:sp>
      <p:sp>
        <p:nvSpPr>
          <p:cNvPr id="3" name="2 Rectángulo"/>
          <p:cNvSpPr/>
          <p:nvPr/>
        </p:nvSpPr>
        <p:spPr>
          <a:xfrm rot="21210572">
            <a:off x="683568" y="2204864"/>
            <a:ext cx="7992888" cy="236988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s-PA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Programa de Ciencias Naturales VIII</a:t>
            </a:r>
            <a:endParaRPr lang="es-PA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 </a:t>
            </a:r>
            <a:endParaRPr lang="es-PA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es-ES_tradnl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Libro de Ciencias Naturales 8</a:t>
            </a: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°</a:t>
            </a:r>
          </a:p>
          <a:p>
            <a:pPr lvl="0">
              <a:spcAft>
                <a:spcPts val="0"/>
              </a:spcAft>
            </a:pPr>
            <a:endParaRPr lang="es-PA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50455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611383">
            <a:off x="15639" y="482259"/>
            <a:ext cx="8305800" cy="114300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es-PA" sz="5600" dirty="0" smtClean="0">
                <a:solidFill>
                  <a:schemeClr val="bg2">
                    <a:lumMod val="10000"/>
                  </a:schemeClr>
                </a:solidFill>
              </a:rPr>
              <a:t>CRÉDITO DE LAS IMÁGENES</a:t>
            </a:r>
            <a:endParaRPr lang="es-PA" sz="5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 rot="20743634">
            <a:off x="2467486" y="1933344"/>
            <a:ext cx="6483392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s-ES_tradnl" sz="3200" b="1" u="sng" dirty="0" smtClean="0">
                <a:solidFill>
                  <a:srgbClr val="0000FF"/>
                </a:solidFill>
                <a:latin typeface="Arial"/>
                <a:ea typeface="Times New Roman"/>
                <a:hlinkClick r:id="rId4"/>
              </a:rPr>
              <a:t>http</a:t>
            </a:r>
            <a:r>
              <a:rPr lang="es-ES_tradnl" sz="3200" b="1" u="sng" dirty="0">
                <a:solidFill>
                  <a:srgbClr val="0000FF"/>
                </a:solidFill>
                <a:latin typeface="Arial"/>
                <a:ea typeface="Times New Roman"/>
                <a:hlinkClick r:id="rId4"/>
              </a:rPr>
              <a:t>://www.gifmania.com/medicina/sangre</a:t>
            </a:r>
            <a:r>
              <a:rPr lang="es-ES_tradnl" sz="3200" b="1" u="sng" dirty="0" smtClean="0">
                <a:solidFill>
                  <a:srgbClr val="0000FF"/>
                </a:solidFill>
                <a:latin typeface="Arial"/>
                <a:ea typeface="Times New Roman"/>
                <a:hlinkClick r:id="rId4"/>
              </a:rPr>
              <a:t>/</a:t>
            </a:r>
            <a:endParaRPr lang="es-PA" sz="3200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Rectángulo"/>
          <p:cNvSpPr/>
          <p:nvPr/>
        </p:nvSpPr>
        <p:spPr>
          <a:xfrm rot="20743634">
            <a:off x="732736" y="3811797"/>
            <a:ext cx="8076204" cy="206210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s-ES_tradnl" sz="3200" b="1" u="sng" dirty="0" smtClean="0">
                <a:solidFill>
                  <a:srgbClr val="0000FF"/>
                </a:solidFill>
                <a:latin typeface="Arial"/>
                <a:ea typeface="Times New Roman"/>
              </a:rPr>
              <a:t>Irrigación Sanguínea.avi</a:t>
            </a:r>
          </a:p>
          <a:p>
            <a:pPr marL="342900" lvl="0" indent="-342900">
              <a:spcAft>
                <a:spcPts val="0"/>
              </a:spcAft>
              <a:buFont typeface="Symbol"/>
              <a:buBlip>
                <a:blip r:embed="rId3"/>
              </a:buBlip>
            </a:pPr>
            <a:r>
              <a:rPr lang="es-ES_tradnl" sz="3200" b="1" u="sng" dirty="0" smtClean="0">
                <a:solidFill>
                  <a:srgbClr val="0000FF"/>
                </a:solidFill>
                <a:latin typeface="Arial"/>
                <a:ea typeface="Times New Roman"/>
                <a:hlinkClick r:id="rId4"/>
              </a:rPr>
              <a:t>http://1.bp.blogspot.com/_uD_zDBqR-NM/Sh0xTJW9jhI/AAAAAAAAAFw/pZ-dYM4DPbo/s1600-h/SANGRE.bmp</a:t>
            </a:r>
            <a:endParaRPr lang="es-PA" sz="3200" dirty="0"/>
          </a:p>
        </p:txBody>
      </p:sp>
    </p:spTree>
    <p:extLst>
      <p:ext uri="{BB962C8B-B14F-4D97-AF65-F5344CB8AC3E}">
        <p14:creationId xmlns="" xmlns:p14="http://schemas.microsoft.com/office/powerpoint/2010/main" val="3059514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95536" y="764704"/>
            <a:ext cx="8352928" cy="129614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/>
              <a:t>Ubicación en el programa de </a:t>
            </a:r>
            <a:r>
              <a:rPr lang="es-PA" sz="3200" dirty="0" smtClean="0"/>
              <a:t>estudios</a:t>
            </a:r>
          </a:p>
          <a:p>
            <a:pPr algn="ctr"/>
            <a:r>
              <a:rPr lang="es-PA" sz="3200" i="1" dirty="0" smtClean="0">
                <a:solidFill>
                  <a:srgbClr val="FFFF00"/>
                </a:solidFill>
              </a:rPr>
              <a:t>Primer Trimestre</a:t>
            </a:r>
            <a:r>
              <a:rPr lang="es-PA" sz="3200" dirty="0">
                <a:solidFill>
                  <a:prstClr val="black"/>
                </a:solidFill>
              </a:rPr>
              <a:t/>
            </a:r>
            <a:br>
              <a:rPr lang="es-PA" sz="3200" dirty="0">
                <a:solidFill>
                  <a:prstClr val="black"/>
                </a:solidFill>
              </a:rPr>
            </a:br>
            <a:endParaRPr lang="es-PA" sz="3200" dirty="0"/>
          </a:p>
        </p:txBody>
      </p:sp>
      <p:sp>
        <p:nvSpPr>
          <p:cNvPr id="16" name="15 Documento"/>
          <p:cNvSpPr/>
          <p:nvPr/>
        </p:nvSpPr>
        <p:spPr>
          <a:xfrm>
            <a:off x="395536" y="2060848"/>
            <a:ext cx="4536504" cy="4536504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Times New Roman"/>
              </a:rPr>
              <a:t>ASIGNATURA:</a:t>
            </a:r>
          </a:p>
          <a:p>
            <a:pPr>
              <a:spcAft>
                <a:spcPts val="0"/>
              </a:spcAft>
            </a:pPr>
            <a:r>
              <a:rPr lang="es-ES_tradnl" b="1" i="1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</a:rPr>
              <a:t>Ciencias Naturales</a:t>
            </a:r>
          </a:p>
          <a:p>
            <a:r>
              <a:rPr lang="es-ES_tradnl" b="1" dirty="0" smtClean="0">
                <a:solidFill>
                  <a:schemeClr val="bg2">
                    <a:lumMod val="25000"/>
                  </a:schemeClr>
                </a:solidFill>
                <a:latin typeface="Arial"/>
                <a:ea typeface="Times New Roman"/>
              </a:rPr>
              <a:t>AREA:</a:t>
            </a:r>
          </a:p>
          <a:p>
            <a:r>
              <a:rPr lang="es-ES_tradnl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Times New Roman"/>
              </a:rPr>
              <a:t>Los </a:t>
            </a:r>
            <a:r>
              <a:rPr lang="es-ES_tradnl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Times New Roman"/>
              </a:rPr>
              <a:t>Seres Vivos y sus Funciones</a:t>
            </a:r>
            <a:endParaRPr lang="es-PA" i="1" dirty="0">
              <a:solidFill>
                <a:schemeClr val="bg2">
                  <a:lumMod val="25000"/>
                </a:schemeClr>
              </a:solidFill>
              <a:latin typeface="+mj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s-ES_tradnl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Estructura </a:t>
            </a:r>
            <a:r>
              <a:rPr lang="es-ES_tradnl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y función del Tejido sanguíneo</a:t>
            </a:r>
            <a:endParaRPr lang="es-PA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s-ES_tradnl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Plasma: parte líquida de la sangre</a:t>
            </a:r>
            <a:endParaRPr lang="es-PA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s-ES_tradnl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Glóbulos rojos, blancos y plaquetas.</a:t>
            </a:r>
            <a:endParaRPr lang="es-PA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Wingdings"/>
              <a:buChar char=""/>
              <a:tabLst>
                <a:tab pos="914400" algn="l"/>
              </a:tabLst>
            </a:pPr>
            <a:r>
              <a:rPr lang="es-ES_tradnl" dirty="0">
                <a:solidFill>
                  <a:schemeClr val="accent2">
                    <a:lumMod val="75000"/>
                  </a:schemeClr>
                </a:solidFill>
                <a:latin typeface="Arial"/>
                <a:ea typeface="Times New Roman"/>
              </a:rPr>
              <a:t>Importancia de la fagocitosis en la defensa del organismo.</a:t>
            </a:r>
            <a:endParaRPr lang="es-PA" sz="20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16 Preparación"/>
          <p:cNvSpPr/>
          <p:nvPr/>
        </p:nvSpPr>
        <p:spPr>
          <a:xfrm>
            <a:off x="4572000" y="2462385"/>
            <a:ext cx="4320480" cy="3528392"/>
          </a:xfrm>
          <a:prstGeom prst="flowChartPreparation">
            <a:avLst/>
          </a:prstGeom>
          <a:solidFill>
            <a:srgbClr val="33B94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s-ES_tradnl" b="1" dirty="0">
                <a:solidFill>
                  <a:srgbClr val="FFFF00"/>
                </a:solidFill>
                <a:latin typeface="Arial"/>
                <a:ea typeface="Times New Roman"/>
              </a:rPr>
              <a:t>Observación</a:t>
            </a:r>
            <a:endParaRPr lang="es-PA" sz="2000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  <a:tabLst>
                <a:tab pos="450215" algn="l"/>
              </a:tabLst>
            </a:pPr>
            <a:r>
              <a:rPr lang="es-ES_tradnl" b="1" dirty="0">
                <a:latin typeface="Arial"/>
                <a:ea typeface="Times New Roman"/>
              </a:rPr>
              <a:t> </a:t>
            </a:r>
            <a:endParaRPr lang="es-PA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es-ES_tradnl" dirty="0">
                <a:latin typeface="Arial"/>
                <a:ea typeface="Times New Roman"/>
              </a:rPr>
              <a:t>Familia y Desarrollo Comunitario</a:t>
            </a:r>
            <a:endParaRPr lang="es-PA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es-ES_tradnl" dirty="0">
                <a:latin typeface="Arial"/>
                <a:ea typeface="Times New Roman"/>
              </a:rPr>
              <a:t>Educación Física</a:t>
            </a:r>
            <a:endParaRPr lang="es-PA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s-ES_tradnl" dirty="0">
                <a:latin typeface="Arial"/>
                <a:ea typeface="Times New Roman"/>
              </a:rPr>
              <a:t> </a:t>
            </a:r>
            <a:endParaRPr lang="es-PA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s-ES_tradnl" dirty="0">
                <a:latin typeface="Arial"/>
                <a:ea typeface="Times New Roman"/>
              </a:rPr>
              <a:t> </a:t>
            </a:r>
            <a:r>
              <a:rPr lang="es-ES_tradnl" b="1" dirty="0" smtClean="0">
                <a:solidFill>
                  <a:srgbClr val="FFFF00"/>
                </a:solidFill>
                <a:latin typeface="Arial"/>
                <a:ea typeface="Times New Roman"/>
              </a:rPr>
              <a:t>Tiempo</a:t>
            </a:r>
            <a:endParaRPr lang="es-PA" sz="2000" b="1" dirty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450215" algn="l"/>
              </a:tabLst>
            </a:pPr>
            <a:r>
              <a:rPr lang="es-ES_tradnl" dirty="0">
                <a:latin typeface="Arial"/>
                <a:ea typeface="Times New Roman"/>
              </a:rPr>
              <a:t> </a:t>
            </a:r>
            <a:endParaRPr lang="es-PA" sz="20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  <a:tabLst>
                <a:tab pos="450215" algn="l"/>
              </a:tabLst>
            </a:pPr>
            <a:r>
              <a:rPr lang="es-ES_tradnl" dirty="0">
                <a:latin typeface="Arial"/>
                <a:ea typeface="Times New Roman"/>
              </a:rPr>
              <a:t>3 sesiones de 45 minutos</a:t>
            </a:r>
            <a:endParaRPr lang="es-PA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17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9" name="1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186435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2208" y="1156786"/>
            <a:ext cx="8136904" cy="2092881"/>
          </a:xfrm>
          <a:prstGeom prst="rect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anUp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3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1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D:\salud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57500"/>
            <a:ext cx="2520280" cy="3418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847098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s-PA" sz="8000" b="1" dirty="0" smtClean="0">
                <a:solidFill>
                  <a:schemeClr val="accent1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OBJETIVO</a:t>
            </a:r>
            <a:endParaRPr lang="es-PA" sz="8000" b="1" dirty="0">
              <a:solidFill>
                <a:schemeClr val="accent1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8 Multidocumento"/>
          <p:cNvSpPr/>
          <p:nvPr/>
        </p:nvSpPr>
        <p:spPr>
          <a:xfrm>
            <a:off x="683568" y="2650978"/>
            <a:ext cx="8136904" cy="3010269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EB641B"/>
              </a:buClr>
              <a:buSzPct val="95000"/>
            </a:pPr>
            <a:r>
              <a:rPr lang="es-PA" sz="2800" b="1" dirty="0">
                <a:solidFill>
                  <a:srgbClr val="2DA2BF">
                    <a:lumMod val="75000"/>
                  </a:srgbClr>
                </a:solidFill>
                <a:latin typeface="Arial Black" pitchFamily="34" charset="0"/>
                <a:cs typeface="Andalus" pitchFamily="18" charset="-78"/>
              </a:rPr>
              <a:t>Explicar la estructura y  función del Tejido Sanguíneo y su importancia.</a:t>
            </a:r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10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374784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39945">
            <a:off x="457200" y="704088"/>
            <a:ext cx="8229600" cy="852704"/>
          </a:xfrm>
          <a:scene3d>
            <a:camera prst="perspectiveRight"/>
            <a:lightRig rig="threePt" dir="t"/>
          </a:scene3d>
        </p:spPr>
        <p:txBody>
          <a:bodyPr/>
          <a:lstStyle/>
          <a:p>
            <a:pPr algn="ctr"/>
            <a:r>
              <a:rPr lang="es-PA" b="1" dirty="0" smtClean="0"/>
              <a:t>SITUACIÓN DE APRENDIZAJE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368329">
            <a:off x="197225" y="1688643"/>
            <a:ext cx="8612409" cy="4722401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MX" sz="2800" dirty="0"/>
              <a:t>Juanito y Pablo jugaban </a:t>
            </a:r>
            <a:r>
              <a:rPr lang="es-MX" sz="2800" dirty="0" smtClean="0"/>
              <a:t>en el patio </a:t>
            </a:r>
            <a:r>
              <a:rPr lang="es-MX" sz="2800" dirty="0"/>
              <a:t>de su </a:t>
            </a:r>
            <a:r>
              <a:rPr lang="es-MX" sz="2800" dirty="0" smtClean="0"/>
              <a:t>casa, </a:t>
            </a:r>
            <a:r>
              <a:rPr lang="es-MX" sz="2800" dirty="0"/>
              <a:t>d</a:t>
            </a:r>
            <a:r>
              <a:rPr lang="es-MX" sz="2800" dirty="0" smtClean="0"/>
              <a:t>e </a:t>
            </a:r>
            <a:r>
              <a:rPr lang="es-MX" sz="2800" dirty="0"/>
              <a:t>repente Juanito se </a:t>
            </a:r>
            <a:r>
              <a:rPr lang="es-MX" sz="2800" dirty="0" smtClean="0"/>
              <a:t>cae,  </a:t>
            </a:r>
            <a:r>
              <a:rPr lang="es-MX" sz="2800" dirty="0"/>
              <a:t>s</a:t>
            </a:r>
            <a:r>
              <a:rPr lang="es-MX" sz="2800" dirty="0" smtClean="0"/>
              <a:t>e </a:t>
            </a:r>
            <a:r>
              <a:rPr lang="es-MX" sz="2800" dirty="0"/>
              <a:t>hace una herida en su </a:t>
            </a:r>
            <a:r>
              <a:rPr lang="es-MX" sz="2800" dirty="0" smtClean="0"/>
              <a:t>mano y </a:t>
            </a:r>
            <a:r>
              <a:rPr lang="es-MX" sz="2800" dirty="0"/>
              <a:t>c</a:t>
            </a:r>
            <a:r>
              <a:rPr lang="es-MX" sz="2800" dirty="0" smtClean="0"/>
              <a:t>orre </a:t>
            </a:r>
            <a:r>
              <a:rPr lang="es-MX" sz="2800" dirty="0"/>
              <a:t>llorando donde está su </a:t>
            </a:r>
            <a:r>
              <a:rPr lang="es-MX" sz="2800" dirty="0" smtClean="0"/>
              <a:t>mamá. </a:t>
            </a:r>
            <a:r>
              <a:rPr lang="es-MX" sz="2800" dirty="0"/>
              <a:t>E</a:t>
            </a:r>
            <a:r>
              <a:rPr lang="es-MX" sz="2800" dirty="0" smtClean="0"/>
              <a:t>lla </a:t>
            </a:r>
            <a:r>
              <a:rPr lang="es-MX" sz="2800" dirty="0"/>
              <a:t>al ver la sangre le coloca una venda. El </a:t>
            </a:r>
            <a:r>
              <a:rPr lang="es-MX" sz="2800" dirty="0" smtClean="0"/>
              <a:t>niño </a:t>
            </a:r>
            <a:r>
              <a:rPr lang="es-MX" sz="2800" dirty="0"/>
              <a:t>asustado, le </a:t>
            </a:r>
            <a:r>
              <a:rPr lang="es-MX" sz="2800" dirty="0" smtClean="0"/>
              <a:t>pregunta: ¿Cómo </a:t>
            </a:r>
            <a:r>
              <a:rPr lang="es-MX" sz="2800" dirty="0"/>
              <a:t>puede esa venda detener la </a:t>
            </a:r>
            <a:r>
              <a:rPr lang="es-MX" sz="2800" dirty="0" smtClean="0"/>
              <a:t>sangre? </a:t>
            </a:r>
            <a:r>
              <a:rPr lang="es-MX" sz="2800" dirty="0"/>
              <a:t>Entonces su madre le explica que en la sangre existen algunas células que pueden controlar la salida de la sangre de su herida, y que también hay otras que llevan alimento y oxígeno a todo nuestro </a:t>
            </a:r>
            <a:r>
              <a:rPr lang="es-MX" sz="2800" dirty="0" smtClean="0"/>
              <a:t>cuerpo. </a:t>
            </a:r>
            <a:r>
              <a:rPr lang="es-MX" sz="2800" dirty="0"/>
              <a:t>E</a:t>
            </a:r>
            <a:r>
              <a:rPr lang="es-MX" sz="2800" dirty="0" smtClean="0"/>
              <a:t>xisten </a:t>
            </a:r>
            <a:r>
              <a:rPr lang="es-MX" sz="2800" dirty="0"/>
              <a:t>otras que son como un ejército que defienden el cuerpo de agentes causantes de enfermedades</a:t>
            </a:r>
            <a:r>
              <a:rPr lang="es-MX" sz="2800" dirty="0" smtClean="0"/>
              <a:t>.</a:t>
            </a:r>
            <a:endParaRPr lang="es-PA" sz="2800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3294563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PREGUNTA</a:t>
            </a:r>
            <a:r>
              <a:rPr lang="es-PA" b="1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es-PA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GENERADORA</a:t>
            </a:r>
            <a:endParaRPr lang="es-PA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¿Cómo podrías hacerle ver a Juanito que la sangre tiene células que realizan diversas funciones?</a:t>
            </a:r>
            <a:endParaRPr lang="es-P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070095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sz="66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PRODUCTO principal</a:t>
            </a:r>
            <a:endParaRPr lang="es-PA" sz="66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988840"/>
            <a:ext cx="7920880" cy="3888432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_tradnl" sz="6600" dirty="0">
                <a:latin typeface="Arabic Typesetting" pitchFamily="66" charset="-78"/>
                <a:cs typeface="Arabic Typesetting" pitchFamily="66" charset="-78"/>
              </a:rPr>
              <a:t>El estudiante elaborará diapositivas en las que presentará los componentes y la función de las células del tejido sanguíneo</a:t>
            </a:r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.</a:t>
            </a:r>
            <a:endParaRPr lang="es-PA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240996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72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ACTIVIDADES</a:t>
            </a:r>
            <a:endParaRPr lang="es-PA" sz="72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r>
              <a:rPr lang="es-ES_tradnl" b="1" i="1" dirty="0" smtClean="0"/>
              <a:t> </a:t>
            </a:r>
            <a:r>
              <a:rPr lang="es-ES_tradnl" b="1" i="1" dirty="0"/>
              <a:t>No. 1 </a:t>
            </a:r>
            <a:endParaRPr lang="es-PA" dirty="0"/>
          </a:p>
          <a:p>
            <a:pPr marL="365760" lvl="1" indent="0">
              <a:buNone/>
            </a:pPr>
            <a:r>
              <a:rPr lang="es-MX" dirty="0" smtClean="0"/>
              <a:t>Analiza </a:t>
            </a:r>
            <a:r>
              <a:rPr lang="es-MX" dirty="0"/>
              <a:t>un </a:t>
            </a:r>
            <a:r>
              <a:rPr lang="es-MX" u="sng" dirty="0">
                <a:hlinkClick r:id="rId2" action="ppaction://hlinkfile"/>
              </a:rPr>
              <a:t>video</a:t>
            </a:r>
            <a:r>
              <a:rPr lang="es-MX" dirty="0"/>
              <a:t> relacionado con los componentes </a:t>
            </a:r>
            <a:r>
              <a:rPr lang="es-MX" dirty="0" smtClean="0"/>
              <a:t>y funciones </a:t>
            </a:r>
            <a:r>
              <a:rPr lang="es-MX" dirty="0"/>
              <a:t>del tejido sanguíneo. </a:t>
            </a:r>
            <a:endParaRPr lang="es-PA" dirty="0"/>
          </a:p>
          <a:p>
            <a:r>
              <a:rPr lang="es-ES_tradnl" b="1" i="1" dirty="0" smtClean="0"/>
              <a:t>No</a:t>
            </a:r>
            <a:r>
              <a:rPr lang="es-ES_tradnl" b="1" i="1" dirty="0"/>
              <a:t>. 2 </a:t>
            </a:r>
            <a:endParaRPr lang="es-PA" dirty="0"/>
          </a:p>
          <a:p>
            <a:pPr marL="365760" lvl="1" indent="0">
              <a:buNone/>
            </a:pPr>
            <a:r>
              <a:rPr lang="es-MX" dirty="0" smtClean="0"/>
              <a:t>Observa placas donde podrán distinguir las </a:t>
            </a:r>
            <a:r>
              <a:rPr lang="es-MX" u="sng" dirty="0" smtClean="0">
                <a:hlinkClick r:id="rId3"/>
              </a:rPr>
              <a:t>células</a:t>
            </a:r>
            <a:r>
              <a:rPr lang="es-MX" dirty="0" smtClean="0"/>
              <a:t> que forman el tejido sanguíneo (Glóbulos blancos, glóbulos rojos y las plaquetas).</a:t>
            </a:r>
            <a:endParaRPr lang="es-PA" dirty="0" smtClean="0"/>
          </a:p>
          <a:p>
            <a:r>
              <a:rPr lang="es-ES_tradnl" b="1" i="1" dirty="0" smtClean="0"/>
              <a:t>No</a:t>
            </a:r>
            <a:r>
              <a:rPr lang="es-ES_tradnl" b="1" i="1" dirty="0"/>
              <a:t>. 3</a:t>
            </a:r>
            <a:endParaRPr lang="es-PA" dirty="0"/>
          </a:p>
          <a:p>
            <a:pPr marL="365760" lvl="1" indent="0">
              <a:buNone/>
            </a:pPr>
            <a:r>
              <a:rPr lang="es-ES_tradnl" i="1" dirty="0"/>
              <a:t>Elabora un mapa conceptual en M. Word sobre la estructura y función del tejido sanguíneo destacando las funciones de nutrición, transporte de oxígeno y defensa del organismo por células especializadas.</a:t>
            </a:r>
            <a:endParaRPr lang="es-PA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4008763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39248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algn="ctr"/>
            <a:r>
              <a:rPr lang="es-PA" sz="9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CRITERIOS </a:t>
            </a:r>
            <a:br>
              <a:rPr lang="es-PA" sz="9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</a:br>
            <a:r>
              <a:rPr lang="es-PA" sz="9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 </a:t>
            </a:r>
            <a:br>
              <a:rPr lang="es-PA" sz="9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</a:br>
            <a:r>
              <a:rPr lang="es-PA" sz="96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EVALUACIÓN</a:t>
            </a:r>
            <a:endParaRPr lang="es-PA" sz="9600" b="1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371298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0077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lvl="0" algn="ctr"/>
            <a:r>
              <a:rPr lang="es-ES_tradnl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Analiza un video relacionado con</a:t>
            </a:r>
            <a:r>
              <a:rPr lang="es-PA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es-PA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</a:br>
            <a:r>
              <a:rPr lang="es-ES_tradnl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los componentes y funciones del </a:t>
            </a:r>
            <a:br>
              <a:rPr lang="es-ES_tradnl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</a:br>
            <a:r>
              <a:rPr lang="es-ES_tradnl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mic Sans MS" pitchFamily="66" charset="0"/>
              </a:rPr>
              <a:t>tejido sanguíneo.</a:t>
            </a:r>
            <a:endParaRPr lang="es-PA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2">
                  <a:lumMod val="60000"/>
                  <a:lumOff val="4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mic Sans MS" pitchFamily="66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7002984"/>
              </p:ext>
            </p:extLst>
          </p:nvPr>
        </p:nvGraphicFramePr>
        <p:xfrm>
          <a:off x="467544" y="2420888"/>
          <a:ext cx="8352928" cy="41210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5288"/>
                <a:gridCol w="1741136"/>
                <a:gridCol w="1296144"/>
                <a:gridCol w="1512168"/>
                <a:gridCol w="1728192"/>
              </a:tblGrid>
              <a:tr h="93610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CRITERIOS</a:t>
                      </a:r>
                      <a:endParaRPr lang="es-PA" sz="24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EXCELENTE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PA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(5 pts.)</a:t>
                      </a:r>
                      <a:endParaRPr lang="es-PA" sz="2400" b="1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BUENO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(4 pts.)</a:t>
                      </a:r>
                      <a:endParaRPr lang="es-PA" sz="24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REGULAR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(3 pts.)</a:t>
                      </a:r>
                      <a:endParaRPr lang="es-PA" sz="24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DEFICIENTE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(2 pts.)</a:t>
                      </a:r>
                      <a:endParaRPr lang="es-PA" sz="24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4314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1" dirty="0" smtClean="0">
                          <a:solidFill>
                            <a:schemeClr val="tx1"/>
                          </a:solidFill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Identifica las células del tejido sanguíneo, en la placa.</a:t>
                      </a:r>
                      <a:endParaRPr lang="es-PA" sz="2200" i="1" dirty="0">
                        <a:solidFill>
                          <a:schemeClr val="tx1"/>
                        </a:solidFill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dirty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 </a:t>
                      </a: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dirty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 </a:t>
                      </a: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dirty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 </a:t>
                      </a: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 </a:t>
                      </a: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4178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1" dirty="0" smtClean="0">
                          <a:solidFill>
                            <a:schemeClr val="tx1"/>
                          </a:solidFill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Dibuja las tres clases de células observadas.</a:t>
                      </a:r>
                      <a:endParaRPr lang="es-PA" sz="2200" i="1" dirty="0">
                        <a:solidFill>
                          <a:schemeClr val="tx1"/>
                        </a:solidFill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 </a:t>
                      </a:r>
                      <a:endParaRPr lang="es-PA" sz="240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 </a:t>
                      </a:r>
                      <a:endParaRPr lang="es-PA" sz="240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6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096404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56760"/>
          </a:xfr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P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Observa </a:t>
            </a:r>
            <a:r>
              <a:rPr lang="es-PA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placas donde podrán distinguir las células que forman el tejido sanguíneo (Glóbulos blancos, glóbulos rojos y las plaquetas).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9694796"/>
              </p:ext>
            </p:extLst>
          </p:nvPr>
        </p:nvGraphicFramePr>
        <p:xfrm>
          <a:off x="467544" y="2348880"/>
          <a:ext cx="8280920" cy="41421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10065"/>
                <a:gridCol w="1584441"/>
                <a:gridCol w="1294273"/>
                <a:gridCol w="1444218"/>
                <a:gridCol w="2047923"/>
              </a:tblGrid>
              <a:tr h="662474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1" dirty="0">
                          <a:effectLst/>
                          <a:latin typeface="Andale Sans for VST" pitchFamily="34" charset="0"/>
                          <a:ea typeface="Times New Roman"/>
                        </a:rPr>
                        <a:t>Criterios</a:t>
                      </a:r>
                      <a:endParaRPr lang="es-PA" sz="22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EXCELENTE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PA" sz="2200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(5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PA" sz="2200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BUENO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(4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REGULAR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(3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DEFICIENTE</a:t>
                      </a:r>
                    </a:p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(2 </a:t>
                      </a:r>
                      <a:r>
                        <a:rPr lang="es-MX" sz="20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pts.</a:t>
                      </a:r>
                      <a:r>
                        <a:rPr lang="es-MX" sz="2200" b="1" i="0" dirty="0" smtClean="0">
                          <a:effectLst/>
                          <a:latin typeface="Andalus" pitchFamily="18" charset="-78"/>
                          <a:ea typeface="Times New Roman"/>
                          <a:cs typeface="Andalus" pitchFamily="18" charset="-78"/>
                        </a:rPr>
                        <a:t>)</a:t>
                      </a:r>
                      <a:endParaRPr lang="es-PA" sz="2200" i="0" dirty="0">
                        <a:effectLst/>
                        <a:latin typeface="Andalus" pitchFamily="18" charset="-78"/>
                        <a:ea typeface="Times New Roman"/>
                        <a:cs typeface="Andalus" pitchFamily="18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72209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Identifica las células del tejido sanguíneo, en la placa.</a:t>
                      </a:r>
                      <a:endParaRPr lang="es-PA" sz="2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497766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0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Dibuja las tres clases de células observadas</a:t>
                      </a:r>
                      <a:endParaRPr lang="es-PA" sz="20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MX" sz="2400" b="1" dirty="0">
                          <a:effectLst/>
                          <a:latin typeface="Andale Sans for VST" pitchFamily="34" charset="0"/>
                          <a:ea typeface="Times New Roman"/>
                        </a:rPr>
                        <a:t> </a:t>
                      </a:r>
                      <a:endParaRPr lang="es-PA" sz="2400" dirty="0">
                        <a:effectLst/>
                        <a:latin typeface="Andale Sans for VST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53107" y="5949280"/>
            <a:ext cx="720080" cy="72008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4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179512" y="6021288"/>
            <a:ext cx="720080" cy="64807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="" xmlns:p14="http://schemas.microsoft.com/office/powerpoint/2010/main" val="1763198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dad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Fluj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694</TotalTime>
  <Words>517</Words>
  <Application>Microsoft Office PowerPoint</Application>
  <PresentationFormat>Presentación en pantalla (4:3)</PresentationFormat>
  <Paragraphs>118</Paragraphs>
  <Slides>16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Equidad</vt:lpstr>
      <vt:lpstr>Flujo</vt:lpstr>
      <vt:lpstr>HUMOR  CIRCULATORIO</vt:lpstr>
      <vt:lpstr>OBJETIVO</vt:lpstr>
      <vt:lpstr>SITUACIÓN DE APRENDIZAJE</vt:lpstr>
      <vt:lpstr>PREGUNTA GENERADORA</vt:lpstr>
      <vt:lpstr>PRODUCTO principal</vt:lpstr>
      <vt:lpstr>ACTIVIDADES</vt:lpstr>
      <vt:lpstr>CRITERIOS  DE  EVALUACIÓN</vt:lpstr>
      <vt:lpstr>Analiza un video relacionado con los componentes y funciones del  tejido sanguíneo.</vt:lpstr>
      <vt:lpstr>Observa placas donde podrán distinguir las células que forman el tejido sanguíneo (Glóbulos blancos, glóbulos rojos y las plaquetas).</vt:lpstr>
      <vt:lpstr>Elabora un mapa conceptual en M. Word  sobre la estructura y función del tejido sanguíneo destacando las funciones de nutrición, transporte de oxígeno y defensa del organismo por células especializadas.</vt:lpstr>
      <vt:lpstr>Diapositiva 11</vt:lpstr>
      <vt:lpstr>Herramientas de andamiaje</vt:lpstr>
      <vt:lpstr>Información</vt:lpstr>
      <vt:lpstr>CRÉDITO DE LAS IMÁGENES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  CIRCULATORIO</dc:title>
  <dc:creator>Estudiante</dc:creator>
  <cp:lastModifiedBy>Afrodita</cp:lastModifiedBy>
  <cp:revision>66</cp:revision>
  <dcterms:created xsi:type="dcterms:W3CDTF">2011-03-30T20:18:52Z</dcterms:created>
  <dcterms:modified xsi:type="dcterms:W3CDTF">2011-06-20T19:50:10Z</dcterms:modified>
</cp:coreProperties>
</file>