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5D"/>
    <a:srgbClr val="C80000"/>
    <a:srgbClr val="FF9966"/>
    <a:srgbClr val="FFAF79"/>
    <a:srgbClr val="9A0000"/>
    <a:srgbClr val="CC0000"/>
    <a:srgbClr val="F6D5BC"/>
    <a:srgbClr val="FFFFCC"/>
    <a:srgbClr val="A21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B90B-5DA7-4B5B-82AB-18426FFD5E47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D01-222C-403B-9740-9ED2592208D8}" type="slidenum">
              <a:rPr lang="es-PA" smtClean="0"/>
              <a:t>‹Nº›</a:t>
            </a:fld>
            <a:endParaRPr lang="es-P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B90B-5DA7-4B5B-82AB-18426FFD5E47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D01-222C-403B-9740-9ED2592208D8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B90B-5DA7-4B5B-82AB-18426FFD5E47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D01-222C-403B-9740-9ED2592208D8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B90B-5DA7-4B5B-82AB-18426FFD5E47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D01-222C-403B-9740-9ED2592208D8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B90B-5DA7-4B5B-82AB-18426FFD5E47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D01-222C-403B-9740-9ED2592208D8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B90B-5DA7-4B5B-82AB-18426FFD5E47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D01-222C-403B-9740-9ED2592208D8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B90B-5DA7-4B5B-82AB-18426FFD5E47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D01-222C-403B-9740-9ED2592208D8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B90B-5DA7-4B5B-82AB-18426FFD5E47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D01-222C-403B-9740-9ED2592208D8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B90B-5DA7-4B5B-82AB-18426FFD5E47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D01-222C-403B-9740-9ED2592208D8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B90B-5DA7-4B5B-82AB-18426FFD5E47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D01-222C-403B-9740-9ED2592208D8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B90B-5DA7-4B5B-82AB-18426FFD5E47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D01-222C-403B-9740-9ED2592208D8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1D0B90B-5DA7-4B5B-82AB-18426FFD5E47}" type="datetimeFigureOut">
              <a:rPr lang="es-PA" smtClean="0"/>
              <a:t>08/12/2011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42A5D01-222C-403B-9740-9ED2592208D8}" type="slidenum">
              <a:rPr lang="es-PA" smtClean="0"/>
              <a:t>‹Nº›</a:t>
            </a:fld>
            <a:endParaRPr lang="es-P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vista.unam.mx/vol.9/num11/art90/int90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jeresycia.com/?x=nota/41823/1/explicaciones-cientificas-para-el-amor-y-el-desamor" TargetMode="External"/><Relationship Id="rId4" Type="http://schemas.openxmlformats.org/officeDocument/2006/relationships/hyperlink" Target="http://www.mujeresycia.com/?x=nota/43775/1/la-formula-de-cupido-cuanto-dura-la-pasio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220072" y="5517232"/>
            <a:ext cx="3344416" cy="697632"/>
          </a:xfrm>
        </p:spPr>
        <p:txBody>
          <a:bodyPr>
            <a:normAutofit lnSpcReduction="10000"/>
          </a:bodyPr>
          <a:lstStyle/>
          <a:p>
            <a:r>
              <a:rPr lang="es-PA" dirty="0" smtClean="0"/>
              <a:t>Elaborado por:</a:t>
            </a:r>
          </a:p>
          <a:p>
            <a:r>
              <a:rPr lang="es-PA" dirty="0" err="1" smtClean="0"/>
              <a:t>Yexenia</a:t>
            </a:r>
            <a:r>
              <a:rPr lang="es-PA" dirty="0" smtClean="0"/>
              <a:t> I. Cárdenas </a:t>
            </a:r>
            <a:r>
              <a:rPr lang="es-PA" dirty="0" err="1" smtClean="0"/>
              <a:t>Youngs</a:t>
            </a:r>
            <a:r>
              <a:rPr lang="es-PA" dirty="0" smtClean="0"/>
              <a:t>.</a:t>
            </a:r>
            <a:endParaRPr lang="es-P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76" y="3789040"/>
            <a:ext cx="2762250" cy="2189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909035" y="1052736"/>
            <a:ext cx="7430640" cy="13681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PA" sz="54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5D5D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La fórmula de cupido, ¿enamoramiento o amor? </a:t>
            </a:r>
            <a:endParaRPr lang="es-PA" sz="5400" kern="10" spc="0" dirty="0">
              <a:ln w="9525">
                <a:noFill/>
                <a:round/>
                <a:headEnd/>
                <a:tailEnd/>
              </a:ln>
              <a:solidFill>
                <a:srgbClr val="FF5D5D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834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6D5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PA" b="1" cap="none" dirty="0" smtClean="0">
                <a:ln w="11430"/>
                <a:solidFill>
                  <a:srgbClr val="FF5D5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Criterios </a:t>
            </a:r>
            <a:r>
              <a:rPr lang="es-PA" b="1" cap="none" dirty="0">
                <a:ln w="11430"/>
                <a:solidFill>
                  <a:srgbClr val="FF5D5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evaluación para la elaboración del Power point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4250373"/>
              </p:ext>
            </p:extLst>
          </p:nvPr>
        </p:nvGraphicFramePr>
        <p:xfrm>
          <a:off x="827584" y="1844824"/>
          <a:ext cx="7488831" cy="381642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38371"/>
                <a:gridCol w="1382164"/>
                <a:gridCol w="1242777"/>
                <a:gridCol w="1243753"/>
                <a:gridCol w="1281766"/>
              </a:tblGrid>
              <a:tr h="62016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b="1" dirty="0">
                          <a:effectLst/>
                        </a:rPr>
                        <a:t>Criterio</a:t>
                      </a:r>
                      <a:endParaRPr lang="es-PA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400" dirty="0">
                          <a:effectLst/>
                        </a:rPr>
                        <a:t>Excelente</a:t>
                      </a:r>
                      <a:endParaRPr lang="es-PA" sz="2000" dirty="0">
                        <a:effectLst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400" dirty="0">
                          <a:effectLst/>
                        </a:rPr>
                        <a:t>(4 puntos)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400" dirty="0">
                          <a:effectLst/>
                        </a:rPr>
                        <a:t>Bueno</a:t>
                      </a:r>
                      <a:endParaRPr lang="es-PA" sz="2000" dirty="0">
                        <a:effectLst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400" dirty="0">
                          <a:effectLst/>
                        </a:rPr>
                        <a:t>(3 puntos)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400" dirty="0">
                          <a:effectLst/>
                        </a:rPr>
                        <a:t>Regular</a:t>
                      </a:r>
                      <a:endParaRPr lang="es-PA" sz="2000" dirty="0">
                        <a:effectLst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400" dirty="0">
                          <a:effectLst/>
                        </a:rPr>
                        <a:t>(2 puntos)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400" dirty="0">
                          <a:effectLst/>
                        </a:rPr>
                        <a:t>Deficiente</a:t>
                      </a:r>
                      <a:endParaRPr lang="es-PA" sz="2000" dirty="0">
                        <a:effectLst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400" dirty="0">
                          <a:effectLst/>
                        </a:rPr>
                        <a:t>(1 punto)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246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b="1">
                          <a:effectLst/>
                        </a:rPr>
                        <a:t>Trajo los materiales para el trabajo</a:t>
                      </a:r>
                      <a:endParaRPr lang="es-PA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246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b="1">
                          <a:effectLst/>
                        </a:rPr>
                        <a:t>Utilizó la herramienta de forma correcta</a:t>
                      </a:r>
                      <a:endParaRPr lang="es-PA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246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b="1">
                          <a:effectLst/>
                        </a:rPr>
                        <a:t>Demostró capacidad de organización</a:t>
                      </a:r>
                      <a:endParaRPr lang="es-PA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016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b="1">
                          <a:effectLst/>
                        </a:rPr>
                        <a:t>Los colores empleados en el texto</a:t>
                      </a:r>
                      <a:endParaRPr lang="es-PA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623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b="1">
                          <a:effectLst/>
                        </a:rPr>
                        <a:t>Mantuvo la disciplina</a:t>
                      </a:r>
                      <a:endParaRPr lang="es-PA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246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b="1" dirty="0">
                          <a:effectLst/>
                        </a:rPr>
                        <a:t>Siguió las indicaciones</a:t>
                      </a:r>
                      <a:endParaRPr lang="es-PA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38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282154"/>
          </a:xfrm>
          <a:solidFill>
            <a:srgbClr val="CC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s-MX" sz="2000" b="1" cap="none" spc="0" dirty="0">
                <a:ln w="11430"/>
                <a:solidFill>
                  <a:srgbClr val="F6D5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Times New Roman"/>
              </a:rPr>
              <a:t>Criterios de evaluación para el uso de la información recomendada para la elaboración del Power point y su presentación</a:t>
            </a:r>
            <a:r>
              <a:rPr lang="es-PA" sz="3200" b="1" cap="none" spc="0" dirty="0">
                <a:ln w="11430"/>
                <a:solidFill>
                  <a:srgbClr val="F6D5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/>
                <a:ea typeface="Times New Roman"/>
              </a:rPr>
              <a:t/>
            </a:r>
            <a:br>
              <a:rPr lang="es-PA" sz="3200" b="1" cap="none" spc="0" dirty="0">
                <a:ln w="11430"/>
                <a:solidFill>
                  <a:srgbClr val="F6D5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/>
                <a:ea typeface="Times New Roman"/>
              </a:rPr>
            </a:br>
            <a:endParaRPr lang="es-PA" sz="2000" b="1" cap="none" spc="0" dirty="0">
              <a:ln w="11430"/>
              <a:solidFill>
                <a:srgbClr val="F6D5B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63304597"/>
              </p:ext>
            </p:extLst>
          </p:nvPr>
        </p:nvGraphicFramePr>
        <p:xfrm>
          <a:off x="827584" y="1844826"/>
          <a:ext cx="7344815" cy="351215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240360"/>
                <a:gridCol w="1080120"/>
                <a:gridCol w="1008112"/>
                <a:gridCol w="1008112"/>
                <a:gridCol w="1008111"/>
              </a:tblGrid>
              <a:tr h="792086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r>
                        <a:rPr lang="es-MX" sz="1800" dirty="0" smtClean="0">
                          <a:effectLst/>
                        </a:rPr>
                        <a:t>Criterio</a:t>
                      </a:r>
                      <a:endParaRPr lang="es-PA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200" dirty="0">
                          <a:effectLst/>
                        </a:rPr>
                        <a:t>Excelente</a:t>
                      </a:r>
                      <a:endParaRPr lang="es-PA" sz="1800" dirty="0">
                        <a:effectLst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200" dirty="0">
                          <a:effectLst/>
                        </a:rPr>
                        <a:t>(4 puntos)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200" dirty="0">
                          <a:effectLst/>
                        </a:rPr>
                        <a:t>Bueno</a:t>
                      </a:r>
                      <a:endParaRPr lang="es-PA" sz="1800" dirty="0">
                        <a:effectLst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200" dirty="0">
                          <a:effectLst/>
                        </a:rPr>
                        <a:t>(3 puntos)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200" dirty="0">
                          <a:effectLst/>
                        </a:rPr>
                        <a:t>Regular</a:t>
                      </a:r>
                      <a:endParaRPr lang="es-PA" sz="1800" dirty="0">
                        <a:effectLst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200" dirty="0">
                          <a:effectLst/>
                        </a:rPr>
                        <a:t>(2 </a:t>
                      </a:r>
                      <a:r>
                        <a:rPr lang="es-MX" sz="1200" dirty="0" smtClean="0">
                          <a:effectLst/>
                        </a:rPr>
                        <a:t>puntos)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200" dirty="0">
                          <a:effectLst/>
                        </a:rPr>
                        <a:t>Deficiente</a:t>
                      </a:r>
                      <a:endParaRPr lang="es-PA" sz="1800" dirty="0">
                        <a:effectLst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200" dirty="0">
                          <a:effectLst/>
                        </a:rPr>
                        <a:t>(1 </a:t>
                      </a:r>
                      <a:r>
                        <a:rPr lang="es-MX" sz="1200" dirty="0" smtClean="0">
                          <a:effectLst/>
                        </a:rPr>
                        <a:t>puntos)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986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Utiliza la información suministrada para la elaboración del trabajo</a:t>
                      </a:r>
                      <a:endParaRPr lang="es-PA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9912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Demostró capacidad de análisis y síntesis</a:t>
                      </a:r>
                      <a:endParaRPr lang="es-PA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9912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Hizo aportaciones valiosas</a:t>
                      </a:r>
                      <a:endParaRPr lang="es-PA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9912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Práctica la coevaluación y autoevaluación</a:t>
                      </a:r>
                      <a:endParaRPr lang="es-PA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9912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Mantuvo el interés permanente</a:t>
                      </a:r>
                      <a:endParaRPr lang="es-PA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6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18853" y="692696"/>
            <a:ext cx="59046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PA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Referencias</a:t>
            </a:r>
            <a:endParaRPr lang="es-PA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377" y="1875972"/>
            <a:ext cx="2567607" cy="3699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57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400002"/>
            <a:ext cx="8394700" cy="889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46511" y="2492896"/>
            <a:ext cx="7748854" cy="1944216"/>
          </a:xfrm>
        </p:spPr>
        <p:txBody>
          <a:bodyPr>
            <a:normAutofit fontScale="850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s-PA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Pdf</a:t>
            </a:r>
            <a:r>
              <a:rPr lang="es-PA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“La Fórmula Química de Cupido.”</a:t>
            </a:r>
          </a:p>
          <a:p>
            <a:pPr>
              <a:buFont typeface="Wingdings" pitchFamily="2" charset="2"/>
              <a:buChar char="v"/>
            </a:pPr>
            <a:r>
              <a:rPr lang="es-PA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Htm</a:t>
            </a:r>
            <a:r>
              <a:rPr lang="es-PA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“La Fórmula Química de Cupido.”</a:t>
            </a:r>
          </a:p>
          <a:p>
            <a:pPr>
              <a:buFont typeface="Wingdings" pitchFamily="2" charset="2"/>
              <a:buChar char="v"/>
            </a:pPr>
            <a:r>
              <a:rPr lang="es-PA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Artículo de la revista Ciencia para el amor.</a:t>
            </a:r>
          </a:p>
          <a:p>
            <a:pPr>
              <a:buFont typeface="Wingdings" pitchFamily="2" charset="2"/>
              <a:buChar char="v"/>
            </a:pPr>
            <a:r>
              <a:rPr lang="es-PA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Artículo </a:t>
            </a:r>
            <a:r>
              <a:rPr lang="es-PA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 la revista neurociencia  y  </a:t>
            </a:r>
            <a:r>
              <a:rPr lang="es-PA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antropología.</a:t>
            </a:r>
            <a:endParaRPr lang="es-PA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es-PA" sz="2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es-PA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72722" y="476672"/>
            <a:ext cx="7572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PA" sz="5400" b="1" cap="none" spc="0" dirty="0" smtClean="0">
                <a:ln w="11430"/>
                <a:solidFill>
                  <a:srgbClr val="FF99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Herramientas de andamiaje</a:t>
            </a:r>
            <a:endParaRPr lang="es-PA" sz="5400" b="1" cap="none" spc="0" dirty="0">
              <a:ln w="11430"/>
              <a:solidFill>
                <a:srgbClr val="FF99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94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13952"/>
            <a:ext cx="7848872" cy="609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1772816"/>
            <a:ext cx="7924800" cy="4176464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</a:pPr>
            <a:endParaRPr lang="es-MX" sz="1800" dirty="0" smtClean="0">
              <a:latin typeface="Arial"/>
              <a:ea typeface="Batang"/>
            </a:endParaRPr>
          </a:p>
          <a:p>
            <a:pPr>
              <a:spcAft>
                <a:spcPts val="0"/>
              </a:spcAft>
            </a:pPr>
            <a:endParaRPr lang="es-MX" sz="1800" dirty="0">
              <a:latin typeface="Arial"/>
              <a:ea typeface="Batang"/>
            </a:endParaRPr>
          </a:p>
          <a:p>
            <a:pPr>
              <a:spcAft>
                <a:spcPts val="0"/>
              </a:spcAft>
            </a:pPr>
            <a:r>
              <a:rPr lang="es-MX" sz="2400" b="1" dirty="0" smtClean="0">
                <a:latin typeface="Arial"/>
                <a:ea typeface="Batang"/>
              </a:rPr>
              <a:t>http</a:t>
            </a:r>
            <a:r>
              <a:rPr lang="es-MX" sz="2400" b="1" dirty="0">
                <a:latin typeface="Arial"/>
                <a:ea typeface="Batang"/>
              </a:rPr>
              <a:t>://www.revista.unam.mx/vol.9/num11/art90/art90.pdf</a:t>
            </a:r>
            <a:endParaRPr lang="es-PA" sz="36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s-MX" sz="2400" b="1" dirty="0" smtClean="0">
              <a:latin typeface="Arial"/>
              <a:ea typeface="Batang"/>
            </a:endParaRPr>
          </a:p>
          <a:p>
            <a:pPr>
              <a:spcAft>
                <a:spcPts val="0"/>
              </a:spcAft>
            </a:pPr>
            <a:r>
              <a:rPr lang="es-MX" sz="2400" b="1" dirty="0" smtClean="0">
                <a:latin typeface="Arial"/>
                <a:ea typeface="Batang"/>
              </a:rPr>
              <a:t>http</a:t>
            </a:r>
            <a:r>
              <a:rPr lang="es-MX" sz="2400" b="1" dirty="0">
                <a:latin typeface="Arial"/>
                <a:ea typeface="Batang"/>
              </a:rPr>
              <a:t>://</a:t>
            </a:r>
            <a:r>
              <a:rPr lang="es-MX" sz="2400" b="1" dirty="0" smtClean="0">
                <a:latin typeface="Arial"/>
                <a:ea typeface="Batang"/>
              </a:rPr>
              <a:t>www.revista.unam.mx/vol.9/num11/art90/int90.htm</a:t>
            </a:r>
          </a:p>
          <a:p>
            <a:pPr>
              <a:spcAft>
                <a:spcPts val="0"/>
              </a:spcAft>
            </a:pPr>
            <a:endParaRPr lang="es-MX" sz="2400" b="1" dirty="0">
              <a:latin typeface="Arial"/>
              <a:ea typeface="Batang"/>
            </a:endParaRPr>
          </a:p>
          <a:p>
            <a:pPr algn="just">
              <a:spcAft>
                <a:spcPts val="0"/>
              </a:spcAft>
            </a:pPr>
            <a:r>
              <a:rPr lang="es-PA" sz="2800" b="1" dirty="0">
                <a:latin typeface="Times New Roman"/>
                <a:ea typeface="Times New Roman"/>
              </a:rPr>
              <a:t>http://www.mujeresycia.com/?</a:t>
            </a:r>
            <a:r>
              <a:rPr lang="es-PA" sz="2800" b="1" dirty="0" smtClean="0">
                <a:latin typeface="Times New Roman"/>
                <a:ea typeface="Times New Roman"/>
              </a:rPr>
              <a:t>x=nota/43775/1/la-formula-de-cupido-cuanto-dura-la-pasion</a:t>
            </a:r>
          </a:p>
          <a:p>
            <a:pPr>
              <a:spcAft>
                <a:spcPts val="0"/>
              </a:spcAft>
            </a:pPr>
            <a:endParaRPr lang="es-PA" sz="28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PA" sz="2800" b="1" dirty="0">
                <a:latin typeface="Times New Roman"/>
                <a:ea typeface="Times New Roman"/>
              </a:rPr>
              <a:t>http://www.mujeresycia.com/?</a:t>
            </a:r>
            <a:r>
              <a:rPr lang="es-PA" sz="2800" b="1" dirty="0" smtClean="0">
                <a:latin typeface="Times New Roman"/>
                <a:ea typeface="Times New Roman"/>
              </a:rPr>
              <a:t>x=nota/41823/1/explicaciones-cientificas-para-el-amor-y-el-desamor</a:t>
            </a:r>
            <a:endParaRPr lang="es-PA" sz="2800" b="1" dirty="0">
              <a:latin typeface="Times New Roman"/>
              <a:ea typeface="Times New Roman"/>
            </a:endParaRPr>
          </a:p>
          <a:p>
            <a:endParaRPr lang="es-PA" dirty="0"/>
          </a:p>
        </p:txBody>
      </p:sp>
      <p:sp>
        <p:nvSpPr>
          <p:cNvPr id="4" name="3 Rectángulo"/>
          <p:cNvSpPr/>
          <p:nvPr/>
        </p:nvSpPr>
        <p:spPr>
          <a:xfrm>
            <a:off x="4355976" y="760151"/>
            <a:ext cx="3834703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P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Información </a:t>
            </a:r>
            <a:endParaRPr lang="es-P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8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556992"/>
          </a:xfrm>
        </p:spPr>
        <p:txBody>
          <a:bodyPr>
            <a:normAutofit/>
          </a:bodyPr>
          <a:lstStyle/>
          <a:p>
            <a:pPr algn="just"/>
            <a:r>
              <a:rPr lang="es-PA" sz="1800" dirty="0"/>
              <a:t>http://</a:t>
            </a:r>
            <a:r>
              <a:rPr lang="es-PA" sz="1800" dirty="0" smtClean="0"/>
              <a:t>cache2.allpostersimages.com/p/LRG/10/1005/JTCW000Z/posters/san-valentin-cupido-con-trebol.jpg</a:t>
            </a:r>
          </a:p>
          <a:p>
            <a:pPr algn="just"/>
            <a:r>
              <a:rPr lang="es-PA" sz="1800" dirty="0"/>
              <a:t>http://lh6.ggpht.com/_RkRpH9Z1WTM/Su2Y6Oyc0OI/AAAAAAAAEaQ/waLCx0LIAXQ/cupido%5B5</a:t>
            </a:r>
            <a:r>
              <a:rPr lang="es-PA" sz="1800" dirty="0" smtClean="0"/>
              <a:t>%</a:t>
            </a:r>
          </a:p>
          <a:p>
            <a:pPr algn="just"/>
            <a:r>
              <a:rPr lang="es-PA" sz="1800" dirty="0"/>
              <a:t>http://2.bp.blogspot.com/_</a:t>
            </a:r>
            <a:r>
              <a:rPr lang="es-PA" sz="1800" dirty="0" smtClean="0"/>
              <a:t>0kYFHw6XtoM/TRUMX9fQasI/AAAAAAAABOE/PXdsEGKFq6c/s1600/wizard-5.jpg</a:t>
            </a:r>
          </a:p>
          <a:p>
            <a:pPr algn="just"/>
            <a:r>
              <a:rPr lang="es-PA" sz="1800" dirty="0" smtClean="0"/>
              <a:t>http://fondosamor.org.es/wallpapers/amor/amor-26.jpg</a:t>
            </a:r>
          </a:p>
          <a:p>
            <a:pPr algn="just"/>
            <a:r>
              <a:rPr lang="es-PA" sz="1800" dirty="0"/>
              <a:t>http://</a:t>
            </a:r>
            <a:r>
              <a:rPr lang="es-PA" sz="1800" dirty="0" smtClean="0"/>
              <a:t>image.librodearena.com/b/1/1385611/la+muerte+de+Cupido.jpg</a:t>
            </a:r>
          </a:p>
          <a:p>
            <a:pPr algn="just"/>
            <a:endParaRPr lang="es-PA" sz="1800" dirty="0" smtClean="0"/>
          </a:p>
          <a:p>
            <a:pPr algn="just"/>
            <a:endParaRPr lang="es-PA" sz="1800" dirty="0"/>
          </a:p>
          <a:p>
            <a:pPr algn="just"/>
            <a:endParaRPr lang="es-PA" sz="1800" dirty="0"/>
          </a:p>
        </p:txBody>
      </p:sp>
      <p:sp>
        <p:nvSpPr>
          <p:cNvPr id="4" name="3 Rectángulo"/>
          <p:cNvSpPr/>
          <p:nvPr/>
        </p:nvSpPr>
        <p:spPr>
          <a:xfrm>
            <a:off x="1502327" y="476672"/>
            <a:ext cx="6086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PA" sz="5400" b="1" cap="none" spc="0" dirty="0" smtClean="0">
                <a:ln w="11430"/>
                <a:solidFill>
                  <a:srgbClr val="FF5D5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Créditos de imágenes</a:t>
            </a:r>
            <a:endParaRPr lang="es-PA" sz="5400" b="1" cap="none" spc="0" dirty="0">
              <a:ln w="11430"/>
              <a:solidFill>
                <a:srgbClr val="FF5D5D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405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5233" y="1403765"/>
            <a:ext cx="7924800" cy="4114800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  <a:buFont typeface="Wingdings" pitchFamily="2" charset="2"/>
              <a:buChar char="v"/>
            </a:pPr>
            <a:endParaRPr lang="es-MX" sz="2000" b="1" dirty="0" smtClean="0">
              <a:latin typeface="Arial"/>
              <a:ea typeface="Batang"/>
            </a:endParaRP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endParaRPr lang="es-MX" sz="2000" b="1" dirty="0" smtClean="0">
              <a:latin typeface="Arial"/>
              <a:ea typeface="Batang"/>
            </a:endParaRP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es-MX" sz="2000" b="1" dirty="0" smtClean="0">
                <a:latin typeface="Arial"/>
                <a:ea typeface="Batang"/>
              </a:rPr>
              <a:t>Pre-media</a:t>
            </a:r>
          </a:p>
          <a:p>
            <a:pPr marL="0" indent="0">
              <a:spcAft>
                <a:spcPts val="0"/>
              </a:spcAft>
              <a:buNone/>
            </a:pPr>
            <a:endParaRPr lang="es-MX" sz="2000" b="1" dirty="0" smtClean="0">
              <a:latin typeface="Arial"/>
              <a:ea typeface="Batang"/>
            </a:endParaRP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es-MX" sz="2000" b="1" dirty="0" smtClean="0">
                <a:latin typeface="Arial"/>
                <a:ea typeface="Batang"/>
              </a:rPr>
              <a:t>Asignatura</a:t>
            </a:r>
            <a:r>
              <a:rPr lang="es-MX" sz="2000" b="1" dirty="0">
                <a:latin typeface="Arial"/>
                <a:ea typeface="Batang"/>
              </a:rPr>
              <a:t>: Biología</a:t>
            </a:r>
            <a:endParaRPr lang="es-PA" sz="32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endParaRPr lang="es-MX" sz="2000" b="1" dirty="0" smtClean="0">
              <a:latin typeface="Arial"/>
              <a:ea typeface="Batang"/>
            </a:endParaRP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es-MX" sz="2000" b="1" dirty="0" smtClean="0">
                <a:latin typeface="Arial"/>
                <a:ea typeface="Batang"/>
              </a:rPr>
              <a:t>Área </a:t>
            </a:r>
            <a:r>
              <a:rPr lang="es-MX" sz="2000" b="1" dirty="0">
                <a:latin typeface="Arial"/>
                <a:ea typeface="Batang"/>
              </a:rPr>
              <a:t>5: Salud y reproducción sexual, </a:t>
            </a:r>
            <a:endParaRPr lang="es-PA" sz="32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endParaRPr lang="es-MX" sz="2000" b="1" dirty="0" smtClean="0">
              <a:latin typeface="Arial"/>
              <a:ea typeface="Arial Unicode MS"/>
            </a:endParaRP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r>
              <a:rPr lang="es-MX" sz="2000" b="1" dirty="0" smtClean="0">
                <a:latin typeface="Arial"/>
                <a:ea typeface="Arial Unicode MS"/>
              </a:rPr>
              <a:t>Temas</a:t>
            </a:r>
            <a:r>
              <a:rPr lang="es-MX" sz="2000" b="1" dirty="0">
                <a:latin typeface="Arial"/>
                <a:ea typeface="Arial Unicode MS"/>
              </a:rPr>
              <a:t>:</a:t>
            </a:r>
            <a:endParaRPr lang="es-PA" sz="3200" b="1" dirty="0">
              <a:latin typeface="Times New Roman"/>
              <a:ea typeface="Times New Roman"/>
            </a:endParaRPr>
          </a:p>
          <a:p>
            <a:pPr lvl="1">
              <a:spcAft>
                <a:spcPts val="0"/>
              </a:spcAft>
              <a:buFont typeface="Wingdings" pitchFamily="2" charset="2"/>
              <a:buChar char="v"/>
            </a:pPr>
            <a:r>
              <a:rPr lang="es-MX" sz="2000" b="1" dirty="0">
                <a:latin typeface="Arial"/>
                <a:ea typeface="Arial Unicode MS"/>
              </a:rPr>
              <a:t>Noviazgo</a:t>
            </a:r>
            <a:endParaRPr lang="es-PA" sz="3200" b="1" dirty="0">
              <a:latin typeface="Times New Roman"/>
              <a:ea typeface="Times New Roman"/>
            </a:endParaRPr>
          </a:p>
          <a:p>
            <a:pPr lvl="1">
              <a:spcAft>
                <a:spcPts val="0"/>
              </a:spcAft>
              <a:buFont typeface="Wingdings" pitchFamily="2" charset="2"/>
              <a:buChar char="v"/>
            </a:pPr>
            <a:r>
              <a:rPr lang="es-MX" sz="2000" b="1" dirty="0">
                <a:latin typeface="Arial"/>
                <a:ea typeface="Arial Unicode MS"/>
              </a:rPr>
              <a:t>Concepto de amor</a:t>
            </a:r>
            <a:endParaRPr lang="es-PA" sz="3200" b="1" dirty="0">
              <a:latin typeface="Times New Roman"/>
              <a:ea typeface="Times New Roman"/>
            </a:endParaRPr>
          </a:p>
          <a:p>
            <a:pPr lvl="2">
              <a:buFont typeface="Wingdings" pitchFamily="2" charset="2"/>
              <a:buChar char="q"/>
            </a:pPr>
            <a:r>
              <a:rPr lang="es-MX" sz="2000" b="1" dirty="0">
                <a:latin typeface="Arial"/>
                <a:ea typeface="Arial Unicode MS"/>
              </a:rPr>
              <a:t>Características del amor y del enamoramiento</a:t>
            </a:r>
            <a:endParaRPr lang="es-PA" sz="1800" b="1" dirty="0"/>
          </a:p>
        </p:txBody>
      </p:sp>
      <p:sp>
        <p:nvSpPr>
          <p:cNvPr id="4" name="3 Rectángulo"/>
          <p:cNvSpPr/>
          <p:nvPr/>
        </p:nvSpPr>
        <p:spPr>
          <a:xfrm>
            <a:off x="936252" y="476672"/>
            <a:ext cx="7282763" cy="923330"/>
          </a:xfrm>
          <a:prstGeom prst="rect">
            <a:avLst/>
          </a:prstGeom>
          <a:solidFill>
            <a:srgbClr val="FFAF7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PA" sz="5400" b="1" cap="none" spc="50" dirty="0" smtClean="0">
                <a:ln w="11430"/>
                <a:solidFill>
                  <a:srgbClr val="FF5D5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Ubicación en el programa</a:t>
            </a:r>
            <a:endParaRPr lang="es-PA" sz="5400" b="1" cap="none" spc="50" dirty="0">
              <a:ln w="11430"/>
              <a:solidFill>
                <a:srgbClr val="FF5D5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2330526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4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79692"/>
            <a:ext cx="5423951" cy="4325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343315" y="2533758"/>
            <a:ext cx="6984776" cy="1108720"/>
          </a:xfrm>
        </p:spPr>
        <p:txBody>
          <a:bodyPr anchor="ctr">
            <a:normAutofit/>
          </a:bodyPr>
          <a:lstStyle/>
          <a:p>
            <a:r>
              <a:rPr lang="es-MX" sz="3200" b="1" dirty="0">
                <a:effectLst>
                  <a:reflection blurRad="6350" stA="60000" endA="900" endPos="58000" dir="5400000" sy="-100000" algn="bl" rotWithShape="0"/>
                </a:effectLst>
                <a:latin typeface="Arial"/>
                <a:ea typeface="Batang"/>
              </a:rPr>
              <a:t>3 sesiones de 45 min cada una. </a:t>
            </a:r>
            <a:endParaRPr lang="es-PA" sz="2800" b="1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627784" y="404664"/>
            <a:ext cx="3888432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PA" sz="5400" b="1" cap="none" spc="0" dirty="0" smtClean="0">
                <a:ln w="11430"/>
                <a:solidFill>
                  <a:srgbClr val="FF5D5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Tiempo</a:t>
            </a:r>
            <a:endParaRPr lang="es-PA" sz="5400" b="1" cap="none" spc="0" dirty="0">
              <a:ln w="11430"/>
              <a:solidFill>
                <a:srgbClr val="FF5D5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48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02" y="764704"/>
            <a:ext cx="5614987" cy="421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0" y="3834929"/>
            <a:ext cx="4536503" cy="1143000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s-PA" sz="7200" dirty="0" smtClean="0">
                <a:solidFill>
                  <a:srgbClr val="9A0000"/>
                </a:solidFill>
                <a:latin typeface="Book Antiqua" pitchFamily="18" charset="0"/>
              </a:rPr>
              <a:t>  Gracias</a:t>
            </a:r>
            <a:endParaRPr lang="es-PA" sz="7200" dirty="0">
              <a:solidFill>
                <a:srgbClr val="9A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7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sz="3200" b="1" dirty="0" smtClean="0"/>
              <a:t>Objetivo</a:t>
            </a:r>
            <a:endParaRPr lang="es-PA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457200" algn="l"/>
              </a:tabLst>
            </a:pPr>
            <a:r>
              <a:rPr lang="es-ES_tradnl" sz="1800" dirty="0">
                <a:latin typeface="Arial"/>
                <a:ea typeface="Times New Roman"/>
              </a:rPr>
              <a:t>Comprender el concepto de amor y enamoramiento desde el punto de vista de la biología y la química, mediante la preparación de un Power point a partir de la información suministrada e investigada en Internet, para mejorar la comprensión de los jóvenes de todos aquellas sensaciones producto de las sustancias químicas que se </a:t>
            </a:r>
            <a:r>
              <a:rPr lang="es-ES_tradnl" sz="1800" dirty="0" smtClean="0">
                <a:latin typeface="Arial"/>
                <a:ea typeface="Times New Roman"/>
              </a:rPr>
              <a:t>secretan, </a:t>
            </a:r>
            <a:r>
              <a:rPr lang="es-ES_tradnl" sz="1800" dirty="0">
                <a:latin typeface="Arial"/>
                <a:ea typeface="Times New Roman"/>
              </a:rPr>
              <a:t>por qué en la adolescencia, los jóvenes experimentan muchos cambios </a:t>
            </a:r>
            <a:r>
              <a:rPr lang="es-ES_tradnl" sz="1800" dirty="0" smtClean="0">
                <a:latin typeface="Arial"/>
                <a:ea typeface="Times New Roman"/>
              </a:rPr>
              <a:t>que no</a:t>
            </a:r>
            <a:r>
              <a:rPr lang="es-ES_tradnl" sz="1800" dirty="0" smtClean="0">
                <a:latin typeface="Arial"/>
                <a:ea typeface="Times New Roman"/>
              </a:rPr>
              <a:t> entienden y </a:t>
            </a:r>
            <a:r>
              <a:rPr lang="es-ES_tradnl" sz="1800" dirty="0">
                <a:latin typeface="Arial"/>
                <a:ea typeface="Times New Roman"/>
              </a:rPr>
              <a:t>estos cambios y sensaciones, son importantes para el desarrollo integral del ser humano.</a:t>
            </a:r>
            <a:r>
              <a:rPr lang="es-ES_tradnl" sz="2000" dirty="0">
                <a:latin typeface="Times New Roman"/>
                <a:ea typeface="Times New Roman"/>
              </a:rPr>
              <a:t> </a:t>
            </a:r>
            <a:endParaRPr lang="es-PA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529">
            <a:off x="5175651" y="4588092"/>
            <a:ext cx="3780420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708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PA" b="1" dirty="0" smtClean="0"/>
              <a:t>Situación de aprendizaje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139952" y="1268760"/>
            <a:ext cx="4547322" cy="5256584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s-ES_tradnl" sz="1800" b="1" dirty="0">
                <a:latin typeface="Arial"/>
                <a:ea typeface="Times New Roman"/>
              </a:rPr>
              <a:t>Una Profesora de Historia les cuenta a sus estudiantes una historia sobre Merlín. Una vez Merlín, el gran mago, recibió el encargo del Rey Arturo, quién buscaba la poción  del amor para conquistar a Ginebra, ya que está amaba a Lancelot, uno de sus caballeros. Merlín muy sorprendido por este encargo, recurre a cupido para que este le ayude. Cupido, se siente enojado por este atrevimiento, ya que piensa que sólo él puede decidir quién ama a quien. Merlín, se pone a experimentar en su gran laboratorio. </a:t>
            </a:r>
            <a:endParaRPr lang="es-PA" sz="2000" b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s-ES_tradnl" sz="1800" b="1" dirty="0" smtClean="0">
              <a:latin typeface="Arial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s-ES_tradnl" sz="1800" b="1" dirty="0" smtClean="0">
                <a:latin typeface="Arial"/>
                <a:ea typeface="Times New Roman"/>
              </a:rPr>
              <a:t>De </a:t>
            </a:r>
            <a:r>
              <a:rPr lang="es-ES_tradnl" sz="1800" b="1" dirty="0">
                <a:latin typeface="Arial"/>
                <a:ea typeface="Times New Roman"/>
              </a:rPr>
              <a:t>repente un joven pregunta ¿y Merlín encontró la fórmula de cupido?</a:t>
            </a:r>
            <a:endParaRPr lang="es-PA" sz="2000" b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s-ES_tradnl" sz="1800" b="1" dirty="0">
                <a:latin typeface="Arial"/>
                <a:ea typeface="Times New Roman"/>
              </a:rPr>
              <a:t>  </a:t>
            </a:r>
            <a:endParaRPr lang="es-PA" sz="20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51953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5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  <a:solidFill>
            <a:srgbClr val="A21A3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A" b="1" dirty="0" smtClean="0"/>
              <a:t>Pregunta Generadora</a:t>
            </a:r>
            <a:endParaRPr lang="es-PA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611560" y="1916832"/>
            <a:ext cx="7924800" cy="1828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s-PA" sz="4000" b="1" spc="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¿Saben ustedes cual es la fórmula de cupido?</a:t>
            </a:r>
            <a:endParaRPr lang="es-PA" sz="4000" b="1" spc="0" dirty="0">
              <a:ln w="11430"/>
              <a:solidFill>
                <a:schemeClr val="tx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22" y="2816223"/>
            <a:ext cx="1873622" cy="14048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68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4800" cy="1296144"/>
          </a:xfrm>
          <a:solidFill>
            <a:srgbClr val="FF5D5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r>
              <a:rPr lang="es-PA" sz="4000" b="1" dirty="0" smtClean="0"/>
              <a:t/>
            </a:r>
            <a:br>
              <a:rPr lang="es-PA" sz="4000" b="1" dirty="0" smtClean="0"/>
            </a:br>
            <a:r>
              <a:rPr lang="es-PA" sz="4000" b="1" dirty="0"/>
              <a:t/>
            </a:r>
            <a:br>
              <a:rPr lang="es-PA" sz="4000" b="1" dirty="0"/>
            </a:br>
            <a:r>
              <a:rPr lang="es-PA" sz="4000" b="1" dirty="0" smtClean="0"/>
              <a:t/>
            </a:r>
            <a:br>
              <a:rPr lang="es-PA" sz="4000" b="1" dirty="0" smtClean="0"/>
            </a:br>
            <a:r>
              <a:rPr lang="es-PA" sz="4000" b="1" dirty="0"/>
              <a:t/>
            </a:r>
            <a:br>
              <a:rPr lang="es-PA" sz="4000" b="1" dirty="0"/>
            </a:br>
            <a:r>
              <a:rPr lang="es-PA" sz="4000" b="1" dirty="0" smtClean="0"/>
              <a:t>Preguntas </a:t>
            </a:r>
            <a:r>
              <a:rPr lang="es-PA" sz="4000" b="1" dirty="0"/>
              <a:t>guías:</a:t>
            </a:r>
            <a:br>
              <a:rPr lang="es-PA" sz="4000" b="1" dirty="0"/>
            </a:br>
            <a:endParaRPr lang="es-PA" dirty="0"/>
          </a:p>
        </p:txBody>
      </p:sp>
      <p:sp>
        <p:nvSpPr>
          <p:cNvPr id="4" name="3 Marcador de contenido"/>
          <p:cNvSpPr txBox="1">
            <a:spLocks noGrp="1"/>
          </p:cNvSpPr>
          <p:nvPr>
            <p:ph sz="quarter" idx="13"/>
          </p:nvPr>
        </p:nvSpPr>
        <p:spPr>
          <a:xfrm>
            <a:off x="467544" y="1831819"/>
            <a:ext cx="5904656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A" sz="2400" b="1" dirty="0" smtClean="0"/>
          </a:p>
          <a:p>
            <a:pPr algn="just">
              <a:buFont typeface="Wingdings" pitchFamily="2" charset="2"/>
              <a:buChar char="v"/>
            </a:pPr>
            <a:r>
              <a:rPr lang="es-PA" sz="2400" dirty="0" smtClean="0"/>
              <a:t>¿Han estado ustedes enamorados? </a:t>
            </a:r>
          </a:p>
          <a:p>
            <a:pPr algn="just">
              <a:buFont typeface="Wingdings" pitchFamily="2" charset="2"/>
              <a:buChar char="v"/>
            </a:pPr>
            <a:r>
              <a:rPr lang="es-PA" sz="2400" dirty="0" smtClean="0"/>
              <a:t>¿Qué sentían cuando han estado enamorados? </a:t>
            </a:r>
          </a:p>
          <a:p>
            <a:pPr algn="just">
              <a:buFont typeface="Wingdings" pitchFamily="2" charset="2"/>
              <a:buChar char="v"/>
            </a:pPr>
            <a:r>
              <a:rPr lang="es-PA" sz="2400" dirty="0" smtClean="0"/>
              <a:t>¿Cómo </a:t>
            </a:r>
            <a:r>
              <a:rPr lang="es-PA" sz="2400" dirty="0" smtClean="0"/>
              <a:t>creen ustedes </a:t>
            </a:r>
            <a:r>
              <a:rPr lang="es-PA" sz="2400" dirty="0" smtClean="0"/>
              <a:t>que estos síntomas se relacionan con la Química o la Biología?</a:t>
            </a:r>
          </a:p>
          <a:p>
            <a:pPr marL="0" indent="0" algn="just">
              <a:buNone/>
            </a:pPr>
            <a:endParaRPr lang="es-PA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02" y="1844824"/>
            <a:ext cx="2805113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68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PA" sz="3600" b="1" dirty="0" smtClean="0">
                <a:solidFill>
                  <a:srgbClr val="FF5D5D"/>
                </a:solidFill>
              </a:rPr>
              <a:t>Actividades de Aprendizaje</a:t>
            </a:r>
            <a:endParaRPr lang="es-PA" sz="3600" b="1" dirty="0">
              <a:solidFill>
                <a:srgbClr val="FF5D5D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7924800" cy="4104456"/>
          </a:xfrm>
        </p:spPr>
        <p:txBody>
          <a:bodyPr>
            <a:normAutofit/>
          </a:bodyPr>
          <a:lstStyle/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endParaRPr lang="es-MX" sz="2400" b="1" dirty="0" smtClean="0">
              <a:effectLst>
                <a:reflection blurRad="6350" stA="60000" endA="900" endPos="58000" dir="5400000" sy="-100000" algn="bl" rotWithShape="0"/>
              </a:effectLst>
              <a:latin typeface="Arial"/>
              <a:ea typeface="Times New Roman"/>
            </a:endParaRPr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s-MX" sz="2400" b="1" dirty="0" smtClean="0">
                <a:effectLst>
                  <a:reflection blurRad="6350" stA="60000" endA="900" endPos="58000" dir="5400000" sy="-100000" algn="bl" rotWithShape="0"/>
                </a:effectLst>
                <a:latin typeface="Arial"/>
                <a:ea typeface="Times New Roman"/>
              </a:rPr>
              <a:t>Actividad </a:t>
            </a:r>
            <a:r>
              <a:rPr lang="es-MX" sz="2400" b="1" dirty="0">
                <a:effectLst>
                  <a:reflection blurRad="6350" stA="60000" endA="900" endPos="58000" dir="5400000" sy="-100000" algn="bl" rotWithShape="0"/>
                </a:effectLst>
                <a:latin typeface="Arial"/>
                <a:ea typeface="Times New Roman"/>
              </a:rPr>
              <a:t>de inicio:</a:t>
            </a:r>
            <a:r>
              <a:rPr lang="es-MX" sz="1800" b="1" dirty="0">
                <a:latin typeface="Arial"/>
                <a:ea typeface="Times New Roman"/>
              </a:rPr>
              <a:t> </a:t>
            </a:r>
            <a:endParaRPr lang="es-PA" sz="2800" dirty="0">
              <a:latin typeface="Times New Roman"/>
              <a:ea typeface="Times New Roman"/>
            </a:endParaRP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</a:pPr>
            <a:endParaRPr lang="es-MX" sz="1800" dirty="0" smtClean="0">
              <a:latin typeface="Arial"/>
              <a:ea typeface="Times New Roman"/>
            </a:endParaRP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</a:pPr>
            <a:r>
              <a:rPr lang="es-MX" sz="1800" dirty="0" smtClean="0">
                <a:latin typeface="Arial"/>
                <a:ea typeface="Times New Roman"/>
              </a:rPr>
              <a:t>Escuchar la narración de la historia del Rey Arturo con Merlín en la búsqueda de la fórmula de cupido.</a:t>
            </a: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</a:pPr>
            <a:endParaRPr lang="es-MX" sz="1800" dirty="0">
              <a:latin typeface="Arial"/>
              <a:ea typeface="Times New Roman"/>
            </a:endParaRP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</a:pPr>
            <a:r>
              <a:rPr lang="es-MX" sz="1800" dirty="0" smtClean="0">
                <a:latin typeface="Arial"/>
                <a:ea typeface="Times New Roman"/>
              </a:rPr>
              <a:t>Mediante </a:t>
            </a:r>
            <a:r>
              <a:rPr lang="es-MX" sz="1800" dirty="0">
                <a:latin typeface="Arial"/>
                <a:ea typeface="Times New Roman"/>
              </a:rPr>
              <a:t>una lluvia de ideas los estudiantes responden a la pregunta ¿Saben ustedes cual es la fórmula de cupido? ¿Han estado ustedes enamorados? ¿Qué han sentido cuando han estado enamorados?</a:t>
            </a:r>
            <a:endParaRPr lang="es-PA" sz="2800" dirty="0">
              <a:latin typeface="Times New Roman"/>
              <a:ea typeface="Times New Roman"/>
            </a:endParaRPr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endParaRPr lang="es-MX" sz="1800" dirty="0" smtClean="0">
              <a:latin typeface="Arial"/>
              <a:ea typeface="Times New Roman"/>
            </a:endParaRP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None/>
            </a:pPr>
            <a:r>
              <a:rPr lang="es-MX" sz="1800" dirty="0" smtClean="0">
                <a:latin typeface="Arial"/>
                <a:ea typeface="Times New Roman"/>
              </a:rPr>
              <a:t>Ahora </a:t>
            </a:r>
            <a:r>
              <a:rPr lang="es-MX" sz="1800" dirty="0">
                <a:latin typeface="Arial"/>
                <a:ea typeface="Times New Roman"/>
              </a:rPr>
              <a:t>que hemos aportado algunas ideas sobre lo que sentimos, busquemos la razón de estas sensaciones</a:t>
            </a:r>
            <a:endParaRPr lang="es-PA" sz="2800" dirty="0">
              <a:latin typeface="Times New Roman"/>
              <a:ea typeface="Times New Roman"/>
            </a:endParaRPr>
          </a:p>
          <a:p>
            <a:endParaRPr lang="es-P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32652"/>
            <a:ext cx="2915816" cy="2325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6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04" y="-15687"/>
            <a:ext cx="2664296" cy="198734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620688"/>
            <a:ext cx="7924800" cy="5040560"/>
          </a:xfrm>
        </p:spPr>
        <p:txBody>
          <a:bodyPr>
            <a:noAutofit/>
          </a:bodyPr>
          <a:lstStyle/>
          <a:p>
            <a:pPr marL="0" lvl="0" indent="0">
              <a:spcBef>
                <a:spcPts val="100"/>
              </a:spcBef>
              <a:spcAft>
                <a:spcPts val="100"/>
              </a:spcAft>
              <a:buClr>
                <a:srgbClr val="DC9E1F"/>
              </a:buClr>
              <a:buNone/>
            </a:pPr>
            <a:r>
              <a:rPr lang="es-MX" sz="2000" b="1" dirty="0">
                <a:solidFill>
                  <a:srgbClr val="FFFFFF"/>
                </a:solidFill>
                <a:effectLst>
                  <a:reflection blurRad="6350" stA="60000" endA="900" endPos="58000" dir="5400000" sy="-100000" algn="bl" rotWithShape="0"/>
                </a:effectLst>
                <a:latin typeface="Arial"/>
                <a:ea typeface="Times New Roman"/>
              </a:rPr>
              <a:t>Desarrollo de la clase</a:t>
            </a:r>
            <a:r>
              <a:rPr lang="es-MX" sz="2000" b="1" dirty="0" smtClean="0">
                <a:solidFill>
                  <a:srgbClr val="FFFFFF"/>
                </a:solidFill>
                <a:effectLst>
                  <a:reflection blurRad="6350" stA="60000" endA="900" endPos="58000" dir="5400000" sy="-100000" algn="bl" rotWithShape="0"/>
                </a:effectLst>
                <a:latin typeface="Arial"/>
                <a:ea typeface="Times New Roman"/>
              </a:rPr>
              <a:t>:</a:t>
            </a:r>
          </a:p>
          <a:p>
            <a:pPr marL="0" lvl="0" indent="0">
              <a:spcBef>
                <a:spcPts val="100"/>
              </a:spcBef>
              <a:spcAft>
                <a:spcPts val="100"/>
              </a:spcAft>
              <a:buClr>
                <a:srgbClr val="DC9E1F"/>
              </a:buClr>
              <a:buNone/>
            </a:pPr>
            <a:endParaRPr lang="es-PA" sz="2800" dirty="0">
              <a:solidFill>
                <a:srgbClr val="FFFFFF"/>
              </a:solidFill>
              <a:effectLst>
                <a:reflection blurRad="6350" stA="60000" endA="900" endPos="58000" dir="5400000" sy="-100000" algn="bl" rotWithShape="0"/>
              </a:effectLst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70000"/>
              </a:lnSpc>
              <a:spcBef>
                <a:spcPts val="100"/>
              </a:spcBef>
              <a:spcAft>
                <a:spcPts val="100"/>
              </a:spcAft>
              <a:buClr>
                <a:srgbClr val="DC9E1F"/>
              </a:buClr>
              <a:buNone/>
            </a:pPr>
            <a:r>
              <a:rPr lang="es-MX" sz="1600" dirty="0">
                <a:solidFill>
                  <a:srgbClr val="FFFFFF"/>
                </a:solidFill>
                <a:latin typeface="Arial"/>
                <a:ea typeface="Times New Roman"/>
              </a:rPr>
              <a:t>En grupos de </a:t>
            </a:r>
            <a:r>
              <a:rPr lang="es-MX" sz="1600" dirty="0" smtClean="0">
                <a:solidFill>
                  <a:srgbClr val="FFFFFF"/>
                </a:solidFill>
                <a:latin typeface="Arial"/>
                <a:ea typeface="Times New Roman"/>
              </a:rPr>
              <a:t>cuatro, </a:t>
            </a:r>
            <a:r>
              <a:rPr lang="es-MX" sz="1600" dirty="0">
                <a:solidFill>
                  <a:srgbClr val="FFFFFF"/>
                </a:solidFill>
                <a:latin typeface="Arial"/>
                <a:ea typeface="Times New Roman"/>
              </a:rPr>
              <a:t>los estudiantes, elaborarán un Power point en donde presentarán las ideas encontradas que responden a las siguientes preguntas, ¿Qué sustancias químicas creen ustedes son las responsables de estas sensaciones? ¿Todos tenemos las mismas percepciones? ¿Habrá alguna forma de agrupar a los diferentes tipos de personas de acuerdo a la forma de sentir cuando están enamorados? Además señalarán cual es la importancia de estos sentimientos en el desarrollo integral del ser humano. </a:t>
            </a:r>
            <a:endParaRPr lang="es-MX" sz="1600" dirty="0" smtClean="0">
              <a:solidFill>
                <a:srgbClr val="FFFFFF"/>
              </a:solidFill>
              <a:latin typeface="Arial"/>
              <a:ea typeface="Times New Roman"/>
            </a:endParaRPr>
          </a:p>
          <a:p>
            <a:pPr marL="0" lvl="0" indent="0" algn="just">
              <a:lnSpc>
                <a:spcPct val="170000"/>
              </a:lnSpc>
              <a:spcBef>
                <a:spcPts val="100"/>
              </a:spcBef>
              <a:spcAft>
                <a:spcPts val="100"/>
              </a:spcAft>
              <a:buClr>
                <a:srgbClr val="DC9E1F"/>
              </a:buClr>
              <a:buNone/>
            </a:pPr>
            <a:r>
              <a:rPr lang="es-MX" sz="1600" dirty="0" smtClean="0">
                <a:solidFill>
                  <a:srgbClr val="FFFFFF"/>
                </a:solidFill>
                <a:latin typeface="Arial"/>
                <a:ea typeface="Times New Roman"/>
              </a:rPr>
              <a:t>Para </a:t>
            </a:r>
            <a:r>
              <a:rPr lang="es-MX" sz="1600" dirty="0">
                <a:solidFill>
                  <a:srgbClr val="FFFFFF"/>
                </a:solidFill>
                <a:latin typeface="Arial"/>
                <a:ea typeface="Times New Roman"/>
              </a:rPr>
              <a:t>responder a estas preguntas utilizarán el </a:t>
            </a:r>
            <a:r>
              <a:rPr lang="es-MX" sz="1600" dirty="0" err="1" smtClean="0">
                <a:solidFill>
                  <a:srgbClr val="FFFFFF"/>
                </a:solidFill>
                <a:latin typeface="Arial"/>
                <a:ea typeface="Times New Roman"/>
              </a:rPr>
              <a:t>htm</a:t>
            </a:r>
            <a:r>
              <a:rPr lang="es-MX" sz="1600" dirty="0" smtClean="0">
                <a:solidFill>
                  <a:srgbClr val="FFFFFF"/>
                </a:solidFill>
                <a:latin typeface="Arial"/>
                <a:ea typeface="Times New Roman"/>
              </a:rPr>
              <a:t> y el </a:t>
            </a:r>
            <a:r>
              <a:rPr lang="es-MX" sz="1600" dirty="0" err="1" smtClean="0">
                <a:solidFill>
                  <a:srgbClr val="FFFFFF"/>
                </a:solidFill>
                <a:latin typeface="Arial"/>
                <a:ea typeface="Times New Roman"/>
              </a:rPr>
              <a:t>pdf</a:t>
            </a:r>
            <a:r>
              <a:rPr lang="es-MX" sz="1600" dirty="0" smtClean="0">
                <a:solidFill>
                  <a:srgbClr val="FFFFFF"/>
                </a:solidFill>
                <a:latin typeface="Arial"/>
                <a:ea typeface="Times New Roman"/>
              </a:rPr>
              <a:t> </a:t>
            </a:r>
            <a:r>
              <a:rPr lang="es-MX" sz="1600" dirty="0">
                <a:solidFill>
                  <a:srgbClr val="FFFFFF"/>
                </a:solidFill>
                <a:latin typeface="Arial"/>
                <a:ea typeface="Times New Roman"/>
              </a:rPr>
              <a:t>titulado</a:t>
            </a:r>
            <a:r>
              <a:rPr lang="es-MX" sz="1600" dirty="0">
                <a:latin typeface="Arial"/>
                <a:ea typeface="Times New Roman"/>
              </a:rPr>
              <a:t> </a:t>
            </a:r>
            <a:r>
              <a:rPr lang="es-MX" sz="1600" dirty="0">
                <a:latin typeface="Arial"/>
                <a:ea typeface="Times New Roman"/>
                <a:hlinkClick r:id="rId3"/>
              </a:rPr>
              <a:t>“La fórmula Química de Cupido”</a:t>
            </a:r>
            <a:r>
              <a:rPr lang="es-MX" sz="1600" dirty="0">
                <a:solidFill>
                  <a:srgbClr val="FFFFFF"/>
                </a:solidFill>
                <a:latin typeface="Arial"/>
                <a:ea typeface="Times New Roman"/>
              </a:rPr>
              <a:t> de Gilda Flores Rosales y </a:t>
            </a:r>
            <a:r>
              <a:rPr lang="es-MX" sz="1600" dirty="0" smtClean="0">
                <a:solidFill>
                  <a:srgbClr val="FFFFFF"/>
                </a:solidFill>
                <a:latin typeface="Arial"/>
                <a:ea typeface="Times New Roman"/>
              </a:rPr>
              <a:t>el </a:t>
            </a:r>
            <a:r>
              <a:rPr lang="es-MX" sz="1600" dirty="0">
                <a:solidFill>
                  <a:srgbClr val="FFFFFF"/>
                </a:solidFill>
                <a:latin typeface="Arial"/>
                <a:ea typeface="Times New Roman"/>
              </a:rPr>
              <a:t>artículo </a:t>
            </a:r>
            <a:r>
              <a:rPr lang="es-MX" sz="1600" dirty="0">
                <a:solidFill>
                  <a:srgbClr val="FFFFFF"/>
                </a:solidFill>
                <a:latin typeface="Arial"/>
                <a:ea typeface="Times New Roman"/>
                <a:hlinkClick r:id="rId4"/>
              </a:rPr>
              <a:t>“La fórmula de cupido, cuánto dura la pasión”</a:t>
            </a:r>
            <a:r>
              <a:rPr lang="es-MX" sz="1600" dirty="0">
                <a:solidFill>
                  <a:srgbClr val="FFFFFF"/>
                </a:solidFill>
                <a:latin typeface="Arial"/>
                <a:ea typeface="Times New Roman"/>
              </a:rPr>
              <a:t> una extracción de la revista Ciencia para el amor, </a:t>
            </a:r>
            <a:r>
              <a:rPr lang="es-MX" sz="1600" dirty="0" smtClean="0">
                <a:solidFill>
                  <a:srgbClr val="FFFFFF"/>
                </a:solidFill>
                <a:latin typeface="Arial"/>
                <a:ea typeface="Times New Roman"/>
              </a:rPr>
              <a:t>y el artículo de la revista neurociencia  y  antropología </a:t>
            </a:r>
            <a:r>
              <a:rPr lang="es-MX" sz="1600" dirty="0" smtClean="0">
                <a:solidFill>
                  <a:srgbClr val="FFFFFF"/>
                </a:solidFill>
                <a:latin typeface="Arial"/>
                <a:ea typeface="Times New Roman"/>
                <a:hlinkClick r:id="rId5"/>
              </a:rPr>
              <a:t>“Explicaciones científicas para el amor y  desamor”</a:t>
            </a:r>
            <a:endParaRPr lang="es-PA" sz="2800" dirty="0">
              <a:solidFill>
                <a:srgbClr val="FFFFFF"/>
              </a:solidFill>
              <a:latin typeface="Times New Roman"/>
              <a:ea typeface="Times New Roman"/>
            </a:endParaRPr>
          </a:p>
          <a:p>
            <a:endParaRPr lang="es-PA" sz="1200" dirty="0"/>
          </a:p>
        </p:txBody>
      </p:sp>
    </p:spTree>
    <p:extLst>
      <p:ext uri="{BB962C8B-B14F-4D97-AF65-F5344CB8AC3E}">
        <p14:creationId xmlns:p14="http://schemas.microsoft.com/office/powerpoint/2010/main" val="281699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4114800"/>
          </a:xfrm>
        </p:spPr>
        <p:txBody>
          <a:bodyPr/>
          <a:lstStyle/>
          <a:p>
            <a:pPr marL="0" lvl="0" indent="0" algn="just">
              <a:spcBef>
                <a:spcPts val="100"/>
              </a:spcBef>
              <a:spcAft>
                <a:spcPts val="100"/>
              </a:spcAft>
              <a:buClr>
                <a:srgbClr val="DC9E1F"/>
              </a:buClr>
              <a:buNone/>
            </a:pPr>
            <a:r>
              <a:rPr lang="es-MX" sz="2400" b="1" dirty="0">
                <a:solidFill>
                  <a:srgbClr val="FFFFFF"/>
                </a:solidFill>
                <a:effectLst>
                  <a:reflection blurRad="6350" stA="60000" endA="900" endPos="58000" dir="5400000" sy="-100000" algn="bl" rotWithShape="0"/>
                </a:effectLst>
                <a:latin typeface="Arial"/>
                <a:ea typeface="Times New Roman"/>
              </a:rPr>
              <a:t>Actividad de Cierre</a:t>
            </a:r>
            <a:r>
              <a:rPr lang="es-MX" sz="2400" b="1" dirty="0" smtClean="0">
                <a:solidFill>
                  <a:srgbClr val="FFFFFF"/>
                </a:solidFill>
                <a:effectLst>
                  <a:reflection blurRad="6350" stA="60000" endA="900" endPos="58000" dir="5400000" sy="-100000" algn="bl" rotWithShape="0"/>
                </a:effectLst>
                <a:latin typeface="Arial"/>
                <a:ea typeface="Times New Roman"/>
              </a:rPr>
              <a:t>:</a:t>
            </a:r>
          </a:p>
          <a:p>
            <a:pPr marL="0" lvl="0" indent="0" algn="just">
              <a:spcBef>
                <a:spcPts val="100"/>
              </a:spcBef>
              <a:spcAft>
                <a:spcPts val="100"/>
              </a:spcAft>
              <a:buClr>
                <a:srgbClr val="DC9E1F"/>
              </a:buClr>
              <a:buNone/>
            </a:pPr>
            <a:endParaRPr lang="es-PA" sz="4000" dirty="0">
              <a:solidFill>
                <a:srgbClr val="FFFFFF"/>
              </a:solidFill>
              <a:effectLst>
                <a:reflection blurRad="6350" stA="60000" endA="900" endPos="58000" dir="5400000" sy="-100000" algn="bl" rotWithShape="0"/>
              </a:effectLst>
              <a:latin typeface="Times New Roman"/>
              <a:ea typeface="Times New Roman"/>
            </a:endParaRPr>
          </a:p>
          <a:p>
            <a:pPr marL="0" lvl="0" indent="0" algn="just">
              <a:spcBef>
                <a:spcPts val="100"/>
              </a:spcBef>
              <a:spcAft>
                <a:spcPts val="100"/>
              </a:spcAft>
              <a:buClr>
                <a:srgbClr val="DC9E1F"/>
              </a:buClr>
              <a:buNone/>
            </a:pPr>
            <a:r>
              <a:rPr lang="es-MX" sz="1800" b="1" dirty="0">
                <a:solidFill>
                  <a:srgbClr val="FFFFFF"/>
                </a:solidFill>
                <a:latin typeface="Arial"/>
                <a:ea typeface="Times New Roman"/>
              </a:rPr>
              <a:t>Presentarán el Power point elaborado con la información, explicándoles a sus compañeros las respuestas que encontraron.</a:t>
            </a:r>
            <a:endParaRPr lang="es-PA" sz="3200" b="1" dirty="0">
              <a:solidFill>
                <a:srgbClr val="FFFFFF"/>
              </a:solidFill>
              <a:latin typeface="Times New Roman"/>
              <a:ea typeface="Times New Roman"/>
            </a:endParaRPr>
          </a:p>
          <a:p>
            <a:endParaRPr lang="es-P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15" y="2708920"/>
            <a:ext cx="3810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55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903288"/>
            <a:ext cx="3425825" cy="50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833567" y="2492896"/>
            <a:ext cx="7924800" cy="11087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s-PA" sz="2800" b="1" spc="0" dirty="0">
                <a:ln w="11430"/>
                <a:solidFill>
                  <a:srgbClr val="C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Power point sobre el amor, la fórmula de cupido.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95736" y="332656"/>
            <a:ext cx="5200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P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Producto principal</a:t>
            </a:r>
            <a:endParaRPr lang="es-P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92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935</TotalTime>
  <Words>780</Words>
  <Application>Microsoft Office PowerPoint</Application>
  <PresentationFormat>Presentación en pantalla (4:3)</PresentationFormat>
  <Paragraphs>150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Horizonte</vt:lpstr>
      <vt:lpstr>Presentación de PowerPoint</vt:lpstr>
      <vt:lpstr>Objetivo</vt:lpstr>
      <vt:lpstr>Situación de aprendizaje</vt:lpstr>
      <vt:lpstr>Pregunta Generadora</vt:lpstr>
      <vt:lpstr>    Preguntas guías: </vt:lpstr>
      <vt:lpstr>Actividades de Aprendizaje</vt:lpstr>
      <vt:lpstr>Presentación de PowerPoint</vt:lpstr>
      <vt:lpstr>Presentación de PowerPoint</vt:lpstr>
      <vt:lpstr>Presentación de PowerPoint</vt:lpstr>
      <vt:lpstr>Criterios de evaluación para la elaboración del Power point</vt:lpstr>
      <vt:lpstr>Criterios de evaluación para el uso de la información recomendada para la elaboración del Power point y su presentación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Estudiante</dc:creator>
  <cp:lastModifiedBy>Estudiante</cp:lastModifiedBy>
  <cp:revision>44</cp:revision>
  <dcterms:created xsi:type="dcterms:W3CDTF">2011-08-10T18:25:32Z</dcterms:created>
  <dcterms:modified xsi:type="dcterms:W3CDTF">2011-08-12T19:59:02Z</dcterms:modified>
</cp:coreProperties>
</file>