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9" r:id="rId4"/>
    <p:sldId id="258" r:id="rId5"/>
    <p:sldId id="260" r:id="rId6"/>
    <p:sldId id="261" r:id="rId7"/>
    <p:sldId id="262" r:id="rId8"/>
    <p:sldId id="263" r:id="rId9"/>
    <p:sldId id="264" r:id="rId10"/>
    <p:sldId id="265" r:id="rId11"/>
    <p:sldId id="268" r:id="rId12"/>
    <p:sldId id="267" r:id="rId13"/>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8" d="100"/>
          <a:sy n="98" d="100"/>
        </p:scale>
        <p:origin x="116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s-ES" smtClean="0"/>
              <a:t>Haga clic para modificar el estilo de título del patrón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6ECF1794-B1C6-4DCB-BF99-784AACEBE9AD}" type="datetimeFigureOut">
              <a:rPr lang="es-PA" smtClean="0"/>
              <a:pPr/>
              <a:t>27/12/17</a:t>
            </a:fld>
            <a:endParaRPr lang="es-PA"/>
          </a:p>
        </p:txBody>
      </p:sp>
      <p:sp>
        <p:nvSpPr>
          <p:cNvPr id="5" name="Footer Placeholder 4"/>
          <p:cNvSpPr>
            <a:spLocks noGrp="1"/>
          </p:cNvSpPr>
          <p:nvPr>
            <p:ph type="ftr" sz="quarter" idx="11"/>
          </p:nvPr>
        </p:nvSpPr>
        <p:spPr>
          <a:xfrm>
            <a:off x="1174044" y="5357592"/>
            <a:ext cx="5034845" cy="365125"/>
          </a:xfrm>
        </p:spPr>
        <p:txBody>
          <a:bodyPr/>
          <a:lstStyle/>
          <a:p>
            <a:endParaRPr lang="es-PA"/>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1CD04599-BEFC-4FDA-95EC-3D8A1A36C056}" type="slidenum">
              <a:rPr lang="es-PA" smtClean="0"/>
              <a:pPr/>
              <a:t>‹Nº›</a:t>
            </a:fld>
            <a:endParaRPr lang="es-P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ECF1794-B1C6-4DCB-BF99-784AACEBE9AD}" type="datetimeFigureOut">
              <a:rPr lang="es-PA" smtClean="0"/>
              <a:pPr/>
              <a:t>27/12/17</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1CD04599-BEFC-4FDA-95EC-3D8A1A36C056}" type="slidenum">
              <a:rPr lang="es-PA" smtClean="0"/>
              <a:pPr/>
              <a:t>‹Nº›</a:t>
            </a:fld>
            <a:endParaRPr lang="es-P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ECF1794-B1C6-4DCB-BF99-784AACEBE9AD}" type="datetimeFigureOut">
              <a:rPr lang="es-PA" smtClean="0"/>
              <a:pPr/>
              <a:t>27/12/17</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1CD04599-BEFC-4FDA-95EC-3D8A1A36C056}" type="slidenum">
              <a:rPr lang="es-PA" smtClean="0"/>
              <a:pPr/>
              <a:t>‹Nº›</a:t>
            </a:fld>
            <a:endParaRPr lang="es-P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ECF1794-B1C6-4DCB-BF99-784AACEBE9AD}" type="datetimeFigureOut">
              <a:rPr lang="es-PA" smtClean="0"/>
              <a:pPr/>
              <a:t>27/12/17</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1CD04599-BEFC-4FDA-95EC-3D8A1A36C056}" type="slidenum">
              <a:rPr lang="es-PA" smtClean="0"/>
              <a:pPr/>
              <a:t>‹Nº›</a:t>
            </a:fld>
            <a:endParaRPr lang="es-P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ECF1794-B1C6-4DCB-BF99-784AACEBE9AD}" type="datetimeFigureOut">
              <a:rPr lang="es-PA" smtClean="0"/>
              <a:pPr/>
              <a:t>27/12/17</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1CD04599-BEFC-4FDA-95EC-3D8A1A36C056}" type="slidenum">
              <a:rPr lang="es-PA" smtClean="0"/>
              <a:pPr/>
              <a:t>‹Nº›</a:t>
            </a:fld>
            <a:endParaRPr lang="es-P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6ECF1794-B1C6-4DCB-BF99-784AACEBE9AD}" type="datetimeFigureOut">
              <a:rPr lang="es-PA" smtClean="0"/>
              <a:pPr/>
              <a:t>27/12/17</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1CD04599-BEFC-4FDA-95EC-3D8A1A36C056}" type="slidenum">
              <a:rPr lang="es-PA" smtClean="0"/>
              <a:pPr/>
              <a:t>‹Nº›</a:t>
            </a:fld>
            <a:endParaRPr lang="es-PA"/>
          </a:p>
        </p:txBody>
      </p:sp>
      <p:sp>
        <p:nvSpPr>
          <p:cNvPr id="9" name="Content Placeholder 8"/>
          <p:cNvSpPr>
            <a:spLocks noGrp="1"/>
          </p:cNvSpPr>
          <p:nvPr>
            <p:ph sz="quarter" idx="13"/>
          </p:nvPr>
        </p:nvSpPr>
        <p:spPr>
          <a:xfrm>
            <a:off x="1298448" y="2121407"/>
            <a:ext cx="3200400" cy="360273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6ECF1794-B1C6-4DCB-BF99-784AACEBE9AD}" type="datetimeFigureOut">
              <a:rPr lang="es-PA" smtClean="0"/>
              <a:pPr/>
              <a:t>27/12/17</a:t>
            </a:fld>
            <a:endParaRPr lang="es-PA"/>
          </a:p>
        </p:txBody>
      </p:sp>
      <p:sp>
        <p:nvSpPr>
          <p:cNvPr id="8" name="Footer Placeholder 7"/>
          <p:cNvSpPr>
            <a:spLocks noGrp="1"/>
          </p:cNvSpPr>
          <p:nvPr>
            <p:ph type="ftr" sz="quarter" idx="11"/>
          </p:nvPr>
        </p:nvSpPr>
        <p:spPr/>
        <p:txBody>
          <a:bodyPr/>
          <a:lstStyle/>
          <a:p>
            <a:endParaRPr lang="es-PA"/>
          </a:p>
        </p:txBody>
      </p:sp>
      <p:sp>
        <p:nvSpPr>
          <p:cNvPr id="9" name="Slide Number Placeholder 8"/>
          <p:cNvSpPr>
            <a:spLocks noGrp="1"/>
          </p:cNvSpPr>
          <p:nvPr>
            <p:ph type="sldNum" sz="quarter" idx="12"/>
          </p:nvPr>
        </p:nvSpPr>
        <p:spPr/>
        <p:txBody>
          <a:bodyPr/>
          <a:lstStyle/>
          <a:p>
            <a:fld id="{1CD04599-BEFC-4FDA-95EC-3D8A1A36C056}" type="slidenum">
              <a:rPr lang="es-PA" smtClean="0"/>
              <a:pPr/>
              <a:t>‹Nº›</a:t>
            </a:fld>
            <a:endParaRPr lang="es-PA"/>
          </a:p>
        </p:txBody>
      </p:sp>
      <p:sp>
        <p:nvSpPr>
          <p:cNvPr id="11" name="Content Placeholder 10"/>
          <p:cNvSpPr>
            <a:spLocks noGrp="1"/>
          </p:cNvSpPr>
          <p:nvPr>
            <p:ph sz="quarter" idx="13"/>
          </p:nvPr>
        </p:nvSpPr>
        <p:spPr>
          <a:xfrm>
            <a:off x="1298448" y="2944368"/>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6ECF1794-B1C6-4DCB-BF99-784AACEBE9AD}" type="datetimeFigureOut">
              <a:rPr lang="es-PA" smtClean="0"/>
              <a:pPr/>
              <a:t>27/12/17</a:t>
            </a:fld>
            <a:endParaRPr lang="es-PA"/>
          </a:p>
        </p:txBody>
      </p:sp>
      <p:sp>
        <p:nvSpPr>
          <p:cNvPr id="4" name="Footer Placeholder 3"/>
          <p:cNvSpPr>
            <a:spLocks noGrp="1"/>
          </p:cNvSpPr>
          <p:nvPr>
            <p:ph type="ftr" sz="quarter" idx="11"/>
          </p:nvPr>
        </p:nvSpPr>
        <p:spPr/>
        <p:txBody>
          <a:bodyPr/>
          <a:lstStyle/>
          <a:p>
            <a:endParaRPr lang="es-PA"/>
          </a:p>
        </p:txBody>
      </p:sp>
      <p:sp>
        <p:nvSpPr>
          <p:cNvPr id="5" name="Slide Number Placeholder 4"/>
          <p:cNvSpPr>
            <a:spLocks noGrp="1"/>
          </p:cNvSpPr>
          <p:nvPr>
            <p:ph type="sldNum" sz="quarter" idx="12"/>
          </p:nvPr>
        </p:nvSpPr>
        <p:spPr/>
        <p:txBody>
          <a:bodyPr/>
          <a:lstStyle/>
          <a:p>
            <a:fld id="{1CD04599-BEFC-4FDA-95EC-3D8A1A36C056}" type="slidenum">
              <a:rPr lang="es-PA" smtClean="0"/>
              <a:pPr/>
              <a:t>‹Nº›</a:t>
            </a:fld>
            <a:endParaRPr lang="es-P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CF1794-B1C6-4DCB-BF99-784AACEBE9AD}" type="datetimeFigureOut">
              <a:rPr lang="es-PA" smtClean="0"/>
              <a:pPr/>
              <a:t>27/12/17</a:t>
            </a:fld>
            <a:endParaRPr lang="es-PA"/>
          </a:p>
        </p:txBody>
      </p:sp>
      <p:sp>
        <p:nvSpPr>
          <p:cNvPr id="3" name="Footer Placeholder 2"/>
          <p:cNvSpPr>
            <a:spLocks noGrp="1"/>
          </p:cNvSpPr>
          <p:nvPr>
            <p:ph type="ftr" sz="quarter" idx="11"/>
          </p:nvPr>
        </p:nvSpPr>
        <p:spPr/>
        <p:txBody>
          <a:bodyPr/>
          <a:lstStyle/>
          <a:p>
            <a:endParaRPr lang="es-PA"/>
          </a:p>
        </p:txBody>
      </p:sp>
      <p:sp>
        <p:nvSpPr>
          <p:cNvPr id="4" name="Slide Number Placeholder 3"/>
          <p:cNvSpPr>
            <a:spLocks noGrp="1"/>
          </p:cNvSpPr>
          <p:nvPr>
            <p:ph type="sldNum" sz="quarter" idx="12"/>
          </p:nvPr>
        </p:nvSpPr>
        <p:spPr/>
        <p:txBody>
          <a:bodyPr/>
          <a:lstStyle/>
          <a:p>
            <a:fld id="{1CD04599-BEFC-4FDA-95EC-3D8A1A36C056}" type="slidenum">
              <a:rPr lang="es-PA" smtClean="0"/>
              <a:pPr/>
              <a:t>‹Nº›</a:t>
            </a:fld>
            <a:endParaRPr lang="es-P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1698" y="5885672"/>
            <a:ext cx="1213821" cy="365125"/>
          </a:xfrm>
        </p:spPr>
        <p:txBody>
          <a:bodyPr/>
          <a:lstStyle/>
          <a:p>
            <a:fld id="{6ECF1794-B1C6-4DCB-BF99-784AACEBE9AD}" type="datetimeFigureOut">
              <a:rPr lang="es-PA" smtClean="0"/>
              <a:pPr/>
              <a:t>27/12/17</a:t>
            </a:fld>
            <a:endParaRPr lang="es-PA"/>
          </a:p>
        </p:txBody>
      </p:sp>
      <p:sp>
        <p:nvSpPr>
          <p:cNvPr id="6" name="Footer Placeholder 5"/>
          <p:cNvSpPr>
            <a:spLocks noGrp="1"/>
          </p:cNvSpPr>
          <p:nvPr>
            <p:ph type="ftr" sz="quarter" idx="11"/>
          </p:nvPr>
        </p:nvSpPr>
        <p:spPr>
          <a:xfrm rot="-60000">
            <a:off x="914554" y="5829261"/>
            <a:ext cx="3522607" cy="365125"/>
          </a:xfrm>
        </p:spPr>
        <p:txBody>
          <a:bodyPr/>
          <a:lstStyle/>
          <a:p>
            <a:endParaRPr lang="es-PA"/>
          </a:p>
        </p:txBody>
      </p:sp>
      <p:sp>
        <p:nvSpPr>
          <p:cNvPr id="7" name="Slide Number Placeholder 6"/>
          <p:cNvSpPr>
            <a:spLocks noGrp="1"/>
          </p:cNvSpPr>
          <p:nvPr>
            <p:ph type="sldNum" sz="quarter" idx="12"/>
          </p:nvPr>
        </p:nvSpPr>
        <p:spPr>
          <a:xfrm rot="60000">
            <a:off x="7557313" y="5896961"/>
            <a:ext cx="554023" cy="365125"/>
          </a:xfrm>
        </p:spPr>
        <p:txBody>
          <a:bodyPr/>
          <a:lstStyle/>
          <a:p>
            <a:fld id="{1CD04599-BEFC-4FDA-95EC-3D8A1A36C056}" type="slidenum">
              <a:rPr lang="es-PA" smtClean="0"/>
              <a:pPr/>
              <a:t>‹Nº›</a:t>
            </a:fld>
            <a:endParaRPr lang="es-P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5936" y="5888737"/>
            <a:ext cx="1213821" cy="365125"/>
          </a:xfrm>
        </p:spPr>
        <p:txBody>
          <a:bodyPr/>
          <a:lstStyle/>
          <a:p>
            <a:fld id="{6ECF1794-B1C6-4DCB-BF99-784AACEBE9AD}" type="datetimeFigureOut">
              <a:rPr lang="es-PA" smtClean="0"/>
              <a:pPr/>
              <a:t>27/12/17</a:t>
            </a:fld>
            <a:endParaRPr lang="es-PA"/>
          </a:p>
        </p:txBody>
      </p:sp>
      <p:sp>
        <p:nvSpPr>
          <p:cNvPr id="6" name="Footer Placeholder 5"/>
          <p:cNvSpPr>
            <a:spLocks noGrp="1"/>
          </p:cNvSpPr>
          <p:nvPr>
            <p:ph type="ftr" sz="quarter" idx="11"/>
          </p:nvPr>
        </p:nvSpPr>
        <p:spPr>
          <a:xfrm rot="-60000">
            <a:off x="914569" y="5831037"/>
            <a:ext cx="3319043" cy="365125"/>
          </a:xfrm>
        </p:spPr>
        <p:txBody>
          <a:bodyPr/>
          <a:lstStyle/>
          <a:p>
            <a:endParaRPr lang="es-PA"/>
          </a:p>
        </p:txBody>
      </p:sp>
      <p:sp>
        <p:nvSpPr>
          <p:cNvPr id="7" name="Slide Number Placeholder 6"/>
          <p:cNvSpPr>
            <a:spLocks noGrp="1"/>
          </p:cNvSpPr>
          <p:nvPr>
            <p:ph type="sldNum" sz="quarter" idx="12"/>
          </p:nvPr>
        </p:nvSpPr>
        <p:spPr>
          <a:xfrm rot="60000">
            <a:off x="7562089" y="5900026"/>
            <a:ext cx="554023" cy="365125"/>
          </a:xfrm>
        </p:spPr>
        <p:txBody>
          <a:bodyPr/>
          <a:lstStyle/>
          <a:p>
            <a:fld id="{1CD04599-BEFC-4FDA-95EC-3D8A1A36C056}" type="slidenum">
              <a:rPr lang="es-PA" smtClean="0"/>
              <a:pPr/>
              <a:t>‹Nº›</a:t>
            </a:fld>
            <a:endParaRPr lang="es-P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6ECF1794-B1C6-4DCB-BF99-784AACEBE9AD}" type="datetimeFigureOut">
              <a:rPr lang="es-PA" smtClean="0"/>
              <a:pPr/>
              <a:t>27/12/17</a:t>
            </a:fld>
            <a:endParaRPr lang="es-PA"/>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s-PA"/>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1CD04599-BEFC-4FDA-95EC-3D8A1A36C056}" type="slidenum">
              <a:rPr lang="es-PA" smtClean="0"/>
              <a:pPr/>
              <a:t>‹Nº›</a:t>
            </a:fld>
            <a:endParaRPr lang="es-P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R&#250;bricas%202.docx" TargetMode="External"/><Relationship Id="rId2" Type="http://schemas.openxmlformats.org/officeDocument/2006/relationships/hyperlink" Target="R&#250;bricas%201.docx" TargetMode="External"/><Relationship Id="rId1" Type="http://schemas.openxmlformats.org/officeDocument/2006/relationships/slideLayout" Target="../slideLayouts/slideLayout2.xml"/><Relationship Id="rId6" Type="http://schemas.openxmlformats.org/officeDocument/2006/relationships/image" Target="../media/image9.gif"/><Relationship Id="rId5" Type="http://schemas.openxmlformats.org/officeDocument/2006/relationships/hyperlink" Target="R&#250;bricas%204.docx" TargetMode="External"/><Relationship Id="rId4" Type="http://schemas.openxmlformats.org/officeDocument/2006/relationships/hyperlink" Target="R&#250;bricas%203.docx"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kalipedia.com/ecologia/tema/partes-celula-eucariota.html?x=20070417klpcnavid_20.Kes&amp;ap=3" TargetMode="External"/><Relationship Id="rId2" Type="http://schemas.openxmlformats.org/officeDocument/2006/relationships/hyperlink" Target="http://es.wikipedia.org/wiki/C%C3%A9lula" TargetMode="External"/><Relationship Id="rId1" Type="http://schemas.openxmlformats.org/officeDocument/2006/relationships/slideLayout" Target="../slideLayouts/slideLayout2.xml"/><Relationship Id="rId4" Type="http://schemas.openxmlformats.org/officeDocument/2006/relationships/hyperlink" Target="http://www.botanica.cnba.uba.ar/Pakete/3er/LaCelula/MITOCONDRIAS.htm"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Las%20c&#233;lulas%20elemento%20constitutivo%20de%20la%20vida%20(14)%20(cap3)%20Genios%20e%20inventos%20de%20la%20humanidad.wmv" TargetMode="External"/><Relationship Id="rId2" Type="http://schemas.openxmlformats.org/officeDocument/2006/relationships/hyperlink" Target="La%20c&#233;lula%20unidad%20de%20la%20vida%20%20%20proyecto%20de%20biologia.wmv" TargetMode="External"/><Relationship Id="rId1" Type="http://schemas.openxmlformats.org/officeDocument/2006/relationships/slideLayout" Target="../slideLayouts/slideLayout2.xml"/><Relationship Id="rId6" Type="http://schemas.openxmlformats.org/officeDocument/2006/relationships/hyperlink" Target="La%20C&#233;lula.ppt" TargetMode="External"/><Relationship Id="rId5" Type="http://schemas.openxmlformats.org/officeDocument/2006/relationships/hyperlink" Target="Estructuras%20celulares%20%20de%20la%20c&#233;lula%20%20vegetal%20y%20animal.docx" TargetMode="External"/><Relationship Id="rId4" Type="http://schemas.openxmlformats.org/officeDocument/2006/relationships/hyperlink" Target="Todos%20los%20seres%20vivos%20est&#225;n%20formados%20por%20c&#233;lulas.doc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95536" y="1628800"/>
            <a:ext cx="8424936" cy="4032448"/>
          </a:xfrm>
        </p:spPr>
        <p:txBody>
          <a:bodyPr>
            <a:normAutofit lnSpcReduction="10000"/>
          </a:bodyPr>
          <a:lstStyle/>
          <a:p>
            <a:r>
              <a:rPr lang="es-PA" sz="4800" dirty="0" smtClean="0">
                <a:solidFill>
                  <a:schemeClr val="accent4">
                    <a:lumMod val="75000"/>
                  </a:schemeClr>
                </a:solidFill>
              </a:rPr>
              <a:t>Programa Entre Pares </a:t>
            </a:r>
          </a:p>
          <a:p>
            <a:r>
              <a:rPr lang="es-PA" sz="4800" b="1" dirty="0" smtClean="0">
                <a:solidFill>
                  <a:schemeClr val="accent4">
                    <a:lumMod val="75000"/>
                  </a:schemeClr>
                </a:solidFill>
              </a:rPr>
              <a:t>Proyecto:</a:t>
            </a:r>
            <a:r>
              <a:rPr lang="es-PA" sz="4800" b="1" dirty="0" smtClean="0">
                <a:solidFill>
                  <a:schemeClr val="accent1"/>
                </a:solidFill>
              </a:rPr>
              <a:t> </a:t>
            </a:r>
            <a:r>
              <a:rPr lang="es-MX" sz="4800" dirty="0">
                <a:solidFill>
                  <a:schemeClr val="accent1"/>
                </a:solidFill>
              </a:rPr>
              <a:t>Una Estructura Maravillosa: </a:t>
            </a:r>
            <a:r>
              <a:rPr lang="es-MX" sz="4800" dirty="0">
                <a:solidFill>
                  <a:schemeClr val="accent4">
                    <a:lumMod val="75000"/>
                  </a:schemeClr>
                </a:solidFill>
              </a:rPr>
              <a:t>La </a:t>
            </a:r>
            <a:r>
              <a:rPr lang="es-MX" sz="4800" dirty="0" smtClean="0">
                <a:solidFill>
                  <a:schemeClr val="accent4">
                    <a:lumMod val="75000"/>
                  </a:schemeClr>
                </a:solidFill>
              </a:rPr>
              <a:t>Célula</a:t>
            </a:r>
          </a:p>
          <a:p>
            <a:r>
              <a:rPr lang="es-MX" sz="4800" b="1" dirty="0" smtClean="0">
                <a:solidFill>
                  <a:schemeClr val="accent4">
                    <a:lumMod val="75000"/>
                  </a:schemeClr>
                </a:solidFill>
              </a:rPr>
              <a:t>Presentado Por</a:t>
            </a:r>
            <a:r>
              <a:rPr lang="es-MX" sz="4800" dirty="0" smtClean="0">
                <a:solidFill>
                  <a:schemeClr val="accent4">
                    <a:lumMod val="75000"/>
                  </a:schemeClr>
                </a:solidFill>
              </a:rPr>
              <a:t>: </a:t>
            </a:r>
            <a:r>
              <a:rPr lang="es-MX" sz="4800" dirty="0" smtClean="0">
                <a:solidFill>
                  <a:schemeClr val="accent2">
                    <a:lumMod val="60000"/>
                    <a:lumOff val="40000"/>
                  </a:schemeClr>
                </a:solidFill>
              </a:rPr>
              <a:t>Magalys Gómez Gallardo</a:t>
            </a:r>
          </a:p>
          <a:p>
            <a:endParaRPr lang="es-PA" dirty="0">
              <a:solidFill>
                <a:schemeClr val="accent4">
                  <a:lumMod val="75000"/>
                </a:schemeClr>
              </a:solidFill>
            </a:endParaRPr>
          </a:p>
        </p:txBody>
      </p:sp>
      <p:pic>
        <p:nvPicPr>
          <p:cNvPr id="2" name="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744378"/>
            <a:ext cx="648072" cy="557643"/>
          </a:xfrm>
          <a:prstGeom prst="rect">
            <a:avLst/>
          </a:prstGeom>
        </p:spPr>
      </p:pic>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37127" y="724054"/>
            <a:ext cx="695313" cy="598293"/>
          </a:xfrm>
          <a:prstGeom prst="rect">
            <a:avLst/>
          </a:prstGeom>
        </p:spPr>
      </p:pic>
    </p:spTree>
    <p:extLst>
      <p:ext uri="{BB962C8B-B14F-4D97-AF65-F5344CB8AC3E}">
        <p14:creationId xmlns:p14="http://schemas.microsoft.com/office/powerpoint/2010/main" val="4200490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Evaluación </a:t>
            </a:r>
            <a:endParaRPr lang="es-PA" dirty="0"/>
          </a:p>
        </p:txBody>
      </p:sp>
      <p:sp>
        <p:nvSpPr>
          <p:cNvPr id="3" name="2 Marcador de contenido"/>
          <p:cNvSpPr>
            <a:spLocks noGrp="1"/>
          </p:cNvSpPr>
          <p:nvPr>
            <p:ph idx="1"/>
          </p:nvPr>
        </p:nvSpPr>
        <p:spPr/>
        <p:txBody>
          <a:bodyPr>
            <a:normAutofit/>
          </a:bodyPr>
          <a:lstStyle/>
          <a:p>
            <a:r>
              <a:rPr lang="es-PA" sz="3600" dirty="0" smtClean="0">
                <a:latin typeface="Arial Black" pitchFamily="34" charset="0"/>
              </a:rPr>
              <a:t>Rúbricas </a:t>
            </a:r>
          </a:p>
          <a:p>
            <a:r>
              <a:rPr lang="es-PA" sz="3600" dirty="0" smtClean="0">
                <a:solidFill>
                  <a:srgbClr val="00B050"/>
                </a:solidFill>
                <a:latin typeface="Arial Black" pitchFamily="34" charset="0"/>
                <a:hlinkClick r:id="rId2" action="ppaction://hlinkfile"/>
              </a:rPr>
              <a:t>Resumen</a:t>
            </a:r>
            <a:r>
              <a:rPr lang="es-PA" sz="3600" dirty="0" smtClean="0">
                <a:solidFill>
                  <a:srgbClr val="00B050"/>
                </a:solidFill>
                <a:latin typeface="Arial Black" pitchFamily="34" charset="0"/>
              </a:rPr>
              <a:t> </a:t>
            </a:r>
          </a:p>
          <a:p>
            <a:r>
              <a:rPr lang="es-PA" sz="3600" dirty="0" smtClean="0">
                <a:solidFill>
                  <a:srgbClr val="00B050"/>
                </a:solidFill>
                <a:latin typeface="Arial Black" pitchFamily="34" charset="0"/>
                <a:hlinkClick r:id="rId3" action="ppaction://hlinkfile"/>
              </a:rPr>
              <a:t>Dibujos </a:t>
            </a:r>
            <a:endParaRPr lang="es-PA" sz="3600" dirty="0" smtClean="0">
              <a:solidFill>
                <a:srgbClr val="00B050"/>
              </a:solidFill>
              <a:latin typeface="Arial Black" pitchFamily="34" charset="0"/>
            </a:endParaRPr>
          </a:p>
          <a:p>
            <a:r>
              <a:rPr lang="es-PA" sz="3600" dirty="0" smtClean="0">
                <a:solidFill>
                  <a:schemeClr val="accent4">
                    <a:lumMod val="60000"/>
                    <a:lumOff val="40000"/>
                  </a:schemeClr>
                </a:solidFill>
                <a:latin typeface="Arial Black" pitchFamily="34" charset="0"/>
                <a:hlinkClick r:id="rId4" action="ppaction://hlinkfile"/>
              </a:rPr>
              <a:t>Cuadro en Word</a:t>
            </a:r>
            <a:endParaRPr lang="es-PA" sz="3600" dirty="0" smtClean="0">
              <a:solidFill>
                <a:schemeClr val="accent4">
                  <a:lumMod val="60000"/>
                  <a:lumOff val="40000"/>
                </a:schemeClr>
              </a:solidFill>
              <a:latin typeface="Arial Black" pitchFamily="34" charset="0"/>
            </a:endParaRPr>
          </a:p>
          <a:p>
            <a:r>
              <a:rPr lang="es-PA" sz="3600" dirty="0" smtClean="0">
                <a:solidFill>
                  <a:srgbClr val="00B050"/>
                </a:solidFill>
                <a:latin typeface="Arial Black" pitchFamily="34" charset="0"/>
                <a:hlinkClick r:id="rId5" action="ppaction://hlinkfile"/>
              </a:rPr>
              <a:t>Dramatización</a:t>
            </a:r>
            <a:r>
              <a:rPr lang="es-PA" sz="3600" dirty="0" smtClean="0">
                <a:solidFill>
                  <a:srgbClr val="00B050"/>
                </a:solidFill>
                <a:latin typeface="Arial Black" pitchFamily="34" charset="0"/>
              </a:rPr>
              <a:t> </a:t>
            </a:r>
            <a:r>
              <a:rPr lang="es-PA" sz="3600" dirty="0" smtClean="0">
                <a:solidFill>
                  <a:srgbClr val="00B050"/>
                </a:solidFill>
                <a:latin typeface="Arial Black" pitchFamily="34" charset="0"/>
              </a:rPr>
              <a:t>.</a:t>
            </a:r>
            <a:endParaRPr lang="es-PA" sz="3600" dirty="0" smtClean="0">
              <a:solidFill>
                <a:srgbClr val="00B050"/>
              </a:solidFill>
              <a:latin typeface="Arial Black" pitchFamily="34" charset="0"/>
            </a:endParaRPr>
          </a:p>
          <a:p>
            <a:endParaRPr lang="es-PA" sz="3600" dirty="0">
              <a:latin typeface="Arial Black" pitchFamily="34" charset="0"/>
            </a:endParaRPr>
          </a:p>
        </p:txBody>
      </p:sp>
      <p:pic>
        <p:nvPicPr>
          <p:cNvPr id="5" name="4 Imagen"/>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92080" y="1772816"/>
            <a:ext cx="2352080" cy="2657312"/>
          </a:xfrm>
          <a:prstGeom prst="rect">
            <a:avLst/>
          </a:prstGeom>
        </p:spPr>
      </p:pic>
    </p:spTree>
    <p:extLst>
      <p:ext uri="{BB962C8B-B14F-4D97-AF65-F5344CB8AC3E}">
        <p14:creationId xmlns:p14="http://schemas.microsoft.com/office/powerpoint/2010/main" val="158136237"/>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95023" y="817583"/>
            <a:ext cx="6965245" cy="667202"/>
          </a:xfrm>
        </p:spPr>
        <p:txBody>
          <a:bodyPr>
            <a:normAutofit fontScale="90000"/>
          </a:bodyPr>
          <a:lstStyle/>
          <a:p>
            <a:r>
              <a:rPr lang="es-MX" b="1" dirty="0" smtClean="0"/>
              <a:t/>
            </a:r>
            <a:br>
              <a:rPr lang="es-MX" b="1" dirty="0" smtClean="0"/>
            </a:br>
            <a:r>
              <a:rPr lang="es-MX" b="1" dirty="0" smtClean="0"/>
              <a:t>Fuentes </a:t>
            </a:r>
            <a:r>
              <a:rPr lang="es-MX" b="1" dirty="0"/>
              <a:t>de consulta</a:t>
            </a:r>
            <a:r>
              <a:rPr lang="es-MX" dirty="0"/>
              <a:t> </a:t>
            </a:r>
            <a:r>
              <a:rPr lang="es-PA" dirty="0"/>
              <a:t/>
            </a:r>
            <a:br>
              <a:rPr lang="es-PA" dirty="0"/>
            </a:br>
            <a:endParaRPr lang="es-PA" dirty="0"/>
          </a:p>
        </p:txBody>
      </p:sp>
      <p:sp>
        <p:nvSpPr>
          <p:cNvPr id="3" name="2 Marcador de contenido"/>
          <p:cNvSpPr>
            <a:spLocks noGrp="1"/>
          </p:cNvSpPr>
          <p:nvPr>
            <p:ph idx="1"/>
          </p:nvPr>
        </p:nvSpPr>
        <p:spPr>
          <a:xfrm>
            <a:off x="1403648" y="1484784"/>
            <a:ext cx="6196405" cy="3603812"/>
          </a:xfrm>
        </p:spPr>
        <p:txBody>
          <a:bodyPr>
            <a:normAutofit fontScale="55000" lnSpcReduction="20000"/>
          </a:bodyPr>
          <a:lstStyle/>
          <a:p>
            <a:pPr marL="0" indent="0" algn="just">
              <a:buNone/>
            </a:pPr>
            <a:endParaRPr lang="es-PA" dirty="0"/>
          </a:p>
          <a:p>
            <a:pPr algn="just"/>
            <a:r>
              <a:rPr lang="es-MX" dirty="0" smtClean="0"/>
              <a:t>Libros </a:t>
            </a:r>
            <a:r>
              <a:rPr lang="es-MX" dirty="0"/>
              <a:t>de texto, Santillana 7, La Ciencia Nos Ayuda 7,   </a:t>
            </a:r>
            <a:r>
              <a:rPr lang="es-MX" dirty="0" err="1"/>
              <a:t>Vinces</a:t>
            </a:r>
            <a:r>
              <a:rPr lang="es-MX" dirty="0"/>
              <a:t> Vives Ciencias Naturales 7 Internet, </a:t>
            </a:r>
            <a:endParaRPr lang="es-PA" dirty="0"/>
          </a:p>
          <a:p>
            <a:pPr algn="just"/>
            <a:r>
              <a:rPr lang="es-MX" dirty="0"/>
              <a:t>La célula, consultado el 31 de marzo de 2011</a:t>
            </a:r>
            <a:endParaRPr lang="es-PA" dirty="0"/>
          </a:p>
          <a:p>
            <a:pPr algn="just"/>
            <a:r>
              <a:rPr lang="es-MX" u="sng" dirty="0">
                <a:hlinkClick r:id="rId2"/>
              </a:rPr>
              <a:t>http://es.wikipedia.org/wiki/C%C3%A9lula</a:t>
            </a:r>
            <a:endParaRPr lang="es-PA" dirty="0"/>
          </a:p>
          <a:p>
            <a:pPr algn="just"/>
            <a:r>
              <a:rPr lang="es-MX" dirty="0"/>
              <a:t>Imagen de células procariotas y eucariotas  consultado el 31 de marzo de 2011</a:t>
            </a:r>
            <a:endParaRPr lang="es-PA" dirty="0"/>
          </a:p>
          <a:p>
            <a:pPr algn="just"/>
            <a:r>
              <a:rPr lang="es-MX" u="sng" dirty="0"/>
              <a:t>http://neetescuela.com/diferencias-entre-celulas-eucariotas-y-procariotas/</a:t>
            </a:r>
            <a:endParaRPr lang="es-PA" dirty="0"/>
          </a:p>
          <a:p>
            <a:pPr algn="just"/>
            <a:r>
              <a:rPr lang="es-MX" dirty="0"/>
              <a:t>Imagen de las partes de la  célula, consultado el 31 de marzo de 2011</a:t>
            </a:r>
            <a:endParaRPr lang="es-PA" dirty="0"/>
          </a:p>
          <a:p>
            <a:pPr algn="just"/>
            <a:r>
              <a:rPr lang="es-MX" u="sng" dirty="0">
                <a:hlinkClick r:id="rId3"/>
              </a:rPr>
              <a:t>http://www.kalipedia.com/ecologia/tema/partes-celula-eucariota.html?x=20070417klpcnavid_20.Kes&amp;ap=3</a:t>
            </a:r>
            <a:endParaRPr lang="es-PA" dirty="0"/>
          </a:p>
          <a:p>
            <a:pPr algn="just"/>
            <a:r>
              <a:rPr lang="es-MX" dirty="0"/>
              <a:t>Imagen de la estructura de una mitocondria  consultado el 31 de marzo de 2011</a:t>
            </a:r>
            <a:endParaRPr lang="es-PA" dirty="0"/>
          </a:p>
          <a:p>
            <a:pPr algn="just"/>
            <a:r>
              <a:rPr lang="es-MX" u="sng" dirty="0">
                <a:hlinkClick r:id="rId4"/>
              </a:rPr>
              <a:t>http://www.botanica.cnba.uba.ar/Pakete/3er/LaCelula/MITOCONDRIAS.htm</a:t>
            </a:r>
            <a:endParaRPr lang="es-PA" dirty="0"/>
          </a:p>
          <a:p>
            <a:pPr algn="just"/>
            <a:r>
              <a:rPr lang="es-MX" dirty="0"/>
              <a:t>Imagen de la estructura de un aparato de </a:t>
            </a:r>
            <a:r>
              <a:rPr lang="es-MX" dirty="0" err="1"/>
              <a:t>golgi</a:t>
            </a:r>
            <a:r>
              <a:rPr lang="es-MX" dirty="0"/>
              <a:t>  consultado el 31 de marzo de 2011</a:t>
            </a:r>
            <a:endParaRPr lang="es-PA" dirty="0"/>
          </a:p>
          <a:p>
            <a:endParaRPr lang="es-PA" dirty="0"/>
          </a:p>
        </p:txBody>
      </p:sp>
    </p:spTree>
    <p:extLst>
      <p:ext uri="{BB962C8B-B14F-4D97-AF65-F5344CB8AC3E}">
        <p14:creationId xmlns:p14="http://schemas.microsoft.com/office/powerpoint/2010/main" val="1990324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1000"/>
                                        <p:tgtEl>
                                          <p:spTgt spid="2"/>
                                        </p:tgtEl>
                                      </p:cBhvr>
                                    </p:animEffect>
                                    <p:anim calcmode="lin" valueType="num">
                                      <p:cBhvr>
                                        <p:cTn id="50" dur="1000" fill="hold"/>
                                        <p:tgtEl>
                                          <p:spTgt spid="2"/>
                                        </p:tgtEl>
                                        <p:attrNameLst>
                                          <p:attrName>ppt_x</p:attrName>
                                        </p:attrNameLst>
                                      </p:cBhvr>
                                      <p:tavLst>
                                        <p:tav tm="0">
                                          <p:val>
                                            <p:strVal val="#ppt_x"/>
                                          </p:val>
                                        </p:tav>
                                        <p:tav tm="100000">
                                          <p:val>
                                            <p:strVal val="#ppt_x"/>
                                          </p:val>
                                        </p:tav>
                                      </p:tavLst>
                                    </p:anim>
                                    <p:anim calcmode="lin" valueType="num">
                                      <p:cBhvr>
                                        <p:cTn id="5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547664" y="1268760"/>
            <a:ext cx="5544616" cy="3170099"/>
          </a:xfrm>
          <a:prstGeom prst="rect">
            <a:avLst/>
          </a:prstGeom>
          <a:noFill/>
        </p:spPr>
        <p:txBody>
          <a:bodyPr wrap="square" lIns="91440" tIns="45720" rIns="91440" bIns="45720">
            <a:spAutoFit/>
          </a:bodyPr>
          <a:lstStyle/>
          <a:p>
            <a:pPr algn="ctr"/>
            <a:r>
              <a:rPr lang="es-PA" sz="40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Una piedra en el camino …. Un obstáculo que resolver …. </a:t>
            </a:r>
          </a:p>
          <a:p>
            <a:pPr algn="ctr"/>
            <a:r>
              <a:rPr lang="es-PA" sz="40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Una lección por aprender </a:t>
            </a:r>
            <a:endParaRPr lang="es-PA" sz="40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pic>
        <p:nvPicPr>
          <p:cNvPr id="5" name="4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96054" y="3356992"/>
            <a:ext cx="1250028" cy="1644774"/>
          </a:xfrm>
          <a:prstGeom prst="rect">
            <a:avLst/>
          </a:prstGeom>
        </p:spPr>
      </p:pic>
    </p:spTree>
    <p:extLst>
      <p:ext uri="{BB962C8B-B14F-4D97-AF65-F5344CB8AC3E}">
        <p14:creationId xmlns:p14="http://schemas.microsoft.com/office/powerpoint/2010/main" val="33955276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619672" y="1223755"/>
            <a:ext cx="5723468" cy="1828090"/>
          </a:xfrm>
        </p:spPr>
        <p:txBody>
          <a:bodyPr>
            <a:normAutofit fontScale="90000"/>
          </a:bodyPr>
          <a:lstStyle/>
          <a:p>
            <a:r>
              <a:rPr lang="es-MX" dirty="0"/>
              <a:t>Una Estructura Maravillosa: La Célula</a:t>
            </a:r>
            <a:endParaRPr lang="es-PA" dirty="0"/>
          </a:p>
        </p:txBody>
      </p:sp>
      <p:pic>
        <p:nvPicPr>
          <p:cNvPr id="3" name="2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56421" y="3068960"/>
            <a:ext cx="4925512" cy="2376264"/>
          </a:xfrm>
          <a:prstGeom prst="rect">
            <a:avLst/>
          </a:prstGeom>
        </p:spPr>
      </p:pic>
    </p:spTree>
    <p:extLst>
      <p:ext uri="{BB962C8B-B14F-4D97-AF65-F5344CB8AC3E}">
        <p14:creationId xmlns:p14="http://schemas.microsoft.com/office/powerpoint/2010/main" val="818014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Preparado para: </a:t>
            </a:r>
            <a:endParaRPr lang="es-PA" dirty="0"/>
          </a:p>
        </p:txBody>
      </p:sp>
      <p:sp>
        <p:nvSpPr>
          <p:cNvPr id="3" name="2 Marcador de contenido"/>
          <p:cNvSpPr>
            <a:spLocks noGrp="1"/>
          </p:cNvSpPr>
          <p:nvPr>
            <p:ph idx="1"/>
          </p:nvPr>
        </p:nvSpPr>
        <p:spPr/>
        <p:txBody>
          <a:bodyPr>
            <a:normAutofit/>
          </a:bodyPr>
          <a:lstStyle/>
          <a:p>
            <a:r>
              <a:rPr lang="es-MX" dirty="0" smtClean="0"/>
              <a:t>Nivel escolar:  </a:t>
            </a:r>
            <a:r>
              <a:rPr lang="es-MX" dirty="0" err="1" smtClean="0"/>
              <a:t>Premedia</a:t>
            </a:r>
            <a:r>
              <a:rPr lang="es-MX" dirty="0" smtClean="0"/>
              <a:t> </a:t>
            </a:r>
            <a:endParaRPr lang="es-PA" dirty="0" smtClean="0"/>
          </a:p>
          <a:p>
            <a:r>
              <a:rPr lang="es-MX" b="1" dirty="0" smtClean="0"/>
              <a:t>Grado</a:t>
            </a:r>
            <a:r>
              <a:rPr lang="es-MX" dirty="0" smtClean="0"/>
              <a:t>: VII</a:t>
            </a:r>
          </a:p>
          <a:p>
            <a:r>
              <a:rPr lang="es-MX" dirty="0" smtClean="0"/>
              <a:t>Ubicación </a:t>
            </a:r>
            <a:r>
              <a:rPr lang="es-MX" dirty="0"/>
              <a:t>en el programa de </a:t>
            </a:r>
            <a:r>
              <a:rPr lang="es-MX" dirty="0" smtClean="0"/>
              <a:t>estudios de </a:t>
            </a:r>
            <a:endParaRPr lang="es-PA" dirty="0"/>
          </a:p>
          <a:p>
            <a:pPr marL="0" indent="0">
              <a:buNone/>
            </a:pPr>
            <a:r>
              <a:rPr lang="es-MX" dirty="0"/>
              <a:t>B</a:t>
            </a:r>
            <a:r>
              <a:rPr lang="es-MX" dirty="0" smtClean="0"/>
              <a:t>ásica </a:t>
            </a:r>
            <a:r>
              <a:rPr lang="es-MX" dirty="0"/>
              <a:t>G</a:t>
            </a:r>
            <a:r>
              <a:rPr lang="es-MX" dirty="0" smtClean="0"/>
              <a:t>eneral </a:t>
            </a:r>
            <a:r>
              <a:rPr lang="es-MX" dirty="0"/>
              <a:t>de </a:t>
            </a:r>
            <a:r>
              <a:rPr lang="es-MX" dirty="0" smtClean="0"/>
              <a:t>Panamá, Ciencias </a:t>
            </a:r>
            <a:r>
              <a:rPr lang="es-MX" dirty="0"/>
              <a:t>naturales los seres vivos y sus funciones. </a:t>
            </a:r>
            <a:endParaRPr lang="es-MX" dirty="0" smtClean="0"/>
          </a:p>
          <a:p>
            <a:pPr marL="0" indent="0">
              <a:buNone/>
            </a:pPr>
            <a:r>
              <a:rPr lang="es-MX" dirty="0" smtClean="0"/>
              <a:t>Área 1.  </a:t>
            </a:r>
            <a:endParaRPr lang="es-MX" dirty="0" smtClean="0"/>
          </a:p>
          <a:p>
            <a:r>
              <a:rPr lang="es-MX" b="1" dirty="0" smtClean="0"/>
              <a:t>Tiempo: </a:t>
            </a:r>
            <a:r>
              <a:rPr lang="es-MX" dirty="0" smtClean="0"/>
              <a:t>5 de sesiones de 40 minutos.</a:t>
            </a:r>
            <a:endParaRPr lang="es-PA" dirty="0"/>
          </a:p>
        </p:txBody>
      </p:sp>
    </p:spTree>
    <p:extLst>
      <p:ext uri="{BB962C8B-B14F-4D97-AF65-F5344CB8AC3E}">
        <p14:creationId xmlns:p14="http://schemas.microsoft.com/office/powerpoint/2010/main" val="366724795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115616" y="692696"/>
            <a:ext cx="6965245" cy="1202485"/>
          </a:xfrm>
        </p:spPr>
        <p:txBody>
          <a:bodyPr/>
          <a:lstStyle/>
          <a:p>
            <a:r>
              <a:rPr lang="es-MX" dirty="0" smtClean="0"/>
              <a:t>Descripción</a:t>
            </a:r>
            <a:endParaRPr lang="es-PA" dirty="0"/>
          </a:p>
        </p:txBody>
      </p:sp>
      <p:sp>
        <p:nvSpPr>
          <p:cNvPr id="3" name="2 Marcador de contenido"/>
          <p:cNvSpPr>
            <a:spLocks noGrp="1"/>
          </p:cNvSpPr>
          <p:nvPr>
            <p:ph idx="1"/>
          </p:nvPr>
        </p:nvSpPr>
        <p:spPr>
          <a:xfrm>
            <a:off x="1115616" y="1700808"/>
            <a:ext cx="7056784" cy="4896544"/>
          </a:xfrm>
        </p:spPr>
        <p:txBody>
          <a:bodyPr>
            <a:normAutofit/>
          </a:bodyPr>
          <a:lstStyle/>
          <a:p>
            <a:pPr marL="0" indent="0" algn="just">
              <a:buNone/>
            </a:pPr>
            <a:r>
              <a:rPr lang="es-MX" dirty="0" smtClean="0">
                <a:latin typeface="Arial" pitchFamily="34" charset="0"/>
                <a:cs typeface="Arial" pitchFamily="34" charset="0"/>
              </a:rPr>
              <a:t> Nuestros </a:t>
            </a:r>
            <a:r>
              <a:rPr lang="es-MX" dirty="0">
                <a:latin typeface="Arial" pitchFamily="34" charset="0"/>
                <a:cs typeface="Arial" pitchFamily="34" charset="0"/>
              </a:rPr>
              <a:t>dinamismos diario  nos  exige tener mucha vitalidad para  realizar nuestras actividades, todos estos  movimientos realizados es el producto de la unión de muchas células que forman cada una de las partes de nuestro cuerpo y dentro de cada célula hay un conjunto de orgánulos  que realizan una función específica para el bien común de los seres vivos.  </a:t>
            </a:r>
            <a:endParaRPr lang="es-PA" dirty="0">
              <a:latin typeface="Arial" pitchFamily="34" charset="0"/>
              <a:cs typeface="Arial" pitchFamily="34" charset="0"/>
            </a:endParaRPr>
          </a:p>
          <a:p>
            <a:pPr marL="0" indent="0" algn="just">
              <a:buNone/>
            </a:pPr>
            <a:r>
              <a:rPr lang="es-MX" dirty="0">
                <a:latin typeface="Arial" pitchFamily="34" charset="0"/>
                <a:cs typeface="Arial" pitchFamily="34" charset="0"/>
              </a:rPr>
              <a:t>La  célula es el origen de la </a:t>
            </a:r>
            <a:r>
              <a:rPr lang="es-MX" dirty="0" smtClean="0">
                <a:latin typeface="Arial" pitchFamily="34" charset="0"/>
                <a:cs typeface="Arial" pitchFamily="34" charset="0"/>
              </a:rPr>
              <a:t>vida  ……….</a:t>
            </a:r>
            <a:endParaRPr lang="es-PA" dirty="0"/>
          </a:p>
        </p:txBody>
      </p:sp>
      <p:pic>
        <p:nvPicPr>
          <p:cNvPr id="5" name="4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64288" y="4653136"/>
            <a:ext cx="918909" cy="1370831"/>
          </a:xfrm>
          <a:prstGeom prst="rect">
            <a:avLst/>
          </a:prstGeom>
        </p:spPr>
      </p:pic>
    </p:spTree>
    <p:extLst>
      <p:ext uri="{BB962C8B-B14F-4D97-AF65-F5344CB8AC3E}">
        <p14:creationId xmlns:p14="http://schemas.microsoft.com/office/powerpoint/2010/main" val="2361077525"/>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Objetivos </a:t>
            </a:r>
            <a:endParaRPr lang="es-PA" dirty="0"/>
          </a:p>
        </p:txBody>
      </p:sp>
      <p:sp>
        <p:nvSpPr>
          <p:cNvPr id="3" name="2 Marcador de contenido"/>
          <p:cNvSpPr>
            <a:spLocks noGrp="1"/>
          </p:cNvSpPr>
          <p:nvPr>
            <p:ph idx="1"/>
          </p:nvPr>
        </p:nvSpPr>
        <p:spPr/>
        <p:txBody>
          <a:bodyPr>
            <a:normAutofit fontScale="70000" lnSpcReduction="20000"/>
          </a:bodyPr>
          <a:lstStyle/>
          <a:p>
            <a:pPr marL="0" indent="0">
              <a:buNone/>
            </a:pPr>
            <a:r>
              <a:rPr lang="es-PA" b="1" dirty="0" smtClean="0"/>
              <a:t>General:</a:t>
            </a:r>
          </a:p>
          <a:p>
            <a:pPr algn="just">
              <a:buFont typeface="Wingdings" pitchFamily="2" charset="2"/>
              <a:buChar char="v"/>
            </a:pPr>
            <a:r>
              <a:rPr lang="es-PA" dirty="0" smtClean="0"/>
              <a:t>Reconocer  la importancia de la célula como unidad estructural, funcional y de origen de los organismos vivos.</a:t>
            </a:r>
          </a:p>
          <a:p>
            <a:pPr algn="just">
              <a:buFont typeface="Wingdings" pitchFamily="2" charset="2"/>
              <a:buChar char="v"/>
            </a:pPr>
            <a:r>
              <a:rPr lang="es-PA" dirty="0" smtClean="0"/>
              <a:t> Diferenciar los tipos de células que conforman los seres vivos</a:t>
            </a:r>
          </a:p>
          <a:p>
            <a:pPr marL="0" indent="0">
              <a:buNone/>
            </a:pPr>
            <a:endParaRPr lang="es-PA" dirty="0" smtClean="0"/>
          </a:p>
          <a:p>
            <a:pPr marL="0" indent="0">
              <a:buNone/>
            </a:pPr>
            <a:endParaRPr lang="es-PA" dirty="0" smtClean="0"/>
          </a:p>
          <a:p>
            <a:pPr marL="0" indent="0">
              <a:buNone/>
            </a:pPr>
            <a:r>
              <a:rPr lang="es-PA" b="1" dirty="0" smtClean="0"/>
              <a:t>Específicos: </a:t>
            </a:r>
          </a:p>
          <a:p>
            <a:pPr algn="just">
              <a:buFont typeface="Wingdings" pitchFamily="2" charset="2"/>
              <a:buChar char="v"/>
            </a:pPr>
            <a:r>
              <a:rPr lang="es-PA" dirty="0" smtClean="0"/>
              <a:t>Indicar a la célula como la unidad básica de todos los seres vivos </a:t>
            </a:r>
            <a:endParaRPr lang="es-PA" b="1" dirty="0" smtClean="0"/>
          </a:p>
          <a:p>
            <a:pPr algn="just">
              <a:buFont typeface="Wingdings" pitchFamily="2" charset="2"/>
              <a:buChar char="v"/>
            </a:pPr>
            <a:r>
              <a:rPr lang="es-PA" dirty="0" smtClean="0"/>
              <a:t> Identificar las estructuras que conforman la célula y la función de cada una de ellas</a:t>
            </a:r>
          </a:p>
          <a:p>
            <a:pPr algn="just">
              <a:buFont typeface="Wingdings" pitchFamily="2" charset="2"/>
              <a:buChar char="v"/>
            </a:pPr>
            <a:r>
              <a:rPr lang="es-PA" dirty="0" smtClean="0"/>
              <a:t>Clasificar los organismos según el tipo de células que lo conforman</a:t>
            </a:r>
          </a:p>
          <a:p>
            <a:pPr algn="just">
              <a:buFont typeface="Wingdings" pitchFamily="2" charset="2"/>
              <a:buChar char="v"/>
            </a:pPr>
            <a:r>
              <a:rPr lang="es-PA" dirty="0" smtClean="0"/>
              <a:t>Reconocer las semejanzas entre célula animal y vegetal. </a:t>
            </a:r>
            <a:endParaRPr lang="es-PA" dirty="0"/>
          </a:p>
        </p:txBody>
      </p:sp>
    </p:spTree>
    <p:extLst>
      <p:ext uri="{BB962C8B-B14F-4D97-AF65-F5344CB8AC3E}">
        <p14:creationId xmlns:p14="http://schemas.microsoft.com/office/powerpoint/2010/main" val="249395419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9337" y="620688"/>
            <a:ext cx="6965245" cy="1202485"/>
          </a:xfrm>
        </p:spPr>
        <p:txBody>
          <a:bodyPr/>
          <a:lstStyle/>
          <a:p>
            <a:pPr algn="l"/>
            <a:r>
              <a:rPr lang="es-MX" dirty="0" smtClean="0"/>
              <a:t>Palabras Claves</a:t>
            </a:r>
            <a:endParaRPr lang="es-PA" dirty="0"/>
          </a:p>
        </p:txBody>
      </p:sp>
      <p:sp>
        <p:nvSpPr>
          <p:cNvPr id="5" name="4 Llamada de nube"/>
          <p:cNvSpPr/>
          <p:nvPr/>
        </p:nvSpPr>
        <p:spPr>
          <a:xfrm>
            <a:off x="4211960" y="764704"/>
            <a:ext cx="4176464" cy="4320480"/>
          </a:xfrm>
          <a:prstGeom prst="cloudCallout">
            <a:avLst>
              <a:gd name="adj1" fmla="val -97978"/>
              <a:gd name="adj2" fmla="val -1806"/>
            </a:avLst>
          </a:prstGeom>
          <a:gradFill flip="none" rotWithShape="1">
            <a:gsLst>
              <a:gs pos="0">
                <a:srgbClr val="5E9EFF"/>
              </a:gs>
              <a:gs pos="39999">
                <a:srgbClr val="85C2FF"/>
              </a:gs>
              <a:gs pos="70000">
                <a:srgbClr val="C4D6EB"/>
              </a:gs>
              <a:gs pos="100000">
                <a:srgbClr val="FFEBFA"/>
              </a:gs>
            </a:gsLst>
            <a:path path="circle">
              <a:fillToRect l="50000" t="50000" r="50000" b="50000"/>
            </a:path>
            <a:tileRect/>
          </a:gradFill>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MX" sz="3200" dirty="0" smtClean="0"/>
          </a:p>
          <a:p>
            <a:pPr marL="457200" indent="-457200">
              <a:buFont typeface="Arial" pitchFamily="34" charset="0"/>
              <a:buChar char="•"/>
            </a:pPr>
            <a:r>
              <a:rPr lang="es-MX" sz="2800" dirty="0"/>
              <a:t>C</a:t>
            </a:r>
            <a:r>
              <a:rPr lang="es-MX" sz="2800" dirty="0" smtClean="0"/>
              <a:t>élula </a:t>
            </a:r>
          </a:p>
          <a:p>
            <a:pPr marL="457200" indent="-457200">
              <a:buFont typeface="Arial" pitchFamily="34" charset="0"/>
              <a:buChar char="•"/>
            </a:pPr>
            <a:r>
              <a:rPr lang="es-MX" sz="2800" dirty="0" smtClean="0"/>
              <a:t>Procariota</a:t>
            </a:r>
          </a:p>
          <a:p>
            <a:pPr marL="457200" indent="-457200">
              <a:buFont typeface="Arial" pitchFamily="34" charset="0"/>
              <a:buChar char="•"/>
            </a:pPr>
            <a:r>
              <a:rPr lang="es-MX" sz="2800" dirty="0" smtClean="0"/>
              <a:t>Eucariota </a:t>
            </a:r>
          </a:p>
          <a:p>
            <a:pPr marL="457200" indent="-457200">
              <a:buFont typeface="Arial" pitchFamily="34" charset="0"/>
              <a:buChar char="•"/>
            </a:pPr>
            <a:r>
              <a:rPr lang="es-MX" sz="2800" dirty="0" smtClean="0"/>
              <a:t>Orgánulos</a:t>
            </a:r>
            <a:endParaRPr lang="es-MX" sz="2800" dirty="0"/>
          </a:p>
          <a:p>
            <a:pPr marL="457200" indent="-457200">
              <a:buFont typeface="Arial" pitchFamily="34" charset="0"/>
              <a:buChar char="•"/>
            </a:pPr>
            <a:r>
              <a:rPr lang="es-MX" sz="2800" dirty="0" smtClean="0"/>
              <a:t>Pluricelulares</a:t>
            </a:r>
          </a:p>
          <a:p>
            <a:pPr marL="457200" indent="-457200">
              <a:buFont typeface="Arial" pitchFamily="34" charset="0"/>
              <a:buChar char="•"/>
            </a:pPr>
            <a:r>
              <a:rPr lang="es-MX" sz="2800" dirty="0"/>
              <a:t>U</a:t>
            </a:r>
            <a:r>
              <a:rPr lang="es-MX" sz="2800" dirty="0" smtClean="0"/>
              <a:t>nicelulares </a:t>
            </a:r>
            <a:endParaRPr lang="es-PA" sz="2800" dirty="0" smtClean="0"/>
          </a:p>
          <a:p>
            <a:endParaRPr lang="es-PA" dirty="0" smtClean="0"/>
          </a:p>
          <a:p>
            <a:pPr algn="ctr"/>
            <a:endParaRPr lang="es-PA"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l="4878" t="8867" b="8065"/>
          <a:stretch/>
        </p:blipFill>
        <p:spPr>
          <a:xfrm>
            <a:off x="859809" y="3140969"/>
            <a:ext cx="2032358" cy="3027820"/>
          </a:xfrm>
          <a:prstGeom prst="rect">
            <a:avLst/>
          </a:prstGeom>
        </p:spPr>
      </p:pic>
    </p:spTree>
    <p:extLst>
      <p:ext uri="{BB962C8B-B14F-4D97-AF65-F5344CB8AC3E}">
        <p14:creationId xmlns:p14="http://schemas.microsoft.com/office/powerpoint/2010/main" val="4279227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Situación de Aprendizaje</a:t>
            </a:r>
            <a:endParaRPr lang="es-PA" dirty="0"/>
          </a:p>
        </p:txBody>
      </p:sp>
      <p:sp>
        <p:nvSpPr>
          <p:cNvPr id="3" name="2 Marcador de contenido"/>
          <p:cNvSpPr>
            <a:spLocks noGrp="1"/>
          </p:cNvSpPr>
          <p:nvPr>
            <p:ph idx="1"/>
          </p:nvPr>
        </p:nvSpPr>
        <p:spPr/>
        <p:txBody>
          <a:bodyPr>
            <a:normAutofit lnSpcReduction="10000"/>
          </a:bodyPr>
          <a:lstStyle/>
          <a:p>
            <a:pPr algn="just"/>
            <a:r>
              <a:rPr lang="es-PA" dirty="0" smtClean="0"/>
              <a:t>Juan Daniel es un niño que </a:t>
            </a:r>
            <a:r>
              <a:rPr lang="es-PA" dirty="0" smtClean="0"/>
              <a:t>cursa VII, en </a:t>
            </a:r>
            <a:r>
              <a:rPr lang="es-PA" dirty="0" smtClean="0"/>
              <a:t>su  primera semana de clases la profesora de ciencias naturales les introdujo en el mundo científico hablándoles y mostrándoles el uso adecuado el microscopio como importante herramienta de investigación, después les mostró como  observar pequeñas muestras </a:t>
            </a:r>
            <a:r>
              <a:rPr lang="es-PA" dirty="0" smtClean="0"/>
              <a:t>invisibles </a:t>
            </a:r>
            <a:r>
              <a:rPr lang="es-PA" dirty="0" smtClean="0"/>
              <a:t>a simple </a:t>
            </a:r>
            <a:r>
              <a:rPr lang="es-PA" dirty="0" smtClean="0"/>
              <a:t>vista, pero </a:t>
            </a:r>
            <a:r>
              <a:rPr lang="es-PA" dirty="0" smtClean="0"/>
              <a:t>que se transforman visibles con ayuda de este instrumento. </a:t>
            </a:r>
            <a:r>
              <a:rPr lang="es-PA" dirty="0" smtClean="0"/>
              <a:t>Juan quedo </a:t>
            </a:r>
            <a:r>
              <a:rPr lang="es-PA" dirty="0" smtClean="0"/>
              <a:t>fascinado   ………</a:t>
            </a:r>
            <a:endParaRPr lang="es-PA" dirty="0"/>
          </a:p>
        </p:txBody>
      </p:sp>
    </p:spTree>
    <p:extLst>
      <p:ext uri="{BB962C8B-B14F-4D97-AF65-F5344CB8AC3E}">
        <p14:creationId xmlns:p14="http://schemas.microsoft.com/office/powerpoint/2010/main" val="346235257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Pregunta generadora</a:t>
            </a:r>
            <a:endParaRPr lang="es-PA" dirty="0"/>
          </a:p>
        </p:txBody>
      </p:sp>
      <p:sp>
        <p:nvSpPr>
          <p:cNvPr id="3" name="2 Marcador de contenido"/>
          <p:cNvSpPr>
            <a:spLocks noGrp="1"/>
          </p:cNvSpPr>
          <p:nvPr>
            <p:ph idx="1"/>
          </p:nvPr>
        </p:nvSpPr>
        <p:spPr/>
        <p:txBody>
          <a:bodyPr/>
          <a:lstStyle/>
          <a:p>
            <a:pPr marL="0" indent="0" algn="just">
              <a:buNone/>
            </a:pPr>
            <a:r>
              <a:rPr lang="es-PA" dirty="0" smtClean="0"/>
              <a:t>¿De qué manera y cómo las células siendo tan pequeñas ayuda a los seres vivos a </a:t>
            </a:r>
            <a:r>
              <a:rPr lang="es-PA" dirty="0" smtClean="0"/>
              <a:t>realizar </a:t>
            </a:r>
            <a:r>
              <a:rPr lang="es-PA" dirty="0" smtClean="0"/>
              <a:t>las funciones vitales?</a:t>
            </a:r>
          </a:p>
          <a:p>
            <a:pPr marL="0" indent="0">
              <a:buNone/>
            </a:pPr>
            <a:r>
              <a:rPr lang="es-PA" b="1" dirty="0" smtClean="0"/>
              <a:t>PRODUCTO PRINCIPAL	</a:t>
            </a:r>
          </a:p>
          <a:p>
            <a:pPr marL="0" indent="0" algn="just">
              <a:buNone/>
            </a:pPr>
            <a:r>
              <a:rPr lang="es-PA" dirty="0" smtClean="0"/>
              <a:t>Dramatización de los orgánulos celulares  y su función.</a:t>
            </a:r>
          </a:p>
          <a:p>
            <a:endParaRPr lang="es-PA" dirty="0" smtClean="0"/>
          </a:p>
          <a:p>
            <a:endParaRPr lang="es-PA" dirty="0"/>
          </a:p>
        </p:txBody>
      </p:sp>
    </p:spTree>
    <p:extLst>
      <p:ext uri="{BB962C8B-B14F-4D97-AF65-F5344CB8AC3E}">
        <p14:creationId xmlns:p14="http://schemas.microsoft.com/office/powerpoint/2010/main" val="34451359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792088"/>
          </a:xfrm>
        </p:spPr>
        <p:txBody>
          <a:bodyPr/>
          <a:lstStyle/>
          <a:p>
            <a:r>
              <a:rPr lang="es-PA" dirty="0" smtClean="0"/>
              <a:t>Actividades </a:t>
            </a:r>
            <a:endParaRPr lang="es-PA" dirty="0"/>
          </a:p>
        </p:txBody>
      </p:sp>
      <p:sp>
        <p:nvSpPr>
          <p:cNvPr id="3" name="2 Marcador de contenido"/>
          <p:cNvSpPr>
            <a:spLocks noGrp="1"/>
          </p:cNvSpPr>
          <p:nvPr>
            <p:ph idx="1"/>
          </p:nvPr>
        </p:nvSpPr>
        <p:spPr>
          <a:xfrm>
            <a:off x="457200" y="1052736"/>
            <a:ext cx="8435280" cy="5472608"/>
          </a:xfrm>
        </p:spPr>
        <p:txBody>
          <a:bodyPr>
            <a:normAutofit fontScale="40000" lnSpcReduction="20000"/>
          </a:bodyPr>
          <a:lstStyle/>
          <a:p>
            <a:pPr marL="0" indent="0" algn="just">
              <a:buNone/>
            </a:pPr>
            <a:r>
              <a:rPr lang="es-PA" sz="5000" b="1" dirty="0" smtClean="0"/>
              <a:t>¿Por qué la célula es la unidad de vida?</a:t>
            </a:r>
          </a:p>
          <a:p>
            <a:pPr algn="just"/>
            <a:r>
              <a:rPr lang="es-PA" sz="4500" dirty="0" smtClean="0"/>
              <a:t>Observa y comenta con tus compañeros los siguientes videos: </a:t>
            </a:r>
          </a:p>
          <a:p>
            <a:pPr marL="0" indent="0" algn="just">
              <a:buNone/>
            </a:pPr>
            <a:r>
              <a:rPr lang="es-PA" sz="4500" dirty="0" smtClean="0"/>
              <a:t>La célula es </a:t>
            </a:r>
            <a:r>
              <a:rPr lang="es-PA" sz="4500" dirty="0" smtClean="0">
                <a:hlinkClick r:id="rId2" action="ppaction://hlinkfile"/>
              </a:rPr>
              <a:t>unidad</a:t>
            </a:r>
            <a:r>
              <a:rPr lang="es-PA" sz="4500" dirty="0" smtClean="0"/>
              <a:t> de vida y  La célula elemento</a:t>
            </a:r>
            <a:r>
              <a:rPr lang="es-PA" sz="4500" dirty="0" smtClean="0">
                <a:hlinkClick r:id="rId3" action="ppaction://hlinkfile"/>
              </a:rPr>
              <a:t> constitutivo </a:t>
            </a:r>
            <a:r>
              <a:rPr lang="es-PA" sz="4500" dirty="0" smtClean="0"/>
              <a:t>de la vida  (actividad formativa</a:t>
            </a:r>
            <a:r>
              <a:rPr lang="es-PA" sz="4500" dirty="0" smtClean="0"/>
              <a:t>).</a:t>
            </a:r>
            <a:endParaRPr lang="es-PA" sz="4500" dirty="0" smtClean="0"/>
          </a:p>
          <a:p>
            <a:pPr marL="0" indent="0" algn="just">
              <a:buNone/>
            </a:pPr>
            <a:endParaRPr lang="es-PA" sz="4500" dirty="0" smtClean="0"/>
          </a:p>
          <a:p>
            <a:pPr marL="0" indent="0" algn="just">
              <a:buNone/>
            </a:pPr>
            <a:r>
              <a:rPr lang="es-PA" sz="5000" b="1" dirty="0" smtClean="0"/>
              <a:t>¿</a:t>
            </a:r>
            <a:r>
              <a:rPr lang="es-PA" sz="5000" b="1" dirty="0" smtClean="0">
                <a:latin typeface="Agency FB" pitchFamily="34" charset="0"/>
              </a:rPr>
              <a:t>Qué es célula y cuáles son los tipos de células que existen?</a:t>
            </a:r>
          </a:p>
          <a:p>
            <a:pPr algn="just"/>
            <a:r>
              <a:rPr lang="es-PA" sz="4500" dirty="0" smtClean="0">
                <a:latin typeface="Agency FB" pitchFamily="34" charset="0"/>
              </a:rPr>
              <a:t>Presenta  un resumen del tema Todos los seres vivos están formados por </a:t>
            </a:r>
            <a:r>
              <a:rPr lang="es-PA" sz="4500" dirty="0" smtClean="0">
                <a:latin typeface="Agency FB" pitchFamily="34" charset="0"/>
                <a:hlinkClick r:id="rId4" action="ppaction://hlinkfile"/>
              </a:rPr>
              <a:t>células</a:t>
            </a:r>
            <a:r>
              <a:rPr lang="es-PA" sz="4500" dirty="0" smtClean="0">
                <a:latin typeface="Agency FB" pitchFamily="34" charset="0"/>
              </a:rPr>
              <a:t>.</a:t>
            </a:r>
            <a:endParaRPr lang="es-PA" sz="4500" dirty="0" smtClean="0">
              <a:latin typeface="Agency FB" pitchFamily="34" charset="0"/>
            </a:endParaRPr>
          </a:p>
          <a:p>
            <a:pPr algn="just"/>
            <a:endParaRPr lang="es-PA" sz="4500" dirty="0" smtClean="0">
              <a:latin typeface="Agency FB" pitchFamily="34" charset="0"/>
            </a:endParaRPr>
          </a:p>
          <a:p>
            <a:pPr marL="0" indent="0" algn="just">
              <a:buNone/>
            </a:pPr>
            <a:r>
              <a:rPr lang="es-PA" sz="5000" b="1" dirty="0" smtClean="0">
                <a:latin typeface="Agency FB" pitchFamily="34" charset="0"/>
              </a:rPr>
              <a:t>¿Cuáles son los componentes celulares de las células eucariotas?</a:t>
            </a:r>
          </a:p>
          <a:p>
            <a:pPr algn="just"/>
            <a:r>
              <a:rPr lang="es-PA" sz="4500" dirty="0" smtClean="0">
                <a:latin typeface="Agency FB" pitchFamily="34" charset="0"/>
              </a:rPr>
              <a:t>Observa y dibuja en </a:t>
            </a:r>
            <a:r>
              <a:rPr lang="es-PA" sz="4500" dirty="0" err="1" smtClean="0">
                <a:latin typeface="Agency FB" pitchFamily="34" charset="0"/>
              </a:rPr>
              <a:t>Paint</a:t>
            </a:r>
            <a:r>
              <a:rPr lang="es-PA" sz="4500" dirty="0" smtClean="0">
                <a:latin typeface="Agency FB" pitchFamily="34" charset="0"/>
              </a:rPr>
              <a:t>, la estructura de las células</a:t>
            </a:r>
            <a:r>
              <a:rPr lang="es-PA" sz="4500" dirty="0" smtClean="0">
                <a:latin typeface="Agency FB" pitchFamily="34" charset="0"/>
                <a:hlinkClick r:id="rId5" action="ppaction://hlinkfile"/>
              </a:rPr>
              <a:t> eucariotas </a:t>
            </a:r>
            <a:r>
              <a:rPr lang="es-PA" sz="4500" dirty="0" smtClean="0">
                <a:latin typeface="Agency FB" pitchFamily="34" charset="0"/>
              </a:rPr>
              <a:t>y señala sus partes. </a:t>
            </a:r>
          </a:p>
          <a:p>
            <a:pPr algn="just"/>
            <a:endParaRPr lang="es-PA" sz="4500" dirty="0" smtClean="0">
              <a:latin typeface="Agency FB" pitchFamily="34" charset="0"/>
            </a:endParaRPr>
          </a:p>
          <a:p>
            <a:pPr marL="0" indent="0" algn="just">
              <a:buNone/>
            </a:pPr>
            <a:r>
              <a:rPr lang="es-PA" sz="5000" b="1" dirty="0" smtClean="0">
                <a:latin typeface="Agency FB" pitchFamily="34" charset="0"/>
              </a:rPr>
              <a:t>¿Cuál es la función de cada uno de los orgánulos celulares?</a:t>
            </a:r>
          </a:p>
          <a:p>
            <a:pPr algn="just"/>
            <a:r>
              <a:rPr lang="es-PA" sz="4500" dirty="0" smtClean="0">
                <a:latin typeface="Agency FB" pitchFamily="34" charset="0"/>
              </a:rPr>
              <a:t> Elabora un cuadro en Word, con los  orgánulos resaltando la función de cada uno. Con el tema  La estructura de la </a:t>
            </a:r>
            <a:r>
              <a:rPr lang="es-PA" sz="4500" dirty="0" smtClean="0">
                <a:latin typeface="Agency FB" pitchFamily="34" charset="0"/>
                <a:hlinkClick r:id="rId4" action="ppaction://hlinkfile"/>
              </a:rPr>
              <a:t>célula </a:t>
            </a:r>
            <a:r>
              <a:rPr lang="es-PA" sz="4500" dirty="0" smtClean="0">
                <a:latin typeface="Agency FB" pitchFamily="34" charset="0"/>
                <a:hlinkClick r:id="rId4" action="ppaction://hlinkfile"/>
              </a:rPr>
              <a:t>eucariota</a:t>
            </a:r>
            <a:r>
              <a:rPr lang="es-PA" sz="4500" dirty="0" smtClean="0">
                <a:latin typeface="Agency FB" pitchFamily="34" charset="0"/>
              </a:rPr>
              <a:t>.</a:t>
            </a:r>
            <a:endParaRPr lang="es-PA" sz="4500" dirty="0" smtClean="0">
              <a:latin typeface="Agency FB" pitchFamily="34" charset="0"/>
            </a:endParaRPr>
          </a:p>
          <a:p>
            <a:pPr marL="0" indent="0" algn="just">
              <a:buNone/>
            </a:pPr>
            <a:endParaRPr lang="es-PA" sz="4500" dirty="0" smtClean="0">
              <a:latin typeface="Agency FB" pitchFamily="34" charset="0"/>
            </a:endParaRPr>
          </a:p>
          <a:p>
            <a:pPr marL="0" indent="0" algn="just">
              <a:buNone/>
            </a:pPr>
            <a:r>
              <a:rPr lang="es-PA" sz="5000" b="1" dirty="0" smtClean="0">
                <a:latin typeface="Agency FB" pitchFamily="34" charset="0"/>
              </a:rPr>
              <a:t>¿Cuál es la función de las células dentro de los organismos vivos?</a:t>
            </a:r>
          </a:p>
          <a:p>
            <a:pPr algn="just"/>
            <a:r>
              <a:rPr lang="es-PA" sz="4500" dirty="0" smtClean="0">
                <a:latin typeface="Agency FB" pitchFamily="34" charset="0"/>
              </a:rPr>
              <a:t>Elabora una presentación </a:t>
            </a:r>
            <a:r>
              <a:rPr lang="es-PA" sz="4500" dirty="0" smtClean="0">
                <a:latin typeface="Agency FB" pitchFamily="34" charset="0"/>
                <a:hlinkClick r:id="rId6" action="ppaction://hlinkpres?slideindex=1&amp;slidetitle="/>
              </a:rPr>
              <a:t>Power Point </a:t>
            </a:r>
            <a:r>
              <a:rPr lang="es-PA" sz="4500" dirty="0" smtClean="0">
                <a:latin typeface="Agency FB" pitchFamily="34" charset="0"/>
              </a:rPr>
              <a:t>con el Tema Todos Los </a:t>
            </a:r>
            <a:r>
              <a:rPr lang="es-PA" sz="4500" dirty="0" smtClean="0">
                <a:latin typeface="Agency FB" pitchFamily="34" charset="0"/>
                <a:hlinkClick r:id="rId4" action="ppaction://hlinkfile"/>
              </a:rPr>
              <a:t>Seres Vivos </a:t>
            </a:r>
            <a:r>
              <a:rPr lang="es-PA" sz="4500" dirty="0" smtClean="0">
                <a:latin typeface="Agency FB" pitchFamily="34" charset="0"/>
              </a:rPr>
              <a:t>Están Formados Por </a:t>
            </a:r>
            <a:r>
              <a:rPr lang="es-PA" sz="4500" dirty="0" smtClean="0">
                <a:latin typeface="Agency FB" pitchFamily="34" charset="0"/>
              </a:rPr>
              <a:t>Células. </a:t>
            </a:r>
            <a:endParaRPr lang="es-PA" sz="4500" dirty="0" smtClean="0">
              <a:latin typeface="Agency FB" pitchFamily="34" charset="0"/>
            </a:endParaRPr>
          </a:p>
          <a:p>
            <a:pPr algn="just"/>
            <a:endParaRPr lang="es-PA" dirty="0" smtClean="0">
              <a:latin typeface="Agency FB" pitchFamily="34" charset="0"/>
            </a:endParaRPr>
          </a:p>
          <a:p>
            <a:pPr algn="just"/>
            <a:endParaRPr lang="es-PA" dirty="0">
              <a:latin typeface="Agency FB" pitchFamily="34" charset="0"/>
            </a:endParaRPr>
          </a:p>
        </p:txBody>
      </p:sp>
    </p:spTree>
    <p:extLst>
      <p:ext uri="{BB962C8B-B14F-4D97-AF65-F5344CB8AC3E}">
        <p14:creationId xmlns:p14="http://schemas.microsoft.com/office/powerpoint/2010/main" val="626061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hincheta">
  <a:themeElements>
    <a:clrScheme name="Chincheta">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Chincheta">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ncheta">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529</TotalTime>
  <Words>617</Words>
  <Application>Microsoft Office PowerPoint</Application>
  <PresentationFormat>Presentación en pantalla (4:3)</PresentationFormat>
  <Paragraphs>75</Paragraphs>
  <Slides>12</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12</vt:i4>
      </vt:variant>
    </vt:vector>
  </HeadingPairs>
  <TitlesOfParts>
    <vt:vector size="21" baseType="lpstr">
      <vt:lpstr>Agency FB</vt:lpstr>
      <vt:lpstr>Arial</vt:lpstr>
      <vt:lpstr>Arial Black</vt:lpstr>
      <vt:lpstr>Brush Script MT</vt:lpstr>
      <vt:lpstr>Constantia</vt:lpstr>
      <vt:lpstr>Franklin Gothic Book</vt:lpstr>
      <vt:lpstr>Rage Italic</vt:lpstr>
      <vt:lpstr>Wingdings</vt:lpstr>
      <vt:lpstr>Chincheta</vt:lpstr>
      <vt:lpstr>Presentación de PowerPoint</vt:lpstr>
      <vt:lpstr>Una Estructura Maravillosa: La Célula</vt:lpstr>
      <vt:lpstr>Preparado para: </vt:lpstr>
      <vt:lpstr>Descripción</vt:lpstr>
      <vt:lpstr>Objetivos </vt:lpstr>
      <vt:lpstr>Palabras Claves</vt:lpstr>
      <vt:lpstr>Situación de Aprendizaje</vt:lpstr>
      <vt:lpstr>Pregunta generadora</vt:lpstr>
      <vt:lpstr>Actividades </vt:lpstr>
      <vt:lpstr>Evaluación </vt:lpstr>
      <vt:lpstr> Fuentes de consulta  </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Estudiante</dc:creator>
  <cp:lastModifiedBy>Administrador</cp:lastModifiedBy>
  <cp:revision>23</cp:revision>
  <dcterms:created xsi:type="dcterms:W3CDTF">2011-03-31T13:47:50Z</dcterms:created>
  <dcterms:modified xsi:type="dcterms:W3CDTF">2017-12-27T18:50:15Z</dcterms:modified>
</cp:coreProperties>
</file>