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3" r:id="rId2"/>
    <p:sldId id="256" r:id="rId3"/>
    <p:sldId id="257" r:id="rId4"/>
    <p:sldId id="258" r:id="rId5"/>
    <p:sldId id="259" r:id="rId6"/>
    <p:sldId id="26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60" r:id="rId15"/>
    <p:sldId id="265" r:id="rId16"/>
    <p:sldId id="266" r:id="rId17"/>
    <p:sldId id="267" r:id="rId18"/>
    <p:sldId id="279" r:id="rId19"/>
    <p:sldId id="268" r:id="rId20"/>
    <p:sldId id="280" r:id="rId21"/>
    <p:sldId id="282" r:id="rId22"/>
  </p:sldIdLst>
  <p:sldSz cx="9144000" cy="6858000" type="screen4x3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98" autoAdjust="0"/>
  </p:normalViewPr>
  <p:slideViewPr>
    <p:cSldViewPr>
      <p:cViewPr>
        <p:scale>
          <a:sx n="60" d="100"/>
          <a:sy n="60" d="100"/>
        </p:scale>
        <p:origin x="-258" y="-10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033DA-B93D-4B9A-A761-DF6D85E9C79B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53B9C-B6D9-4F93-ACB6-33C01E4AD891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126790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53B9C-B6D9-4F93-ACB6-33C01E4AD891}" type="slidenum">
              <a:rPr lang="es-PA" smtClean="0"/>
              <a:pPr/>
              <a:t>7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164776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232471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11641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87242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191947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10650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300525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271738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99129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166195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339021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270073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4A815-5647-4250-8CBA-A56919B5AB7C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C5DA7-3D87-4A09-B3DC-CDA8824B4BF0}" type="slidenum">
              <a:rPr lang="es-PA" smtClean="0"/>
              <a:pPr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xmlns="" val="110300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hyperlink" Target="file:///C:\Users\Estudiante\Desktop\lny_a_veces_tenemos_miedo.pps" TargetMode="Externa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6" Type="http://schemas.microsoft.com/office/2007/relationships/media" Target="../media/media3.mp4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www.google.com/imgres?imgurl=http://www.powerpymes.com/wordpress/wp-content/uploads/2009/06/Blogger_logo.jpg&amp;imgrefurl=http://www.powerpymes.com/?tag=blogger&amp;usg=__N-OTKPT4bGYJeFZOyUSsOvFD5Ig=&amp;h=204&amp;w=400&amp;sz=41&amp;hl=es&amp;start=6&amp;zoom=1&amp;itbs=1&amp;tbnid=oIvK4XCO-2PghM:&amp;tbnh=63&amp;tbnw=124&amp;prev=/search?q=blogger+logo&amp;hl=es&amp;biw=1345&amp;bih=487&amp;gbv=2&amp;tbm=isch&amp;ei=cLbDTcvkOqLz0gGd67z5Bw" TargetMode="External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vMiKzEhnSX4" TargetMode="External"/><Relationship Id="rId13" Type="http://schemas.openxmlformats.org/officeDocument/2006/relationships/hyperlink" Target="http://es.kioskea.net/faq/3238-trabajar-en-grupo-con-las-herramientas-de-google" TargetMode="External"/><Relationship Id="rId3" Type="http://schemas.openxmlformats.org/officeDocument/2006/relationships/hyperlink" Target="http://www.youtube.com/watch?v=3ejlDEnd76A&amp;feature=related" TargetMode="External"/><Relationship Id="rId7" Type="http://schemas.openxmlformats.org/officeDocument/2006/relationships/hyperlink" Target="http://www.youtube.com/watch?v=BBnl2G2XtxI&amp;feature=related" TargetMode="External"/><Relationship Id="rId12" Type="http://schemas.openxmlformats.org/officeDocument/2006/relationships/hyperlink" Target="http://docs.google.com/demo/edit?id=scAAuZlu_aH-yrXXOFj4-xyhD&amp;hl=es&amp;dt=document#document" TargetMode="External"/><Relationship Id="rId17" Type="http://schemas.openxmlformats.org/officeDocument/2006/relationships/image" Target="../media/image2.gif"/><Relationship Id="rId2" Type="http://schemas.openxmlformats.org/officeDocument/2006/relationships/image" Target="../media/image15.jpeg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sGBzbSRw3-8" TargetMode="External"/><Relationship Id="rId11" Type="http://schemas.openxmlformats.org/officeDocument/2006/relationships/hyperlink" Target="http://www.descargarwindows.com/compartir-sus-documentos-con-otras-personas-en-gmail/" TargetMode="External"/><Relationship Id="rId5" Type="http://schemas.openxmlformats.org/officeDocument/2006/relationships/hyperlink" Target="http://www.youtube.com/watch?v=LtYwRdz6110&amp;feature=related" TargetMode="External"/><Relationship Id="rId15" Type="http://schemas.openxmlformats.org/officeDocument/2006/relationships/image" Target="../media/image26.gif"/><Relationship Id="rId10" Type="http://schemas.openxmlformats.org/officeDocument/2006/relationships/hyperlink" Target="http://www.youtube.com/watch?v=tgYGTfXK2lI" TargetMode="External"/><Relationship Id="rId4" Type="http://schemas.openxmlformats.org/officeDocument/2006/relationships/hyperlink" Target="http://manual.blogia.com/" TargetMode="External"/><Relationship Id="rId9" Type="http://schemas.openxmlformats.org/officeDocument/2006/relationships/hyperlink" Target="http://www.youtube.com/watch?v=IDEcKqpPp24" TargetMode="External"/><Relationship Id="rId14" Type="http://schemas.openxmlformats.org/officeDocument/2006/relationships/hyperlink" Target="http://mail.google.com/mail/help/intl/es/about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yuda-internet.net/tutoriales/manual-blog-blogger/manual-blog-blogger.html" TargetMode="External"/><Relationship Id="rId7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7.gif"/><Relationship Id="rId4" Type="http://schemas.openxmlformats.org/officeDocument/2006/relationships/hyperlink" Target="http://1.bp.blogspot.com/_shkhZiZ57OA/S9sh7J0Pi_I/AAAAAAAAAJg/alzKyHjudkI/s1600/ojetos+de+aprendizaje.jp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asesdeperiodismo.com/wp-content/uploads/2011/02/blogButton.jpg" TargetMode="External"/><Relationship Id="rId3" Type="http://schemas.openxmlformats.org/officeDocument/2006/relationships/hyperlink" Target="http://www.masternewmedia.org/images/how-to-blog-blackboard-classroom_id785240_size485.jpg" TargetMode="External"/><Relationship Id="rId7" Type="http://schemas.openxmlformats.org/officeDocument/2006/relationships/hyperlink" Target="http://www.maestrosdelweb.com/images/2010/04/we-love-blogs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undologia.org/wp-content/uploads/2010/08/tecnologia-300x289.jpg" TargetMode="External"/><Relationship Id="rId11" Type="http://schemas.openxmlformats.org/officeDocument/2006/relationships/image" Target="../media/image2.gif"/><Relationship Id="rId5" Type="http://schemas.openxmlformats.org/officeDocument/2006/relationships/hyperlink" Target="http://mercee9.files.wordpress.com/2009/11/tecnologia.jpg" TargetMode="External"/><Relationship Id="rId10" Type="http://schemas.openxmlformats.org/officeDocument/2006/relationships/audio" Target="../media/audio1.wav"/><Relationship Id="rId4" Type="http://schemas.openxmlformats.org/officeDocument/2006/relationships/hyperlink" Target="http://digitaljournalists.files.wordpress.com/2008/12/periodistadigital.jpg?w=414&amp;h=300" TargetMode="External"/><Relationship Id="rId9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jpeg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2.gif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2.png"/><Relationship Id="rId7" Type="http://schemas.openxmlformats.org/officeDocument/2006/relationships/audio" Target="../media/audio3.wav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gif"/><Relationship Id="rId4" Type="http://schemas.openxmlformats.org/officeDocument/2006/relationships/image" Target="../media/image33.png"/><Relationship Id="rId9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6" Type="http://schemas.microsoft.com/office/2007/relationships/media" Target="../media/media2.mp4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3240360"/>
          </a:xfrm>
          <a:solidFill>
            <a:srgbClr val="92D050">
              <a:alpha val="41000"/>
            </a:srgb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es-PA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«</a:t>
            </a:r>
            <a:br>
              <a:rPr lang="es-PA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</a:br>
            <a:r>
              <a:rPr lang="es-P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Nuestra </a:t>
            </a:r>
            <a:r>
              <a:rPr lang="es-PA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gloria más grande no consiste en no haberse caído nunca, sino en haberse levantado después de cada caída."</a:t>
            </a:r>
            <a:r>
              <a:rPr lang="es-P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 </a:t>
            </a:r>
            <a:r>
              <a:rPr lang="es-P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(Confucio)</a:t>
            </a:r>
            <a:r>
              <a:rPr lang="es-P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/>
            </a:r>
            <a:br>
              <a:rPr lang="es-P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</a:br>
            <a:endParaRPr lang="es-P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itchFamily="66" charset="0"/>
            </a:endParaRPr>
          </a:p>
        </p:txBody>
      </p:sp>
      <p:sp>
        <p:nvSpPr>
          <p:cNvPr id="6" name="AutoShape 2" descr="http://1.bp.blogspot.com/_UPwDmgj802I/TEUluQVIowI/AAAAAAAAAAc/4sHjwbiZlcY/s1600/fotos+paisajes.jpg"/>
          <p:cNvSpPr>
            <a:spLocks noChangeAspect="1" noChangeArrowheads="1"/>
          </p:cNvSpPr>
          <p:nvPr/>
        </p:nvSpPr>
        <p:spPr bwMode="auto">
          <a:xfrm>
            <a:off x="63500" y="-13652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A"/>
          </a:p>
        </p:txBody>
      </p:sp>
      <p:pic>
        <p:nvPicPr>
          <p:cNvPr id="7" name="6 Imagen" descr="ag00111_.gif">
            <a:hlinkClick r:id="" action="ppaction://hlinkshowjump?jump=nextslide">
              <a:snd r:embed="rId3" name="breez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668344" y="6046062"/>
            <a:ext cx="1062781" cy="397569"/>
          </a:xfrm>
          <a:prstGeom prst="rect">
            <a:avLst/>
          </a:prstGeom>
        </p:spPr>
      </p:pic>
      <p:pic>
        <p:nvPicPr>
          <p:cNvPr id="8" name="7 Imagen">
            <a:hlinkClick r:id="rId5" action="ppaction://hlinkpres?slideindex=1&amp;slidetitle=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608" y="5433994"/>
            <a:ext cx="1388534" cy="1224136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8 CuadroTexto">
            <a:hlinkClick r:id="rId5" action="ppaction://hlinkpres?slideindex=1&amp;slidetitle="/>
          </p:cNvPr>
          <p:cNvSpPr txBox="1"/>
          <p:nvPr/>
        </p:nvSpPr>
        <p:spPr>
          <a:xfrm>
            <a:off x="2607402" y="5908746"/>
            <a:ext cx="105035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PA" dirty="0" smtClean="0"/>
              <a:t>Reflexión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xmlns="" val="281154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masternewmedia.org/images/how-to-blog-blackboard-classroom_id785240_size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3059832" y="692696"/>
            <a:ext cx="5112568" cy="2592288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softEdge rad="127000"/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2400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3740145" y="764704"/>
            <a:ext cx="4690151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54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ACTIVIDADES</a:t>
            </a:r>
            <a:endParaRPr kumimoji="0" lang="es-PA" sz="5400" b="1" i="0" u="none" strike="noStrike" kern="1200" cap="none" spc="0" normalizeH="0" baseline="0" noProof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611560" y="1988840"/>
            <a:ext cx="7704856" cy="2448272"/>
          </a:xfrm>
          <a:prstGeom prst="rect">
            <a:avLst/>
          </a:prstGeom>
          <a:solidFill>
            <a:schemeClr val="tx2">
              <a:alpha val="69000"/>
            </a:schemeClr>
          </a:solidFill>
          <a:effectLst>
            <a:softEdge rad="127000"/>
          </a:effectLst>
          <a:scene3d>
            <a:camera prst="obliqueTopRight"/>
            <a:lightRig rig="threePt" dir="t"/>
          </a:scene3d>
        </p:spPr>
        <p:txBody>
          <a:bodyPr>
            <a:noAutofit/>
          </a:bodyPr>
          <a:lstStyle/>
          <a:p>
            <a:pPr lvl="0"/>
            <a:r>
              <a:rPr lang="es-ES_tradnl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4. Envíe por correo electrónico a la facilitadora, con el documento unificado.</a:t>
            </a:r>
            <a:endParaRPr lang="es-PA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4" name="13 Imagen" descr="emai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00750"/>
            <a:ext cx="1198041" cy="1306954"/>
          </a:xfrm>
          <a:prstGeom prst="rect">
            <a:avLst/>
          </a:prstGeom>
        </p:spPr>
      </p:pic>
      <p:pic>
        <p:nvPicPr>
          <p:cNvPr id="7" name="6 Imagen" descr="ag00111_.gif">
            <a:hlinkClick r:id="" action="ppaction://hlinkshowjump?jump=nextslide">
              <a:snd r:embed="rId4" name="breez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asternewmedia.org/images/how-to-blog-blackboard-classroom_id785240_size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3059832" y="692696"/>
            <a:ext cx="5112568" cy="2592288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softEdge rad="127000"/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240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 rot="206949">
            <a:off x="3740145" y="819405"/>
            <a:ext cx="4690151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5400" b="1" i="0" u="none" strike="noStrike" kern="1200" cap="none" spc="0" normalizeH="0" baseline="0" noProof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ACTIVIDADES</a:t>
            </a:r>
            <a:endParaRPr kumimoji="0" lang="es-PA" sz="5400" b="1" i="0" u="none" strike="noStrike" kern="1200" cap="none" spc="0" normalizeH="0" baseline="0" noProof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539552" y="1844824"/>
            <a:ext cx="8064896" cy="4752528"/>
          </a:xfrm>
          <a:prstGeom prst="rect">
            <a:avLst/>
          </a:prstGeom>
          <a:solidFill>
            <a:schemeClr val="tx2">
              <a:alpha val="69000"/>
            </a:schemeClr>
          </a:solidFill>
          <a:effectLst>
            <a:softEdge rad="127000"/>
          </a:effectLst>
          <a:scene3d>
            <a:camera prst="obliqueTopRight"/>
            <a:lightRig rig="threePt" dir="t"/>
          </a:scene3d>
        </p:spPr>
        <p:txBody>
          <a:bodyPr>
            <a:noAutofit/>
          </a:bodyPr>
          <a:lstStyle/>
          <a:p>
            <a:pPr marL="441325" lvl="0" indent="-441325"/>
            <a:endParaRPr lang="es-ES_tradnl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441325" lvl="0" indent="-441325"/>
            <a:r>
              <a:rPr lang="es-ES_tradnl" sz="3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5. Cree un blog colaborativo, utilizando </a:t>
            </a:r>
            <a:r>
              <a:rPr lang="es-ES_tradnl" sz="3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Blogger</a:t>
            </a:r>
            <a:r>
              <a:rPr lang="es-ES_tradnl" sz="3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donde se presente la investigación realizada como artículo, inclúyales imágenes del grupo, video, entre otras cosas, luego envíe una invitación desde el blog a la facilitadora, para dar a conocer la creación del mismo.</a:t>
            </a:r>
          </a:p>
          <a:p>
            <a:pPr marL="441325" lvl="0" indent="-441325"/>
            <a:r>
              <a:rPr lang="es-ES_tradnl" sz="3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 </a:t>
            </a:r>
            <a:r>
              <a:rPr lang="es-ES_tradnl" sz="3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hlinkClick r:id="rId3" action="ppaction://hlinksldjump">
                  <a:snd r:embed="rId4" name="breeze.wav"/>
                </a:hlinkClick>
              </a:rPr>
              <a:t>Ver Video</a:t>
            </a:r>
            <a:endParaRPr lang="es-PA" sz="3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074" name="Picture 2" descr="http://img.vinagreasesino.com/wp-content/uploads/2009/08/blogg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328"/>
            <a:ext cx="1772195" cy="14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gualeguaychusocial.com.ar/comunidad/images/stories/blog/voluntariado/tic.jpg"/>
          <p:cNvPicPr>
            <a:picLocks noChangeAspect="1" noChangeArrowheads="1"/>
          </p:cNvPicPr>
          <p:nvPr/>
        </p:nvPicPr>
        <p:blipFill>
          <a:blip r:embed="rId3" cstate="print"/>
          <a:srcRect b="17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VIDEO DE CREACIÓN DE BLOG CON BLOGGER</a:t>
            </a:r>
            <a:endParaRPr lang="es-P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3 Imagen" descr="ag00111_.gif">
            <a:hlinkClick r:id="" action="ppaction://hlinkshowjump?jump=nextslide">
              <a:snd r:embed="rId4" name="breez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  <p:pic>
        <p:nvPicPr>
          <p:cNvPr id="5" name="crear blog usando blogge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55576" y="1714500"/>
            <a:ext cx="7488832" cy="3802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asternewmedia.org/images/how-to-blog-blackboard-classroom_id785240_size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3059832" y="692696"/>
            <a:ext cx="5112568" cy="2592288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softEdge rad="127000"/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240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 rot="206949">
            <a:off x="3740145" y="819405"/>
            <a:ext cx="4690151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5400" b="1" i="0" u="none" strike="noStrike" kern="1200" cap="none" spc="0" normalizeH="0" baseline="0" noProof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ACTIVIDADES</a:t>
            </a:r>
            <a:endParaRPr kumimoji="0" lang="es-PA" sz="5400" b="1" i="0" u="none" strike="noStrike" kern="1200" cap="none" spc="0" normalizeH="0" baseline="0" noProof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539552" y="1844824"/>
            <a:ext cx="8064896" cy="2160240"/>
          </a:xfrm>
          <a:prstGeom prst="rect">
            <a:avLst/>
          </a:prstGeom>
          <a:solidFill>
            <a:schemeClr val="tx2">
              <a:alpha val="69000"/>
            </a:schemeClr>
          </a:solidFill>
          <a:effectLst>
            <a:softEdge rad="127000"/>
          </a:effectLst>
          <a:scene3d>
            <a:camera prst="obliqueTopRight"/>
            <a:lightRig rig="threePt" dir="t"/>
          </a:scene3d>
        </p:spPr>
        <p:txBody>
          <a:bodyPr>
            <a:noAutofit/>
          </a:bodyPr>
          <a:lstStyle/>
          <a:p>
            <a:pPr marL="441325" lvl="0" indent="-441325"/>
            <a:endParaRPr lang="es-ES_tradnl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441325" indent="-441325"/>
            <a:r>
              <a:rPr lang="es-ES_tradnl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6. Exponga empleando Microsoft </a:t>
            </a:r>
            <a:r>
              <a:rPr lang="es-ES_tradnl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Power</a:t>
            </a:r>
            <a:r>
              <a:rPr lang="es-ES_tradnl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Point lo investigado sobre el tema, colocando hipervínculos hacia el blog del grupo.</a:t>
            </a:r>
            <a:endParaRPr lang="es-PA" sz="4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441325" lvl="0" indent="-441325"/>
            <a:endParaRPr lang="es-ES_tradnl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7 Imagen" descr="ag00111_.gif">
            <a:hlinkClick r:id="" action="ppaction://hlinkshowjump?jump=nextslide">
              <a:snd r:embed="rId3" name="breez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  <p:pic>
        <p:nvPicPr>
          <p:cNvPr id="9" name="8 Imagen" descr="conference_room_meeting_md_wht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6256" y="3284984"/>
            <a:ext cx="2267744" cy="1872208"/>
          </a:xfrm>
          <a:prstGeom prst="rect">
            <a:avLst/>
          </a:prstGeom>
        </p:spPr>
      </p:pic>
      <p:pic>
        <p:nvPicPr>
          <p:cNvPr id="4098" name="Picture 2" descr="http://4.bp.blogspot.com/_f7pcnTuf5Es/TKywSgADe3I/AAAAAAAAAJA/DYztt-Thzqc/s1600/PowerPoi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332656"/>
            <a:ext cx="7848872" cy="4968552"/>
          </a:xfrm>
          <a:prstGeom prst="rect">
            <a:avLst/>
          </a:prstGeom>
          <a:solidFill>
            <a:schemeClr val="bg1">
              <a:alpha val="42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6148" name="Picture 4" descr="http://lh3.ggpht.com/_Bldl5rlVzpU/SvRBc5GccBE/AAAAAAAAADI/gfSeypg6i98/BlogTIC.jpg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es-P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PRODUCTO PRINCIPAL</a:t>
            </a:r>
            <a:endParaRPr lang="es-P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6 Imagen" descr="ag00111_.gif">
            <a:hlinkClick r:id="" action="ppaction://hlinkshowjump?jump=nextslide">
              <a:snd r:embed="rId3" name="breez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668344" y="6165304"/>
            <a:ext cx="1062781" cy="397569"/>
          </a:xfrm>
          <a:prstGeom prst="rect">
            <a:avLst/>
          </a:prstGeom>
        </p:spPr>
      </p:pic>
      <p:pic>
        <p:nvPicPr>
          <p:cNvPr id="61442" name="Picture 2" descr="http://t2.gstatic.com/images?q=tbn:ANd9GcTjxE_X4f_uo0p5g5HZZyTlrBBDyTZUqdEDT-CNe_JlWSRzJmCILhTu3w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77428">
            <a:off x="5047187" y="5465603"/>
            <a:ext cx="912931" cy="411291"/>
          </a:xfrm>
          <a:prstGeom prst="rect">
            <a:avLst/>
          </a:prstGeom>
          <a:noFill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7" cstate="print"/>
          <a:srcRect l="1660" t="32109" r="47977" b="13751"/>
          <a:stretch>
            <a:fillRect/>
          </a:stretch>
        </p:blipFill>
        <p:spPr bwMode="auto">
          <a:xfrm rot="1120502">
            <a:off x="1610908" y="1183195"/>
            <a:ext cx="3257028" cy="2619111"/>
          </a:xfrm>
          <a:prstGeom prst="ellipse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  <a:scene3d>
            <a:camera prst="perspectiveRelaxedModerately"/>
            <a:lightRig rig="threePt" dir="t"/>
          </a:scene3d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2708920"/>
            <a:ext cx="7560840" cy="2304256"/>
          </a:xfrm>
          <a:solidFill>
            <a:srgbClr val="0070C0">
              <a:alpha val="55000"/>
            </a:srgb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PA" sz="1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just">
              <a:buNone/>
            </a:pPr>
            <a:r>
              <a:rPr lang="es-P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Realizar </a:t>
            </a:r>
            <a:r>
              <a:rPr lang="es-PA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un blog de tipo educativo, empleando </a:t>
            </a:r>
            <a:r>
              <a:rPr lang="es-PA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Blogger</a:t>
            </a:r>
            <a:r>
              <a:rPr lang="es-P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es-PA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como herramienta de publicación de contenido multimedia. </a:t>
            </a:r>
            <a:endParaRPr lang="es-PA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just">
              <a:buNone/>
            </a:pPr>
            <a:endParaRPr lang="es-PA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just">
              <a:buNone/>
            </a:pPr>
            <a:endParaRPr lang="es-PA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96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s-P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CRITERIOS DE EVALUACIÓN</a:t>
            </a:r>
            <a:endParaRPr lang="es-P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10404185"/>
              </p:ext>
            </p:extLst>
          </p:nvPr>
        </p:nvGraphicFramePr>
        <p:xfrm>
          <a:off x="467544" y="1340768"/>
          <a:ext cx="8136903" cy="493776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528392"/>
                <a:gridCol w="1089851"/>
                <a:gridCol w="1172887"/>
                <a:gridCol w="1246192"/>
                <a:gridCol w="1099581"/>
              </a:tblGrid>
              <a:tr h="28353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Criterios a </a:t>
                      </a:r>
                      <a:r>
                        <a:rPr lang="es-ES_tradnl" sz="2000" dirty="0" smtClean="0">
                          <a:effectLst/>
                        </a:rPr>
                        <a:t>Evaluar</a:t>
                      </a:r>
                      <a:endParaRPr lang="es-PA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Excelente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5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Bien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4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Regular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2</a:t>
                      </a:r>
                      <a:endParaRPr lang="es-ES_tradnl" sz="18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Deficiente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1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25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>
                          <a:effectLst/>
                        </a:rPr>
                        <a:t>Hubo </a:t>
                      </a:r>
                      <a:r>
                        <a:rPr lang="es-ES_tradnl" sz="1600" dirty="0">
                          <a:effectLst/>
                        </a:rPr>
                        <a:t>colaboración por parte de todos los integrantes del grupo</a:t>
                      </a:r>
                      <a:endParaRPr lang="es-PA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62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La unión del trabajo grupal tiene coherencia </a:t>
                      </a:r>
                      <a:endParaRPr lang="es-PA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25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Cada grupo presentó ideas para mejorar el aspecto del trabajo grupal</a:t>
                      </a:r>
                      <a:endParaRPr lang="es-PA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25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Se envió </a:t>
                      </a:r>
                      <a:r>
                        <a:rPr lang="es-ES_tradnl" sz="1600" dirty="0" smtClean="0">
                          <a:effectLst/>
                        </a:rPr>
                        <a:t>a la facilitadora el </a:t>
                      </a:r>
                      <a:r>
                        <a:rPr lang="es-ES_tradnl" sz="1600" dirty="0">
                          <a:effectLst/>
                        </a:rPr>
                        <a:t>mensaje de correo-e con el archivo adjunto correctamente.</a:t>
                      </a:r>
                      <a:endParaRPr lang="es-PA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62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 smtClean="0">
                          <a:effectLst/>
                        </a:rPr>
                        <a:t>El</a:t>
                      </a:r>
                      <a:r>
                        <a:rPr lang="es-ES_tradnl" sz="1600" baseline="0" dirty="0" smtClean="0">
                          <a:effectLst/>
                        </a:rPr>
                        <a:t> </a:t>
                      </a:r>
                      <a:r>
                        <a:rPr lang="es-ES_tradnl" sz="1600" dirty="0" smtClean="0">
                          <a:effectLst/>
                        </a:rPr>
                        <a:t> </a:t>
                      </a:r>
                      <a:r>
                        <a:rPr lang="es-ES_tradnl" sz="1600" dirty="0">
                          <a:effectLst/>
                        </a:rPr>
                        <a:t>blog de </a:t>
                      </a:r>
                      <a:r>
                        <a:rPr lang="es-ES_tradnl" sz="1600" dirty="0" smtClean="0">
                          <a:effectLst/>
                        </a:rPr>
                        <a:t>grupo se realizó atendiendo las indicaciones sugeridas</a:t>
                      </a:r>
                      <a:endParaRPr lang="es-PA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62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Las ideas </a:t>
                      </a:r>
                      <a:r>
                        <a:rPr lang="es-ES_tradnl" sz="1600" dirty="0" smtClean="0">
                          <a:effectLst/>
                        </a:rPr>
                        <a:t>en la</a:t>
                      </a:r>
                      <a:r>
                        <a:rPr lang="es-ES_tradnl" sz="1600" baseline="0" dirty="0" smtClean="0">
                          <a:effectLst/>
                        </a:rPr>
                        <a:t> sustentación </a:t>
                      </a:r>
                      <a:r>
                        <a:rPr lang="es-ES_tradnl" sz="1600" dirty="0" smtClean="0">
                          <a:effectLst/>
                        </a:rPr>
                        <a:t>se </a:t>
                      </a:r>
                      <a:r>
                        <a:rPr lang="es-ES_tradnl" sz="1600" dirty="0">
                          <a:effectLst/>
                        </a:rPr>
                        <a:t>expusieron ordenadamente</a:t>
                      </a:r>
                      <a:endParaRPr lang="es-PA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62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Hubo introducción, desarrollo y conclusión</a:t>
                      </a:r>
                      <a:endParaRPr lang="es-PA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62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Se demostró dominio del tema</a:t>
                      </a:r>
                      <a:endParaRPr lang="es-PA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25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Presentó aportes multimedia en la presentación expositiva del trabajo</a:t>
                      </a:r>
                      <a:endParaRPr lang="es-PA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s-PA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P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4 Imagen" descr="libret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260648"/>
            <a:ext cx="974817" cy="886197"/>
          </a:xfrm>
          <a:prstGeom prst="rect">
            <a:avLst/>
          </a:prstGeom>
        </p:spPr>
      </p:pic>
      <p:pic>
        <p:nvPicPr>
          <p:cNvPr id="6" name="5 Imagen" descr="ag00111_.gif">
            <a:hlinkClick r:id="" action="ppaction://hlinkshowjump?jump=nextslide">
              <a:snd r:embed="rId3" name="breez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24327" y="6343799"/>
            <a:ext cx="1062781" cy="3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946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gualeguaychusocial.com.ar/comunidad/images/stories/blog/voluntariado/tic.jpg"/>
          <p:cNvPicPr>
            <a:picLocks noChangeAspect="1" noChangeArrowheads="1"/>
          </p:cNvPicPr>
          <p:nvPr/>
        </p:nvPicPr>
        <p:blipFill>
          <a:blip r:embed="rId2" cstate="print"/>
          <a:srcRect b="17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REFERENCIAS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472608"/>
          </a:xfrm>
          <a:solidFill>
            <a:schemeClr val="tx1">
              <a:alpha val="28000"/>
            </a:schemeClr>
          </a:solidFill>
          <a:effectLst>
            <a:softEdge rad="63500"/>
          </a:effectLst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s-ES_tradnl" sz="9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>
              <a:buNone/>
            </a:pPr>
            <a:r>
              <a:rPr lang="es-ES_tradnl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Herramientas </a:t>
            </a:r>
            <a:r>
              <a:rPr lang="es-ES_tradnl" sz="9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 </a:t>
            </a:r>
            <a:r>
              <a:rPr lang="es-ES_tradnl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andamiaje</a:t>
            </a:r>
            <a:endParaRPr lang="es-PA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>
              <a:buNone/>
            </a:pPr>
            <a:endParaRPr lang="es-PA" sz="3400" dirty="0"/>
          </a:p>
          <a:p>
            <a:pPr lvl="0"/>
            <a:r>
              <a:rPr lang="es-ES_tradnl" sz="5600" u="sng" dirty="0">
                <a:hlinkClick r:id="rId3"/>
              </a:rPr>
              <a:t>http://www.youtube.com/watch?v=3ejlDEnd76A&amp;feature=related</a:t>
            </a:r>
            <a:endParaRPr lang="es-PA" sz="5600" dirty="0"/>
          </a:p>
          <a:p>
            <a:pPr lvl="0"/>
            <a:r>
              <a:rPr lang="es-ES_tradnl" sz="5600" u="sng" dirty="0">
                <a:hlinkClick r:id="rId4"/>
              </a:rPr>
              <a:t>http://manual.blogia.com</a:t>
            </a:r>
            <a:r>
              <a:rPr lang="es-ES_tradnl" sz="5600" u="sng" dirty="0" smtClean="0">
                <a:hlinkClick r:id="rId4"/>
              </a:rPr>
              <a:t>/</a:t>
            </a:r>
            <a:endParaRPr lang="es-ES_tradnl" sz="5600" u="sng" dirty="0" smtClean="0"/>
          </a:p>
          <a:p>
            <a:r>
              <a:rPr lang="es-PA" sz="5600" dirty="0" smtClean="0">
                <a:hlinkClick r:id="rId5"/>
              </a:rPr>
              <a:t>http://www.youtube.com/watch?v=LtYwRdz6110&amp;feature=related</a:t>
            </a:r>
            <a:endParaRPr lang="es-PA" sz="5600" dirty="0" smtClean="0"/>
          </a:p>
          <a:p>
            <a:r>
              <a:rPr lang="es-PA" sz="5600" dirty="0" smtClean="0">
                <a:hlinkClick r:id="rId6"/>
              </a:rPr>
              <a:t>http://www.youtube.com/watch?v=sGBzbSRw3-8</a:t>
            </a:r>
            <a:endParaRPr lang="es-PA" sz="5600" dirty="0" smtClean="0"/>
          </a:p>
          <a:p>
            <a:pPr lvl="0"/>
            <a:r>
              <a:rPr lang="es-ES_tradnl" sz="5600" u="sng" dirty="0" smtClean="0">
                <a:hlinkClick r:id="rId7"/>
              </a:rPr>
              <a:t>http</a:t>
            </a:r>
            <a:r>
              <a:rPr lang="es-ES_tradnl" sz="5600" u="sng" dirty="0">
                <a:hlinkClick r:id="rId7"/>
              </a:rPr>
              <a:t>://www.youtube.com/watch?v=BBnl2G2XtxI&amp;feature=related</a:t>
            </a:r>
            <a:endParaRPr lang="es-PA" sz="5600" dirty="0"/>
          </a:p>
          <a:p>
            <a:pPr lvl="0"/>
            <a:r>
              <a:rPr lang="es-ES_tradnl" sz="5600" u="sng" dirty="0">
                <a:hlinkClick r:id="rId8"/>
              </a:rPr>
              <a:t>http://www.youtube.com/watch?v=vMiKzEhnSX4</a:t>
            </a:r>
            <a:endParaRPr lang="es-PA" sz="5600" dirty="0"/>
          </a:p>
          <a:p>
            <a:pPr lvl="0"/>
            <a:r>
              <a:rPr lang="es-ES_tradnl" sz="5600" u="sng" dirty="0">
                <a:hlinkClick r:id="rId9"/>
              </a:rPr>
              <a:t>http://www.youtube.com/watch?v=IDEcKqpPp24</a:t>
            </a:r>
            <a:endParaRPr lang="es-PA" sz="5600" dirty="0"/>
          </a:p>
          <a:p>
            <a:pPr lvl="0"/>
            <a:r>
              <a:rPr lang="es-ES_tradnl" sz="5600" u="sng" dirty="0">
                <a:hlinkClick r:id="rId10"/>
              </a:rPr>
              <a:t>http://</a:t>
            </a:r>
            <a:r>
              <a:rPr lang="es-ES_tradnl" sz="5600" u="sng" dirty="0" smtClean="0">
                <a:hlinkClick r:id="rId10"/>
              </a:rPr>
              <a:t>www.youtube.com/watch?v=tgYGTfXK2lI</a:t>
            </a:r>
            <a:endParaRPr lang="es-ES_tradnl" sz="5600" u="sng" dirty="0" smtClean="0"/>
          </a:p>
          <a:p>
            <a:pPr lvl="0"/>
            <a:r>
              <a:rPr lang="es-PA" sz="5600" u="sng" dirty="0" smtClean="0">
                <a:hlinkClick r:id="rId11"/>
              </a:rPr>
              <a:t>http://www.descargarwindows.com/compartir-sus-documentos-con-otras-personas-en-gmail/</a:t>
            </a:r>
            <a:endParaRPr lang="es-PA" sz="5600" dirty="0" smtClean="0"/>
          </a:p>
          <a:p>
            <a:pPr lvl="0"/>
            <a:r>
              <a:rPr lang="es-PA" sz="5600" u="sng" dirty="0" smtClean="0">
                <a:hlinkClick r:id="rId12"/>
              </a:rPr>
              <a:t>http://docs.google.com/demo/edit?id=scAAuZlu_aH-yrXXOFj4-xyhD&amp;hl=es&amp;dt=document#document</a:t>
            </a:r>
            <a:endParaRPr lang="es-PA" sz="5600" dirty="0" smtClean="0"/>
          </a:p>
          <a:p>
            <a:pPr lvl="0"/>
            <a:r>
              <a:rPr lang="es-PA" sz="5600" u="sng" dirty="0" smtClean="0">
                <a:hlinkClick r:id="rId13"/>
              </a:rPr>
              <a:t>http://es.kioskea.net/faq/3238-trabajar-en-grupo-con-las-herramientas-de-google</a:t>
            </a:r>
            <a:r>
              <a:rPr lang="es-PA" sz="5600" dirty="0" smtClean="0"/>
              <a:t> </a:t>
            </a:r>
          </a:p>
          <a:p>
            <a:pPr lvl="0"/>
            <a:r>
              <a:rPr lang="es-PA" sz="5600" u="sng" dirty="0" smtClean="0">
                <a:hlinkClick r:id="rId14"/>
              </a:rPr>
              <a:t>http://mail.google.com/mail/help/intl/es/about.html</a:t>
            </a:r>
            <a:endParaRPr lang="es-PA" sz="5600" dirty="0" smtClean="0"/>
          </a:p>
          <a:p>
            <a:endParaRPr lang="es-ES_tradnl" b="1" dirty="0" smtClean="0"/>
          </a:p>
          <a:p>
            <a:endParaRPr lang="es-ES_tradnl" b="1" dirty="0" smtClean="0"/>
          </a:p>
          <a:p>
            <a:pPr marL="0" indent="0">
              <a:buNone/>
            </a:pPr>
            <a:r>
              <a:rPr lang="es-ES_tradnl" sz="11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Aplicación</a:t>
            </a:r>
            <a:endParaRPr lang="es-PA" sz="11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lvl="0"/>
            <a:r>
              <a:rPr lang="es-ES_tradnl" sz="6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Microsoft Word			</a:t>
            </a:r>
            <a:endParaRPr lang="es-PA" sz="6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lvl="0"/>
            <a:r>
              <a:rPr lang="es-ES_tradnl" sz="6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Microsoft PowerPoint</a:t>
            </a:r>
            <a:endParaRPr lang="es-PA" sz="6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lvl="0"/>
            <a:r>
              <a:rPr lang="es-ES_tradnl" sz="6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Bloggler</a:t>
            </a:r>
            <a:endParaRPr lang="es-PA" sz="6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lvl="0"/>
            <a:r>
              <a:rPr lang="es-ES_tradnl" sz="6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Google </a:t>
            </a:r>
            <a:r>
              <a:rPr lang="es-ES_tradnl" sz="6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</a:t>
            </a:r>
            <a:r>
              <a:rPr lang="es-ES_tradnl" sz="6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oc</a:t>
            </a:r>
            <a:endParaRPr lang="es-PA" sz="6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lvl="0"/>
            <a:r>
              <a:rPr lang="es-ES_tradnl" sz="6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Buscador en Internet (Google)</a:t>
            </a:r>
            <a:endParaRPr lang="es-PA" sz="6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5 Imagen" descr="computadora10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6804248" y="260648"/>
            <a:ext cx="1656184" cy="1386242"/>
          </a:xfrm>
          <a:prstGeom prst="rect">
            <a:avLst/>
          </a:prstGeom>
        </p:spPr>
      </p:pic>
      <p:pic>
        <p:nvPicPr>
          <p:cNvPr id="7" name="6 Imagen" descr="ag00111_.gif">
            <a:hlinkClick r:id="" action="ppaction://hlinkshowjump?jump=nextslide">
              <a:snd r:embed="rId16" name="breeze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87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gualeguaychusocial.com.ar/comunidad/images/stories/blog/voluntariado/tic.jpg"/>
          <p:cNvPicPr>
            <a:picLocks noChangeAspect="1" noChangeArrowheads="1"/>
          </p:cNvPicPr>
          <p:nvPr/>
        </p:nvPicPr>
        <p:blipFill>
          <a:blip r:embed="rId2" cstate="print"/>
          <a:srcRect b="17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s-P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REFERENCIAS</a:t>
            </a:r>
            <a:endParaRPr lang="es-P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solidFill>
            <a:schemeClr val="tx1">
              <a:alpha val="53000"/>
            </a:schemeClr>
          </a:solidFill>
          <a:effectLst>
            <a:softEdge rad="63500"/>
          </a:effectLst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s-ES_tradnl" sz="28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>
              <a:buNone/>
            </a:pPr>
            <a:r>
              <a:rPr lang="es-ES_tradnl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Información</a:t>
            </a:r>
            <a:r>
              <a:rPr lang="es-ES_tradnl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:</a:t>
            </a:r>
            <a:endParaRPr lang="es-PA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lvl="0"/>
            <a:r>
              <a:rPr lang="es-ES_tradnl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Programa </a:t>
            </a:r>
            <a:r>
              <a:rPr lang="es-ES_tradnl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 Estudio de </a:t>
            </a:r>
            <a:r>
              <a:rPr lang="es-ES_tradnl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XI°</a:t>
            </a:r>
            <a:endParaRPr lang="es-PA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lvl="0"/>
            <a:r>
              <a:rPr lang="es-P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Catalinas Enrique Quero; García Román Agustín Mantenimiento de Portales de la Información. Editorial Thompson. 2007. </a:t>
            </a:r>
          </a:p>
          <a:p>
            <a:pPr lvl="0"/>
            <a:r>
              <a:rPr lang="es-P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VAUGHAN, </a:t>
            </a:r>
            <a:r>
              <a:rPr lang="es-PA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Tay</a:t>
            </a:r>
            <a:r>
              <a:rPr lang="es-P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Multimedia. Manual de referencia, 5ª.ed. Editorial McGraw-Hill/</a:t>
            </a:r>
            <a:r>
              <a:rPr lang="es-PA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Osborne</a:t>
            </a:r>
            <a:r>
              <a:rPr lang="es-PA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Media, 2002 </a:t>
            </a:r>
          </a:p>
          <a:p>
            <a:r>
              <a:rPr lang="es-ES_tradnl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Manual de </a:t>
            </a:r>
            <a:r>
              <a:rPr lang="es-ES_tradnl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Blogger</a:t>
            </a:r>
            <a:r>
              <a:rPr lang="es-ES_tradnl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: </a:t>
            </a:r>
            <a:r>
              <a:rPr lang="es-MX" sz="2400" b="1" dirty="0">
                <a:hlinkClick r:id="rId3"/>
              </a:rPr>
              <a:t>http://</a:t>
            </a:r>
            <a:r>
              <a:rPr lang="es-MX" sz="2400" b="1" dirty="0" smtClean="0">
                <a:hlinkClick r:id="rId3"/>
              </a:rPr>
              <a:t>www.ayuda-internet.net/tutoriales/manual-blog-blogger/manual-blog-blogger.html</a:t>
            </a:r>
            <a:endParaRPr lang="es-MX" sz="2400" b="1" dirty="0" smtClean="0"/>
          </a:p>
          <a:p>
            <a:pPr lvl="0"/>
            <a:endParaRPr lang="es-ES_tradnl" sz="2800" dirty="0"/>
          </a:p>
          <a:p>
            <a:pPr marL="0" indent="0">
              <a:buNone/>
            </a:pPr>
            <a:r>
              <a:rPr lang="es-ES_tradnl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Crédito de las imágenes:</a:t>
            </a:r>
            <a:endParaRPr lang="es-PA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es-ES_tradnl" sz="2200" b="1" u="sng" dirty="0">
                <a:hlinkClick r:id="rId4"/>
              </a:rPr>
              <a:t>http://1.bp.blogspot.com/_shkhZiZ57OA/S9sh7J0Pi_I/AAAAAAAAAJg/alzKyHjudkI/s1600/ojetos+de+aprendizaje.jpg</a:t>
            </a:r>
            <a:endParaRPr lang="es-PA" sz="2200" dirty="0"/>
          </a:p>
          <a:p>
            <a:pPr lvl="0"/>
            <a:endParaRPr lang="es-PA" sz="2800" dirty="0"/>
          </a:p>
          <a:p>
            <a:endParaRPr lang="es-PA" sz="2800" dirty="0"/>
          </a:p>
        </p:txBody>
      </p:sp>
      <p:pic>
        <p:nvPicPr>
          <p:cNvPr id="6" name="5 Imagen" descr="libro vuel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260648"/>
            <a:ext cx="1621532" cy="1447796"/>
          </a:xfrm>
          <a:prstGeom prst="rect">
            <a:avLst/>
          </a:prstGeom>
        </p:spPr>
      </p:pic>
      <p:pic>
        <p:nvPicPr>
          <p:cNvPr id="7" name="6 Imagen" descr="ag00111_.gif">
            <a:hlinkClick r:id="" action="ppaction://hlinkshowjump?jump=nextslide">
              <a:snd r:embed="rId6" name="breeze.wav"/>
            </a:hlinkClick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524327" y="6343799"/>
            <a:ext cx="1062781" cy="3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425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ualeguaychusocial.com.ar/comunidad/images/stories/blog/voluntariado/tic.jpg"/>
          <p:cNvPicPr>
            <a:picLocks noChangeAspect="1" noChangeArrowheads="1"/>
          </p:cNvPicPr>
          <p:nvPr/>
        </p:nvPicPr>
        <p:blipFill>
          <a:blip r:embed="rId2" cstate="print"/>
          <a:srcRect b="17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REFERENCIAS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73016"/>
          </a:xfrm>
          <a:solidFill>
            <a:schemeClr val="tx1">
              <a:alpha val="42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es-ES_tradnl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Crédito de las imágenes:</a:t>
            </a:r>
            <a:endParaRPr lang="es-PA" sz="2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es-PA" sz="1800" u="sng" dirty="0" smtClean="0">
                <a:hlinkClick r:id="rId3"/>
              </a:rPr>
              <a:t>http://www.masternewmedia.org/images/how-to-blog-blackboard-classroom_id785240_size485.jpg</a:t>
            </a:r>
            <a:endParaRPr lang="es-PA" sz="1800" dirty="0" smtClean="0"/>
          </a:p>
          <a:p>
            <a:r>
              <a:rPr lang="es-PA" sz="1800" u="sng" dirty="0" smtClean="0">
                <a:hlinkClick r:id="rId4"/>
              </a:rPr>
              <a:t>http://digitaljournalists.files.wordpress.com/2008/12/periodistadigital.jpg?w=414&amp;h=300</a:t>
            </a:r>
            <a:endParaRPr lang="es-PA" sz="1800" dirty="0" smtClean="0"/>
          </a:p>
          <a:p>
            <a:r>
              <a:rPr lang="es-PA" sz="1800" u="sng" dirty="0" smtClean="0">
                <a:hlinkClick r:id="rId5"/>
              </a:rPr>
              <a:t>http://mercee9.files.wordpress.com/2009/11/tecnologia.jpg</a:t>
            </a:r>
            <a:endParaRPr lang="es-PA" sz="1800" dirty="0" smtClean="0"/>
          </a:p>
          <a:p>
            <a:r>
              <a:rPr lang="en-US" sz="1800" u="sng" dirty="0" smtClean="0">
                <a:hlinkClick r:id="rId6"/>
              </a:rPr>
              <a:t>http://www.mundologia.org/wp-content/uploads/2010/08/tecnologia-300x289.jpg</a:t>
            </a:r>
            <a:endParaRPr lang="es-PA" sz="1800" dirty="0" smtClean="0"/>
          </a:p>
          <a:p>
            <a:r>
              <a:rPr lang="en-US" sz="1800" u="sng" dirty="0" smtClean="0">
                <a:hlinkClick r:id="rId7"/>
              </a:rPr>
              <a:t>http://www.maestrosdelweb.com/images/2010/04/we-love-blogs.jpg</a:t>
            </a:r>
            <a:endParaRPr lang="es-PA" sz="1800" dirty="0" smtClean="0"/>
          </a:p>
          <a:p>
            <a:r>
              <a:rPr lang="en-US" sz="1800" u="sng" dirty="0" smtClean="0">
                <a:hlinkClick r:id="rId8"/>
              </a:rPr>
              <a:t>http://www.clasesdeperiodismo.com/wp-content/uploads/2011/02/blogButton.jpg</a:t>
            </a:r>
            <a:endParaRPr lang="es-PA" sz="1800" dirty="0" smtClean="0"/>
          </a:p>
          <a:p>
            <a:endParaRPr lang="es-PA" dirty="0" smtClean="0"/>
          </a:p>
        </p:txBody>
      </p:sp>
      <p:pic>
        <p:nvPicPr>
          <p:cNvPr id="7" name="6 Imagen" descr="computadora57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60232" y="332656"/>
            <a:ext cx="1958618" cy="1224136"/>
          </a:xfrm>
          <a:prstGeom prst="rect">
            <a:avLst/>
          </a:prstGeom>
        </p:spPr>
      </p:pic>
      <p:pic>
        <p:nvPicPr>
          <p:cNvPr id="6" name="5 Imagen" descr="ag00111_.gif">
            <a:hlinkClick r:id="" action="ppaction://hlinkshowjump?jump=nextslide">
              <a:snd r:embed="rId10" name="breeze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gualeguaychusocial.com.ar/comunidad/images/stories/blog/voluntariado/tic.jpg"/>
          <p:cNvPicPr>
            <a:picLocks noChangeAspect="1" noChangeArrowheads="1"/>
          </p:cNvPicPr>
          <p:nvPr/>
        </p:nvPicPr>
        <p:blipFill>
          <a:blip r:embed="rId2" cstate="print"/>
          <a:srcRect b="17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P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REFERENCIAS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896544"/>
          </a:xfrm>
          <a:solidFill>
            <a:schemeClr val="tx1">
              <a:alpha val="67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Ubicación en el programa de </a:t>
            </a:r>
            <a:r>
              <a:rPr lang="es-ES_tradnl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estudios</a:t>
            </a:r>
            <a:endParaRPr lang="es-PA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400050" lvl="1" indent="0">
              <a:buNone/>
            </a:pPr>
            <a:r>
              <a:rPr lang="es-ES_tradnl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Bachillerato en Humanidades, Ciencias y Agropecuaria</a:t>
            </a:r>
            <a:endParaRPr lang="es-PA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400050" lvl="1" indent="0">
              <a:buNone/>
            </a:pPr>
            <a:r>
              <a:rPr lang="es-ES_tradnl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Programa de Asignatura de Tecnología de la Información</a:t>
            </a:r>
            <a:endParaRPr lang="es-PA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400050" lvl="1" indent="0">
              <a:buNone/>
            </a:pPr>
            <a:r>
              <a:rPr lang="es-ES_tradnl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Módulo III: Publicación. </a:t>
            </a:r>
            <a:endParaRPr lang="es-PA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400050" lvl="1" indent="0">
              <a:buNone/>
            </a:pPr>
            <a:r>
              <a:rPr lang="es-PA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Medios y formas de publicación de contenidos </a:t>
            </a:r>
            <a:r>
              <a:rPr lang="es-P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multimedia-Blog </a:t>
            </a:r>
            <a:endParaRPr lang="es-PA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>
              <a:buNone/>
            </a:pPr>
            <a:endParaRPr lang="es-PA" sz="105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>
              <a:buNone/>
            </a:pPr>
            <a:r>
              <a:rPr lang="es-ES_tradnl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Tiempo</a:t>
            </a:r>
            <a:endParaRPr lang="es-PA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lvl="0"/>
            <a:r>
              <a:rPr lang="es-ES_tradnl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Se requieren 3 sesiones de 45 minutos.</a:t>
            </a:r>
            <a:endParaRPr lang="es-PA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>
              <a:buNone/>
            </a:pPr>
            <a:endParaRPr lang="es-ES_tradnl" sz="105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>
              <a:buNone/>
            </a:pPr>
            <a:r>
              <a:rPr lang="es-ES_tradnl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Observación</a:t>
            </a:r>
            <a:r>
              <a:rPr lang="es-ES_tradnl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: </a:t>
            </a:r>
            <a:endParaRPr lang="es-ES_tradnl" sz="2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es-ES_tradnl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Este </a:t>
            </a:r>
            <a:r>
              <a:rPr lang="es-ES_tradnl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tema se relaciona con las asignaturas de Español, Ética y Moral, Redes y Comunicaciones, Informática Aplicada, Tecnología  de la Información</a:t>
            </a:r>
            <a:r>
              <a:rPr lang="es-ES_tradnl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endParaRPr lang="es-PA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>
              <a:buNone/>
            </a:pPr>
            <a:r>
              <a:rPr lang="es-ES_tradnl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 </a:t>
            </a:r>
            <a:endParaRPr lang="es-PA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marL="0" indent="0">
              <a:buNone/>
            </a:pPr>
            <a:endParaRPr lang="es-PA" sz="2400" dirty="0"/>
          </a:p>
        </p:txBody>
      </p:sp>
      <p:pic>
        <p:nvPicPr>
          <p:cNvPr id="4" name="3 Imagen" descr="lgrupos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332656"/>
            <a:ext cx="1838697" cy="147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 descr="ag00111_.gif">
            <a:hlinkClick r:id="" action="ppaction://hlinkshowjump?jump=nextslide">
              <a:snd r:embed="rId4" name="breez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988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amaliorey.com/wp-content/uploads/2011/04/blog_comentari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35970"/>
            <a:ext cx="9144001" cy="689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879286" y="116632"/>
            <a:ext cx="7581146" cy="156145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>
              <a:buNone/>
            </a:pPr>
            <a:r>
              <a:rPr lang="es-PA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BLOG: </a:t>
            </a:r>
          </a:p>
          <a:p>
            <a:pPr algn="ctr" rtl="0">
              <a:buNone/>
            </a:pPr>
            <a:r>
              <a:rPr lang="es-PA" sz="36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¡El nuevo Periodista eres tú!</a:t>
            </a:r>
            <a:endParaRPr lang="es-PA" sz="3600" b="1" kern="1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1835696" y="4869160"/>
            <a:ext cx="4968552" cy="1628800"/>
          </a:xfrm>
          <a:prstGeom prst="ellipse">
            <a:avLst/>
          </a:prstGeom>
          <a:solidFill>
            <a:schemeClr val="accent5">
              <a:lumMod val="20000"/>
              <a:lumOff val="80000"/>
              <a:alpha val="27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_tradnl" sz="2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Realizado  Por:</a:t>
            </a:r>
          </a:p>
          <a:p>
            <a:pPr algn="ctr"/>
            <a:r>
              <a:rPr lang="es-ES_tradnl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s-ES_tradnl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Brush Script MT" pitchFamily="66" charset="0"/>
              </a:rPr>
              <a:t>Denis M. Muñoz D.</a:t>
            </a:r>
            <a:endParaRPr lang="es-PA" sz="3200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Brush Script MT" pitchFamily="66" charset="0"/>
            </a:endParaRPr>
          </a:p>
          <a:p>
            <a:pPr algn="ctr"/>
            <a:r>
              <a:rPr lang="es-ES_tradnl" sz="1600" b="1" u="sng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denismunoz@educapanama.edu.pa</a:t>
            </a:r>
            <a:endParaRPr lang="es-PA" sz="16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4338" name="Picture 2" descr="http://digitaljournalists.files.wordpress.com/2008/12/periodistadigital.jpg?w=414&amp;h=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772816"/>
            <a:ext cx="2088232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1505732" y="3933056"/>
            <a:ext cx="620593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roadway" pitchFamily="82" charset="0"/>
              </a:rPr>
              <a:t>Actividad de Aprendizaje   XI°</a:t>
            </a:r>
            <a:endParaRPr lang="es-PA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roadway" pitchFamily="82" charset="0"/>
            </a:endParaRPr>
          </a:p>
        </p:txBody>
      </p:sp>
      <p:pic>
        <p:nvPicPr>
          <p:cNvPr id="8" name="7 Imagen" descr="ag00111_.gif">
            <a:hlinkClick r:id="" action="ppaction://hlinkshowjump?jump=nextslide">
              <a:snd r:embed="rId5" name="breez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  <p:pic>
        <p:nvPicPr>
          <p:cNvPr id="2" name="02 si no estas junto a m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367866" y="5564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284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angel niñ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612204" y="4365104"/>
            <a:ext cx="57993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“Dios les Bendiga y </a:t>
            </a:r>
          </a:p>
          <a:p>
            <a:pPr algn="ctr"/>
            <a:r>
              <a:rPr lang="es-E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Proteja siempre”</a:t>
            </a:r>
            <a:endParaRPr lang="es-E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3 Imagen" descr="ag00111_.gif">
            <a:hlinkClick r:id="" action="ppaction://hlinkshowjump?jump=nextslide">
              <a:snd r:embed="rId3" name="breez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uario\Mis documentos\Mis imágenes\30003101.gif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86438" y="4337050"/>
            <a:ext cx="33575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2" descr="C:\Documents and Settings\usuario\Mis documentos\Mis imágenes\30003101.gif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4214813"/>
            <a:ext cx="3519488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" descr="C:\Documents and Settings\usuario\Mis documentos\Mis imágenes\30003101.gif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86438" y="0"/>
            <a:ext cx="33575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C:\Documents and Settings\usuario\Mis documentos\Mis imágenes\30003101.gif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34242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31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8 Marco"/>
          <p:cNvSpPr/>
          <p:nvPr/>
        </p:nvSpPr>
        <p:spPr>
          <a:xfrm>
            <a:off x="103236" y="71414"/>
            <a:ext cx="8929718" cy="6715148"/>
          </a:xfrm>
          <a:prstGeom prst="frame">
            <a:avLst>
              <a:gd name="adj1" fmla="val 3934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2060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 rot="2102202">
            <a:off x="1114425" y="1903413"/>
            <a:ext cx="868363" cy="673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 rot="-2186958">
            <a:off x="7043738" y="5118100"/>
            <a:ext cx="868362" cy="673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" name="9 Imagen" descr="aplausos.gif">
            <a:hlinkClick r:id="" action="ppaction://noaction">
              <a:snd r:embed="rId7" name="applause.wav"/>
            </a:hlinkClick>
            <a:hlinkHover r:id="" action="ppaction://noaction">
              <a:snd r:embed="rId7" name="applause.wav"/>
            </a:hlinkHover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7664" y="4437112"/>
            <a:ext cx="1677786" cy="1864207"/>
          </a:xfrm>
          <a:prstGeom prst="rect">
            <a:avLst/>
          </a:prstGeom>
        </p:spPr>
      </p:pic>
      <p:pic>
        <p:nvPicPr>
          <p:cNvPr id="11" name="10 Imagen" descr="graciass3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39752" y="1340768"/>
            <a:ext cx="4752528" cy="358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Imagen" descr="graciass7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313689">
            <a:off x="2943752" y="981717"/>
            <a:ext cx="2564981" cy="1032445"/>
          </a:xfrm>
          <a:prstGeom prst="rect">
            <a:avLst/>
          </a:prstGeom>
        </p:spPr>
      </p:pic>
      <p:pic>
        <p:nvPicPr>
          <p:cNvPr id="13" name="12 Imagen" descr="graciass7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313689">
            <a:off x="3957176" y="5109179"/>
            <a:ext cx="2701255" cy="1087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2" cstate="print"/>
          <a:srcRect l="14911" t="60325" r="49765" b="13457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 redondeado"/>
          <p:cNvSpPr/>
          <p:nvPr/>
        </p:nvSpPr>
        <p:spPr>
          <a:xfrm>
            <a:off x="755576" y="2420888"/>
            <a:ext cx="7776864" cy="2664296"/>
          </a:xfrm>
          <a:prstGeom prst="roundRect">
            <a:avLst/>
          </a:prstGeom>
          <a:solidFill>
            <a:schemeClr val="accent1">
              <a:alpha val="67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4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P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OBJETIVO</a:t>
            </a:r>
            <a:endParaRPr lang="es-PA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2492896"/>
            <a:ext cx="7632848" cy="2304256"/>
          </a:xfrm>
          <a:noFill/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es-PA" sz="2100" b="1" i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lvl="0" indent="0" algn="ctr">
              <a:buNone/>
            </a:pPr>
            <a:r>
              <a:rPr lang="es-PA" sz="36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Aprende </a:t>
            </a:r>
            <a:r>
              <a:rPr lang="es-PA" sz="36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los aspectos generales sobre las herramientas de publicación de contenidos multimedia. </a:t>
            </a:r>
          </a:p>
          <a:p>
            <a:endParaRPr lang="es-PA" dirty="0"/>
          </a:p>
        </p:txBody>
      </p:sp>
      <p:pic>
        <p:nvPicPr>
          <p:cNvPr id="7" name="6 Imagen" descr="ag00111_.gif">
            <a:hlinkClick r:id="" action="ppaction://hlinkshowjump?jump=nextslide">
              <a:snd r:embed="rId3" name="breez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696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395536" y="1628800"/>
            <a:ext cx="8136904" cy="460851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s-PA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SITUACIÓN DE APRENDIZAJE</a:t>
            </a:r>
            <a:endParaRPr lang="es-PA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72816"/>
            <a:ext cx="7920880" cy="4536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"</a:t>
            </a:r>
            <a:r>
              <a:rPr lang="es-ES_tradnl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Ana y Joel hicieron una investigación sobre </a:t>
            </a:r>
            <a:r>
              <a:rPr lang="es-ES_tradnl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las  </a:t>
            </a:r>
            <a:r>
              <a:rPr lang="es-ES_tradnl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TIC  y desean dar a conocer este artículo a todos los estudiantes de su colegio y estudiantes de otros colegios</a:t>
            </a:r>
            <a:r>
              <a:rPr lang="es-ES_tradnl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.</a:t>
            </a:r>
          </a:p>
          <a:p>
            <a:pPr marL="0" indent="0" algn="ctr">
              <a:buNone/>
            </a:pPr>
            <a:endParaRPr lang="es-PA" sz="16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lt"/>
            </a:endParaRPr>
          </a:p>
          <a:p>
            <a:pPr marL="0" indent="0" algn="ctr">
              <a:buNone/>
            </a:pPr>
            <a:r>
              <a:rPr lang="es-ES_tradnl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Ellos se preguntan ¿cómo de forma gratuita pudieran publicar este trabajo y otros que posteriormente realicen, logrando a la vez conocer la opinión de sus lectores?</a:t>
            </a:r>
            <a:r>
              <a:rPr lang="es-MX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”.</a:t>
            </a:r>
            <a:endParaRPr lang="es-PA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lt"/>
            </a:endParaRPr>
          </a:p>
        </p:txBody>
      </p:sp>
      <p:pic>
        <p:nvPicPr>
          <p:cNvPr id="5" name="4 Imagen" descr="ag00111_.gif">
            <a:hlinkClick r:id="" action="ppaction://hlinkshowjump?jump=nextslide">
              <a:snd r:embed="rId3" name="breez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98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blog.jpg"/>
          <p:cNvPicPr>
            <a:picLocks noChangeAspect="1"/>
          </p:cNvPicPr>
          <p:nvPr/>
        </p:nvPicPr>
        <p:blipFill>
          <a:blip r:embed="rId2" cstate="print"/>
          <a:srcRect r="3882" b="395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es-P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PREGUNTA GENERADORA</a:t>
            </a:r>
            <a:endParaRPr lang="es-P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21428257">
            <a:off x="92093" y="1674427"/>
            <a:ext cx="9035502" cy="3914078"/>
          </a:xfrm>
          <a:solidFill>
            <a:schemeClr val="tx2">
              <a:alpha val="63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0"/>
          </a:effectLst>
          <a:scene3d>
            <a:camera prst="isometricOffAxis1Right"/>
            <a:lightRig rig="threePt" dir="t"/>
          </a:scene3d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s-ES_tradnl" sz="8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ctr">
              <a:buNone/>
            </a:pPr>
            <a:r>
              <a:rPr lang="es-ES_tradn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¿</a:t>
            </a:r>
            <a:r>
              <a:rPr lang="es-ES_tradnl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 qué manera podrías ayudar a Ana y Joel a publicar cronológicamente sus artículos y  detectar  el nivel de aceptación que están teniendo en sus publicaciones</a:t>
            </a:r>
            <a:r>
              <a:rPr lang="es-ES_tradnl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?</a:t>
            </a:r>
            <a:endParaRPr lang="es-PA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4 Imagen" descr="ag00111_.gif">
            <a:hlinkClick r:id="" action="ppaction://hlinkshowjump?jump=nextslide">
              <a:snd r:embed="rId3" name="breez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  <p:pic>
        <p:nvPicPr>
          <p:cNvPr id="6" name="5 Imagen" descr="interro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89345">
            <a:off x="8028384" y="332656"/>
            <a:ext cx="714375" cy="952500"/>
          </a:xfrm>
          <a:prstGeom prst="rect">
            <a:avLst/>
          </a:prstGeom>
        </p:spPr>
      </p:pic>
      <p:pic>
        <p:nvPicPr>
          <p:cNvPr id="7" name="6 Imagen" descr="interro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562252">
            <a:off x="327284" y="331443"/>
            <a:ext cx="803806" cy="1217278"/>
          </a:xfrm>
          <a:prstGeom prst="rect">
            <a:avLst/>
          </a:prstGeom>
        </p:spPr>
      </p:pic>
      <p:pic>
        <p:nvPicPr>
          <p:cNvPr id="8" name="7 Imagen" descr="interro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89345">
            <a:off x="4548470" y="5599028"/>
            <a:ext cx="7143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163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3" grpI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masternewmedia.org/images/how-to-blog-blackboard-classroom_id785240_size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6 Rectángulo redondeado"/>
          <p:cNvSpPr/>
          <p:nvPr/>
        </p:nvSpPr>
        <p:spPr>
          <a:xfrm>
            <a:off x="0" y="1556792"/>
            <a:ext cx="9144000" cy="2664296"/>
          </a:xfrm>
          <a:prstGeom prst="round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6" name="5 Rectángulo"/>
          <p:cNvSpPr/>
          <p:nvPr/>
        </p:nvSpPr>
        <p:spPr>
          <a:xfrm>
            <a:off x="3059832" y="692696"/>
            <a:ext cx="5112568" cy="2304256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softEdge rad="127000"/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24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206949">
            <a:off x="3740145" y="819405"/>
            <a:ext cx="4690151" cy="1143000"/>
          </a:xfrm>
        </p:spPr>
        <p:txBody>
          <a:bodyPr>
            <a:noAutofit/>
          </a:bodyPr>
          <a:lstStyle/>
          <a:p>
            <a:r>
              <a:rPr lang="es-P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ACTIVIDADES</a:t>
            </a:r>
            <a:endParaRPr lang="es-PA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988840"/>
            <a:ext cx="7560840" cy="1512168"/>
          </a:xfrm>
          <a:solidFill>
            <a:schemeClr val="tx2">
              <a:alpha val="69000"/>
            </a:schemeClr>
          </a:solidFill>
          <a:effectLst>
            <a:softEdge rad="127000"/>
          </a:effectLst>
          <a:scene3d>
            <a:camera prst="obliqueTopRight"/>
            <a:lightRig rig="threePt" dir="t"/>
          </a:scene3d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s-ES_tradnl" sz="40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Organizar grupos de tres integrantes para cada tema</a:t>
            </a:r>
            <a:r>
              <a:rPr lang="es-ES_tradnl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endParaRPr lang="es-PA" sz="40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7 Imagen" descr="ag00111_.gif">
            <a:hlinkClick r:id="" action="ppaction://hlinkshowjump?jump=nextslide">
              <a:snd r:embed="rId3" name="breez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2275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asternewmedia.org/images/how-to-blog-blackboard-classroom_id785240_size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3059832" y="692696"/>
            <a:ext cx="5112568" cy="2304256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softEdge rad="127000"/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240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 rot="206949">
            <a:off x="3740145" y="819405"/>
            <a:ext cx="4690151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5400" b="1" i="0" u="none" strike="noStrike" kern="1200" cap="none" spc="0" normalizeH="0" baseline="0" noProof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ACTIVIDADES</a:t>
            </a:r>
            <a:endParaRPr kumimoji="0" lang="es-PA" sz="5400" b="1" i="0" u="none" strike="noStrike" kern="1200" cap="none" spc="0" normalizeH="0" baseline="0" noProof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323528" y="1916832"/>
            <a:ext cx="8352928" cy="3168352"/>
          </a:xfrm>
          <a:prstGeom prst="rect">
            <a:avLst/>
          </a:prstGeom>
          <a:solidFill>
            <a:schemeClr val="tx2">
              <a:alpha val="69000"/>
            </a:schemeClr>
          </a:solidFill>
          <a:effectLst>
            <a:softEdge rad="127000"/>
          </a:effectLst>
          <a:scene3d>
            <a:camera prst="obliqueTopRight"/>
            <a:lightRig rig="threePt" dir="t"/>
          </a:scene3d>
        </p:spPr>
        <p:txBody>
          <a:bodyPr>
            <a:noAutofit/>
          </a:bodyPr>
          <a:lstStyle/>
          <a:p>
            <a:pPr marL="274638" lvl="0" indent="-274638" algn="just"/>
            <a:endParaRPr lang="es-ES_tradnl" b="1" i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274638" indent="-274638" algn="just"/>
            <a:r>
              <a:rPr lang="es-ES_tradnl" sz="2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2.Investigue en Internet, empleando el buscador Google, los siguientes temas: la utilidad de los Blog, ventajas y desventajas, sus características, pasos para crear un blog, elementos que componen un blog, publicación de un blog.  </a:t>
            </a:r>
            <a:r>
              <a:rPr lang="es-MX" sz="2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Cada </a:t>
            </a:r>
            <a:r>
              <a:rPr lang="es-MX" sz="2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grupo debe guardar y cambiar el formato a su trabajo en Microsoft Word.</a:t>
            </a:r>
            <a:endParaRPr lang="es-PA" sz="28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274638" lvl="0" indent="-274638" algn="just"/>
            <a:r>
              <a:rPr lang="es-ES_tradnl" sz="2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es-PA" sz="2800" b="1" i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PA" sz="36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8 Imagen" descr="ag00111_.gif">
            <a:hlinkClick r:id="" action="ppaction://hlinkshowjump?jump=nextslide">
              <a:snd r:embed="rId4" name="breez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685683" y="6199783"/>
            <a:ext cx="1062781" cy="397569"/>
          </a:xfrm>
          <a:prstGeom prst="rect">
            <a:avLst/>
          </a:prstGeom>
        </p:spPr>
      </p:pic>
      <p:pic>
        <p:nvPicPr>
          <p:cNvPr id="1026" name="Picture 2" descr="http://www.bioxd.com/wp-content/uploads/2009/07/google-chrom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853" y="260648"/>
            <a:ext cx="2088232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ttp://www.ciberaula.com/imagenes/word_basico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357" y="5301208"/>
            <a:ext cx="1435224" cy="14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masternewmedia.org/images/how-to-blog-blackboard-classroom_id785240_size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3059832" y="692696"/>
            <a:ext cx="5112568" cy="2448272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softEdge rad="127000"/>
          </a:effectLst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240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 rot="206949">
            <a:off x="3740145" y="819405"/>
            <a:ext cx="4690151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5400" b="1" i="0" u="none" strike="noStrike" kern="1200" cap="none" spc="0" normalizeH="0" baseline="0" noProof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tx1"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ACTIVIDADES</a:t>
            </a:r>
            <a:endParaRPr kumimoji="0" lang="es-PA" sz="5400" b="1" i="0" u="none" strike="noStrike" kern="1200" cap="none" spc="0" normalizeH="0" baseline="0" noProof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228600">
                  <a:schemeClr val="tx1"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683568" y="1772816"/>
            <a:ext cx="7704856" cy="3096344"/>
          </a:xfrm>
          <a:prstGeom prst="rect">
            <a:avLst/>
          </a:prstGeom>
          <a:solidFill>
            <a:schemeClr val="tx2">
              <a:alpha val="69000"/>
            </a:schemeClr>
          </a:solidFill>
          <a:effectLst>
            <a:softEdge rad="127000"/>
          </a:effectLst>
          <a:scene3d>
            <a:camera prst="obliqueTopRight"/>
            <a:lightRig rig="threePt" dir="t"/>
          </a:scene3d>
        </p:spPr>
        <p:txBody>
          <a:bodyPr>
            <a:noAutofit/>
          </a:bodyPr>
          <a:lstStyle/>
          <a:p>
            <a:pPr marL="449263" lvl="0" indent="-449263" algn="just">
              <a:buNone/>
            </a:pPr>
            <a:r>
              <a:rPr lang="es-ES_tradn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3. Cada grupo debe compartir al resto, su parte investigada, empleando la herramienta Google </a:t>
            </a:r>
            <a:r>
              <a:rPr lang="es-ES_tradnl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Doc</a:t>
            </a:r>
            <a:r>
              <a:rPr lang="es-ES_tradn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para unificar los temas en un solo documento. </a:t>
            </a:r>
            <a:r>
              <a:rPr lang="es-ES_tradnl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hlinkClick r:id="rId3" action="ppaction://hlinksldjump">
                  <a:snd r:embed="rId4" name="click.wav"/>
                </a:hlinkClick>
              </a:rPr>
              <a:t>Ver Video</a:t>
            </a:r>
            <a:endParaRPr lang="es-ES_tradnl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PA" sz="6000" b="1" i="0" u="none" strike="noStrike" kern="1200" normalizeH="0" baseline="0" noProof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http://www.fayerwayer.com/up/2009/12/google-do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578" y="116632"/>
            <a:ext cx="1731486" cy="163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gualeguaychusocial.com.ar/comunidad/images/stories/blog/voluntariado/tic.jpg"/>
          <p:cNvPicPr>
            <a:picLocks noChangeAspect="1" noChangeArrowheads="1"/>
          </p:cNvPicPr>
          <p:nvPr/>
        </p:nvPicPr>
        <p:blipFill>
          <a:blip r:embed="rId3" cstate="print"/>
          <a:srcRect b="17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Video de Compartir Documento con Google </a:t>
            </a:r>
            <a:r>
              <a:rPr lang="es-PA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Doc</a:t>
            </a:r>
            <a:endParaRPr lang="es-P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4 Imagen" descr="ag00111_.gif">
            <a:hlinkClick r:id="" action="ppaction://hlinkshowjump?jump=nextslide">
              <a:snd r:embed="rId4" name="breeze.wav"/>
            </a:hlinkClick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524327" y="6199783"/>
            <a:ext cx="1062781" cy="397569"/>
          </a:xfrm>
          <a:prstGeom prst="rect">
            <a:avLst/>
          </a:prstGeom>
        </p:spPr>
      </p:pic>
      <p:pic>
        <p:nvPicPr>
          <p:cNvPr id="3" name="Compartir_documentos_con_Google_Docs_[www.bajaryoutube.com]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55577" y="1916832"/>
            <a:ext cx="7560840" cy="4032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</TotalTime>
  <Words>668</Words>
  <Application>Microsoft Office PowerPoint</Application>
  <PresentationFormat>Presentación en pantalla (4:3)</PresentationFormat>
  <Paragraphs>153</Paragraphs>
  <Slides>21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« Nuestra gloria más grande no consiste en no haberse caído nunca, sino en haberse levantado después de cada caída." (Confucio) </vt:lpstr>
      <vt:lpstr>Diapositiva 2</vt:lpstr>
      <vt:lpstr>OBJETIVO</vt:lpstr>
      <vt:lpstr>SITUACIÓN DE APRENDIZAJE</vt:lpstr>
      <vt:lpstr>PREGUNTA GENERADORA</vt:lpstr>
      <vt:lpstr>ACTIVIDADES</vt:lpstr>
      <vt:lpstr>Diapositiva 7</vt:lpstr>
      <vt:lpstr>Diapositiva 8</vt:lpstr>
      <vt:lpstr>Video de Compartir Documento con Google Doc</vt:lpstr>
      <vt:lpstr>Diapositiva 10</vt:lpstr>
      <vt:lpstr>Diapositiva 11</vt:lpstr>
      <vt:lpstr>VIDEO DE CREACIÓN DE BLOG CON BLOGGER</vt:lpstr>
      <vt:lpstr>Diapositiva 13</vt:lpstr>
      <vt:lpstr>PRODUCTO PRINCIPAL</vt:lpstr>
      <vt:lpstr>CRITERIOS DE EVALUACIÓN</vt:lpstr>
      <vt:lpstr>REFERENCIAS</vt:lpstr>
      <vt:lpstr>REFERENCIAS</vt:lpstr>
      <vt:lpstr>REFERENCIAS</vt:lpstr>
      <vt:lpstr>REFERENCIAS</vt:lpstr>
      <vt:lpstr>Diapositiva 20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Estudiante</dc:creator>
  <cp:lastModifiedBy>Afrodita</cp:lastModifiedBy>
  <cp:revision>108</cp:revision>
  <dcterms:created xsi:type="dcterms:W3CDTF">2011-05-05T13:26:32Z</dcterms:created>
  <dcterms:modified xsi:type="dcterms:W3CDTF">2011-06-20T19:29:34Z</dcterms:modified>
</cp:coreProperties>
</file>