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E821E-C77A-46EE-A7D4-2234950AE2B5}" v="3" dt="2022-08-21T22:55:26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za ureña" userId="2f3767274a00ddd3" providerId="LiveId" clId="{9A3E821E-C77A-46EE-A7D4-2234950AE2B5}"/>
    <pc:docChg chg="delSld modSld">
      <pc:chgData name="raiza ureña" userId="2f3767274a00ddd3" providerId="LiveId" clId="{9A3E821E-C77A-46EE-A7D4-2234950AE2B5}" dt="2022-08-21T22:56:40.249" v="27" actId="2696"/>
      <pc:docMkLst>
        <pc:docMk/>
      </pc:docMkLst>
      <pc:sldChg chg="addSp delSp modSp del mod">
        <pc:chgData name="raiza ureña" userId="2f3767274a00ddd3" providerId="LiveId" clId="{9A3E821E-C77A-46EE-A7D4-2234950AE2B5}" dt="2022-08-21T22:56:40.249" v="27" actId="2696"/>
        <pc:sldMkLst>
          <pc:docMk/>
          <pc:sldMk cId="628588764" sldId="258"/>
        </pc:sldMkLst>
        <pc:spChg chg="add mod">
          <ac:chgData name="raiza ureña" userId="2f3767274a00ddd3" providerId="LiveId" clId="{9A3E821E-C77A-46EE-A7D4-2234950AE2B5}" dt="2022-08-21T22:56:09.882" v="26" actId="1076"/>
          <ac:spMkLst>
            <pc:docMk/>
            <pc:sldMk cId="628588764" sldId="258"/>
            <ac:spMk id="2" creationId="{43E3797E-5F17-23E9-DE19-1FFF32680E74}"/>
          </ac:spMkLst>
        </pc:spChg>
        <pc:picChg chg="del mod">
          <ac:chgData name="raiza ureña" userId="2f3767274a00ddd3" providerId="LiveId" clId="{9A3E821E-C77A-46EE-A7D4-2234950AE2B5}" dt="2022-08-21T22:54:44.920" v="1" actId="478"/>
          <ac:picMkLst>
            <pc:docMk/>
            <pc:sldMk cId="628588764" sldId="258"/>
            <ac:picMk id="102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8500" y="4076700"/>
            <a:ext cx="9120717" cy="6477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2785" y="5372100"/>
            <a:ext cx="9986433" cy="86518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3600">
                <a:latin typeface="Futura LT Book" pitchFamily="2" charset="0"/>
              </a:defRPr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945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9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115889"/>
            <a:ext cx="2783417" cy="64087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9667" y="115889"/>
            <a:ext cx="8149167" cy="640873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3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CE34-FB14-4D76-9812-D4FF38939593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2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7EC66-132B-4E9C-BE8F-7814F209F1C0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3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40EE5-D402-4182-80E7-BA5DAEA80A02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865B-52ED-4805-82F2-06922105B921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9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40F0D-6CC6-4227-B497-D40DFD7A6D05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10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A47F2-407A-489B-A0F9-C2B533793963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52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D05EB-3761-4487-92B9-5CB06BA719F4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AE63C-8633-4C1A-872B-154D2DFB575B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60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C01AD-BCBC-4F84-9594-F4B4986412AA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7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F4178-5C83-4D92-86AE-7258BA38B9FA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31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98D9B-FA08-4876-ACE3-B3C168BCB483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3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0189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9667" y="1989139"/>
            <a:ext cx="5418667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533" y="1989139"/>
            <a:ext cx="5418667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5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3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0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84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136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989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134" y="115889"/>
            <a:ext cx="99843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989139"/>
            <a:ext cx="1104053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298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LT Book" pitchFamily="2" charset="0"/>
          <a:ea typeface="굴림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LT Book" pitchFamily="2" charset="0"/>
          <a:ea typeface="굴림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LT Book" pitchFamily="2" charset="0"/>
          <a:ea typeface="굴림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LT Book" pitchFamily="2" charset="0"/>
          <a:ea typeface="굴림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LT Book" pitchFamily="2" charset="0"/>
          <a:ea typeface="굴림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LT Book" pitchFamily="2" charset="0"/>
          <a:ea typeface="굴림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LT Book" pitchFamily="2" charset="0"/>
          <a:ea typeface="굴림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LT Book" pitchFamily="2" charset="0"/>
          <a:ea typeface="굴림" charset="-127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4234" y="274638"/>
            <a:ext cx="90233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B6BDA98-28ED-4A04-ADB3-9AFF202D5C83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19A61AE-DE85-44CF-89A1-152EFFB029D1}"/>
              </a:ext>
            </a:extLst>
          </p:cNvPr>
          <p:cNvSpPr txBox="1"/>
          <p:nvPr/>
        </p:nvSpPr>
        <p:spPr>
          <a:xfrm>
            <a:off x="1139483" y="4016718"/>
            <a:ext cx="11052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3600" dirty="0">
                <a:solidFill>
                  <a:schemeClr val="bg1"/>
                </a:solidFill>
                <a:effectLst/>
                <a:latin typeface="Base 05" panose="00000400000000000000" pitchFamily="50" charset="0"/>
                <a:ea typeface="Calibri" panose="020F0502020204030204" pitchFamily="34" charset="0"/>
              </a:rPr>
              <a:t>DELITOS INFORMÁTICOS</a:t>
            </a:r>
            <a:endParaRPr lang="es-PA" dirty="0">
              <a:solidFill>
                <a:schemeClr val="bg1"/>
              </a:solidFill>
              <a:latin typeface="Base 05" panose="000004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8457FC-AD19-4FE4-8AEF-A128DA427FF4}"/>
              </a:ext>
            </a:extLst>
          </p:cNvPr>
          <p:cNvSpPr txBox="1"/>
          <p:nvPr/>
        </p:nvSpPr>
        <p:spPr>
          <a:xfrm>
            <a:off x="0" y="5055723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2400" b="0" dirty="0">
                <a:latin typeface="Elephant" panose="02020904090505020303" pitchFamily="18" charset="0"/>
                <a:ea typeface="Calibri" panose="020F0502020204030204" pitchFamily="34" charset="0"/>
              </a:rPr>
              <a:t>E</a:t>
            </a:r>
            <a:r>
              <a:rPr lang="es-PA" sz="2400" b="0" dirty="0">
                <a:effectLst/>
                <a:latin typeface="Elephant" panose="02020904090505020303" pitchFamily="18" charset="0"/>
                <a:ea typeface="Calibri" panose="020F0502020204030204" pitchFamily="34" charset="0"/>
              </a:rPr>
              <a:t>s toda aquella acción antijurídica que se realiza en el entorno digital, espacio digital o de Internet. Ante el extendido uso y utilización de las nuevas tecnologías en todas las esferas de la vida (economía, cultura, industria, ciencia, educación, información, comunicación, etc.)  </a:t>
            </a:r>
            <a:endParaRPr lang="es-PA" sz="2400" b="0" dirty="0">
              <a:latin typeface="Elephant" panose="02020904090505020303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F5EB431-5CF2-4C90-B5F5-8D76EC37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122" y="685655"/>
            <a:ext cx="4488337" cy="2570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70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544123B-B0E3-4398-B512-776945EDD125}"/>
              </a:ext>
            </a:extLst>
          </p:cNvPr>
          <p:cNvSpPr txBox="1"/>
          <p:nvPr/>
        </p:nvSpPr>
        <p:spPr>
          <a:xfrm>
            <a:off x="1181686" y="1043561"/>
            <a:ext cx="108321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2600" dirty="0">
                <a:solidFill>
                  <a:schemeClr val="bg1"/>
                </a:solidFill>
                <a:effectLst/>
                <a:latin typeface="Base 05" panose="00000400000000000000" pitchFamily="50" charset="0"/>
                <a:ea typeface="Times New Roman" panose="02020603050405020304" pitchFamily="18" charset="0"/>
              </a:rPr>
              <a:t>Los delitos informáticos son actividades ilícitas o antijurídicas que:</a:t>
            </a:r>
            <a:endParaRPr lang="es-PA" sz="2600" dirty="0">
              <a:solidFill>
                <a:schemeClr val="bg1"/>
              </a:solidFill>
              <a:latin typeface="Base 05" panose="000004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0BE359-12E0-41B9-BFF8-4EC76EA24A38}"/>
              </a:ext>
            </a:extLst>
          </p:cNvPr>
          <p:cNvSpPr txBox="1"/>
          <p:nvPr/>
        </p:nvSpPr>
        <p:spPr>
          <a:xfrm>
            <a:off x="590840" y="2365582"/>
            <a:ext cx="8482822" cy="4243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es-PA" sz="2800" b="0" dirty="0">
                <a:solidFill>
                  <a:srgbClr val="000000"/>
                </a:solidFill>
                <a:effectLst/>
                <a:latin typeface="Elephant" panose="0202090409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cometen mediante el uso de entornos digitales, redes, </a:t>
            </a:r>
            <a:r>
              <a:rPr lang="es-PA" sz="2800" b="0" i="1" dirty="0">
                <a:solidFill>
                  <a:srgbClr val="000000"/>
                </a:solidFill>
                <a:effectLst/>
                <a:latin typeface="Elephant" panose="0202090409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s-PA" sz="2800" b="0" dirty="0">
                <a:solidFill>
                  <a:srgbClr val="000000"/>
                </a:solidFill>
                <a:effectLst/>
                <a:latin typeface="Elephant" panose="0202090409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computadoras, sistemas informáticos u otros dispositivos de las nuevas tecnologías de información y comunicación 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endParaRPr lang="es-PA" sz="2800" b="0" dirty="0">
              <a:solidFill>
                <a:srgbClr val="000000"/>
              </a:solidFill>
              <a:latin typeface="Elephant" panose="020209040905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es-PA" sz="2800" b="0" dirty="0">
                <a:solidFill>
                  <a:srgbClr val="000000"/>
                </a:solidFill>
                <a:effectLst/>
                <a:latin typeface="Elephant" panose="0202090409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Tienen por objeto causar daños, provocar pérdidas o impedir el uso de sistemas informáticos (delitos informáticos).</a:t>
            </a:r>
            <a:endParaRPr lang="es-PA" sz="2800" b="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5E8B7B70-AD12-45DF-851B-2FC718EEB889}"/>
              </a:ext>
            </a:extLst>
          </p:cNvPr>
          <p:cNvSpPr/>
          <p:nvPr/>
        </p:nvSpPr>
        <p:spPr bwMode="auto">
          <a:xfrm>
            <a:off x="70335" y="2475912"/>
            <a:ext cx="520505" cy="253219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3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Futura LT Book" pitchFamily="2" charset="0"/>
              <a:ea typeface="굴림" charset="-127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4702556-526C-4304-BE03-A8F1C9ADAD38}"/>
              </a:ext>
            </a:extLst>
          </p:cNvPr>
          <p:cNvSpPr/>
          <p:nvPr/>
        </p:nvSpPr>
        <p:spPr bwMode="auto">
          <a:xfrm>
            <a:off x="70335" y="5273038"/>
            <a:ext cx="520505" cy="253219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Futura LT Book" pitchFamily="2" charset="0"/>
              <a:ea typeface="굴림" charset="-127"/>
            </a:endParaRPr>
          </a:p>
        </p:txBody>
      </p:sp>
      <p:pic>
        <p:nvPicPr>
          <p:cNvPr id="11" name="Imagen 10" descr="Una persona en frente de una computadora&#10;&#10;Descripción generada automáticamente con confianza baja">
            <a:extLst>
              <a:ext uri="{FF2B5EF4-FFF2-40B4-BE49-F238E27FC236}">
                <a16:creationId xmlns:a16="http://schemas.microsoft.com/office/drawing/2014/main" id="{E49154A0-420E-4BBA-BB4F-7B5D80106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3" y="3834549"/>
            <a:ext cx="3924886" cy="231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26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26969DC-D4E8-4A90-B074-931738E2FDEE}"/>
              </a:ext>
            </a:extLst>
          </p:cNvPr>
          <p:cNvSpPr txBox="1"/>
          <p:nvPr/>
        </p:nvSpPr>
        <p:spPr>
          <a:xfrm>
            <a:off x="1303606" y="1151264"/>
            <a:ext cx="10888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3200" dirty="0">
                <a:solidFill>
                  <a:schemeClr val="bg1"/>
                </a:solidFill>
                <a:latin typeface="Base 05" panose="00000400000000000000" pitchFamily="50" charset="0"/>
              </a:rPr>
              <a:t>Los delitos informáticos más comunes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71B1D8-0425-4E0C-8A31-6DE5CE0078DA}"/>
              </a:ext>
            </a:extLst>
          </p:cNvPr>
          <p:cNvSpPr txBox="1"/>
          <p:nvPr/>
        </p:nvSpPr>
        <p:spPr>
          <a:xfrm>
            <a:off x="309490" y="2305615"/>
            <a:ext cx="69635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2800" b="0" dirty="0">
                <a:latin typeface="Elephant" panose="02020904090505020303" pitchFamily="18" charset="0"/>
              </a:rPr>
              <a:t>Este tipo de delito se comete a través del robo de identidad. Los criminales utilizan técnicas como el spam, webs falsas o softwares ilegales para engañar a las víctimas y robarles las contraseñas o claves personales. De esta manera, acceden a información confidencial. Un ejemplo de ello es el acceso a datos bancarios.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AA63460-9138-41FD-8ED0-82BF8371AC90}"/>
              </a:ext>
            </a:extLst>
          </p:cNvPr>
          <p:cNvSpPr txBox="1"/>
          <p:nvPr/>
        </p:nvSpPr>
        <p:spPr>
          <a:xfrm>
            <a:off x="3698631" y="19796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3600" dirty="0">
                <a:latin typeface="Base 05" panose="00000400000000000000" pitchFamily="50" charset="0"/>
              </a:rPr>
              <a:t>Estafa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21A9379-B117-44BF-BEB0-A98C94A5B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869" y="2043009"/>
            <a:ext cx="440564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194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98A1167-E6F7-4E4E-8888-5673A054EEA3}"/>
              </a:ext>
            </a:extLst>
          </p:cNvPr>
          <p:cNvSpPr txBox="1"/>
          <p:nvPr/>
        </p:nvSpPr>
        <p:spPr>
          <a:xfrm>
            <a:off x="1303606" y="1151264"/>
            <a:ext cx="10888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3200" dirty="0">
                <a:solidFill>
                  <a:schemeClr val="bg1"/>
                </a:solidFill>
                <a:latin typeface="Base 05" panose="00000400000000000000" pitchFamily="50" charset="0"/>
              </a:rPr>
              <a:t>Los delitos informáticos más comunes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9C5379-A14A-4220-983A-72D0FA20C06E}"/>
              </a:ext>
            </a:extLst>
          </p:cNvPr>
          <p:cNvSpPr txBox="1"/>
          <p:nvPr/>
        </p:nvSpPr>
        <p:spPr>
          <a:xfrm>
            <a:off x="3077306" y="190085"/>
            <a:ext cx="8819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dirty="0">
                <a:latin typeface="Base 05" panose="00000400000000000000" pitchFamily="50" charset="0"/>
              </a:rPr>
              <a:t>Suplantación de identidad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61B448-E45D-4DE1-9A71-C9F0248F7A2C}"/>
              </a:ext>
            </a:extLst>
          </p:cNvPr>
          <p:cNvSpPr txBox="1"/>
          <p:nvPr/>
        </p:nvSpPr>
        <p:spPr>
          <a:xfrm>
            <a:off x="295423" y="2420491"/>
            <a:ext cx="67056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2800" b="0" dirty="0">
                <a:latin typeface="Elephant" panose="02020904090505020303" pitchFamily="18" charset="0"/>
              </a:rPr>
              <a:t>Relacionado con lo anterior, la suplantación de identidad sucede cuando la estafa tiene éxito y el criminal obtiene acceso a la información personal. Una vez obtenida, el criminal puede realizar compras, llegando a arruinar a la víctima, o hacerse pasar por la persona a quien ha robado los datos.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F68840F-0E7D-4E71-BAFD-353D87192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803" y="2266575"/>
            <a:ext cx="4959913" cy="2855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515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33E140-5EB6-47D6-83F0-D9063740D83D}"/>
              </a:ext>
            </a:extLst>
          </p:cNvPr>
          <p:cNvSpPr txBox="1"/>
          <p:nvPr/>
        </p:nvSpPr>
        <p:spPr>
          <a:xfrm>
            <a:off x="1303606" y="1151264"/>
            <a:ext cx="10888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3200" dirty="0">
                <a:solidFill>
                  <a:schemeClr val="bg1"/>
                </a:solidFill>
                <a:latin typeface="Base 05" panose="00000400000000000000" pitchFamily="50" charset="0"/>
              </a:rPr>
              <a:t>Los delitos informáticos más comunes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BD6C6E-4CFF-4708-B9F8-F7DFB02BE0D5}"/>
              </a:ext>
            </a:extLst>
          </p:cNvPr>
          <p:cNvSpPr txBox="1"/>
          <p:nvPr/>
        </p:nvSpPr>
        <p:spPr>
          <a:xfrm>
            <a:off x="5342206" y="16217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dirty="0">
                <a:latin typeface="Base 05" panose="00000400000000000000" pitchFamily="50" charset="0"/>
              </a:rPr>
              <a:t>Extorsión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C165DD-B134-423F-8A2E-392F1D625996}"/>
              </a:ext>
            </a:extLst>
          </p:cNvPr>
          <p:cNvSpPr txBox="1"/>
          <p:nvPr/>
        </p:nvSpPr>
        <p:spPr>
          <a:xfrm>
            <a:off x="397412" y="2151964"/>
            <a:ext cx="6341013" cy="468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s-PA" sz="2800" b="0" spc="15" dirty="0">
                <a:solidFill>
                  <a:srgbClr val="000000"/>
                </a:solidFill>
                <a:effectLst/>
                <a:latin typeface="Elephant" panose="0202090409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delito sucede cuando alguien utiliza internet para extorsionar dinero a una persona o empresa. La extorsión se comete de distintas formas. Por ejemplo, el criminal puede tener acceso a información personal y amenazar con exponerla a menos que pague cierta cantidad de dinero a cambio. </a:t>
            </a:r>
            <a:endParaRPr lang="es-PA" sz="2800" b="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56B6EEC-1503-4A42-AB10-9DBAFE89E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84" y="2222483"/>
            <a:ext cx="4818151" cy="271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712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1BEBE9C-14B8-4053-9696-358D34FDF322}"/>
              </a:ext>
            </a:extLst>
          </p:cNvPr>
          <p:cNvSpPr txBox="1"/>
          <p:nvPr/>
        </p:nvSpPr>
        <p:spPr>
          <a:xfrm>
            <a:off x="1303606" y="1151264"/>
            <a:ext cx="10888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3200" dirty="0">
                <a:solidFill>
                  <a:schemeClr val="bg1"/>
                </a:solidFill>
                <a:latin typeface="Base 05" panose="00000400000000000000" pitchFamily="50" charset="0"/>
              </a:rPr>
              <a:t>Los delitos informáticos más comunes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ACAF47-C965-4572-8949-40B1A44FFAE0}"/>
              </a:ext>
            </a:extLst>
          </p:cNvPr>
          <p:cNvSpPr txBox="1"/>
          <p:nvPr/>
        </p:nvSpPr>
        <p:spPr>
          <a:xfrm>
            <a:off x="5496951" y="215186"/>
            <a:ext cx="3126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3600" b="1" spc="15" dirty="0">
                <a:effectLst/>
                <a:latin typeface="Base 05" panose="00000400000000000000" pitchFamily="50" charset="0"/>
                <a:ea typeface="Times New Roman" panose="02020603050405020304" pitchFamily="18" charset="0"/>
              </a:rPr>
              <a:t>Hackeo</a:t>
            </a:r>
            <a:endParaRPr lang="es-PA" dirty="0">
              <a:latin typeface="Base 05" panose="00000400000000000000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13FE41-BB84-441C-986D-9E2EF4207BFF}"/>
              </a:ext>
            </a:extLst>
          </p:cNvPr>
          <p:cNvSpPr txBox="1"/>
          <p:nvPr/>
        </p:nvSpPr>
        <p:spPr>
          <a:xfrm>
            <a:off x="649459" y="2321864"/>
            <a:ext cx="6098344" cy="376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s-PA" sz="2800" spc="15" dirty="0">
                <a:solidFill>
                  <a:srgbClr val="000000"/>
                </a:solidFill>
                <a:effectLst/>
                <a:latin typeface="Elephant" panose="0202090409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delito se considera muy grave, ya que el hacker intenta obtener acceso a cuentas personales con la ayuda de un ordenador. Con ello consigue robar información confidencial y puede llegar afectar a los negocios de una empresa.</a:t>
            </a:r>
            <a:endParaRPr lang="es-PA" sz="28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0A39E240-4FCB-463F-B0C8-ED01CBB20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23" y="2181187"/>
            <a:ext cx="4905149" cy="3270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270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1BEBE9C-14B8-4053-9696-358D34FDF322}"/>
              </a:ext>
            </a:extLst>
          </p:cNvPr>
          <p:cNvSpPr txBox="1"/>
          <p:nvPr/>
        </p:nvSpPr>
        <p:spPr>
          <a:xfrm>
            <a:off x="1303606" y="1151264"/>
            <a:ext cx="10888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3200" dirty="0">
                <a:solidFill>
                  <a:schemeClr val="bg1"/>
                </a:solidFill>
                <a:latin typeface="Base 05" panose="00000400000000000000" pitchFamily="50" charset="0"/>
              </a:rPr>
              <a:t>Conclusión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15" y="2038349"/>
            <a:ext cx="10139391" cy="411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822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Futura LT Book"/>
        <a:ea typeface="굴림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60</TotalTime>
  <Words>344</Words>
  <Application>Microsoft Office PowerPoint</Application>
  <PresentationFormat>Panorámica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Base 05</vt:lpstr>
      <vt:lpstr>Elephant</vt:lpstr>
      <vt:lpstr>Futura LT Book</vt:lpstr>
      <vt:lpstr>template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Stacy  Smith</dc:creator>
  <cp:lastModifiedBy>raiza ureña</cp:lastModifiedBy>
  <cp:revision>18</cp:revision>
  <dcterms:created xsi:type="dcterms:W3CDTF">2021-10-13T22:18:03Z</dcterms:created>
  <dcterms:modified xsi:type="dcterms:W3CDTF">2022-08-21T22:56:50Z</dcterms:modified>
</cp:coreProperties>
</file>