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64" r:id="rId2"/>
    <p:sldId id="260" r:id="rId3"/>
    <p:sldId id="257" r:id="rId4"/>
    <p:sldId id="266" r:id="rId5"/>
    <p:sldId id="267" r:id="rId6"/>
    <p:sldId id="268" r:id="rId7"/>
    <p:sldId id="258" r:id="rId8"/>
    <p:sldId id="269" r:id="rId9"/>
    <p:sldId id="262" r:id="rId10"/>
    <p:sldId id="265" r:id="rId11"/>
    <p:sldId id="261" r:id="rId1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C3BE9-D30B-4489-8298-B44FC517BDC2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EC671-1290-4F0A-A5BD-3104D1ED9710}" type="slidenum">
              <a:rPr lang="es-PA" smtClean="0"/>
              <a:pPr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232568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PA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EC671-1290-4F0A-A5BD-3104D1ED9710}" type="slidenum">
              <a:rPr lang="es-PA" smtClean="0"/>
              <a:pPr/>
              <a:t>7</a:t>
            </a:fld>
            <a:endParaRPr lang="es-P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86EDA-457E-44CA-A706-2C87D22303A3}" type="datetimeFigureOut">
              <a:rPr lang="es-PA" smtClean="0"/>
              <a:pPr/>
              <a:t>08/08/2016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7A219-899D-45F8-9D2B-DC01E62AB19E}" type="slidenum">
              <a:rPr lang="es-PA" smtClean="0"/>
              <a:pPr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2463552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16200000" scaled="0"/>
          </a:gradFill>
        </p:spPr>
        <p:txBody>
          <a:bodyPr>
            <a:normAutofit/>
          </a:bodyPr>
          <a:lstStyle/>
          <a:p>
            <a:pPr algn="ctr"/>
            <a:r>
              <a:rPr lang="es-PA" sz="3600" cap="none" dirty="0">
                <a:solidFill>
                  <a:prstClr val="black"/>
                </a:solidFill>
                <a:ea typeface="+mn-ea"/>
                <a:cs typeface="+mn-cs"/>
              </a:rPr>
              <a:t>Innovaciones Educativas</a:t>
            </a:r>
            <a:r>
              <a:rPr lang="es-PA" sz="3600" cap="none" dirty="0" smtClean="0">
                <a:solidFill>
                  <a:prstClr val="black"/>
                </a:solidFill>
                <a:ea typeface="+mn-ea"/>
                <a:cs typeface="+mn-cs"/>
              </a:rPr>
              <a:t>.</a:t>
            </a:r>
            <a:br>
              <a:rPr lang="es-PA" sz="3600" cap="none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s-PA" sz="3600" cap="none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s-PA" sz="3600" cap="none" dirty="0">
                <a:solidFill>
                  <a:prstClr val="black"/>
                </a:solidFill>
                <a:ea typeface="+mn-ea"/>
                <a:cs typeface="+mn-cs"/>
              </a:rPr>
              <a:t>Experiencias en Educación Infantil</a:t>
            </a:r>
            <a:endParaRPr lang="es-PA" sz="3600" dirty="0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722313" y="4869160"/>
            <a:ext cx="7594103" cy="1584176"/>
          </a:xfrm>
          <a:solidFill>
            <a:schemeClr val="accent4">
              <a:lumMod val="7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es-PA" sz="2800" b="1" dirty="0" smtClean="0">
              <a:solidFill>
                <a:schemeClr val="tx1"/>
              </a:solidFill>
            </a:endParaRPr>
          </a:p>
          <a:p>
            <a:pPr algn="ctr"/>
            <a:endParaRPr lang="es-PA" sz="3200" b="1" dirty="0" smtClean="0">
              <a:solidFill>
                <a:schemeClr val="tx1"/>
              </a:solidFill>
            </a:endParaRPr>
          </a:p>
          <a:p>
            <a:pPr algn="ctr"/>
            <a:endParaRPr lang="es-PA" sz="3200" b="1" dirty="0" smtClean="0">
              <a:solidFill>
                <a:schemeClr val="tx1"/>
              </a:solidFill>
            </a:endParaRPr>
          </a:p>
          <a:p>
            <a:pPr algn="ctr"/>
            <a:endParaRPr lang="es-PA" sz="3200" b="1" dirty="0">
              <a:solidFill>
                <a:schemeClr val="tx1"/>
              </a:solidFill>
            </a:endParaRPr>
          </a:p>
          <a:p>
            <a:pPr algn="ctr"/>
            <a:r>
              <a:rPr lang="es-PA" sz="9600" b="1" dirty="0" smtClean="0">
                <a:solidFill>
                  <a:schemeClr val="tx1"/>
                </a:solidFill>
              </a:rPr>
              <a:t>Por:  Prof. Lourdes Barreno </a:t>
            </a:r>
            <a:r>
              <a:rPr lang="es-PA" sz="9600" b="1" dirty="0" err="1" smtClean="0">
                <a:solidFill>
                  <a:schemeClr val="tx1"/>
                </a:solidFill>
              </a:rPr>
              <a:t>Huffman</a:t>
            </a:r>
            <a:endParaRPr lang="es-PA" sz="9600" b="1" dirty="0" smtClean="0">
              <a:solidFill>
                <a:schemeClr val="tx1"/>
              </a:solidFill>
            </a:endParaRPr>
          </a:p>
          <a:p>
            <a:pPr algn="ctr"/>
            <a:r>
              <a:rPr lang="es-PA" sz="9600" b="1" dirty="0" smtClean="0">
                <a:solidFill>
                  <a:schemeClr val="tx1"/>
                </a:solidFill>
              </a:rPr>
              <a:t>Portal Educa Panamá.</a:t>
            </a:r>
            <a:endParaRPr lang="es-PA" sz="9600" b="1" dirty="0" smtClean="0">
              <a:solidFill>
                <a:schemeClr val="tx1"/>
              </a:solidFill>
            </a:endParaRPr>
          </a:p>
          <a:p>
            <a:pPr algn="ctr"/>
            <a:r>
              <a:rPr lang="es-PA" sz="9600" b="1" dirty="0" smtClean="0">
                <a:solidFill>
                  <a:schemeClr val="tx1"/>
                </a:solidFill>
              </a:rPr>
              <a:t>  </a:t>
            </a:r>
          </a:p>
          <a:p>
            <a:pPr algn="ctr"/>
            <a:endParaRPr lang="es-PA" sz="40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Niños, Colegio, Diversion, Pisina De Bolas, Disfrutan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772816"/>
            <a:ext cx="4746531" cy="316435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s-PA" dirty="0">
                <a:solidFill>
                  <a:schemeClr val="bg1"/>
                </a:solidFill>
              </a:rPr>
              <a:t>C</a:t>
            </a:r>
            <a:r>
              <a:rPr lang="es-PA" dirty="0" smtClean="0">
                <a:solidFill>
                  <a:schemeClr val="bg1"/>
                </a:solidFill>
              </a:rPr>
              <a:t>onclusión</a:t>
            </a:r>
            <a:endParaRPr lang="es-PA" dirty="0">
              <a:solidFill>
                <a:schemeClr val="bg1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PA" dirty="0" smtClean="0"/>
              <a:t>La música es un medio para expresar la capacidad de comunicación en los niños.</a:t>
            </a:r>
          </a:p>
          <a:p>
            <a:pPr algn="just"/>
            <a:r>
              <a:rPr lang="es-PA" dirty="0" smtClean="0"/>
              <a:t>El juego es un medio para que los niños adquieran aprendizajes.</a:t>
            </a:r>
          </a:p>
          <a:p>
            <a:pPr algn="just"/>
            <a:r>
              <a:rPr lang="es-PA" dirty="0" smtClean="0"/>
              <a:t>El lenguaje musical está relacionado al lenguaje corporal, plástico y oral.</a:t>
            </a:r>
          </a:p>
          <a:p>
            <a:pPr algn="just"/>
            <a:r>
              <a:rPr lang="es-PA" dirty="0" smtClean="0"/>
              <a:t>A través de la música el niño aprende de manera divertida y creativa.  Expresa sus emociones, construye su identidad y se relaciona con los demás.</a:t>
            </a:r>
          </a:p>
          <a:p>
            <a:pPr algn="just"/>
            <a:r>
              <a:rPr lang="es-PA" dirty="0" smtClean="0"/>
              <a:t>La música promueve la acción activa y participativa.</a:t>
            </a:r>
          </a:p>
          <a:p>
            <a:endParaRPr lang="es-PA" dirty="0" smtClean="0"/>
          </a:p>
          <a:p>
            <a:endParaRPr lang="es-PA" dirty="0" smtClean="0"/>
          </a:p>
          <a:p>
            <a:endParaRPr lang="es-P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s-PA" dirty="0" smtClean="0"/>
              <a:t>BIBLIOGRAFÍA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582825"/>
            <a:ext cx="8229600" cy="4525963"/>
          </a:xfr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16200000" scaled="0"/>
          </a:gradFill>
        </p:spPr>
        <p:txBody>
          <a:bodyPr/>
          <a:lstStyle/>
          <a:p>
            <a:r>
              <a:rPr lang="es-PA" dirty="0" smtClean="0"/>
              <a:t>http://www.guiainfantil.com/articulos/ocio/musica/ejercicios-para-trabajar-ritmo-y-entonacion-con-los-ninos/</a:t>
            </a:r>
            <a:endParaRPr lang="es-PA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940436"/>
            <a:ext cx="4752528" cy="31683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s-PA" b="1" dirty="0" smtClean="0"/>
              <a:t>INTRODUCCIÓN</a:t>
            </a:r>
            <a:endParaRPr lang="es-PA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 fontAlgn="base">
              <a:buNone/>
            </a:pPr>
            <a:r>
              <a:rPr lang="es-PA" dirty="0" smtClean="0"/>
              <a:t>   Los principales beneficios de trabajar desde pequeños el ritmo y la entonación musical son: </a:t>
            </a:r>
          </a:p>
          <a:p>
            <a:pPr algn="just" fontAlgn="base">
              <a:buNone/>
            </a:pPr>
            <a:r>
              <a:rPr lang="es-PA" dirty="0"/>
              <a:t> </a:t>
            </a:r>
            <a:r>
              <a:rPr lang="es-PA" dirty="0" smtClean="0"/>
              <a:t>  Aumentar la  capacidad cognitiva</a:t>
            </a:r>
            <a:r>
              <a:rPr lang="es-PA" dirty="0"/>
              <a:t> </a:t>
            </a:r>
            <a:r>
              <a:rPr lang="es-PA" dirty="0" smtClean="0"/>
              <a:t>del niño a través del</a:t>
            </a:r>
            <a:r>
              <a:rPr lang="es-PA" dirty="0"/>
              <a:t> </a:t>
            </a:r>
            <a:r>
              <a:rPr lang="es-PA" dirty="0" smtClean="0"/>
              <a:t>desarrollo de  la memoria visual y auditiva.  Además, logramos fortalecer la capacidad psicomotriz y lingüística.</a:t>
            </a:r>
          </a:p>
          <a:p>
            <a:pPr algn="just" fontAlgn="base">
              <a:buNone/>
            </a:pPr>
            <a:endParaRPr lang="es-P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556791"/>
          </a:xfrm>
        </p:spPr>
        <p:txBody>
          <a:bodyPr/>
          <a:lstStyle/>
          <a:p>
            <a:r>
              <a:rPr lang="es-PA" b="1" dirty="0" smtClean="0"/>
              <a:t>LA MÚSICA</a:t>
            </a:r>
            <a:endParaRPr lang="es-PA" b="1" dirty="0"/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4464496" cy="48965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s-PA" b="0" cap="none" dirty="0" smtClean="0">
                <a:solidFill>
                  <a:schemeClr val="tx1"/>
                </a:solidFill>
              </a:rPr>
              <a:t>-Influye positivamente en el estado de ánimo. </a:t>
            </a:r>
          </a:p>
          <a:p>
            <a:pPr algn="just"/>
            <a:r>
              <a:rPr lang="es-PA" b="0" cap="none" dirty="0" smtClean="0">
                <a:solidFill>
                  <a:schemeClr val="tx1"/>
                </a:solidFill>
              </a:rPr>
              <a:t> -Es recomendada para tratar problemas de conducta.</a:t>
            </a:r>
          </a:p>
          <a:p>
            <a:pPr algn="just"/>
            <a:r>
              <a:rPr lang="es-PA" b="0" cap="none" dirty="0" smtClean="0">
                <a:solidFill>
                  <a:schemeClr val="tx1"/>
                </a:solidFill>
              </a:rPr>
              <a:t>-Mejora la autoestima del niño.</a:t>
            </a:r>
          </a:p>
        </p:txBody>
      </p:sp>
      <p:pic>
        <p:nvPicPr>
          <p:cNvPr id="2050" name="Picture 2" descr="Niños, Kids, Música, Buenos Aires, Argent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106" y="1556792"/>
            <a:ext cx="4084472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s-PA" dirty="0" smtClean="0"/>
              <a:t>Juegos Musicales</a:t>
            </a:r>
            <a:endParaRPr lang="es-PA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r>
              <a:rPr lang="es-PA" b="1" dirty="0" smtClean="0"/>
              <a:t>Un Viaje Musical:</a:t>
            </a:r>
          </a:p>
          <a:p>
            <a:pPr algn="just"/>
            <a:r>
              <a:rPr lang="es-PA" b="1" dirty="0" smtClean="0"/>
              <a:t>Primero se colocan a los niños y niñas sentados unos detrás de otros.  Luego se les dice a los pequeños  que imaginen que viajan en un tren y pasarán cerca de un país.  Mientras se les presenta un </a:t>
            </a:r>
            <a:r>
              <a:rPr lang="es-PA" b="1" dirty="0" err="1" smtClean="0"/>
              <a:t>power</a:t>
            </a:r>
            <a:r>
              <a:rPr lang="es-PA" b="1" dirty="0" smtClean="0"/>
              <a:t> </a:t>
            </a:r>
            <a:r>
              <a:rPr lang="es-PA" b="1" dirty="0" err="1" smtClean="0"/>
              <a:t>point</a:t>
            </a:r>
            <a:r>
              <a:rPr lang="es-PA" b="1" dirty="0" smtClean="0"/>
              <a:t> sobre un lugar que muestre sus costumbres, vestimenta y gastronomía.  Se les pide a los niños que bailen o cantan  músicas propias del lugar presentado. </a:t>
            </a:r>
            <a:endParaRPr lang="es-PA" b="1" dirty="0"/>
          </a:p>
        </p:txBody>
      </p:sp>
    </p:spTree>
    <p:extLst>
      <p:ext uri="{BB962C8B-B14F-4D97-AF65-F5344CB8AC3E}">
        <p14:creationId xmlns:p14="http://schemas.microsoft.com/office/powerpoint/2010/main" val="78194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PA" dirty="0" smtClean="0"/>
              <a:t>Juego Los Animales del Bosque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s-PA" sz="2400" dirty="0" smtClean="0"/>
              <a:t>El aula debe ser cómoda para los estudiantes.  Se hacen dos grupos .  Un grupo representará los elementos de la naturaleza y otro simularán ser los animales.  Se les pide a los alumnos que imiten a un lobo, a el viento, la lluvia, las aves, etc.  Siempre utilizando el ritmo de la música .  Cuando para la música se debe representar un elemento o un animal del grupo.  También podemos utilizar diferentes instrumentos musicales para jugar y representar diferentes roles de acuerdo al sonido.</a:t>
            </a:r>
            <a:endParaRPr lang="es-PA" sz="2400" dirty="0"/>
          </a:p>
        </p:txBody>
      </p:sp>
    </p:spTree>
    <p:extLst>
      <p:ext uri="{BB962C8B-B14F-4D97-AF65-F5344CB8AC3E}">
        <p14:creationId xmlns:p14="http://schemas.microsoft.com/office/powerpoint/2010/main" val="307562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hica, Persona, Humano, Niño, El Agua, Bach, Lluv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9432"/>
            <a:ext cx="9144000" cy="731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530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PA" dirty="0" smtClean="0"/>
              <a:t>ACTIVIDADES CON MÚSICA</a:t>
            </a:r>
            <a:endParaRPr lang="es-PA" dirty="0"/>
          </a:p>
        </p:txBody>
      </p:sp>
      <p:sp>
        <p:nvSpPr>
          <p:cNvPr id="2" name="1 Subtítul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  <a:solidFill>
            <a:srgbClr val="92D05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s-PA" sz="2000" b="0" dirty="0" smtClean="0"/>
              <a:t>El canto es una de las principales herramientas para aumentar el conocimiento de vocabulario y de la composición lingüística de las oraciones.</a:t>
            </a:r>
          </a:p>
          <a:p>
            <a:pPr algn="just"/>
            <a:r>
              <a:rPr lang="es-PA" sz="2000" b="0" dirty="0" smtClean="0"/>
              <a:t>Escuchar música es clave para incentivar la atención, reconocer sonidos nuevos.</a:t>
            </a:r>
          </a:p>
          <a:p>
            <a:pPr algn="just"/>
            <a:r>
              <a:rPr lang="es-PA" sz="2000" b="0" dirty="0" smtClean="0"/>
              <a:t>Organizar juegos en los que la música sea protagonista.</a:t>
            </a:r>
          </a:p>
          <a:p>
            <a:pPr algn="just"/>
            <a:r>
              <a:rPr lang="es-PA" sz="2000" b="0" dirty="0" smtClean="0"/>
              <a:t>Dar vía libre a la improvisación dejando que el niño cante o toque algún instrumento. Se afianzará su personalidad, al otorgarle libertad de comportamiento y elección, siempre y cuando se mantengan unos límites básicos.</a:t>
            </a:r>
          </a:p>
          <a:p>
            <a:pPr algn="just"/>
            <a:r>
              <a:rPr lang="es-PA" sz="2000" b="0" dirty="0" smtClean="0"/>
              <a:t>Tocar cualquier instrumento para desarrollar las funciones motrices y, al hacerlo en grupo, relacionarse con los demás.</a:t>
            </a:r>
          </a:p>
          <a:p>
            <a:pPr algn="just"/>
            <a:r>
              <a:rPr lang="es-PA" sz="2000" b="0" dirty="0" smtClean="0"/>
              <a:t>Hacer ejercicios rítmicos con el objetivo de mejorar la coordinación y resistencia física.</a:t>
            </a:r>
          </a:p>
          <a:p>
            <a:endParaRPr lang="es-P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iña Girando, Bailando, Al Aire Libre, Verano, Hermo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0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415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s-PA" dirty="0" smtClean="0"/>
              <a:t>Juegos  Infantiles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s-PA" dirty="0" smtClean="0"/>
          </a:p>
          <a:p>
            <a:pPr algn="just"/>
            <a:r>
              <a:rPr lang="es-PA" dirty="0" smtClean="0"/>
              <a:t>Los niños se interesan más por los juegos y actividades divertidas.  El juego de la silla es  practicado por los niños,  y les permite desarrollar la velocidad, el control del cuerpo, el sentido de reacción y la parada. En esta actividad se lo pasan muy bien ya que se realiza por medio de la música, tienen que bailar hasta que pare la música y deberán sentarse en la silla que quede libre. </a:t>
            </a:r>
            <a:endParaRPr lang="es-P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Words>508</Words>
  <Application>Microsoft Office PowerPoint</Application>
  <PresentationFormat>Presentación en pantalla (4:3)</PresentationFormat>
  <Paragraphs>40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Innovaciones Educativas.  Experiencias en Educación Infantil</vt:lpstr>
      <vt:lpstr>INTRODUCCIÓN</vt:lpstr>
      <vt:lpstr>LA MÚSICA</vt:lpstr>
      <vt:lpstr>Juegos Musicales</vt:lpstr>
      <vt:lpstr>Juego Los Animales del Bosque</vt:lpstr>
      <vt:lpstr>Presentación de PowerPoint</vt:lpstr>
      <vt:lpstr>ACTIVIDADES CON MÚSICA</vt:lpstr>
      <vt:lpstr>Presentación de PowerPoint</vt:lpstr>
      <vt:lpstr>Juegos  Infantiles</vt:lpstr>
      <vt:lpstr>Conclusión</vt:lpstr>
      <vt:lpstr>BIBLIOGRAFÍA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lourdes</dc:creator>
  <cp:lastModifiedBy>Portal_A</cp:lastModifiedBy>
  <cp:revision>31</cp:revision>
  <dcterms:created xsi:type="dcterms:W3CDTF">2016-05-27T01:10:15Z</dcterms:created>
  <dcterms:modified xsi:type="dcterms:W3CDTF">2016-08-08T15:11:16Z</dcterms:modified>
</cp:coreProperties>
</file>