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8F9922B-71B7-4AA1-B6F0-A4AE0107F928}" type="datetimeFigureOut">
              <a:rPr lang="es-PA" smtClean="0"/>
              <a:t>09/21/2016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8F9922B-71B7-4AA1-B6F0-A4AE0107F928}" type="datetimeFigureOut">
              <a:rPr lang="es-PA" smtClean="0"/>
              <a:t>09/21/2016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8F9922B-71B7-4AA1-B6F0-A4AE0107F928}" type="datetimeFigureOut">
              <a:rPr lang="es-PA" smtClean="0"/>
              <a:t>09/21/2016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8F9922B-71B7-4AA1-B6F0-A4AE0107F928}" type="datetimeFigureOut">
              <a:rPr lang="es-PA" smtClean="0"/>
              <a:t>09/21/2016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F8F9922B-71B7-4AA1-B6F0-A4AE0107F928}" type="datetimeFigureOut">
              <a:rPr lang="es-PA" smtClean="0"/>
              <a:t>09/21/2016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8F9922B-71B7-4AA1-B6F0-A4AE0107F928}" type="datetimeFigureOut">
              <a:rPr lang="es-PA" smtClean="0"/>
              <a:t>09/21/2016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2F66B01-FA5A-43CA-945F-6DED99C49B30}" type="slidenum">
              <a:rPr lang="es-PA" smtClean="0"/>
              <a:t>‹Nº›</a:t>
            </a:fld>
            <a:endParaRPr lang="es-PA"/>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8F9922B-71B7-4AA1-B6F0-A4AE0107F928}" type="datetimeFigureOut">
              <a:rPr lang="es-PA" smtClean="0"/>
              <a:t>09/21/2016</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8F9922B-71B7-4AA1-B6F0-A4AE0107F928}" type="datetimeFigureOut">
              <a:rPr lang="es-PA" smtClean="0"/>
              <a:t>09/21/2016</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9922B-71B7-4AA1-B6F0-A4AE0107F928}" type="datetimeFigureOut">
              <a:rPr lang="es-PA" smtClean="0"/>
              <a:t>09/21/2016</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F8F9922B-71B7-4AA1-B6F0-A4AE0107F928}" type="datetimeFigureOut">
              <a:rPr lang="es-PA" smtClean="0"/>
              <a:t>09/21/2016</a:t>
            </a:fld>
            <a:endParaRPr lang="es-P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P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8F9922B-71B7-4AA1-B6F0-A4AE0107F928}" type="datetimeFigureOut">
              <a:rPr lang="es-PA" smtClean="0"/>
              <a:t>09/21/2016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92F66B01-FA5A-43CA-945F-6DED99C49B30}"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8F9922B-71B7-4AA1-B6F0-A4AE0107F928}" type="datetimeFigureOut">
              <a:rPr lang="es-PA" smtClean="0"/>
              <a:t>09/21/2016</a:t>
            </a:fld>
            <a:endParaRPr lang="es-P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P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2F66B01-FA5A-43CA-945F-6DED99C49B30}"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9140000">
            <a:off x="907133" y="1756217"/>
            <a:ext cx="5209332" cy="1429316"/>
          </a:xfrm>
          <a:solidFill>
            <a:srgbClr val="00B050"/>
          </a:solidFill>
        </p:spPr>
        <p:txBody>
          <a:bodyPr/>
          <a:lstStyle/>
          <a:p>
            <a:pPr algn="ctr"/>
            <a:r>
              <a:rPr lang="es-PA" sz="4000" b="1" dirty="0" smtClean="0">
                <a:solidFill>
                  <a:schemeClr val="accent2">
                    <a:lumMod val="75000"/>
                  </a:schemeClr>
                </a:solidFill>
              </a:rPr>
              <a:t>Potenciación</a:t>
            </a:r>
            <a:br>
              <a:rPr lang="es-PA" sz="4000" b="1" dirty="0" smtClean="0">
                <a:solidFill>
                  <a:schemeClr val="accent2">
                    <a:lumMod val="75000"/>
                  </a:schemeClr>
                </a:solidFill>
              </a:rPr>
            </a:br>
            <a:r>
              <a:rPr lang="es-PA" sz="2400" dirty="0" smtClean="0"/>
              <a:t>Bibliografía:  el mentor de matemática</a:t>
            </a:r>
            <a:br>
              <a:rPr lang="es-PA" sz="2400" dirty="0" smtClean="0"/>
            </a:br>
            <a:r>
              <a:rPr lang="es-PA" sz="2400" dirty="0" smtClean="0"/>
              <a:t>Grupo Océano</a:t>
            </a:r>
            <a:br>
              <a:rPr lang="es-PA" sz="2400" dirty="0" smtClean="0"/>
            </a:br>
            <a:endParaRPr lang="es-PA" sz="2400" dirty="0"/>
          </a:p>
        </p:txBody>
      </p:sp>
      <p:sp>
        <p:nvSpPr>
          <p:cNvPr id="3" name="2 Subtítulo"/>
          <p:cNvSpPr>
            <a:spLocks noGrp="1"/>
          </p:cNvSpPr>
          <p:nvPr>
            <p:ph type="subTitle" idx="1"/>
          </p:nvPr>
        </p:nvSpPr>
        <p:spPr>
          <a:xfrm rot="19140000">
            <a:off x="1519046" y="3000749"/>
            <a:ext cx="5463254" cy="1077315"/>
          </a:xfrm>
          <a:solidFill>
            <a:schemeClr val="accent2"/>
          </a:solidFill>
        </p:spPr>
        <p:txBody>
          <a:bodyPr>
            <a:noAutofit/>
          </a:bodyPr>
          <a:lstStyle/>
          <a:p>
            <a:pPr algn="ctr"/>
            <a:r>
              <a:rPr lang="es-PA" sz="1600" b="1" dirty="0" smtClean="0"/>
              <a:t> Colaboración de:</a:t>
            </a:r>
          </a:p>
          <a:p>
            <a:pPr algn="ctr"/>
            <a:r>
              <a:rPr lang="es-PA" sz="1600" b="1" dirty="0" smtClean="0"/>
              <a:t> Prof. Lourdes barreno</a:t>
            </a:r>
          </a:p>
          <a:p>
            <a:pPr algn="ctr"/>
            <a:r>
              <a:rPr lang="es-PA" sz="1600" b="1" dirty="0" smtClean="0"/>
              <a:t>Portal educa panamá</a:t>
            </a:r>
            <a:endParaRPr lang="es-PA" sz="16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72816"/>
            <a:ext cx="2947814" cy="4845722"/>
          </a:xfrm>
          <a:prstGeom prst="rect">
            <a:avLst/>
          </a:prstGeom>
        </p:spPr>
      </p:pic>
    </p:spTree>
    <p:extLst>
      <p:ext uri="{BB962C8B-B14F-4D97-AF65-F5344CB8AC3E}">
        <p14:creationId xmlns:p14="http://schemas.microsoft.com/office/powerpoint/2010/main" val="21358322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260648"/>
            <a:ext cx="7520940" cy="504056"/>
          </a:xfrm>
          <a:solidFill>
            <a:schemeClr val="tx2">
              <a:lumMod val="60000"/>
              <a:lumOff val="40000"/>
            </a:schemeClr>
          </a:solidFill>
        </p:spPr>
        <p:txBody>
          <a:bodyPr/>
          <a:lstStyle/>
          <a:p>
            <a:pPr algn="ctr"/>
            <a:r>
              <a:rPr lang="es-PA" dirty="0" smtClean="0"/>
              <a:t>Regla de los signos</a:t>
            </a:r>
            <a:endParaRPr lang="es-PA" dirty="0"/>
          </a:p>
        </p:txBody>
      </p:sp>
      <p:sp>
        <p:nvSpPr>
          <p:cNvPr id="3" name="2 Marcador de contenido"/>
          <p:cNvSpPr>
            <a:spLocks noGrp="1"/>
          </p:cNvSpPr>
          <p:nvPr>
            <p:ph idx="1"/>
          </p:nvPr>
        </p:nvSpPr>
        <p:spPr>
          <a:xfrm>
            <a:off x="822960" y="908720"/>
            <a:ext cx="7520940" cy="4032448"/>
          </a:xfrm>
          <a:solidFill>
            <a:schemeClr val="accent3">
              <a:lumMod val="75000"/>
            </a:schemeClr>
          </a:solidFill>
        </p:spPr>
        <p:txBody>
          <a:bodyPr/>
          <a:lstStyle/>
          <a:p>
            <a:pPr algn="just"/>
            <a:r>
              <a:rPr lang="es-PA" b="0" dirty="0" smtClean="0"/>
              <a:t>      El signo de  una potencia de base positiva es siempre positivo.  Si la base es negativa,  pueden darse  dos casos distintos:  Si la potencia es del exponente par, el resultado es positivo, mientras que si el exponente es impar el resultado es negativo.  Ello no es más que una consecuencia de  aplicar a las potencias la regla de los signos para el producto.  Por ejemplo:</a:t>
            </a:r>
          </a:p>
          <a:p>
            <a:pPr algn="just"/>
            <a:r>
              <a:rPr lang="es-PA" b="0" dirty="0"/>
              <a:t> </a:t>
            </a:r>
            <a:r>
              <a:rPr lang="es-PA" b="0" dirty="0" smtClean="0"/>
              <a:t>      (-</a:t>
            </a:r>
            <a:r>
              <a:rPr lang="es-PA" b="0" dirty="0"/>
              <a:t>3</a:t>
            </a:r>
            <a:r>
              <a:rPr lang="es-PA" b="0" dirty="0" smtClean="0"/>
              <a:t>) </a:t>
            </a:r>
            <a:r>
              <a:rPr lang="es-PA" b="0" baseline="30000" dirty="0" smtClean="0"/>
              <a:t>4</a:t>
            </a:r>
            <a:r>
              <a:rPr lang="es-PA" b="0" dirty="0" smtClean="0"/>
              <a:t> </a:t>
            </a:r>
            <a:r>
              <a:rPr lang="es-PA" b="0" dirty="0"/>
              <a:t>= (-3)</a:t>
            </a:r>
            <a:r>
              <a:rPr lang="es-PA" b="0" baseline="30000" dirty="0"/>
              <a:t> </a:t>
            </a:r>
            <a:r>
              <a:rPr lang="es-PA" b="0" dirty="0"/>
              <a:t> (-3)  (-3)</a:t>
            </a:r>
            <a:r>
              <a:rPr lang="es-PA" b="0" baseline="30000" dirty="0"/>
              <a:t>  </a:t>
            </a:r>
            <a:r>
              <a:rPr lang="es-PA" b="0" dirty="0"/>
              <a:t>(-3)</a:t>
            </a:r>
            <a:r>
              <a:rPr lang="es-PA" b="0" baseline="30000" dirty="0"/>
              <a:t>  </a:t>
            </a:r>
            <a:endParaRPr lang="es-PA" b="0" baseline="30000" dirty="0" smtClean="0"/>
          </a:p>
          <a:p>
            <a:pPr algn="just"/>
            <a:r>
              <a:rPr lang="es-PA" b="0" baseline="30000" dirty="0"/>
              <a:t> </a:t>
            </a:r>
            <a:r>
              <a:rPr lang="es-PA" b="0" dirty="0" smtClean="0"/>
              <a:t>       Al multiplicar los factores de dos en dos, se obtiene siempre un resultado positivo.  Este producto se repite dos veces, por lo que el resultado final es:</a:t>
            </a:r>
          </a:p>
          <a:p>
            <a:pPr algn="just"/>
            <a:r>
              <a:rPr lang="es-PA" b="0" dirty="0" smtClean="0"/>
              <a:t>       (-3)</a:t>
            </a:r>
            <a:r>
              <a:rPr lang="es-PA" b="0" baseline="30000" dirty="0" smtClean="0"/>
              <a:t>4 </a:t>
            </a:r>
            <a:r>
              <a:rPr lang="es-PA" b="0" dirty="0" smtClean="0"/>
              <a:t> </a:t>
            </a:r>
            <a:r>
              <a:rPr lang="es-PA" b="0" dirty="0"/>
              <a:t>=</a:t>
            </a:r>
            <a:r>
              <a:rPr lang="es-PA" b="0" dirty="0" smtClean="0"/>
              <a:t>(-3) </a:t>
            </a:r>
            <a:r>
              <a:rPr lang="es-PA" b="0" baseline="30000" dirty="0" smtClean="0"/>
              <a:t>4 </a:t>
            </a:r>
            <a:r>
              <a:rPr lang="es-PA" b="0" dirty="0" smtClean="0"/>
              <a:t>= (+9). (+9) </a:t>
            </a:r>
            <a:r>
              <a:rPr lang="es-PA" b="0" dirty="0" smtClean="0"/>
              <a:t>= 81</a:t>
            </a:r>
            <a:endParaRPr lang="es-PA" b="0" dirty="0" smtClean="0"/>
          </a:p>
          <a:p>
            <a:pPr algn="just"/>
            <a:r>
              <a:rPr lang="es-PA" b="0" dirty="0"/>
              <a:t> </a:t>
            </a:r>
            <a:r>
              <a:rPr lang="es-PA" b="0" dirty="0" smtClean="0"/>
              <a:t>      En una potencia de base negativa y de exponente impar,  en cambio sucede lo   mismo que ocurre en el  siguiente  ejemplo:</a:t>
            </a:r>
          </a:p>
          <a:p>
            <a:pPr algn="just"/>
            <a:r>
              <a:rPr lang="es-PA" b="0" dirty="0" smtClean="0"/>
              <a:t>        (-3) </a:t>
            </a:r>
            <a:r>
              <a:rPr lang="es-PA" b="0" baseline="30000" dirty="0" smtClean="0"/>
              <a:t>3</a:t>
            </a:r>
            <a:r>
              <a:rPr lang="es-PA" b="0" dirty="0" smtClean="0"/>
              <a:t> = (-3 ) . (-3  ) . (-3 </a:t>
            </a:r>
            <a:r>
              <a:rPr lang="es-PA" b="0" dirty="0" smtClean="0">
                <a:solidFill>
                  <a:schemeClr val="bg1"/>
                </a:solidFill>
              </a:rPr>
              <a:t>) </a:t>
            </a:r>
          </a:p>
          <a:p>
            <a:pPr algn="just"/>
            <a:endParaRPr lang="es-PA" dirty="0"/>
          </a:p>
          <a:p>
            <a:endParaRPr lang="es-PA" dirty="0"/>
          </a:p>
        </p:txBody>
      </p:sp>
    </p:spTree>
    <p:extLst>
      <p:ext uri="{BB962C8B-B14F-4D97-AF65-F5344CB8AC3E}">
        <p14:creationId xmlns:p14="http://schemas.microsoft.com/office/powerpoint/2010/main" val="40075961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75000"/>
            </a:schemeClr>
          </a:solidFill>
        </p:spPr>
        <p:txBody>
          <a:bodyPr/>
          <a:lstStyle/>
          <a:p>
            <a:pPr algn="ctr"/>
            <a:r>
              <a:rPr lang="es-PA" dirty="0" smtClean="0"/>
              <a:t>Regla de los signos</a:t>
            </a:r>
            <a:endParaRPr lang="es-PA" dirty="0"/>
          </a:p>
        </p:txBody>
      </p:sp>
      <p:sp>
        <p:nvSpPr>
          <p:cNvPr id="3" name="2 Marcador de contenido"/>
          <p:cNvSpPr>
            <a:spLocks noGrp="1"/>
          </p:cNvSpPr>
          <p:nvPr>
            <p:ph idx="1"/>
          </p:nvPr>
        </p:nvSpPr>
        <p:spPr>
          <a:solidFill>
            <a:schemeClr val="accent3"/>
          </a:solidFill>
        </p:spPr>
        <p:txBody>
          <a:bodyPr/>
          <a:lstStyle/>
          <a:p>
            <a:pPr algn="just"/>
            <a:r>
              <a:rPr lang="es-PA" sz="2000" dirty="0" smtClean="0"/>
              <a:t>      Se procede a multiplicar los dos primeros factores del producto:</a:t>
            </a:r>
          </a:p>
          <a:p>
            <a:pPr algn="just"/>
            <a:r>
              <a:rPr lang="es-PA" sz="2000" dirty="0" smtClean="0"/>
              <a:t>     (-3 ) . (-3 ) = +9</a:t>
            </a:r>
          </a:p>
          <a:p>
            <a:pPr algn="just"/>
            <a:r>
              <a:rPr lang="es-PA" sz="2000" dirty="0" smtClean="0"/>
              <a:t>      El resultado obtenido se multiplica por el tercer factor.  Sabemos ya que el producto de dos números de distinto signo da como resultado un valor negativo, de forma que se tendrá:</a:t>
            </a:r>
          </a:p>
          <a:p>
            <a:pPr algn="just"/>
            <a:r>
              <a:rPr lang="es-PA" sz="2000" dirty="0" smtClean="0"/>
              <a:t>      ( +9 ). ( -3)  = -27</a:t>
            </a:r>
          </a:p>
          <a:p>
            <a:pPr algn="just"/>
            <a:r>
              <a:rPr lang="es-PA" sz="2000" dirty="0"/>
              <a:t> </a:t>
            </a:r>
            <a:r>
              <a:rPr lang="es-PA" sz="2000" dirty="0" smtClean="0"/>
              <a:t>     Por tanto, </a:t>
            </a:r>
            <a:r>
              <a:rPr lang="es-PA" sz="2000" dirty="0"/>
              <a:t>(-3) </a:t>
            </a:r>
            <a:r>
              <a:rPr lang="es-PA" sz="2000" baseline="30000" dirty="0"/>
              <a:t>3</a:t>
            </a:r>
            <a:r>
              <a:rPr lang="es-PA" sz="2000" dirty="0"/>
              <a:t> </a:t>
            </a:r>
            <a:r>
              <a:rPr lang="es-PA" sz="2000" dirty="0" smtClean="0"/>
              <a:t> = -27</a:t>
            </a:r>
          </a:p>
          <a:p>
            <a:pPr algn="just"/>
            <a:endParaRPr lang="es-PA" sz="2000" dirty="0" smtClean="0"/>
          </a:p>
          <a:p>
            <a:pPr algn="just"/>
            <a:endParaRPr lang="es-PA"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989" y="3356992"/>
            <a:ext cx="2928043" cy="3356992"/>
          </a:xfrm>
          <a:prstGeom prst="rect">
            <a:avLst/>
          </a:prstGeom>
        </p:spPr>
      </p:pic>
    </p:spTree>
    <p:extLst>
      <p:ext uri="{BB962C8B-B14F-4D97-AF65-F5344CB8AC3E}">
        <p14:creationId xmlns:p14="http://schemas.microsoft.com/office/powerpoint/2010/main" val="17263070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65760"/>
            <a:ext cx="7732340" cy="548640"/>
          </a:xfrm>
          <a:solidFill>
            <a:schemeClr val="accent2"/>
          </a:solidFill>
        </p:spPr>
        <p:txBody>
          <a:bodyPr/>
          <a:lstStyle/>
          <a:p>
            <a:pPr algn="ctr"/>
            <a:r>
              <a:rPr lang="es-PA" dirty="0" smtClean="0"/>
              <a:t>Producto de potencias de igual base</a:t>
            </a:r>
            <a:endParaRPr lang="es-PA" dirty="0"/>
          </a:p>
        </p:txBody>
      </p:sp>
      <p:sp>
        <p:nvSpPr>
          <p:cNvPr id="3" name="2 Marcador de contenido"/>
          <p:cNvSpPr>
            <a:spLocks noGrp="1"/>
          </p:cNvSpPr>
          <p:nvPr>
            <p:ph idx="1"/>
          </p:nvPr>
        </p:nvSpPr>
        <p:spPr>
          <a:xfrm>
            <a:off x="611560" y="1100628"/>
            <a:ext cx="7848872" cy="3984556"/>
          </a:xfrm>
          <a:solidFill>
            <a:schemeClr val="accent1">
              <a:lumMod val="60000"/>
              <a:lumOff val="40000"/>
            </a:schemeClr>
          </a:solidFill>
        </p:spPr>
        <p:txBody>
          <a:bodyPr>
            <a:normAutofit fontScale="77500" lnSpcReduction="20000"/>
          </a:bodyPr>
          <a:lstStyle/>
          <a:p>
            <a:r>
              <a:rPr lang="es-PA" dirty="0" smtClean="0"/>
              <a:t>      </a:t>
            </a:r>
            <a:r>
              <a:rPr lang="es-PA" sz="2100" b="0" dirty="0" smtClean="0"/>
              <a:t>El producto de dos potencias </a:t>
            </a:r>
            <a:r>
              <a:rPr lang="es-PA" sz="2100" i="1" dirty="0" smtClean="0"/>
              <a:t>a </a:t>
            </a:r>
            <a:r>
              <a:rPr lang="es-PA" sz="2100" i="1" baseline="30000" dirty="0" smtClean="0"/>
              <a:t>m</a:t>
            </a:r>
            <a:r>
              <a:rPr lang="es-PA" sz="2100" i="1" dirty="0" smtClean="0"/>
              <a:t> y</a:t>
            </a:r>
            <a:r>
              <a:rPr lang="es-PA" sz="2100" dirty="0" smtClean="0"/>
              <a:t> </a:t>
            </a:r>
            <a:r>
              <a:rPr lang="es-PA" sz="2100" i="1" dirty="0" smtClean="0"/>
              <a:t>a </a:t>
            </a:r>
            <a:r>
              <a:rPr lang="es-PA" sz="2100" i="1" baseline="30000" dirty="0" smtClean="0"/>
              <a:t>n </a:t>
            </a:r>
            <a:r>
              <a:rPr lang="es-PA" sz="2100" i="1" dirty="0" smtClean="0"/>
              <a:t> </a:t>
            </a:r>
            <a:r>
              <a:rPr lang="es-PA" sz="2100" b="0" i="1" dirty="0" smtClean="0"/>
              <a:t>, de la misma base, es decir la expresión</a:t>
            </a:r>
            <a:r>
              <a:rPr lang="es-PA" sz="2100" i="1" dirty="0" smtClean="0"/>
              <a:t> a </a:t>
            </a:r>
            <a:r>
              <a:rPr lang="es-PA" sz="2100" i="1" baseline="30000" dirty="0"/>
              <a:t>m</a:t>
            </a:r>
            <a:r>
              <a:rPr lang="es-PA" sz="2100" i="1" dirty="0"/>
              <a:t> </a:t>
            </a:r>
            <a:r>
              <a:rPr lang="es-PA" sz="2100" i="1" dirty="0" smtClean="0"/>
              <a:t>.</a:t>
            </a:r>
            <a:r>
              <a:rPr lang="es-PA" sz="2100" dirty="0" smtClean="0"/>
              <a:t>  </a:t>
            </a:r>
            <a:r>
              <a:rPr lang="es-PA" sz="2100" i="1" dirty="0" smtClean="0"/>
              <a:t>a </a:t>
            </a:r>
            <a:r>
              <a:rPr lang="es-PA" sz="2100" i="1" baseline="30000" dirty="0"/>
              <a:t>n  </a:t>
            </a:r>
            <a:r>
              <a:rPr lang="es-PA" sz="2100" dirty="0" smtClean="0"/>
              <a:t> </a:t>
            </a:r>
            <a:r>
              <a:rPr lang="es-PA" sz="2100" b="0" dirty="0" smtClean="0"/>
              <a:t>es otra potencia de la misma base, cuyo exponente es la suma de los exponentes de los dos factores dados</a:t>
            </a:r>
            <a:r>
              <a:rPr lang="es-PA" sz="2100" dirty="0" smtClean="0"/>
              <a:t>,  m +  n =</a:t>
            </a:r>
          </a:p>
          <a:p>
            <a:r>
              <a:rPr lang="es-PA" sz="2100" i="1" dirty="0" smtClean="0"/>
              <a:t>       a </a:t>
            </a:r>
            <a:r>
              <a:rPr lang="es-PA" sz="2100" i="1" baseline="30000" dirty="0" smtClean="0"/>
              <a:t>m</a:t>
            </a:r>
            <a:r>
              <a:rPr lang="es-PA" sz="2100" i="1" dirty="0" smtClean="0"/>
              <a:t> .</a:t>
            </a:r>
            <a:r>
              <a:rPr lang="es-PA" sz="2100" dirty="0" smtClean="0"/>
              <a:t> </a:t>
            </a:r>
            <a:r>
              <a:rPr lang="es-PA" sz="2100" i="1" dirty="0" smtClean="0"/>
              <a:t>a </a:t>
            </a:r>
            <a:r>
              <a:rPr lang="es-PA" sz="2100" i="1" baseline="30000" dirty="0" smtClean="0"/>
              <a:t>n </a:t>
            </a:r>
            <a:r>
              <a:rPr lang="es-PA" sz="2100" i="1" dirty="0" smtClean="0"/>
              <a:t> =  </a:t>
            </a:r>
            <a:r>
              <a:rPr lang="es-PA" sz="2000" dirty="0" err="1"/>
              <a:t>a</a:t>
            </a:r>
            <a:r>
              <a:rPr lang="es-PA" sz="2000" baseline="30000" dirty="0" err="1"/>
              <a:t>m+n</a:t>
            </a:r>
            <a:endParaRPr lang="es-PA" sz="2000" dirty="0"/>
          </a:p>
          <a:p>
            <a:endParaRPr lang="es-PA" sz="2100" dirty="0" smtClean="0"/>
          </a:p>
          <a:p>
            <a:r>
              <a:rPr lang="es-PA" sz="2100" i="1" dirty="0" smtClean="0"/>
              <a:t>       a </a:t>
            </a:r>
            <a:r>
              <a:rPr lang="es-PA" sz="2100" i="1" baseline="30000" dirty="0"/>
              <a:t>m</a:t>
            </a:r>
            <a:r>
              <a:rPr lang="es-PA" sz="2100" i="1" dirty="0"/>
              <a:t> .</a:t>
            </a:r>
            <a:r>
              <a:rPr lang="es-PA" sz="2100" dirty="0"/>
              <a:t> </a:t>
            </a:r>
            <a:r>
              <a:rPr lang="es-PA" sz="2100" i="1" dirty="0"/>
              <a:t>a </a:t>
            </a:r>
            <a:r>
              <a:rPr lang="es-PA" sz="2100" i="1" baseline="30000" dirty="0" smtClean="0"/>
              <a:t>n =  </a:t>
            </a:r>
            <a:r>
              <a:rPr lang="es-PA" sz="2100" i="1" dirty="0" smtClean="0"/>
              <a:t>  (a . a ….. </a:t>
            </a:r>
            <a:r>
              <a:rPr lang="es-PA" sz="2100" i="1" dirty="0"/>
              <a:t>a</a:t>
            </a:r>
            <a:r>
              <a:rPr lang="es-PA" sz="2100" i="1" dirty="0" smtClean="0"/>
              <a:t>) . (a . </a:t>
            </a:r>
            <a:r>
              <a:rPr lang="es-PA" sz="2100" i="1" dirty="0"/>
              <a:t>a</a:t>
            </a:r>
            <a:r>
              <a:rPr lang="es-PA" sz="2100" i="1" dirty="0" smtClean="0"/>
              <a:t>…. a ) </a:t>
            </a:r>
            <a:endParaRPr lang="es-PA" sz="2100" dirty="0" smtClean="0"/>
          </a:p>
          <a:p>
            <a:r>
              <a:rPr lang="es-PA" sz="2100" dirty="0" smtClean="0"/>
              <a:t>                              m veces         n veces</a:t>
            </a:r>
          </a:p>
          <a:p>
            <a:r>
              <a:rPr lang="es-PA" sz="2100" dirty="0" smtClean="0"/>
              <a:t>      </a:t>
            </a:r>
            <a:r>
              <a:rPr lang="es-PA" sz="2100" b="0" dirty="0" smtClean="0"/>
              <a:t>Como puede observarse, se obtiene un producto en el que la base a se toma como factor m + n veces.  Esto significa que el producto de potencias se puede escribir como una sola potencia de base a y de exponente la suma </a:t>
            </a:r>
            <a:r>
              <a:rPr lang="es-PA" sz="2100" b="0" dirty="0" err="1" smtClean="0"/>
              <a:t>m+n</a:t>
            </a:r>
            <a:r>
              <a:rPr lang="es-PA" sz="2100" b="0" dirty="0" smtClean="0"/>
              <a:t>:</a:t>
            </a:r>
          </a:p>
          <a:p>
            <a:r>
              <a:rPr lang="es-PA" sz="2100" i="1" dirty="0" smtClean="0"/>
              <a:t>      a </a:t>
            </a:r>
            <a:r>
              <a:rPr lang="es-PA" sz="2100" i="1" baseline="30000" dirty="0"/>
              <a:t>m</a:t>
            </a:r>
            <a:r>
              <a:rPr lang="es-PA" sz="2100" i="1" dirty="0"/>
              <a:t> .</a:t>
            </a:r>
            <a:r>
              <a:rPr lang="es-PA" sz="2100" dirty="0"/>
              <a:t> </a:t>
            </a:r>
            <a:r>
              <a:rPr lang="es-PA" sz="2100" i="1" dirty="0"/>
              <a:t>a </a:t>
            </a:r>
            <a:r>
              <a:rPr lang="es-PA" sz="2100" i="1" baseline="30000" dirty="0" smtClean="0"/>
              <a:t>n = </a:t>
            </a:r>
            <a:r>
              <a:rPr lang="es-PA" sz="2100" dirty="0" smtClean="0"/>
              <a:t>a </a:t>
            </a:r>
            <a:r>
              <a:rPr lang="es-PA" sz="2100" baseline="30000" dirty="0" smtClean="0"/>
              <a:t>m+ n  </a:t>
            </a:r>
            <a:endParaRPr lang="es-PA" sz="2100" dirty="0"/>
          </a:p>
          <a:p>
            <a:r>
              <a:rPr lang="es-PA" sz="2100" dirty="0" smtClean="0"/>
              <a:t>      Ejemplo:</a:t>
            </a:r>
          </a:p>
          <a:p>
            <a:r>
              <a:rPr lang="es-PA" sz="2100" dirty="0" smtClean="0"/>
              <a:t>      3</a:t>
            </a:r>
            <a:r>
              <a:rPr lang="es-PA" sz="2100" baseline="30000" dirty="0" smtClean="0"/>
              <a:t>2</a:t>
            </a:r>
            <a:r>
              <a:rPr lang="es-PA" sz="2100" dirty="0" smtClean="0"/>
              <a:t> </a:t>
            </a:r>
            <a:r>
              <a:rPr lang="es-PA" sz="2100" dirty="0"/>
              <a:t>. </a:t>
            </a:r>
            <a:r>
              <a:rPr lang="es-PA" sz="2100" dirty="0" smtClean="0"/>
              <a:t>3</a:t>
            </a:r>
            <a:r>
              <a:rPr lang="es-PA" sz="2100" baseline="30000" dirty="0"/>
              <a:t>3</a:t>
            </a:r>
            <a:r>
              <a:rPr lang="es-PA" sz="2100" dirty="0" smtClean="0"/>
              <a:t>. = 3 </a:t>
            </a:r>
            <a:r>
              <a:rPr lang="es-PA" sz="2100" baseline="30000" dirty="0" smtClean="0"/>
              <a:t>2+3</a:t>
            </a:r>
            <a:r>
              <a:rPr lang="es-PA" sz="2100" dirty="0" smtClean="0"/>
              <a:t>  =  3 </a:t>
            </a:r>
            <a:r>
              <a:rPr lang="es-PA" sz="2100" baseline="30000" dirty="0" smtClean="0"/>
              <a:t>5</a:t>
            </a:r>
            <a:endParaRPr lang="es-PA" sz="2100" dirty="0"/>
          </a:p>
          <a:p>
            <a:r>
              <a:rPr lang="es-PA" dirty="0" smtClean="0"/>
              <a:t> </a:t>
            </a:r>
            <a:endParaRPr lang="es-PA" dirty="0"/>
          </a:p>
          <a:p>
            <a:endParaRPr lang="es-PA" dirty="0"/>
          </a:p>
        </p:txBody>
      </p:sp>
      <p:cxnSp>
        <p:nvCxnSpPr>
          <p:cNvPr id="11" name="10 Conector recto de flecha"/>
          <p:cNvCxnSpPr/>
          <p:nvPr/>
        </p:nvCxnSpPr>
        <p:spPr>
          <a:xfrm>
            <a:off x="2267744" y="256490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3419872" y="256490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856" y="3776620"/>
            <a:ext cx="3470832" cy="3081380"/>
          </a:xfrm>
          <a:prstGeom prst="rect">
            <a:avLst/>
          </a:prstGeom>
        </p:spPr>
      </p:pic>
    </p:spTree>
    <p:extLst>
      <p:ext uri="{BB962C8B-B14F-4D97-AF65-F5344CB8AC3E}">
        <p14:creationId xmlns:p14="http://schemas.microsoft.com/office/powerpoint/2010/main" val="3271117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326936"/>
          </a:xfrm>
          <a:solidFill>
            <a:schemeClr val="accent5">
              <a:lumMod val="75000"/>
            </a:schemeClr>
          </a:solidFill>
        </p:spPr>
        <p:txBody>
          <a:bodyPr/>
          <a:lstStyle/>
          <a:p>
            <a:r>
              <a:rPr lang="es-PA" dirty="0" smtClean="0"/>
              <a:t>Cociente entre potencias de igual base</a:t>
            </a:r>
            <a:endParaRPr lang="es-PA" dirty="0"/>
          </a:p>
        </p:txBody>
      </p:sp>
      <p:sp>
        <p:nvSpPr>
          <p:cNvPr id="3" name="2 Marcador de contenido"/>
          <p:cNvSpPr>
            <a:spLocks noGrp="1"/>
          </p:cNvSpPr>
          <p:nvPr>
            <p:ph idx="1"/>
          </p:nvPr>
        </p:nvSpPr>
        <p:spPr>
          <a:xfrm>
            <a:off x="822960" y="836712"/>
            <a:ext cx="4829160" cy="4248472"/>
          </a:xfrm>
          <a:solidFill>
            <a:schemeClr val="accent4">
              <a:lumMod val="60000"/>
              <a:lumOff val="40000"/>
            </a:schemeClr>
          </a:solidFill>
        </p:spPr>
        <p:txBody>
          <a:bodyPr>
            <a:normAutofit fontScale="25000" lnSpcReduction="20000"/>
          </a:bodyPr>
          <a:lstStyle/>
          <a:p>
            <a:r>
              <a:rPr lang="es-PA" sz="8000" dirty="0" smtClean="0"/>
              <a:t>      </a:t>
            </a:r>
            <a:r>
              <a:rPr lang="es-PA" sz="8000" b="0" dirty="0" smtClean="0"/>
              <a:t>El cociente entre dos potencias de una misma base </a:t>
            </a:r>
            <a:r>
              <a:rPr lang="es-PA" sz="8000" b="0" i="1" dirty="0"/>
              <a:t>a </a:t>
            </a:r>
            <a:r>
              <a:rPr lang="es-PA" sz="8000" b="0" i="1" baseline="30000" dirty="0"/>
              <a:t>m</a:t>
            </a:r>
            <a:r>
              <a:rPr lang="es-PA" sz="8000" b="0" i="1" dirty="0"/>
              <a:t> y</a:t>
            </a:r>
            <a:r>
              <a:rPr lang="es-PA" sz="8000" b="0" dirty="0"/>
              <a:t> </a:t>
            </a:r>
            <a:r>
              <a:rPr lang="es-PA" sz="8000" b="0" i="1" dirty="0"/>
              <a:t>a </a:t>
            </a:r>
            <a:r>
              <a:rPr lang="es-PA" sz="8000" b="0" i="1" baseline="30000" dirty="0" smtClean="0"/>
              <a:t>n,</a:t>
            </a:r>
            <a:r>
              <a:rPr lang="es-PA" sz="8000" b="0" i="1" dirty="0" smtClean="0"/>
              <a:t> es decir, la expresión  </a:t>
            </a:r>
          </a:p>
          <a:p>
            <a:r>
              <a:rPr lang="es-PA" sz="8000" b="0" dirty="0" smtClean="0"/>
              <a:t>      a</a:t>
            </a:r>
            <a:r>
              <a:rPr lang="es-PA" sz="8000" b="0" baseline="30000" dirty="0" smtClean="0"/>
              <a:t>m</a:t>
            </a:r>
            <a:r>
              <a:rPr lang="es-PA" sz="8000" b="0" dirty="0" smtClean="0"/>
              <a:t> </a:t>
            </a:r>
            <a:r>
              <a:rPr lang="es-PA" sz="8000" b="0" dirty="0"/>
              <a:t>÷ </a:t>
            </a:r>
            <a:r>
              <a:rPr lang="es-PA" sz="8000" b="0" dirty="0" smtClean="0"/>
              <a:t>a</a:t>
            </a:r>
            <a:r>
              <a:rPr lang="es-PA" sz="8000" b="0" baseline="30000" dirty="0"/>
              <a:t> </a:t>
            </a:r>
            <a:r>
              <a:rPr lang="es-PA" sz="8000" b="0" baseline="30000" dirty="0" smtClean="0"/>
              <a:t>n</a:t>
            </a:r>
          </a:p>
          <a:p>
            <a:endParaRPr lang="es-PA" sz="8000" b="0" baseline="30000" dirty="0"/>
          </a:p>
          <a:p>
            <a:r>
              <a:rPr lang="es-PA" sz="8000" b="0" dirty="0" smtClean="0"/>
              <a:t>     Es otra potencia de la misma base a, cuyo exponente es la resta    de los factores dados, m-n:</a:t>
            </a:r>
          </a:p>
          <a:p>
            <a:r>
              <a:rPr lang="es-PA" sz="8000" b="0" dirty="0" smtClean="0"/>
              <a:t>     a</a:t>
            </a:r>
            <a:r>
              <a:rPr lang="es-PA" sz="8000" b="0" baseline="30000" dirty="0" smtClean="0"/>
              <a:t>m</a:t>
            </a:r>
            <a:r>
              <a:rPr lang="es-PA" sz="8000" b="0" dirty="0" smtClean="0"/>
              <a:t> </a:t>
            </a:r>
            <a:r>
              <a:rPr lang="es-PA" sz="8000" b="0" dirty="0"/>
              <a:t>÷ a</a:t>
            </a:r>
            <a:r>
              <a:rPr lang="es-PA" sz="8000" b="0" baseline="30000" dirty="0"/>
              <a:t> </a:t>
            </a:r>
            <a:r>
              <a:rPr lang="es-PA" sz="8000" b="0" baseline="30000" dirty="0" smtClean="0"/>
              <a:t>n</a:t>
            </a:r>
            <a:r>
              <a:rPr lang="es-PA" sz="8000" b="0" dirty="0" smtClean="0"/>
              <a:t> = </a:t>
            </a:r>
            <a:r>
              <a:rPr lang="es-PA" sz="8000" b="0" u="sng" dirty="0"/>
              <a:t>a</a:t>
            </a:r>
            <a:r>
              <a:rPr lang="es-PA" sz="8000" b="0" u="sng" baseline="30000" dirty="0"/>
              <a:t>m</a:t>
            </a:r>
            <a:r>
              <a:rPr lang="es-PA" sz="8000" b="0" u="sng" dirty="0"/>
              <a:t> </a:t>
            </a:r>
            <a:r>
              <a:rPr lang="es-PA" sz="8000" b="0" u="sng" dirty="0" smtClean="0"/>
              <a:t>= </a:t>
            </a:r>
            <a:r>
              <a:rPr lang="es-PA" sz="8000" b="0" dirty="0" smtClean="0"/>
              <a:t>a</a:t>
            </a:r>
            <a:r>
              <a:rPr lang="es-PA" sz="8000" b="0" baseline="30000" dirty="0" smtClean="0"/>
              <a:t>m-n</a:t>
            </a:r>
            <a:endParaRPr lang="es-PA" sz="8000" b="0" u="sng" dirty="0" smtClean="0"/>
          </a:p>
          <a:p>
            <a:r>
              <a:rPr lang="es-PA" sz="8000" b="0" dirty="0" smtClean="0"/>
              <a:t>                      a</a:t>
            </a:r>
            <a:r>
              <a:rPr lang="es-PA" sz="8000" b="0" baseline="30000" dirty="0" smtClean="0"/>
              <a:t> n</a:t>
            </a:r>
            <a:endParaRPr lang="es-PA" sz="8000" b="0" u="sng" baseline="30000" dirty="0" smtClean="0"/>
          </a:p>
          <a:p>
            <a:endParaRPr lang="es-PA" sz="8000" b="0" dirty="0" smtClean="0"/>
          </a:p>
          <a:p>
            <a:r>
              <a:rPr lang="es-PA" sz="8000" b="0" dirty="0" smtClean="0"/>
              <a:t>     </a:t>
            </a:r>
            <a:r>
              <a:rPr lang="es-PA" sz="8000" dirty="0" smtClean="0"/>
              <a:t>Por ejemplo</a:t>
            </a:r>
            <a:r>
              <a:rPr lang="es-PA" sz="8000" b="0" dirty="0" smtClean="0"/>
              <a:t>: 5</a:t>
            </a:r>
            <a:r>
              <a:rPr lang="es-PA" sz="8000" b="0" baseline="30000" dirty="0" smtClean="0"/>
              <a:t>6</a:t>
            </a:r>
            <a:r>
              <a:rPr lang="es-PA" sz="8000" b="0" dirty="0" smtClean="0"/>
              <a:t> ÷ 5</a:t>
            </a:r>
            <a:r>
              <a:rPr lang="es-PA" sz="8000" b="0" baseline="30000" dirty="0" smtClean="0"/>
              <a:t>2</a:t>
            </a:r>
            <a:r>
              <a:rPr lang="es-PA" sz="8000" b="0" dirty="0" smtClean="0"/>
              <a:t> = </a:t>
            </a:r>
            <a:r>
              <a:rPr lang="es-PA" sz="8000" b="0" u="sng" dirty="0" smtClean="0"/>
              <a:t>5</a:t>
            </a:r>
            <a:r>
              <a:rPr lang="es-PA" sz="8000" b="0" u="sng" baseline="30000" dirty="0" smtClean="0"/>
              <a:t>6 </a:t>
            </a:r>
            <a:r>
              <a:rPr lang="es-PA" sz="8000" b="0" dirty="0" smtClean="0"/>
              <a:t>=</a:t>
            </a:r>
            <a:r>
              <a:rPr lang="es-PA" sz="8000" b="0" u="sng" dirty="0" smtClean="0"/>
              <a:t> </a:t>
            </a:r>
            <a:r>
              <a:rPr lang="es-PA" sz="8000" b="0" dirty="0" smtClean="0"/>
              <a:t>5 </a:t>
            </a:r>
            <a:r>
              <a:rPr lang="es-PA" sz="8000" b="0" baseline="30000" dirty="0" smtClean="0"/>
              <a:t>6-2 </a:t>
            </a:r>
            <a:r>
              <a:rPr lang="es-PA" sz="8000" b="0" dirty="0" smtClean="0"/>
              <a:t>  =</a:t>
            </a:r>
            <a:r>
              <a:rPr lang="es-PA" sz="8000" b="0" dirty="0"/>
              <a:t> </a:t>
            </a:r>
            <a:r>
              <a:rPr lang="es-PA" sz="8000" b="0" dirty="0" smtClean="0"/>
              <a:t>5</a:t>
            </a:r>
            <a:r>
              <a:rPr lang="es-PA" sz="8000" b="0" baseline="30000" dirty="0" smtClean="0"/>
              <a:t>4</a:t>
            </a:r>
          </a:p>
          <a:p>
            <a:r>
              <a:rPr lang="es-PA" sz="8000" b="0" baseline="30000" dirty="0" smtClean="0"/>
              <a:t>                                                                   </a:t>
            </a:r>
            <a:r>
              <a:rPr lang="es-PA" sz="8000" b="0" dirty="0" smtClean="0"/>
              <a:t>5</a:t>
            </a:r>
            <a:r>
              <a:rPr lang="es-PA" sz="8000" b="0" baseline="30000" dirty="0" smtClean="0"/>
              <a:t>2</a:t>
            </a:r>
          </a:p>
          <a:p>
            <a:endParaRPr lang="es-PA" sz="8000" baseline="30000" dirty="0"/>
          </a:p>
          <a:p>
            <a:endParaRPr lang="es-PA" sz="8000" dirty="0" smtClean="0"/>
          </a:p>
          <a:p>
            <a:r>
              <a:rPr lang="es-PA" sz="6200" dirty="0" smtClean="0"/>
              <a:t>  </a:t>
            </a:r>
          </a:p>
          <a:p>
            <a:r>
              <a:rPr lang="es-PA" sz="2000" dirty="0" smtClean="0"/>
              <a:t>                                     </a:t>
            </a:r>
            <a:endParaRPr lang="es-PA" sz="2000" u="sng" baseline="30000" dirty="0"/>
          </a:p>
          <a:p>
            <a:endParaRPr lang="es-PA" sz="2000" dirty="0"/>
          </a:p>
          <a:p>
            <a:endParaRPr lang="es-PA" sz="2000" baseline="30000" dirty="0" smtClean="0"/>
          </a:p>
          <a:p>
            <a:endParaRPr lang="es-PA" sz="20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916832"/>
            <a:ext cx="3347864" cy="5273824"/>
          </a:xfrm>
          <a:prstGeom prst="rect">
            <a:avLst/>
          </a:prstGeom>
        </p:spPr>
      </p:pic>
    </p:spTree>
    <p:extLst>
      <p:ext uri="{BB962C8B-B14F-4D97-AF65-F5344CB8AC3E}">
        <p14:creationId xmlns:p14="http://schemas.microsoft.com/office/powerpoint/2010/main" val="8555711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60000"/>
              <a:lumOff val="40000"/>
            </a:schemeClr>
          </a:solidFill>
        </p:spPr>
        <p:txBody>
          <a:bodyPr/>
          <a:lstStyle/>
          <a:p>
            <a:r>
              <a:rPr lang="es-PA" dirty="0" smtClean="0"/>
              <a:t>Cociente entre potencias de igual base</a:t>
            </a:r>
            <a:endParaRPr lang="es-PA" dirty="0"/>
          </a:p>
        </p:txBody>
      </p:sp>
      <p:sp>
        <p:nvSpPr>
          <p:cNvPr id="3" name="2 Marcador de contenido"/>
          <p:cNvSpPr>
            <a:spLocks noGrp="1"/>
          </p:cNvSpPr>
          <p:nvPr>
            <p:ph idx="1"/>
          </p:nvPr>
        </p:nvSpPr>
        <p:spPr>
          <a:xfrm>
            <a:off x="822960" y="980728"/>
            <a:ext cx="7520940" cy="4032448"/>
          </a:xfrm>
        </p:spPr>
        <p:txBody>
          <a:bodyPr>
            <a:normAutofit fontScale="70000" lnSpcReduction="20000"/>
          </a:bodyPr>
          <a:lstStyle/>
          <a:p>
            <a:pPr algn="just"/>
            <a:r>
              <a:rPr lang="es-PA" sz="2300" b="0" dirty="0" smtClean="0"/>
              <a:t>       Si </a:t>
            </a:r>
            <a:r>
              <a:rPr lang="es-PA" sz="2300" dirty="0" smtClean="0"/>
              <a:t>m</a:t>
            </a:r>
            <a:r>
              <a:rPr lang="es-PA" sz="2300" b="0" dirty="0" smtClean="0"/>
              <a:t> es menor que </a:t>
            </a:r>
            <a:r>
              <a:rPr lang="es-PA" sz="2300" dirty="0" smtClean="0"/>
              <a:t>n, </a:t>
            </a:r>
            <a:r>
              <a:rPr lang="es-PA" sz="2300" b="0" dirty="0" smtClean="0"/>
              <a:t>se procede de igual manera, si bien el resultado es negativo; por este motivo se debe tener en cuenta la siguiente definición:</a:t>
            </a:r>
          </a:p>
          <a:p>
            <a:pPr algn="just"/>
            <a:r>
              <a:rPr lang="es-PA" sz="2300" b="0" dirty="0" smtClean="0"/>
              <a:t>        a</a:t>
            </a:r>
            <a:r>
              <a:rPr lang="es-PA" sz="2300" b="0" baseline="30000" dirty="0" smtClean="0"/>
              <a:t>-n </a:t>
            </a:r>
            <a:r>
              <a:rPr lang="es-PA" sz="2300" b="0" dirty="0"/>
              <a:t>= </a:t>
            </a:r>
            <a:r>
              <a:rPr lang="es-PA" sz="2300" b="0" dirty="0" smtClean="0"/>
              <a:t>1/</a:t>
            </a:r>
            <a:r>
              <a:rPr lang="es-PA" sz="2300" b="0" dirty="0" err="1" smtClean="0"/>
              <a:t>a</a:t>
            </a:r>
            <a:r>
              <a:rPr lang="es-PA" sz="2300" b="0" baseline="30000" dirty="0" err="1" smtClean="0"/>
              <a:t>n</a:t>
            </a:r>
            <a:r>
              <a:rPr lang="es-PA" sz="2300" b="0" baseline="30000" dirty="0" smtClean="0"/>
              <a:t> </a:t>
            </a:r>
          </a:p>
          <a:p>
            <a:pPr algn="just"/>
            <a:r>
              <a:rPr lang="es-PA" sz="2300" b="0" baseline="30000" dirty="0" smtClean="0"/>
              <a:t> </a:t>
            </a:r>
            <a:r>
              <a:rPr lang="es-PA" sz="2300" b="0" dirty="0" smtClean="0"/>
              <a:t>       </a:t>
            </a:r>
          </a:p>
          <a:p>
            <a:pPr algn="just"/>
            <a:r>
              <a:rPr lang="es-PA" sz="2300" b="0" dirty="0"/>
              <a:t> </a:t>
            </a:r>
            <a:r>
              <a:rPr lang="es-PA" sz="2300" b="0" dirty="0" smtClean="0"/>
              <a:t>     Elevar a un exponente negativo equivale a obtener el inverso de la misma potencia con exponente positivo.  Por ejemplo:</a:t>
            </a:r>
          </a:p>
          <a:p>
            <a:pPr algn="just"/>
            <a:endParaRPr lang="es-PA" sz="2300" b="0" baseline="30000" dirty="0" smtClean="0"/>
          </a:p>
          <a:p>
            <a:pPr algn="just"/>
            <a:r>
              <a:rPr lang="es-PA" sz="2300" b="0" baseline="30000" dirty="0"/>
              <a:t> </a:t>
            </a:r>
            <a:r>
              <a:rPr lang="es-PA" sz="2300" b="0" baseline="30000" dirty="0" smtClean="0"/>
              <a:t>         </a:t>
            </a:r>
            <a:r>
              <a:rPr lang="es-PA" sz="2300" b="0" dirty="0" smtClean="0"/>
              <a:t> 3</a:t>
            </a:r>
            <a:r>
              <a:rPr lang="es-PA" sz="2300" b="0" baseline="30000" dirty="0"/>
              <a:t>5</a:t>
            </a:r>
            <a:r>
              <a:rPr lang="es-PA" sz="2300" b="0" dirty="0" smtClean="0"/>
              <a:t>÷ 3</a:t>
            </a:r>
            <a:r>
              <a:rPr lang="es-PA" sz="2300" b="0" baseline="30000" dirty="0"/>
              <a:t>7</a:t>
            </a:r>
            <a:r>
              <a:rPr lang="es-PA" sz="2300" b="0" dirty="0" smtClean="0"/>
              <a:t>= 3</a:t>
            </a:r>
            <a:r>
              <a:rPr lang="es-PA" sz="2300" b="0" baseline="30000" dirty="0" smtClean="0"/>
              <a:t> 5-7</a:t>
            </a:r>
            <a:r>
              <a:rPr lang="es-PA" sz="2300" b="0" dirty="0" smtClean="0"/>
              <a:t>  </a:t>
            </a:r>
            <a:r>
              <a:rPr lang="es-PA" sz="2300" b="0" dirty="0"/>
              <a:t>= </a:t>
            </a:r>
            <a:r>
              <a:rPr lang="es-PA" sz="2300" b="0" dirty="0" smtClean="0"/>
              <a:t>3</a:t>
            </a:r>
            <a:r>
              <a:rPr lang="es-PA" sz="2300" b="0" baseline="30000" dirty="0" smtClean="0"/>
              <a:t>-2</a:t>
            </a:r>
          </a:p>
          <a:p>
            <a:pPr algn="just"/>
            <a:endParaRPr lang="es-PA" sz="2300" b="0" baseline="30000" dirty="0" smtClean="0"/>
          </a:p>
          <a:p>
            <a:pPr algn="just"/>
            <a:r>
              <a:rPr lang="es-PA" sz="2300" b="0" baseline="30000" dirty="0"/>
              <a:t>  </a:t>
            </a:r>
            <a:r>
              <a:rPr lang="es-PA" sz="2300" b="0" dirty="0" smtClean="0"/>
              <a:t>      El resultado se interpreta de este modo:</a:t>
            </a:r>
          </a:p>
          <a:p>
            <a:pPr algn="just"/>
            <a:r>
              <a:rPr lang="es-PA" sz="2300" b="0" dirty="0" smtClean="0"/>
              <a:t>        3</a:t>
            </a:r>
            <a:r>
              <a:rPr lang="es-PA" sz="2300" b="0" baseline="30000" dirty="0" smtClean="0"/>
              <a:t>-2  =  1/</a:t>
            </a:r>
            <a:r>
              <a:rPr lang="es-PA" sz="2300" b="0" dirty="0"/>
              <a:t> </a:t>
            </a:r>
            <a:r>
              <a:rPr lang="es-PA" sz="2300" b="0" dirty="0" smtClean="0"/>
              <a:t>3</a:t>
            </a:r>
            <a:r>
              <a:rPr lang="es-PA" sz="2300" b="0" baseline="30000" dirty="0"/>
              <a:t>2</a:t>
            </a:r>
          </a:p>
          <a:p>
            <a:pPr algn="just"/>
            <a:endParaRPr lang="es-PA" sz="2300" b="0" baseline="30000" dirty="0"/>
          </a:p>
          <a:p>
            <a:pPr algn="just"/>
            <a:r>
              <a:rPr lang="es-PA" sz="2300" b="0" baseline="30000" dirty="0"/>
              <a:t>                                  </a:t>
            </a:r>
          </a:p>
          <a:p>
            <a:r>
              <a:rPr lang="es-PA" dirty="0" smtClean="0"/>
              <a:t>       </a:t>
            </a:r>
            <a:endParaRPr lang="es-PA" dirty="0"/>
          </a:p>
          <a:p>
            <a:endParaRPr lang="es-PA" dirty="0" smtClean="0"/>
          </a:p>
          <a:p>
            <a:endParaRPr lang="es-PA"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63" y="2438787"/>
            <a:ext cx="4618137" cy="4392416"/>
          </a:xfrm>
          <a:prstGeom prst="rect">
            <a:avLst/>
          </a:prstGeom>
        </p:spPr>
      </p:pic>
    </p:spTree>
    <p:extLst>
      <p:ext uri="{BB962C8B-B14F-4D97-AF65-F5344CB8AC3E}">
        <p14:creationId xmlns:p14="http://schemas.microsoft.com/office/powerpoint/2010/main" val="34778331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lstStyle/>
          <a:p>
            <a:pPr algn="ctr"/>
            <a:r>
              <a:rPr lang="es-PA" dirty="0" smtClean="0"/>
              <a:t>Potencia de una potencia</a:t>
            </a:r>
            <a:endParaRPr lang="es-PA" dirty="0"/>
          </a:p>
        </p:txBody>
      </p:sp>
      <p:sp>
        <p:nvSpPr>
          <p:cNvPr id="3" name="2 Marcador de contenido"/>
          <p:cNvSpPr>
            <a:spLocks noGrp="1"/>
          </p:cNvSpPr>
          <p:nvPr>
            <p:ph idx="1"/>
          </p:nvPr>
        </p:nvSpPr>
        <p:spPr>
          <a:xfrm>
            <a:off x="822960" y="1100628"/>
            <a:ext cx="7520940" cy="3912548"/>
          </a:xfrm>
          <a:solidFill>
            <a:schemeClr val="accent2">
              <a:lumMod val="40000"/>
              <a:lumOff val="60000"/>
            </a:schemeClr>
          </a:solidFill>
        </p:spPr>
        <p:txBody>
          <a:bodyPr/>
          <a:lstStyle/>
          <a:p>
            <a:pPr algn="just"/>
            <a:r>
              <a:rPr lang="es-PA" dirty="0" smtClean="0"/>
              <a:t>      </a:t>
            </a:r>
            <a:r>
              <a:rPr lang="es-PA" b="0" dirty="0" smtClean="0"/>
              <a:t>La potencia de un exponente</a:t>
            </a:r>
            <a:r>
              <a:rPr lang="es-PA" dirty="0" smtClean="0"/>
              <a:t> P </a:t>
            </a:r>
            <a:r>
              <a:rPr lang="es-PA" b="0" dirty="0" smtClean="0"/>
              <a:t>de una cantidad que es a su vez, potencia de una base </a:t>
            </a:r>
            <a:r>
              <a:rPr lang="es-PA" dirty="0" smtClean="0"/>
              <a:t>a</a:t>
            </a:r>
            <a:r>
              <a:rPr lang="es-PA" b="0" dirty="0" smtClean="0"/>
              <a:t> elevada a otro exponente </a:t>
            </a:r>
            <a:r>
              <a:rPr lang="es-PA" dirty="0" smtClean="0"/>
              <a:t>m</a:t>
            </a:r>
            <a:r>
              <a:rPr lang="es-PA" b="0" dirty="0" smtClean="0"/>
              <a:t>,  es igual a la base </a:t>
            </a:r>
            <a:r>
              <a:rPr lang="es-PA" dirty="0" smtClean="0"/>
              <a:t>a </a:t>
            </a:r>
            <a:r>
              <a:rPr lang="es-PA" b="0" dirty="0" smtClean="0"/>
              <a:t>elevada al exponente que se obtiene del producto de multiplicar los exponentes </a:t>
            </a:r>
            <a:r>
              <a:rPr lang="es-PA" dirty="0" smtClean="0"/>
              <a:t>m y p </a:t>
            </a:r>
            <a:r>
              <a:rPr lang="es-PA" b="0" dirty="0" smtClean="0"/>
              <a:t>.  Es decir:</a:t>
            </a:r>
          </a:p>
          <a:p>
            <a:pPr algn="just"/>
            <a:r>
              <a:rPr lang="es-PA" dirty="0" smtClean="0"/>
              <a:t>       </a:t>
            </a:r>
            <a:r>
              <a:rPr lang="es-PA" sz="1800" dirty="0" smtClean="0"/>
              <a:t>(a </a:t>
            </a:r>
            <a:r>
              <a:rPr lang="es-PA" sz="1800" baseline="30000" dirty="0" smtClean="0"/>
              <a:t>m </a:t>
            </a:r>
            <a:r>
              <a:rPr lang="es-PA" sz="1800" dirty="0" smtClean="0"/>
              <a:t>) </a:t>
            </a:r>
            <a:r>
              <a:rPr lang="es-PA" sz="1800" baseline="30000" dirty="0" smtClean="0"/>
              <a:t>p </a:t>
            </a:r>
            <a:r>
              <a:rPr lang="es-PA" sz="1800" dirty="0"/>
              <a:t>= a </a:t>
            </a:r>
            <a:r>
              <a:rPr lang="es-PA" sz="1800" baseline="30000" dirty="0" err="1" smtClean="0"/>
              <a:t>m.p</a:t>
            </a:r>
            <a:endParaRPr lang="es-PA" sz="1800" baseline="30000" dirty="0" smtClean="0"/>
          </a:p>
          <a:p>
            <a:pPr algn="just"/>
            <a:endParaRPr lang="es-PA" b="0" baseline="30000" dirty="0" smtClean="0"/>
          </a:p>
          <a:p>
            <a:pPr algn="just"/>
            <a:r>
              <a:rPr lang="es-PA" b="0" dirty="0" smtClean="0"/>
              <a:t>        En efecto se comprueba que :</a:t>
            </a:r>
          </a:p>
          <a:p>
            <a:pPr algn="just"/>
            <a:r>
              <a:rPr lang="es-PA" dirty="0"/>
              <a:t> </a:t>
            </a:r>
            <a:r>
              <a:rPr lang="es-PA" dirty="0" smtClean="0"/>
              <a:t>       (a </a:t>
            </a:r>
            <a:r>
              <a:rPr lang="es-PA" baseline="30000" dirty="0" smtClean="0"/>
              <a:t>m </a:t>
            </a:r>
            <a:r>
              <a:rPr lang="es-PA" dirty="0" smtClean="0"/>
              <a:t>) </a:t>
            </a:r>
            <a:r>
              <a:rPr lang="es-PA" baseline="30000" dirty="0" smtClean="0"/>
              <a:t>p  </a:t>
            </a:r>
            <a:r>
              <a:rPr lang="es-PA" dirty="0" smtClean="0"/>
              <a:t>  =  (a….a )…..</a:t>
            </a:r>
            <a:r>
              <a:rPr lang="es-PA" dirty="0"/>
              <a:t> (a….a </a:t>
            </a:r>
            <a:r>
              <a:rPr lang="es-PA" dirty="0" smtClean="0"/>
              <a:t>)…..   </a:t>
            </a:r>
          </a:p>
          <a:p>
            <a:pPr algn="just"/>
            <a:r>
              <a:rPr lang="es-PA" b="0" dirty="0"/>
              <a:t> </a:t>
            </a:r>
            <a:r>
              <a:rPr lang="es-PA" b="0" dirty="0" smtClean="0"/>
              <a:t>                   </a:t>
            </a:r>
            <a:r>
              <a:rPr lang="es-PA" dirty="0" smtClean="0"/>
              <a:t>m</a:t>
            </a:r>
            <a:r>
              <a:rPr lang="es-PA" b="0" dirty="0" smtClean="0"/>
              <a:t> veces</a:t>
            </a:r>
          </a:p>
          <a:p>
            <a:pPr algn="just"/>
            <a:r>
              <a:rPr lang="es-PA" b="0" dirty="0" smtClean="0"/>
              <a:t>                   </a:t>
            </a:r>
            <a:r>
              <a:rPr lang="es-PA" dirty="0" smtClean="0"/>
              <a:t> p </a:t>
            </a:r>
            <a:r>
              <a:rPr lang="es-PA" b="0" dirty="0" smtClean="0"/>
              <a:t>veces</a:t>
            </a:r>
          </a:p>
          <a:p>
            <a:pPr algn="just"/>
            <a:r>
              <a:rPr lang="es-PA" b="0" dirty="0" smtClean="0"/>
              <a:t>         </a:t>
            </a:r>
            <a:r>
              <a:rPr lang="es-PA" dirty="0" smtClean="0"/>
              <a:t>Por ejemplo:</a:t>
            </a:r>
          </a:p>
          <a:p>
            <a:pPr algn="just"/>
            <a:r>
              <a:rPr lang="es-PA" b="0" dirty="0"/>
              <a:t> </a:t>
            </a:r>
            <a:r>
              <a:rPr lang="es-PA" b="0" dirty="0" smtClean="0"/>
              <a:t>        (5 </a:t>
            </a:r>
            <a:r>
              <a:rPr lang="es-PA" b="0" baseline="30000" dirty="0" smtClean="0"/>
              <a:t>2 </a:t>
            </a:r>
            <a:r>
              <a:rPr lang="es-PA" b="0" dirty="0" smtClean="0"/>
              <a:t>) </a:t>
            </a:r>
            <a:r>
              <a:rPr lang="es-PA" b="0" baseline="30000" dirty="0" smtClean="0"/>
              <a:t>3</a:t>
            </a:r>
            <a:r>
              <a:rPr lang="es-PA" b="0" dirty="0" smtClean="0"/>
              <a:t>= 5 </a:t>
            </a:r>
            <a:r>
              <a:rPr lang="es-PA" b="0" baseline="30000" dirty="0" smtClean="0"/>
              <a:t>2.3</a:t>
            </a:r>
            <a:r>
              <a:rPr lang="es-PA" b="0" dirty="0" smtClean="0"/>
              <a:t>  = 5 </a:t>
            </a:r>
            <a:r>
              <a:rPr lang="es-PA" b="0" baseline="30000" dirty="0" smtClean="0"/>
              <a:t>6</a:t>
            </a:r>
            <a:endParaRPr lang="es-PA" b="0" dirty="0"/>
          </a:p>
        </p:txBody>
      </p:sp>
      <p:cxnSp>
        <p:nvCxnSpPr>
          <p:cNvPr id="5" name="4 Conector recto"/>
          <p:cNvCxnSpPr/>
          <p:nvPr/>
        </p:nvCxnSpPr>
        <p:spPr>
          <a:xfrm>
            <a:off x="1403648" y="3212976"/>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547664" y="3573016"/>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24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0080"/>
          </a:xfrm>
          <a:solidFill>
            <a:schemeClr val="tx2">
              <a:lumMod val="20000"/>
              <a:lumOff val="80000"/>
            </a:schemeClr>
          </a:solidFill>
        </p:spPr>
        <p:txBody>
          <a:bodyPr/>
          <a:lstStyle/>
          <a:p>
            <a:pPr algn="ctr"/>
            <a:r>
              <a:rPr lang="es-PA" dirty="0" smtClean="0"/>
              <a:t>Cuadrado de la  suma y de la diferencia de dos números</a:t>
            </a:r>
            <a:endParaRPr lang="es-PA" dirty="0"/>
          </a:p>
        </p:txBody>
      </p:sp>
      <p:sp>
        <p:nvSpPr>
          <p:cNvPr id="3" name="2 Marcador de contenido"/>
          <p:cNvSpPr>
            <a:spLocks noGrp="1"/>
          </p:cNvSpPr>
          <p:nvPr>
            <p:ph idx="1"/>
          </p:nvPr>
        </p:nvSpPr>
        <p:spPr>
          <a:xfrm>
            <a:off x="755576" y="1052736"/>
            <a:ext cx="7520940" cy="3960440"/>
          </a:xfrm>
          <a:solidFill>
            <a:schemeClr val="tx2">
              <a:lumMod val="60000"/>
              <a:lumOff val="40000"/>
            </a:schemeClr>
          </a:solidFill>
        </p:spPr>
        <p:txBody>
          <a:bodyPr>
            <a:normAutofit lnSpcReduction="10000"/>
          </a:bodyPr>
          <a:lstStyle/>
          <a:p>
            <a:r>
              <a:rPr lang="es-PA" dirty="0" smtClean="0"/>
              <a:t>       El cuadrado de la suma y de la diferencia de dos números es igual al cuadrado </a:t>
            </a:r>
            <a:r>
              <a:rPr lang="es-PA" b="0" dirty="0" smtClean="0"/>
              <a:t>del primero, más el cuadrado del segundo, más el doble producto del primero por el segundo..</a:t>
            </a:r>
          </a:p>
          <a:p>
            <a:r>
              <a:rPr lang="es-PA" b="0" dirty="0" smtClean="0"/>
              <a:t>       </a:t>
            </a:r>
            <a:r>
              <a:rPr lang="es-PA" b="0" dirty="0"/>
              <a:t>(a + b</a:t>
            </a:r>
            <a:r>
              <a:rPr lang="es-PA" b="0" dirty="0" smtClean="0"/>
              <a:t>) </a:t>
            </a:r>
            <a:r>
              <a:rPr lang="es-PA" b="0" baseline="30000" dirty="0" smtClean="0"/>
              <a:t>2 </a:t>
            </a:r>
            <a:r>
              <a:rPr lang="es-PA" b="0" baseline="30000" dirty="0"/>
              <a:t>= </a:t>
            </a:r>
            <a:r>
              <a:rPr lang="es-PA" b="0" dirty="0" smtClean="0"/>
              <a:t>a </a:t>
            </a:r>
            <a:r>
              <a:rPr lang="es-PA" b="0" baseline="30000" dirty="0" smtClean="0"/>
              <a:t>2 </a:t>
            </a:r>
            <a:r>
              <a:rPr lang="es-PA" b="0" dirty="0" smtClean="0"/>
              <a:t> </a:t>
            </a:r>
            <a:r>
              <a:rPr lang="es-PA" b="0" dirty="0"/>
              <a:t>+ </a:t>
            </a:r>
            <a:r>
              <a:rPr lang="es-PA" b="0" dirty="0" smtClean="0"/>
              <a:t>b </a:t>
            </a:r>
            <a:r>
              <a:rPr lang="es-PA" b="0" baseline="30000" dirty="0" smtClean="0"/>
              <a:t>2 </a:t>
            </a:r>
            <a:r>
              <a:rPr lang="es-PA" b="0" dirty="0"/>
              <a:t>+ 2. a . b</a:t>
            </a:r>
          </a:p>
          <a:p>
            <a:r>
              <a:rPr lang="es-PA" b="0" dirty="0" smtClean="0"/>
              <a:t>       Este resultado se obtiene al calcular el m producto y aplicar la propiedad distributiva del producto respecto de la suma : </a:t>
            </a:r>
          </a:p>
          <a:p>
            <a:r>
              <a:rPr lang="es-PA" b="0" dirty="0" smtClean="0"/>
              <a:t>       </a:t>
            </a:r>
            <a:r>
              <a:rPr lang="es-PA" dirty="0" smtClean="0"/>
              <a:t>(</a:t>
            </a:r>
            <a:r>
              <a:rPr lang="es-PA" dirty="0"/>
              <a:t>a + b) </a:t>
            </a:r>
            <a:r>
              <a:rPr lang="es-PA" baseline="30000" dirty="0" smtClean="0"/>
              <a:t>2 </a:t>
            </a:r>
            <a:r>
              <a:rPr lang="es-PA" dirty="0" smtClean="0"/>
              <a:t>  = (a+ b). (a +b) = a. (a + b) + b. (a + b)</a:t>
            </a:r>
          </a:p>
          <a:p>
            <a:r>
              <a:rPr lang="es-PA" b="0" dirty="0"/>
              <a:t> </a:t>
            </a:r>
            <a:r>
              <a:rPr lang="es-PA" b="0" dirty="0" smtClean="0"/>
              <a:t>      si se realiza cada una de las multiplicaciones, el resultado  es : </a:t>
            </a:r>
          </a:p>
          <a:p>
            <a:r>
              <a:rPr lang="es-PA" dirty="0" smtClean="0"/>
              <a:t>        (</a:t>
            </a:r>
            <a:r>
              <a:rPr lang="es-PA" dirty="0"/>
              <a:t>a + b) </a:t>
            </a:r>
            <a:r>
              <a:rPr lang="es-PA" baseline="30000" dirty="0" smtClean="0"/>
              <a:t>2  =  </a:t>
            </a:r>
            <a:r>
              <a:rPr lang="es-PA" dirty="0" smtClean="0"/>
              <a:t>a </a:t>
            </a:r>
            <a:r>
              <a:rPr lang="es-PA" baseline="30000" dirty="0" smtClean="0"/>
              <a:t>2 </a:t>
            </a:r>
            <a:r>
              <a:rPr lang="es-PA" dirty="0" smtClean="0"/>
              <a:t>  + a . b + a . b + </a:t>
            </a:r>
            <a:r>
              <a:rPr lang="es-PA" dirty="0"/>
              <a:t>b </a:t>
            </a:r>
            <a:r>
              <a:rPr lang="es-PA" baseline="30000" dirty="0"/>
              <a:t>2 </a:t>
            </a:r>
            <a:endParaRPr lang="es-PA" baseline="30000" dirty="0" smtClean="0"/>
          </a:p>
          <a:p>
            <a:r>
              <a:rPr lang="es-PA" b="0" baseline="30000" dirty="0"/>
              <a:t> </a:t>
            </a:r>
            <a:r>
              <a:rPr lang="es-PA" b="0" baseline="30000" dirty="0" smtClean="0"/>
              <a:t>           </a:t>
            </a:r>
          </a:p>
          <a:p>
            <a:r>
              <a:rPr lang="es-PA" b="0" baseline="30000" dirty="0"/>
              <a:t> </a:t>
            </a:r>
            <a:r>
              <a:rPr lang="es-PA" b="0" dirty="0" smtClean="0"/>
              <a:t>       El producto  </a:t>
            </a:r>
            <a:r>
              <a:rPr lang="es-PA" dirty="0" smtClean="0"/>
              <a:t>a. b </a:t>
            </a:r>
            <a:r>
              <a:rPr lang="es-PA" b="0" dirty="0" smtClean="0"/>
              <a:t> se repite en dos  de los sumandos, por lo que se puede       simplificar:</a:t>
            </a:r>
          </a:p>
          <a:p>
            <a:r>
              <a:rPr lang="es-PA" dirty="0"/>
              <a:t> </a:t>
            </a:r>
            <a:r>
              <a:rPr lang="es-PA" dirty="0" smtClean="0"/>
              <a:t>       (</a:t>
            </a:r>
            <a:r>
              <a:rPr lang="es-PA" dirty="0"/>
              <a:t>a + b) </a:t>
            </a:r>
            <a:r>
              <a:rPr lang="es-PA" baseline="30000" dirty="0"/>
              <a:t>2 = </a:t>
            </a:r>
            <a:r>
              <a:rPr lang="es-PA" dirty="0"/>
              <a:t>a </a:t>
            </a:r>
            <a:r>
              <a:rPr lang="es-PA" baseline="30000" dirty="0"/>
              <a:t>2 </a:t>
            </a:r>
            <a:r>
              <a:rPr lang="es-PA" dirty="0"/>
              <a:t> + b </a:t>
            </a:r>
            <a:r>
              <a:rPr lang="es-PA" baseline="30000" dirty="0"/>
              <a:t>2 </a:t>
            </a:r>
            <a:r>
              <a:rPr lang="es-PA" dirty="0"/>
              <a:t>+ 2. a . b</a:t>
            </a:r>
            <a:endParaRPr lang="es-PA" dirty="0" smtClean="0"/>
          </a:p>
          <a:p>
            <a:endParaRPr lang="es-PA" b="0" dirty="0" smtClean="0"/>
          </a:p>
          <a:p>
            <a:endParaRPr lang="es-PA" dirty="0" smtClean="0"/>
          </a:p>
          <a:p>
            <a:endParaRPr lang="es-PA" dirty="0"/>
          </a:p>
        </p:txBody>
      </p:sp>
    </p:spTree>
    <p:extLst>
      <p:ext uri="{BB962C8B-B14F-4D97-AF65-F5344CB8AC3E}">
        <p14:creationId xmlns:p14="http://schemas.microsoft.com/office/powerpoint/2010/main" val="19327396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a:solidFill>
            <a:schemeClr val="accent5">
              <a:lumMod val="75000"/>
            </a:schemeClr>
          </a:solidFill>
        </p:spPr>
        <p:txBody>
          <a:bodyPr/>
          <a:lstStyle/>
          <a:p>
            <a:pPr algn="ctr"/>
            <a:r>
              <a:rPr lang="es-PA" dirty="0"/>
              <a:t>Cuadrado de la  suma y de la diferencia de dos </a:t>
            </a:r>
            <a:r>
              <a:rPr lang="es-PA" dirty="0" smtClean="0"/>
              <a:t>números</a:t>
            </a:r>
            <a:endParaRPr lang="es-PA" dirty="0"/>
          </a:p>
        </p:txBody>
      </p:sp>
      <p:sp>
        <p:nvSpPr>
          <p:cNvPr id="3" name="2 Marcador de contenido"/>
          <p:cNvSpPr>
            <a:spLocks noGrp="1"/>
          </p:cNvSpPr>
          <p:nvPr>
            <p:ph idx="1"/>
          </p:nvPr>
        </p:nvSpPr>
        <p:spPr>
          <a:xfrm>
            <a:off x="822960" y="1100628"/>
            <a:ext cx="7520940" cy="3984556"/>
          </a:xfrm>
          <a:solidFill>
            <a:schemeClr val="accent2">
              <a:lumMod val="40000"/>
              <a:lumOff val="60000"/>
            </a:schemeClr>
          </a:solidFill>
        </p:spPr>
        <p:txBody>
          <a:bodyPr/>
          <a:lstStyle/>
          <a:p>
            <a:r>
              <a:rPr lang="es-PA" dirty="0" smtClean="0"/>
              <a:t>Por ejemplo:</a:t>
            </a:r>
          </a:p>
          <a:p>
            <a:r>
              <a:rPr lang="es-PA" b="0" dirty="0" smtClean="0"/>
              <a:t>(4 </a:t>
            </a:r>
            <a:r>
              <a:rPr lang="es-PA" b="0" dirty="0"/>
              <a:t>+ </a:t>
            </a:r>
            <a:r>
              <a:rPr lang="es-PA" b="0" dirty="0" smtClean="0"/>
              <a:t>3  )</a:t>
            </a:r>
            <a:r>
              <a:rPr lang="es-PA" b="0" baseline="30000" dirty="0" smtClean="0"/>
              <a:t>2 </a:t>
            </a:r>
            <a:r>
              <a:rPr lang="es-PA" b="0" dirty="0" smtClean="0"/>
              <a:t>  = </a:t>
            </a:r>
            <a:r>
              <a:rPr lang="es-PA" b="0" dirty="0"/>
              <a:t>(4 </a:t>
            </a:r>
            <a:r>
              <a:rPr lang="es-PA" b="0" dirty="0" smtClean="0"/>
              <a:t> </a:t>
            </a:r>
            <a:r>
              <a:rPr lang="es-PA" b="0" dirty="0"/>
              <a:t>)</a:t>
            </a:r>
            <a:r>
              <a:rPr lang="es-PA" b="0" baseline="30000" dirty="0"/>
              <a:t>2 </a:t>
            </a:r>
            <a:r>
              <a:rPr lang="es-PA" b="0" dirty="0" smtClean="0"/>
              <a:t>+  3 </a:t>
            </a:r>
            <a:r>
              <a:rPr lang="es-PA" b="0" baseline="30000" dirty="0" smtClean="0"/>
              <a:t>2 </a:t>
            </a:r>
            <a:r>
              <a:rPr lang="es-PA" b="0" dirty="0"/>
              <a:t>+ 2. 4</a:t>
            </a:r>
            <a:r>
              <a:rPr lang="es-PA" b="0" dirty="0" smtClean="0"/>
              <a:t>. 3</a:t>
            </a:r>
          </a:p>
          <a:p>
            <a:r>
              <a:rPr lang="es-PA" b="0" dirty="0"/>
              <a:t> </a:t>
            </a:r>
            <a:r>
              <a:rPr lang="es-PA" b="0" dirty="0" smtClean="0"/>
              <a:t>                = 16     +  9 +      24 =  49</a:t>
            </a:r>
          </a:p>
          <a:p>
            <a:r>
              <a:rPr lang="es-PA" b="0" dirty="0" smtClean="0"/>
              <a:t>       Se puede comprobar que este resultado coincide con el de este proceso para el mismo cálculo:</a:t>
            </a:r>
          </a:p>
          <a:p>
            <a:r>
              <a:rPr lang="es-PA" b="0" dirty="0"/>
              <a:t>(4 + 3  </a:t>
            </a:r>
            <a:r>
              <a:rPr lang="es-PA" b="0" dirty="0" smtClean="0"/>
              <a:t>) </a:t>
            </a:r>
            <a:r>
              <a:rPr lang="es-PA" b="0" baseline="30000" dirty="0" smtClean="0"/>
              <a:t>2 </a:t>
            </a:r>
            <a:r>
              <a:rPr lang="es-PA" b="0" dirty="0" smtClean="0"/>
              <a:t> </a:t>
            </a:r>
            <a:r>
              <a:rPr lang="es-PA" b="0" dirty="0" smtClean="0"/>
              <a:t>= ( 7  </a:t>
            </a:r>
            <a:r>
              <a:rPr lang="es-PA" b="0" dirty="0" smtClean="0"/>
              <a:t>) </a:t>
            </a:r>
            <a:r>
              <a:rPr lang="es-PA" b="0" baseline="30000" dirty="0" smtClean="0"/>
              <a:t>2  </a:t>
            </a:r>
            <a:r>
              <a:rPr lang="es-PA" b="0" dirty="0" smtClean="0"/>
              <a:t>  </a:t>
            </a:r>
            <a:r>
              <a:rPr lang="es-PA" b="0" dirty="0" smtClean="0"/>
              <a:t>= 7 . 7 = 49</a:t>
            </a:r>
          </a:p>
          <a:p>
            <a:r>
              <a:rPr lang="es-PA" b="0" dirty="0" smtClean="0"/>
              <a:t>       El cuadrado de la diferencia de dos números  es igual al cuadrado del primero,  más el cuadrado del segundo, menos el doble del producto del primero por el segundo.  Por tanto:</a:t>
            </a:r>
          </a:p>
          <a:p>
            <a:r>
              <a:rPr lang="es-PA" b="0" dirty="0" smtClean="0"/>
              <a:t>(a - b  </a:t>
            </a:r>
            <a:r>
              <a:rPr lang="es-PA" b="0" dirty="0"/>
              <a:t>)</a:t>
            </a:r>
            <a:r>
              <a:rPr lang="es-PA" b="0" baseline="30000" dirty="0" smtClean="0"/>
              <a:t>2</a:t>
            </a:r>
            <a:r>
              <a:rPr lang="es-PA" b="0" dirty="0" smtClean="0"/>
              <a:t> = </a:t>
            </a:r>
            <a:r>
              <a:rPr lang="es-PA" b="0" dirty="0"/>
              <a:t>a </a:t>
            </a:r>
            <a:r>
              <a:rPr lang="es-PA" b="0" baseline="30000" dirty="0"/>
              <a:t>2 </a:t>
            </a:r>
            <a:r>
              <a:rPr lang="es-PA" b="0" dirty="0"/>
              <a:t> + b </a:t>
            </a:r>
            <a:r>
              <a:rPr lang="es-PA" b="0" baseline="30000" dirty="0"/>
              <a:t>2 </a:t>
            </a:r>
            <a:r>
              <a:rPr lang="es-PA" b="0" dirty="0" smtClean="0"/>
              <a:t>- </a:t>
            </a:r>
            <a:r>
              <a:rPr lang="es-PA" b="0" dirty="0"/>
              <a:t>2. a . b</a:t>
            </a:r>
            <a:endParaRPr lang="es-PA" b="0" dirty="0" smtClean="0"/>
          </a:p>
          <a:p>
            <a:r>
              <a:rPr lang="es-PA" dirty="0" smtClean="0"/>
              <a:t>Por ejemplo</a:t>
            </a:r>
            <a:r>
              <a:rPr lang="es-PA" b="0" dirty="0" smtClean="0"/>
              <a:t>:  (5 -6 ) </a:t>
            </a:r>
            <a:r>
              <a:rPr lang="es-PA" b="0" baseline="30000" dirty="0"/>
              <a:t>2</a:t>
            </a:r>
            <a:r>
              <a:rPr lang="es-PA" b="0" dirty="0" smtClean="0"/>
              <a:t> =  5</a:t>
            </a:r>
            <a:r>
              <a:rPr lang="es-PA" b="0" baseline="30000" dirty="0" smtClean="0"/>
              <a:t>2 </a:t>
            </a:r>
            <a:r>
              <a:rPr lang="es-PA" b="0" dirty="0" smtClean="0"/>
              <a:t> </a:t>
            </a:r>
            <a:r>
              <a:rPr lang="es-PA" b="0" dirty="0"/>
              <a:t>+ </a:t>
            </a:r>
            <a:r>
              <a:rPr lang="es-PA" b="0" dirty="0" smtClean="0"/>
              <a:t>6 </a:t>
            </a:r>
            <a:r>
              <a:rPr lang="es-PA" b="0" baseline="30000" dirty="0"/>
              <a:t>2 </a:t>
            </a:r>
            <a:r>
              <a:rPr lang="es-PA" b="0" dirty="0"/>
              <a:t>- 2. </a:t>
            </a:r>
            <a:r>
              <a:rPr lang="es-PA" b="0" dirty="0" smtClean="0"/>
              <a:t>5 .6</a:t>
            </a:r>
          </a:p>
          <a:p>
            <a:r>
              <a:rPr lang="es-PA" b="0" dirty="0"/>
              <a:t> </a:t>
            </a:r>
            <a:r>
              <a:rPr lang="es-PA" b="0" dirty="0" smtClean="0"/>
              <a:t>                                   =  25 + 36 – 60 = 1</a:t>
            </a:r>
            <a:endParaRPr lang="es-PA" b="0" dirty="0"/>
          </a:p>
          <a:p>
            <a:endParaRPr lang="es-PA" dirty="0"/>
          </a:p>
          <a:p>
            <a:endParaRPr lang="es-PA" dirty="0" smtClean="0"/>
          </a:p>
          <a:p>
            <a:endParaRPr lang="es-PA" dirty="0"/>
          </a:p>
        </p:txBody>
      </p:sp>
    </p:spTree>
    <p:extLst>
      <p:ext uri="{BB962C8B-B14F-4D97-AF65-F5344CB8AC3E}">
        <p14:creationId xmlns:p14="http://schemas.microsoft.com/office/powerpoint/2010/main" val="27842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636912"/>
            <a:ext cx="4184335" cy="3933056"/>
          </a:xfrm>
          <a:prstGeom prst="rect">
            <a:avLst/>
          </a:prstGeom>
        </p:spPr>
      </p:pic>
      <p:sp>
        <p:nvSpPr>
          <p:cNvPr id="8" name="7 Título"/>
          <p:cNvSpPr>
            <a:spLocks noGrp="1"/>
          </p:cNvSpPr>
          <p:nvPr>
            <p:ph type="title"/>
          </p:nvPr>
        </p:nvSpPr>
        <p:spPr>
          <a:xfrm rot="19140000">
            <a:off x="952379" y="1526629"/>
            <a:ext cx="5412374" cy="1687837"/>
          </a:xfrm>
          <a:solidFill>
            <a:schemeClr val="accent1">
              <a:lumMod val="75000"/>
            </a:schemeClr>
          </a:solidFill>
        </p:spPr>
        <p:txBody>
          <a:bodyPr/>
          <a:lstStyle/>
          <a:p>
            <a:pPr algn="ctr"/>
            <a:r>
              <a:rPr lang="es-PA" sz="6000" dirty="0" smtClean="0"/>
              <a:t>muchas   Gracias…</a:t>
            </a:r>
            <a:endParaRPr lang="es-PA" sz="6000" dirty="0"/>
          </a:p>
        </p:txBody>
      </p:sp>
    </p:spTree>
    <p:extLst>
      <p:ext uri="{BB962C8B-B14F-4D97-AF65-F5344CB8AC3E}">
        <p14:creationId xmlns:p14="http://schemas.microsoft.com/office/powerpoint/2010/main" val="123113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rgbClr val="92D050"/>
          </a:solidFill>
        </p:spPr>
        <p:txBody>
          <a:bodyPr/>
          <a:lstStyle/>
          <a:p>
            <a:pPr algn="ctr"/>
            <a:r>
              <a:rPr lang="es-PA" sz="3600" dirty="0" smtClean="0"/>
              <a:t>potenciación</a:t>
            </a:r>
            <a:endParaRPr lang="es-PA" sz="3600" dirty="0"/>
          </a:p>
        </p:txBody>
      </p:sp>
      <p:sp>
        <p:nvSpPr>
          <p:cNvPr id="5" name="4 Marcador de contenido"/>
          <p:cNvSpPr>
            <a:spLocks noGrp="1"/>
          </p:cNvSpPr>
          <p:nvPr>
            <p:ph idx="1"/>
          </p:nvPr>
        </p:nvSpPr>
        <p:spPr>
          <a:solidFill>
            <a:schemeClr val="accent2">
              <a:lumMod val="40000"/>
              <a:lumOff val="60000"/>
            </a:schemeClr>
          </a:solidFill>
        </p:spPr>
        <p:txBody>
          <a:bodyPr>
            <a:normAutofit/>
          </a:bodyPr>
          <a:lstStyle/>
          <a:p>
            <a:pPr algn="just"/>
            <a:r>
              <a:rPr lang="es-PA" sz="2800" b="0" dirty="0" smtClean="0"/>
              <a:t>    Las operaciones de la potenciación </a:t>
            </a:r>
            <a:r>
              <a:rPr lang="es-PA" sz="2800" b="0" dirty="0" smtClean="0"/>
              <a:t>consisten </a:t>
            </a:r>
            <a:r>
              <a:rPr lang="es-PA" sz="2800" b="0" dirty="0" smtClean="0"/>
              <a:t>en una serie de productos de un mismo número; de la radicación que es la inversa de la potenciación y del cálculo con logaritmos, en los que el valor buscado es el exponente de una potencia.</a:t>
            </a:r>
            <a:endParaRPr lang="es-PA" sz="2800" b="0"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3573435"/>
            <a:ext cx="2158160" cy="3257600"/>
          </a:xfrm>
          <a:prstGeom prst="rect">
            <a:avLst/>
          </a:prstGeom>
        </p:spPr>
      </p:pic>
    </p:spTree>
    <p:extLst>
      <p:ext uri="{BB962C8B-B14F-4D97-AF65-F5344CB8AC3E}">
        <p14:creationId xmlns:p14="http://schemas.microsoft.com/office/powerpoint/2010/main" val="36656620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60000"/>
              <a:lumOff val="40000"/>
            </a:schemeClr>
          </a:solidFill>
        </p:spPr>
        <p:txBody>
          <a:bodyPr/>
          <a:lstStyle/>
          <a:p>
            <a:pPr algn="ctr"/>
            <a:r>
              <a:rPr lang="es-PA" dirty="0" smtClean="0"/>
              <a:t>potenciación</a:t>
            </a:r>
            <a:endParaRPr lang="es-PA" dirty="0"/>
          </a:p>
        </p:txBody>
      </p:sp>
      <p:sp>
        <p:nvSpPr>
          <p:cNvPr id="3" name="2 Marcador de contenido"/>
          <p:cNvSpPr>
            <a:spLocks noGrp="1"/>
          </p:cNvSpPr>
          <p:nvPr>
            <p:ph idx="1"/>
          </p:nvPr>
        </p:nvSpPr>
        <p:spPr>
          <a:solidFill>
            <a:schemeClr val="accent1">
              <a:lumMod val="40000"/>
              <a:lumOff val="60000"/>
            </a:schemeClr>
          </a:solidFill>
        </p:spPr>
        <p:txBody>
          <a:bodyPr>
            <a:normAutofit/>
          </a:bodyPr>
          <a:lstStyle/>
          <a:p>
            <a:pPr algn="just"/>
            <a:r>
              <a:rPr lang="es-PA" sz="2800" b="0" dirty="0" smtClean="0"/>
              <a:t>    Una potencia es el resultado de tomar un número como factor único de un producto una cantidad determinada de veces.  El número de veces que se repite la multiplicación se escribe como superíndice, de la siguiente manera:</a:t>
            </a:r>
          </a:p>
          <a:p>
            <a:r>
              <a:rPr lang="es-PA" sz="2800" b="0" dirty="0"/>
              <a:t> </a:t>
            </a:r>
            <a:r>
              <a:rPr lang="es-PA" sz="2800" b="0" dirty="0" smtClean="0"/>
              <a:t>                    </a:t>
            </a:r>
            <a:r>
              <a:rPr lang="es-PA" sz="2800" dirty="0" smtClean="0"/>
              <a:t>5</a:t>
            </a:r>
            <a:r>
              <a:rPr lang="es-PA" sz="2800" baseline="30000" dirty="0" smtClean="0"/>
              <a:t>2</a:t>
            </a:r>
            <a:endParaRPr lang="es-PA" sz="2800" dirty="0"/>
          </a:p>
          <a:p>
            <a:endParaRPr lang="es-PA" sz="2800" b="0"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82813"/>
            <a:ext cx="3592116" cy="3495032"/>
          </a:xfrm>
          <a:prstGeom prst="rect">
            <a:avLst/>
          </a:prstGeom>
        </p:spPr>
      </p:pic>
    </p:spTree>
    <p:extLst>
      <p:ext uri="{BB962C8B-B14F-4D97-AF65-F5344CB8AC3E}">
        <p14:creationId xmlns:p14="http://schemas.microsoft.com/office/powerpoint/2010/main" val="694082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pPr algn="ctr"/>
            <a:r>
              <a:rPr lang="es-PA" b="1" dirty="0" smtClean="0"/>
              <a:t>POTENCIACIÓN</a:t>
            </a:r>
            <a:endParaRPr lang="es-PA" b="1" dirty="0"/>
          </a:p>
        </p:txBody>
      </p:sp>
      <p:sp>
        <p:nvSpPr>
          <p:cNvPr id="3" name="2 Marcador de contenido"/>
          <p:cNvSpPr>
            <a:spLocks noGrp="1"/>
          </p:cNvSpPr>
          <p:nvPr>
            <p:ph idx="1"/>
          </p:nvPr>
        </p:nvSpPr>
        <p:spPr>
          <a:solidFill>
            <a:schemeClr val="accent1">
              <a:lumMod val="60000"/>
              <a:lumOff val="40000"/>
            </a:schemeClr>
          </a:solidFill>
        </p:spPr>
        <p:txBody>
          <a:bodyPr>
            <a:normAutofit/>
          </a:bodyPr>
          <a:lstStyle/>
          <a:p>
            <a:pPr algn="just"/>
            <a:r>
              <a:rPr lang="es-PA" sz="2800" b="0" dirty="0" smtClean="0"/>
              <a:t>   La potencia expresada de esta forma se lee </a:t>
            </a:r>
          </a:p>
          <a:p>
            <a:pPr algn="just"/>
            <a:r>
              <a:rPr lang="es-PA" sz="2800" b="0" dirty="0" smtClean="0"/>
              <a:t>   ‹‹ 5 elevado al cuadrado ›› o bien</a:t>
            </a:r>
          </a:p>
          <a:p>
            <a:pPr algn="just"/>
            <a:r>
              <a:rPr lang="es-PA" sz="2800" b="0" dirty="0" smtClean="0"/>
              <a:t>   ‹‹ 5 elevado a 2 ››, y significa que el número 5 se toma como factor dos veces:</a:t>
            </a:r>
          </a:p>
          <a:p>
            <a:pPr algn="just"/>
            <a:r>
              <a:rPr lang="es-PA" sz="2800" b="0" dirty="0"/>
              <a:t> </a:t>
            </a:r>
            <a:r>
              <a:rPr lang="es-PA" sz="2800" b="0" dirty="0" smtClean="0"/>
              <a:t>                                                     </a:t>
            </a:r>
            <a:r>
              <a:rPr lang="es-PA" sz="2800" dirty="0" smtClean="0"/>
              <a:t>5 </a:t>
            </a:r>
            <a:r>
              <a:rPr lang="es-PA" sz="2800" baseline="30000" dirty="0" smtClean="0"/>
              <a:t>2 = </a:t>
            </a:r>
            <a:r>
              <a:rPr lang="es-PA" sz="2800" dirty="0" smtClean="0"/>
              <a:t> 5.5</a:t>
            </a:r>
            <a:endParaRPr lang="es-PA" sz="2800" dirty="0"/>
          </a:p>
          <a:p>
            <a:pPr algn="just"/>
            <a:endParaRPr lang="es-PA" sz="2800" b="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1" y="3797235"/>
            <a:ext cx="3611935" cy="3075542"/>
          </a:xfrm>
          <a:prstGeom prst="rect">
            <a:avLst/>
          </a:prstGeom>
        </p:spPr>
      </p:pic>
    </p:spTree>
    <p:extLst>
      <p:ext uri="{BB962C8B-B14F-4D97-AF65-F5344CB8AC3E}">
        <p14:creationId xmlns:p14="http://schemas.microsoft.com/office/powerpoint/2010/main" val="1072183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2"/>
                                        </p:tgtEl>
                                        <p:attrNameLst>
                                          <p:attrName>style.color</p:attrName>
                                        </p:attrNameLst>
                                      </p:cBhvr>
                                      <p:by>
                                        <p:hsl h="0" s="-12549" l="-25098"/>
                                      </p:by>
                                    </p:animClr>
                                    <p:animClr clrSpc="hsl" dir="cw">
                                      <p:cBhvr>
                                        <p:cTn id="42" dur="500" fill="hold"/>
                                        <p:tgtEl>
                                          <p:spTgt spid="2"/>
                                        </p:tgtEl>
                                        <p:attrNameLst>
                                          <p:attrName>fillcolor</p:attrName>
                                        </p:attrNameLst>
                                      </p:cBhvr>
                                      <p:by>
                                        <p:hsl h="0" s="-12549" l="-25098"/>
                                      </p:by>
                                    </p:animClr>
                                    <p:animClr clrSpc="hsl" dir="cw">
                                      <p:cBhvr>
                                        <p:cTn id="43" dur="500" fill="hold"/>
                                        <p:tgtEl>
                                          <p:spTgt spid="2"/>
                                        </p:tgtEl>
                                        <p:attrNameLst>
                                          <p:attrName>stroke.color</p:attrName>
                                        </p:attrNameLst>
                                      </p:cBhvr>
                                      <p:by>
                                        <p:hsl h="0" s="-12549" l="-25098"/>
                                      </p:by>
                                    </p:animClr>
                                    <p:set>
                                      <p:cBhvr>
                                        <p:cTn id="4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2620" y="365760"/>
            <a:ext cx="7891280" cy="548640"/>
          </a:xfrm>
          <a:solidFill>
            <a:schemeClr val="tx2">
              <a:lumMod val="60000"/>
              <a:lumOff val="40000"/>
            </a:schemeClr>
          </a:solidFill>
        </p:spPr>
        <p:txBody>
          <a:bodyPr/>
          <a:lstStyle/>
          <a:p>
            <a:pPr algn="ctr"/>
            <a:r>
              <a:rPr lang="es-PA" dirty="0" smtClean="0"/>
              <a:t>Potenciación</a:t>
            </a:r>
            <a:endParaRPr lang="es-PA"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8064" y="5477952"/>
            <a:ext cx="3105984" cy="1352370"/>
          </a:xfrm>
        </p:spPr>
      </p:pic>
      <p:sp>
        <p:nvSpPr>
          <p:cNvPr id="4" name="3 CuadroTexto"/>
          <p:cNvSpPr txBox="1"/>
          <p:nvPr/>
        </p:nvSpPr>
        <p:spPr>
          <a:xfrm>
            <a:off x="452620" y="966068"/>
            <a:ext cx="7992888" cy="4062651"/>
          </a:xfrm>
          <a:prstGeom prst="rect">
            <a:avLst/>
          </a:prstGeom>
          <a:solidFill>
            <a:schemeClr val="accent1">
              <a:lumMod val="40000"/>
              <a:lumOff val="60000"/>
            </a:schemeClr>
          </a:solidFill>
        </p:spPr>
        <p:txBody>
          <a:bodyPr wrap="square" rtlCol="0">
            <a:spAutoFit/>
          </a:bodyPr>
          <a:lstStyle/>
          <a:p>
            <a:endParaRPr lang="es-PA" dirty="0" smtClean="0"/>
          </a:p>
          <a:p>
            <a:pPr algn="just"/>
            <a:r>
              <a:rPr lang="es-PA" sz="2400" dirty="0" smtClean="0"/>
              <a:t>Las potencias están formadas por una base y un exponente:  la base es el número que se toma como factor único y el exponente indica la cantidad de veces que debe multiplicarse:</a:t>
            </a:r>
          </a:p>
          <a:p>
            <a:pPr algn="just"/>
            <a:endParaRPr lang="es-PA" sz="2400" dirty="0" smtClean="0"/>
          </a:p>
          <a:p>
            <a:pPr algn="just"/>
            <a:endParaRPr lang="es-PA" sz="2400" dirty="0" smtClean="0"/>
          </a:p>
          <a:p>
            <a:pPr algn="just"/>
            <a:r>
              <a:rPr lang="es-PA" sz="2400" dirty="0"/>
              <a:t> </a:t>
            </a:r>
            <a:r>
              <a:rPr lang="es-PA" sz="2400" dirty="0" smtClean="0"/>
              <a:t>               </a:t>
            </a:r>
            <a:r>
              <a:rPr lang="es-PA" sz="2400" b="1" dirty="0" smtClean="0"/>
              <a:t>Exponente</a:t>
            </a:r>
          </a:p>
          <a:p>
            <a:pPr algn="just"/>
            <a:r>
              <a:rPr lang="es-PA" sz="2400" dirty="0"/>
              <a:t>A</a:t>
            </a:r>
            <a:r>
              <a:rPr lang="es-PA" sz="2400" baseline="30000" dirty="0"/>
              <a:t>b </a:t>
            </a:r>
            <a:r>
              <a:rPr lang="es-PA" sz="2400" dirty="0"/>
              <a:t> =</a:t>
            </a:r>
            <a:r>
              <a:rPr lang="es-PA" sz="2400" dirty="0" smtClean="0"/>
              <a:t>a. a …. </a:t>
            </a:r>
            <a:r>
              <a:rPr lang="es-PA" sz="2400" dirty="0"/>
              <a:t>.</a:t>
            </a:r>
            <a:r>
              <a:rPr lang="es-PA" sz="2400" dirty="0" smtClean="0"/>
              <a:t>a                ( b veces)</a:t>
            </a:r>
            <a:endParaRPr lang="es-PA" sz="2400" dirty="0"/>
          </a:p>
          <a:p>
            <a:pPr algn="just"/>
            <a:endParaRPr lang="es-PA" sz="2400" dirty="0" smtClean="0"/>
          </a:p>
          <a:p>
            <a:pPr algn="just"/>
            <a:r>
              <a:rPr lang="es-PA" sz="2400" dirty="0" smtClean="0"/>
              <a:t>          </a:t>
            </a:r>
            <a:r>
              <a:rPr lang="es-PA" sz="2400" b="1" dirty="0" smtClean="0"/>
              <a:t>base</a:t>
            </a:r>
            <a:endParaRPr lang="es-PA" sz="2400" b="1" dirty="0"/>
          </a:p>
        </p:txBody>
      </p:sp>
      <p:cxnSp>
        <p:nvCxnSpPr>
          <p:cNvPr id="7" name="6 Conector recto de flecha"/>
          <p:cNvCxnSpPr/>
          <p:nvPr/>
        </p:nvCxnSpPr>
        <p:spPr>
          <a:xfrm flipV="1">
            <a:off x="899592" y="3671009"/>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73678" y="4128570"/>
            <a:ext cx="396044" cy="39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18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592948" cy="432048"/>
          </a:xfrm>
          <a:solidFill>
            <a:schemeClr val="accent2">
              <a:lumMod val="75000"/>
            </a:schemeClr>
          </a:solidFill>
        </p:spPr>
        <p:txBody>
          <a:bodyPr/>
          <a:lstStyle/>
          <a:p>
            <a:pPr algn="ctr"/>
            <a:r>
              <a:rPr lang="es-PA" dirty="0" smtClean="0"/>
              <a:t>Potencias sucesivas de un número</a:t>
            </a:r>
            <a:endParaRPr lang="es-PA" dirty="0"/>
          </a:p>
        </p:txBody>
      </p:sp>
      <p:sp>
        <p:nvSpPr>
          <p:cNvPr id="3" name="2 Marcador de contenido"/>
          <p:cNvSpPr>
            <a:spLocks noGrp="1"/>
          </p:cNvSpPr>
          <p:nvPr>
            <p:ph idx="1"/>
          </p:nvPr>
        </p:nvSpPr>
        <p:spPr>
          <a:xfrm>
            <a:off x="0" y="620688"/>
            <a:ext cx="9144000" cy="4464496"/>
          </a:xfrm>
          <a:solidFill>
            <a:schemeClr val="accent5">
              <a:lumMod val="60000"/>
              <a:lumOff val="40000"/>
            </a:schemeClr>
          </a:solidFill>
        </p:spPr>
        <p:txBody>
          <a:bodyPr>
            <a:noAutofit/>
          </a:bodyPr>
          <a:lstStyle/>
          <a:p>
            <a:r>
              <a:rPr lang="es-PA" sz="1800" b="0" dirty="0" smtClean="0"/>
              <a:t>Un número elevado al exponente cero es siempre igual a  = 1</a:t>
            </a:r>
          </a:p>
          <a:p>
            <a:r>
              <a:rPr lang="es-PA" sz="1800" b="0" dirty="0" smtClean="0"/>
              <a:t>   8°= 1</a:t>
            </a:r>
          </a:p>
          <a:p>
            <a:r>
              <a:rPr lang="es-PA" sz="1800" b="0" dirty="0" smtClean="0"/>
              <a:t>11° = 1</a:t>
            </a:r>
          </a:p>
          <a:p>
            <a:r>
              <a:rPr lang="es-PA" sz="1800" b="0" dirty="0"/>
              <a:t>7</a:t>
            </a:r>
            <a:r>
              <a:rPr lang="es-PA" sz="1800" b="0" dirty="0" smtClean="0"/>
              <a:t>6° = 1</a:t>
            </a:r>
          </a:p>
          <a:p>
            <a:r>
              <a:rPr lang="es-PA" sz="1800" b="0" dirty="0" smtClean="0"/>
              <a:t> n° = 1</a:t>
            </a:r>
          </a:p>
          <a:p>
            <a:r>
              <a:rPr lang="es-PA" sz="1800" b="0" dirty="0" smtClean="0"/>
              <a:t>Un número elevado al exponente 1 es siempre igual a sí mismo</a:t>
            </a:r>
            <a:r>
              <a:rPr lang="es-PA" sz="1800" b="0" dirty="0"/>
              <a:t>: </a:t>
            </a:r>
            <a:r>
              <a:rPr lang="es-PA" sz="1800" b="0" dirty="0" smtClean="0"/>
              <a:t>5 </a:t>
            </a:r>
            <a:r>
              <a:rPr lang="es-PA" sz="1800" b="0" baseline="30000" dirty="0" smtClean="0"/>
              <a:t>1  </a:t>
            </a:r>
            <a:r>
              <a:rPr lang="es-PA" sz="1800" b="0" dirty="0" smtClean="0"/>
              <a:t>=</a:t>
            </a:r>
            <a:r>
              <a:rPr lang="es-PA" sz="1800" b="0" baseline="30000" dirty="0" smtClean="0"/>
              <a:t> </a:t>
            </a:r>
            <a:r>
              <a:rPr lang="es-PA" sz="1800" b="0" dirty="0" smtClean="0"/>
              <a:t>5 ,  16 </a:t>
            </a:r>
            <a:r>
              <a:rPr lang="es-PA" sz="1800" b="0" baseline="30000" dirty="0" smtClean="0"/>
              <a:t>1  </a:t>
            </a:r>
            <a:r>
              <a:rPr lang="es-PA" sz="1800" b="0" dirty="0" smtClean="0"/>
              <a:t> = 16</a:t>
            </a:r>
          </a:p>
          <a:p>
            <a:r>
              <a:rPr lang="es-PA" sz="1800" b="0" dirty="0" smtClean="0"/>
              <a:t>De un número elevado a 2, es decir, tomado como factor único de un producto dos</a:t>
            </a:r>
          </a:p>
          <a:p>
            <a:r>
              <a:rPr lang="es-PA" sz="1800" b="0" dirty="0" smtClean="0"/>
              <a:t>veces, se dice que está elevado al cuadrado.</a:t>
            </a:r>
          </a:p>
          <a:p>
            <a:r>
              <a:rPr lang="es-PA" sz="1800" b="0" dirty="0" smtClean="0"/>
              <a:t> Al valor resultante se le denomina también cuadrado de dicho de número.</a:t>
            </a:r>
          </a:p>
          <a:p>
            <a:r>
              <a:rPr lang="es-PA" sz="1800" b="0" dirty="0"/>
              <a:t>7</a:t>
            </a:r>
            <a:r>
              <a:rPr lang="es-PA" sz="1800" b="0" baseline="30000" dirty="0"/>
              <a:t>2 </a:t>
            </a:r>
            <a:r>
              <a:rPr lang="es-PA" sz="1800" b="0" baseline="30000" dirty="0" smtClean="0"/>
              <a:t> </a:t>
            </a:r>
            <a:r>
              <a:rPr lang="es-PA" sz="1800" b="0" dirty="0" smtClean="0"/>
              <a:t>7 </a:t>
            </a:r>
            <a:r>
              <a:rPr lang="es-PA" sz="1800" b="0" dirty="0"/>
              <a:t>. 7 = 49</a:t>
            </a:r>
          </a:p>
          <a:p>
            <a:r>
              <a:rPr lang="es-PA" sz="1800" b="0" baseline="30000" dirty="0"/>
              <a:t> </a:t>
            </a:r>
            <a:r>
              <a:rPr lang="es-PA" sz="1800" b="0" dirty="0" smtClean="0"/>
              <a:t>n</a:t>
            </a:r>
            <a:r>
              <a:rPr lang="es-PA" sz="1800" b="0" baseline="30000" dirty="0" smtClean="0"/>
              <a:t>2 </a:t>
            </a:r>
            <a:r>
              <a:rPr lang="es-PA" sz="1800" b="0" baseline="30000" dirty="0"/>
              <a:t>=</a:t>
            </a:r>
            <a:r>
              <a:rPr lang="es-PA" sz="1800" b="0" dirty="0"/>
              <a:t> n . n </a:t>
            </a:r>
            <a:endParaRPr lang="es-PA" sz="1800" b="0" dirty="0" smtClean="0"/>
          </a:p>
          <a:p>
            <a:r>
              <a:rPr lang="es-PA" sz="1800" b="0" dirty="0" smtClean="0"/>
              <a:t> En el ejemplo , 49 es el cuadrado de 7.</a:t>
            </a:r>
          </a:p>
          <a:p>
            <a:endParaRPr lang="es-PA" sz="1800" b="0" dirty="0" smtClean="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005064"/>
            <a:ext cx="2722176" cy="2852936"/>
          </a:xfrm>
          <a:prstGeom prst="ellipse">
            <a:avLst/>
          </a:prstGeom>
          <a:ln>
            <a:noFill/>
          </a:ln>
          <a:effectLst>
            <a:softEdge rad="112500"/>
          </a:effectLst>
        </p:spPr>
      </p:pic>
    </p:spTree>
    <p:extLst>
      <p:ext uri="{BB962C8B-B14F-4D97-AF65-F5344CB8AC3E}">
        <p14:creationId xmlns:p14="http://schemas.microsoft.com/office/powerpoint/2010/main" val="2840184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16632"/>
            <a:ext cx="7776864" cy="504056"/>
          </a:xfrm>
          <a:solidFill>
            <a:schemeClr val="tx2">
              <a:lumMod val="60000"/>
              <a:lumOff val="40000"/>
            </a:schemeClr>
          </a:solidFill>
        </p:spPr>
        <p:txBody>
          <a:bodyPr/>
          <a:lstStyle/>
          <a:p>
            <a:pPr algn="ctr"/>
            <a:r>
              <a:rPr lang="es-PA" dirty="0" smtClean="0"/>
              <a:t>Potencias  sucesivas de un número</a:t>
            </a:r>
            <a:endParaRPr lang="es-PA" dirty="0"/>
          </a:p>
        </p:txBody>
      </p:sp>
      <p:sp>
        <p:nvSpPr>
          <p:cNvPr id="8" name="7 Marcador de contenido"/>
          <p:cNvSpPr>
            <a:spLocks noGrp="1"/>
          </p:cNvSpPr>
          <p:nvPr>
            <p:ph idx="1"/>
          </p:nvPr>
        </p:nvSpPr>
        <p:spPr>
          <a:xfrm>
            <a:off x="683568" y="692696"/>
            <a:ext cx="7776864" cy="4248472"/>
          </a:xfrm>
          <a:solidFill>
            <a:schemeClr val="accent2">
              <a:lumMod val="60000"/>
              <a:lumOff val="40000"/>
            </a:schemeClr>
          </a:solidFill>
        </p:spPr>
        <p:txBody>
          <a:bodyPr>
            <a:noAutofit/>
          </a:bodyPr>
          <a:lstStyle/>
          <a:p>
            <a:pPr algn="just"/>
            <a:r>
              <a:rPr lang="es-PA" sz="1800" b="0" dirty="0" smtClean="0"/>
              <a:t>      De un número elevado a 3, es decir, que se toma como factor  único tres veces</a:t>
            </a:r>
            <a:r>
              <a:rPr lang="es-PA" sz="1800" b="0" dirty="0"/>
              <a:t>.</a:t>
            </a:r>
            <a:r>
              <a:rPr lang="es-PA" sz="1800" b="0" dirty="0" smtClean="0"/>
              <a:t>  </a:t>
            </a:r>
          </a:p>
          <a:p>
            <a:pPr algn="just"/>
            <a:r>
              <a:rPr lang="es-PA" sz="1800" b="0" dirty="0"/>
              <a:t> </a:t>
            </a:r>
            <a:r>
              <a:rPr lang="es-PA" sz="1800" b="0" dirty="0" smtClean="0"/>
              <a:t>     Se dice que está elevado al cubo.  Al valor resultante se le denomina  también cubo de dicho número.</a:t>
            </a:r>
          </a:p>
          <a:p>
            <a:pPr algn="just"/>
            <a:r>
              <a:rPr lang="es-PA" sz="1800" dirty="0" smtClean="0"/>
              <a:t>      4</a:t>
            </a:r>
            <a:r>
              <a:rPr lang="es-PA" sz="1800" baseline="30000" dirty="0" smtClean="0"/>
              <a:t>3</a:t>
            </a:r>
            <a:r>
              <a:rPr lang="es-PA" sz="1800" dirty="0" smtClean="0"/>
              <a:t> = 4. 4. 4 = 64</a:t>
            </a:r>
          </a:p>
          <a:p>
            <a:pPr algn="just"/>
            <a:r>
              <a:rPr lang="es-PA" sz="1800" dirty="0"/>
              <a:t> </a:t>
            </a:r>
            <a:r>
              <a:rPr lang="es-PA" sz="1800" dirty="0" smtClean="0"/>
              <a:t>     n</a:t>
            </a:r>
            <a:r>
              <a:rPr lang="es-PA" sz="1800" baseline="30000" dirty="0" smtClean="0"/>
              <a:t>3 </a:t>
            </a:r>
            <a:r>
              <a:rPr lang="es-PA" sz="1800" dirty="0" smtClean="0"/>
              <a:t> = n </a:t>
            </a:r>
            <a:r>
              <a:rPr lang="es-PA" sz="1800" dirty="0"/>
              <a:t>. n . </a:t>
            </a:r>
            <a:r>
              <a:rPr lang="es-PA" sz="1800" dirty="0" smtClean="0"/>
              <a:t>n. </a:t>
            </a:r>
            <a:r>
              <a:rPr lang="es-PA" sz="1800" dirty="0"/>
              <a:t> </a:t>
            </a:r>
            <a:r>
              <a:rPr lang="es-PA" sz="1800" dirty="0" smtClean="0"/>
              <a:t> </a:t>
            </a:r>
            <a:r>
              <a:rPr lang="es-PA" sz="1800" b="0" dirty="0" smtClean="0"/>
              <a:t>( se multiplica tres veces por sí mismo)</a:t>
            </a:r>
          </a:p>
          <a:p>
            <a:pPr algn="just"/>
            <a:r>
              <a:rPr lang="es-PA" sz="1800" b="0" dirty="0" smtClean="0"/>
              <a:t>      En el ejemplo, 64 es el cubo </a:t>
            </a:r>
            <a:r>
              <a:rPr lang="es-PA" sz="1800" b="0" dirty="0" smtClean="0"/>
              <a:t>de 4</a:t>
            </a:r>
            <a:r>
              <a:rPr lang="es-PA" sz="1800" b="0" dirty="0" smtClean="0"/>
              <a:t>.</a:t>
            </a:r>
          </a:p>
          <a:p>
            <a:pPr algn="just"/>
            <a:r>
              <a:rPr lang="es-PA" sz="1800" b="0" dirty="0" smtClean="0"/>
              <a:t>      Un número puede estar elevado a 4, a 5 o a cualquier otro número:</a:t>
            </a:r>
          </a:p>
          <a:p>
            <a:pPr algn="just"/>
            <a:r>
              <a:rPr lang="es-PA" sz="1800" dirty="0" smtClean="0"/>
              <a:t>     7</a:t>
            </a:r>
            <a:r>
              <a:rPr lang="es-PA" sz="1800" baseline="30000" dirty="0" smtClean="0"/>
              <a:t>4</a:t>
            </a:r>
            <a:r>
              <a:rPr lang="es-PA" sz="1800" dirty="0" smtClean="0"/>
              <a:t> = 7. 7. 7. 7.= 2 401</a:t>
            </a:r>
          </a:p>
          <a:p>
            <a:pPr algn="just"/>
            <a:r>
              <a:rPr lang="es-PA" sz="1800" dirty="0" smtClean="0"/>
              <a:t>     7</a:t>
            </a:r>
            <a:r>
              <a:rPr lang="es-PA" sz="1800" baseline="30000" dirty="0" smtClean="0"/>
              <a:t>5 = </a:t>
            </a:r>
            <a:r>
              <a:rPr lang="es-PA" sz="1800" dirty="0" smtClean="0"/>
              <a:t>  7.7. 7. 7. 7 = 16 807</a:t>
            </a:r>
          </a:p>
          <a:p>
            <a:pPr algn="just"/>
            <a:r>
              <a:rPr lang="es-PA" sz="1800" b="0" dirty="0" smtClean="0"/>
              <a:t>      El conjunto de las potencias sucesivas de un número forma una progresión geométrica.</a:t>
            </a:r>
            <a:endParaRPr lang="es-PA" sz="1800" b="0" dirty="0"/>
          </a:p>
          <a:p>
            <a:pPr algn="just"/>
            <a:endParaRPr lang="es-PA" sz="1800" dirty="0" smtClean="0"/>
          </a:p>
          <a:p>
            <a:pPr algn="just"/>
            <a:r>
              <a:rPr lang="es-PA" sz="1800" b="0" dirty="0"/>
              <a:t> </a:t>
            </a:r>
            <a:r>
              <a:rPr lang="es-PA" sz="1800" b="0" dirty="0" smtClean="0"/>
              <a:t>    </a:t>
            </a: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165486"/>
            <a:ext cx="1795946" cy="1692514"/>
          </a:xfrm>
          <a:prstGeom prst="rect">
            <a:avLst/>
          </a:prstGeom>
        </p:spPr>
      </p:pic>
    </p:spTree>
    <p:extLst>
      <p:ext uri="{BB962C8B-B14F-4D97-AF65-F5344CB8AC3E}">
        <p14:creationId xmlns:p14="http://schemas.microsoft.com/office/powerpoint/2010/main" val="3429905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75000"/>
            </a:schemeClr>
          </a:solidFill>
        </p:spPr>
        <p:txBody>
          <a:bodyPr/>
          <a:lstStyle/>
          <a:p>
            <a:pPr algn="ctr"/>
            <a:r>
              <a:rPr lang="es-PA" dirty="0" smtClean="0"/>
              <a:t>Propiedades de la potenciación</a:t>
            </a:r>
            <a:endParaRPr lang="es-PA" dirty="0"/>
          </a:p>
        </p:txBody>
      </p:sp>
      <p:sp>
        <p:nvSpPr>
          <p:cNvPr id="3" name="2 Marcador de contenido"/>
          <p:cNvSpPr>
            <a:spLocks noGrp="1"/>
          </p:cNvSpPr>
          <p:nvPr>
            <p:ph idx="1"/>
          </p:nvPr>
        </p:nvSpPr>
        <p:spPr>
          <a:xfrm>
            <a:off x="822960" y="1100628"/>
            <a:ext cx="7520940" cy="3696524"/>
          </a:xfrm>
          <a:solidFill>
            <a:schemeClr val="accent4">
              <a:lumMod val="60000"/>
              <a:lumOff val="40000"/>
            </a:schemeClr>
          </a:solidFill>
        </p:spPr>
        <p:txBody>
          <a:bodyPr/>
          <a:lstStyle/>
          <a:p>
            <a:pPr algn="just"/>
            <a:r>
              <a:rPr lang="es-PA" b="0" dirty="0" smtClean="0"/>
              <a:t>       Como la potenciación equivale a una serie de multiplicaciones, sus propiedades derivan de las de la multiplicación, aunque conviene señalar que representa algunas características propias</a:t>
            </a:r>
            <a:r>
              <a:rPr lang="es-PA" dirty="0" smtClean="0"/>
              <a:t>.</a:t>
            </a:r>
          </a:p>
          <a:p>
            <a:pPr algn="just"/>
            <a:r>
              <a:rPr lang="es-PA" dirty="0" smtClean="0"/>
              <a:t>Propiedad Distributiva</a:t>
            </a:r>
          </a:p>
          <a:p>
            <a:pPr algn="just"/>
            <a:r>
              <a:rPr lang="es-PA" b="0" dirty="0" smtClean="0"/>
              <a:t>La potenciación es distributiva respecto de la multiplicación  y de la división.  </a:t>
            </a:r>
          </a:p>
          <a:p>
            <a:pPr algn="just"/>
            <a:r>
              <a:rPr lang="es-PA" b="0" dirty="0" smtClean="0"/>
              <a:t>Si se desarrolla:</a:t>
            </a:r>
          </a:p>
          <a:p>
            <a:pPr algn="just"/>
            <a:r>
              <a:rPr lang="es-PA" dirty="0"/>
              <a:t>(a . b) </a:t>
            </a:r>
            <a:r>
              <a:rPr lang="es-PA" baseline="30000" dirty="0"/>
              <a:t>n </a:t>
            </a:r>
            <a:r>
              <a:rPr lang="es-PA" dirty="0"/>
              <a:t>= (a. b) . (a . b)….(a. b</a:t>
            </a:r>
            <a:r>
              <a:rPr lang="es-PA" dirty="0" smtClean="0"/>
              <a:t>)  =  se multiplica n veces.</a:t>
            </a:r>
          </a:p>
          <a:p>
            <a:pPr algn="just"/>
            <a:r>
              <a:rPr lang="es-PA" dirty="0" smtClean="0"/>
              <a:t>Esta serie de multiplicaciones es igual a:</a:t>
            </a:r>
          </a:p>
          <a:p>
            <a:pPr algn="just"/>
            <a:r>
              <a:rPr lang="es-PA" dirty="0"/>
              <a:t>(a . b) </a:t>
            </a:r>
            <a:r>
              <a:rPr lang="es-PA" baseline="30000" dirty="0" smtClean="0"/>
              <a:t>n = </a:t>
            </a:r>
            <a:r>
              <a:rPr lang="es-PA" dirty="0" smtClean="0"/>
              <a:t>  a. a….. a . ( b . b…. b)    = n veces</a:t>
            </a:r>
          </a:p>
          <a:p>
            <a:pPr algn="just"/>
            <a:r>
              <a:rPr lang="es-PA" b="0" dirty="0" smtClean="0"/>
              <a:t>Este resultado equivale a:</a:t>
            </a:r>
          </a:p>
          <a:p>
            <a:pPr algn="just"/>
            <a:r>
              <a:rPr lang="es-PA" dirty="0"/>
              <a:t>(a </a:t>
            </a:r>
            <a:r>
              <a:rPr lang="es-PA" dirty="0" smtClean="0"/>
              <a:t>. b</a:t>
            </a:r>
            <a:r>
              <a:rPr lang="es-PA" dirty="0"/>
              <a:t>) </a:t>
            </a:r>
            <a:r>
              <a:rPr lang="es-PA" baseline="30000" dirty="0" smtClean="0"/>
              <a:t>n </a:t>
            </a:r>
            <a:r>
              <a:rPr lang="es-PA" dirty="0" smtClean="0"/>
              <a:t> =  </a:t>
            </a:r>
            <a:r>
              <a:rPr lang="es-PA" baseline="30000" dirty="0"/>
              <a:t> </a:t>
            </a:r>
            <a:r>
              <a:rPr lang="es-PA" dirty="0" err="1" smtClean="0"/>
              <a:t>a</a:t>
            </a:r>
            <a:r>
              <a:rPr lang="es-PA" baseline="30000" dirty="0" err="1" smtClean="0"/>
              <a:t>n</a:t>
            </a:r>
            <a:r>
              <a:rPr lang="es-PA" dirty="0" smtClean="0"/>
              <a:t> . </a:t>
            </a:r>
            <a:r>
              <a:rPr lang="es-PA" dirty="0" err="1" smtClean="0"/>
              <a:t>b</a:t>
            </a:r>
            <a:r>
              <a:rPr lang="es-PA" baseline="30000" dirty="0" err="1" smtClean="0"/>
              <a:t>n</a:t>
            </a:r>
            <a:endParaRPr lang="es-PA" b="0" dirty="0" smtClean="0"/>
          </a:p>
        </p:txBody>
      </p:sp>
    </p:spTree>
    <p:extLst>
      <p:ext uri="{BB962C8B-B14F-4D97-AF65-F5344CB8AC3E}">
        <p14:creationId xmlns:p14="http://schemas.microsoft.com/office/powerpoint/2010/main" val="2591667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60000"/>
              <a:lumOff val="40000"/>
            </a:schemeClr>
          </a:solidFill>
        </p:spPr>
        <p:txBody>
          <a:bodyPr/>
          <a:lstStyle/>
          <a:p>
            <a:pPr algn="ctr"/>
            <a:r>
              <a:rPr lang="es-PA" dirty="0" smtClean="0"/>
              <a:t>Ejemplos de propiedad distributiva</a:t>
            </a:r>
            <a:endParaRPr lang="es-PA" dirty="0"/>
          </a:p>
        </p:txBody>
      </p:sp>
      <p:sp>
        <p:nvSpPr>
          <p:cNvPr id="3" name="2 Marcador de contenido"/>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s-PA" dirty="0" smtClean="0"/>
              <a:t>  </a:t>
            </a:r>
            <a:r>
              <a:rPr lang="es-PA" sz="1800" dirty="0" smtClean="0"/>
              <a:t>( 3. 5) = </a:t>
            </a:r>
            <a:r>
              <a:rPr lang="es-PA" sz="1800" dirty="0"/>
              <a:t>3</a:t>
            </a:r>
            <a:r>
              <a:rPr lang="es-PA" sz="1800" baseline="30000" dirty="0"/>
              <a:t>2</a:t>
            </a:r>
            <a:r>
              <a:rPr lang="es-PA" sz="1800" dirty="0"/>
              <a:t> . </a:t>
            </a:r>
            <a:r>
              <a:rPr lang="es-PA" sz="1800" dirty="0" smtClean="0"/>
              <a:t>5</a:t>
            </a:r>
            <a:r>
              <a:rPr lang="es-PA" sz="1800" baseline="30000" dirty="0" smtClean="0"/>
              <a:t>2 </a:t>
            </a:r>
            <a:r>
              <a:rPr lang="es-PA" sz="1800" dirty="0" smtClean="0"/>
              <a:t>= </a:t>
            </a:r>
            <a:r>
              <a:rPr lang="es-PA" sz="1800" dirty="0"/>
              <a:t>9 . </a:t>
            </a:r>
            <a:r>
              <a:rPr lang="es-PA" sz="1800" dirty="0" smtClean="0"/>
              <a:t>25 = </a:t>
            </a:r>
            <a:r>
              <a:rPr lang="es-PA" sz="1800" dirty="0"/>
              <a:t>225 = 15</a:t>
            </a:r>
            <a:r>
              <a:rPr lang="es-PA" sz="1800" baseline="30000" dirty="0"/>
              <a:t>2</a:t>
            </a:r>
            <a:endParaRPr lang="es-PA" sz="1800" dirty="0"/>
          </a:p>
          <a:p>
            <a:r>
              <a:rPr lang="es-PA" sz="1800" dirty="0" smtClean="0"/>
              <a:t>Para </a:t>
            </a:r>
            <a:r>
              <a:rPr lang="es-PA" sz="1800" dirty="0"/>
              <a:t>calcular (a ÷ b) </a:t>
            </a:r>
            <a:r>
              <a:rPr lang="es-PA" sz="1800" baseline="30000" dirty="0"/>
              <a:t>n</a:t>
            </a:r>
            <a:r>
              <a:rPr lang="es-PA" sz="1800" dirty="0"/>
              <a:t> </a:t>
            </a:r>
            <a:r>
              <a:rPr lang="es-PA" sz="1800" dirty="0" smtClean="0"/>
              <a:t> hay que operar de la siguiente manera:</a:t>
            </a:r>
          </a:p>
          <a:p>
            <a:r>
              <a:rPr lang="es-PA" sz="1800" dirty="0"/>
              <a:t>(a ÷ b</a:t>
            </a:r>
            <a:r>
              <a:rPr lang="es-PA" sz="1800" dirty="0" smtClean="0"/>
              <a:t>) </a:t>
            </a:r>
            <a:r>
              <a:rPr lang="es-PA" sz="1800" baseline="30000" dirty="0" smtClean="0"/>
              <a:t>n</a:t>
            </a:r>
            <a:r>
              <a:rPr lang="es-PA" sz="1800" dirty="0" smtClean="0"/>
              <a:t> </a:t>
            </a:r>
            <a:r>
              <a:rPr lang="es-PA" sz="1800" dirty="0"/>
              <a:t>= </a:t>
            </a:r>
            <a:r>
              <a:rPr lang="es-PA" sz="1800" baseline="30000" dirty="0"/>
              <a:t>  </a:t>
            </a:r>
            <a:r>
              <a:rPr lang="es-PA" sz="1800" u="sng" dirty="0" err="1" smtClean="0"/>
              <a:t>a</a:t>
            </a:r>
            <a:r>
              <a:rPr lang="es-PA" sz="1800" u="sng" baseline="30000" dirty="0" err="1" smtClean="0"/>
              <a:t>n</a:t>
            </a:r>
            <a:endParaRPr lang="es-PA" sz="1800" dirty="0"/>
          </a:p>
          <a:p>
            <a:r>
              <a:rPr lang="es-PA" sz="1800" dirty="0" smtClean="0"/>
              <a:t>                    </a:t>
            </a:r>
            <a:r>
              <a:rPr lang="es-PA" sz="1800" dirty="0" err="1" smtClean="0"/>
              <a:t>b</a:t>
            </a:r>
            <a:r>
              <a:rPr lang="es-PA" sz="1800" baseline="30000" dirty="0" err="1" smtClean="0"/>
              <a:t>n</a:t>
            </a:r>
            <a:endParaRPr lang="es-PA" sz="1800" dirty="0" smtClean="0"/>
          </a:p>
          <a:p>
            <a:r>
              <a:rPr lang="es-PA" sz="1800" dirty="0" smtClean="0"/>
              <a:t>El resultado obtenido significa que</a:t>
            </a:r>
          </a:p>
          <a:p>
            <a:r>
              <a:rPr lang="es-PA" sz="1800" dirty="0"/>
              <a:t>(a ÷ b) </a:t>
            </a:r>
            <a:r>
              <a:rPr lang="es-PA" sz="1800" baseline="30000" dirty="0" smtClean="0"/>
              <a:t>n </a:t>
            </a:r>
            <a:r>
              <a:rPr lang="es-PA" sz="1800" dirty="0" smtClean="0"/>
              <a:t> =  </a:t>
            </a:r>
            <a:r>
              <a:rPr lang="es-PA" sz="1800" i="1" dirty="0" err="1" smtClean="0"/>
              <a:t>a</a:t>
            </a:r>
            <a:r>
              <a:rPr lang="es-PA" sz="1800" i="1" baseline="30000" dirty="0" err="1" smtClean="0"/>
              <a:t>n</a:t>
            </a:r>
            <a:r>
              <a:rPr lang="es-PA" sz="1800" i="1" baseline="30000" dirty="0" smtClean="0"/>
              <a:t> </a:t>
            </a:r>
            <a:r>
              <a:rPr lang="es-PA" sz="1800" i="1" dirty="0" smtClean="0"/>
              <a:t>÷ </a:t>
            </a:r>
            <a:r>
              <a:rPr lang="es-PA" sz="1800" i="1" dirty="0"/>
              <a:t> </a:t>
            </a:r>
            <a:r>
              <a:rPr lang="es-PA" sz="1800" i="1" dirty="0" err="1"/>
              <a:t>b</a:t>
            </a:r>
            <a:r>
              <a:rPr lang="es-PA" sz="1800" i="1" baseline="30000" dirty="0" err="1"/>
              <a:t>n</a:t>
            </a:r>
            <a:endParaRPr lang="es-PA" sz="1800" i="1" dirty="0" smtClean="0"/>
          </a:p>
          <a:p>
            <a:endParaRPr lang="es-PA" sz="1800" dirty="0" smtClean="0"/>
          </a:p>
          <a:p>
            <a:r>
              <a:rPr lang="es-PA" sz="1800" b="0" dirty="0" smtClean="0">
                <a:solidFill>
                  <a:schemeClr val="bg1"/>
                </a:solidFill>
              </a:rPr>
              <a:t>      Es importante tener presente que la potenciación no es distributiva respecto de la suma y que tampoco lo es de la resta.</a:t>
            </a:r>
            <a:endParaRPr lang="es-PA" sz="1800" b="0" dirty="0">
              <a:solidFill>
                <a:schemeClr val="bg1"/>
              </a:solidFill>
            </a:endParaRPr>
          </a:p>
          <a:p>
            <a:endParaRPr lang="es-PA" b="0" dirty="0">
              <a:solidFill>
                <a:schemeClr val="bg1"/>
              </a:solidFill>
            </a:endParaRPr>
          </a:p>
        </p:txBody>
      </p:sp>
    </p:spTree>
    <p:extLst>
      <p:ext uri="{BB962C8B-B14F-4D97-AF65-F5344CB8AC3E}">
        <p14:creationId xmlns:p14="http://schemas.microsoft.com/office/powerpoint/2010/main" val="32172052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874</TotalTime>
  <Words>1744</Words>
  <Application>Microsoft Office PowerPoint</Application>
  <PresentationFormat>Presentación en pantalla (4:3)</PresentationFormat>
  <Paragraphs>152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Ángulos</vt:lpstr>
      <vt:lpstr>Potenciación Bibliografía:  el mentor de matemática Grupo Océano </vt:lpstr>
      <vt:lpstr>potenciación</vt:lpstr>
      <vt:lpstr>potenciación</vt:lpstr>
      <vt:lpstr>POTENCIACIÓN</vt:lpstr>
      <vt:lpstr>Potenciación</vt:lpstr>
      <vt:lpstr>Potencias sucesivas de un número</vt:lpstr>
      <vt:lpstr>Potencias  sucesivas de un número</vt:lpstr>
      <vt:lpstr>Propiedades de la potenciación</vt:lpstr>
      <vt:lpstr>Ejemplos de propiedad distributiva</vt:lpstr>
      <vt:lpstr>Regla de los signos</vt:lpstr>
      <vt:lpstr>Regla de los signos</vt:lpstr>
      <vt:lpstr>Producto de potencias de igual base</vt:lpstr>
      <vt:lpstr>Cociente entre potencias de igual base</vt:lpstr>
      <vt:lpstr>Cociente entre potencias de igual base</vt:lpstr>
      <vt:lpstr>Potencia de una potencia</vt:lpstr>
      <vt:lpstr>Cuadrado de la  suma y de la diferencia de dos números</vt:lpstr>
      <vt:lpstr>Cuadrado de la  suma y de la diferencia de dos números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Potenciación, Radicación y Logaritmos</dc:title>
  <dc:creator>Portal_A</dc:creator>
  <cp:lastModifiedBy>Portal_A</cp:lastModifiedBy>
  <cp:revision>64</cp:revision>
  <dcterms:created xsi:type="dcterms:W3CDTF">2016-09-16T15:58:58Z</dcterms:created>
  <dcterms:modified xsi:type="dcterms:W3CDTF">2016-09-21T14:22:47Z</dcterms:modified>
</cp:coreProperties>
</file>