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Default Extension="mp3" ContentType="audio/unknown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80" r:id="rId2"/>
    <p:sldMasterId id="2147484368" r:id="rId3"/>
    <p:sldMasterId id="2147484392" r:id="rId4"/>
    <p:sldMasterId id="2147484452" r:id="rId5"/>
    <p:sldMasterId id="2147484464" r:id="rId6"/>
    <p:sldMasterId id="2147484476" r:id="rId7"/>
    <p:sldMasterId id="2147484548" r:id="rId8"/>
    <p:sldMasterId id="2147484572" r:id="rId9"/>
    <p:sldMasterId id="2147484584" r:id="rId10"/>
    <p:sldMasterId id="2147484596" r:id="rId11"/>
    <p:sldMasterId id="2147484608" r:id="rId12"/>
  </p:sldMasterIdLst>
  <p:sldIdLst>
    <p:sldId id="256" r:id="rId13"/>
    <p:sldId id="269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70" r:id="rId26"/>
  </p:sldIdLst>
  <p:sldSz cx="9144000" cy="6858000" type="screen4x3"/>
  <p:notesSz cx="6858000" cy="91440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0D9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4660"/>
  </p:normalViewPr>
  <p:slideViewPr>
    <p:cSldViewPr>
      <p:cViewPr varScale="1">
        <p:scale>
          <a:sx n="65" d="100"/>
          <a:sy n="65" d="100"/>
        </p:scale>
        <p:origin x="-102" y="-9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title.png"/>
          <p:cNvPicPr>
            <a:picLocks noChangeAspect="1"/>
          </p:cNvPicPr>
          <p:nvPr/>
        </p:nvPicPr>
        <p:blipFill>
          <a:blip r:embed="rId2" cstate="print"/>
          <a:srcRect l="43431" t="21353" b="20413"/>
          <a:stretch>
            <a:fillRect/>
          </a:stretch>
        </p:blipFill>
        <p:spPr>
          <a:xfrm>
            <a:off x="0" y="0"/>
            <a:ext cx="36723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1219200"/>
            <a:ext cx="6400800" cy="1600200"/>
          </a:xfrm>
        </p:spPr>
        <p:txBody>
          <a:bodyPr anchor="b" anchorCtr="0"/>
          <a:lstStyle>
            <a:lvl1pPr algn="l">
              <a:defRPr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2971800"/>
            <a:ext cx="5715000" cy="1295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5943600"/>
            <a:ext cx="2133600" cy="228600"/>
          </a:xfrm>
        </p:spPr>
        <p:txBody>
          <a:bodyPr/>
          <a:lstStyle>
            <a:lvl1pPr algn="l">
              <a:defRPr/>
            </a:lvl1pPr>
          </a:lstStyle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" y="5715000"/>
            <a:ext cx="2667000" cy="228600"/>
          </a:xfrm>
        </p:spPr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6248400"/>
            <a:ext cx="533400" cy="228600"/>
          </a:xfrm>
        </p:spPr>
        <p:txBody>
          <a:bodyPr/>
          <a:lstStyle>
            <a:lvl1pPr algn="l">
              <a:defRPr/>
            </a:lvl1pPr>
          </a:lstStyle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relight section.png"/>
          <p:cNvPicPr>
            <a:picLocks noChangeAspect="1"/>
          </p:cNvPicPr>
          <p:nvPr/>
        </p:nvPicPr>
        <p:blipFill>
          <a:blip r:embed="rId2" cstate="print"/>
          <a:srcRect l="7678" r="8563" b="31688"/>
          <a:stretch>
            <a:fillRect/>
          </a:stretch>
        </p:blipFill>
        <p:spPr>
          <a:xfrm>
            <a:off x="0" y="3048000"/>
            <a:ext cx="9144000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2057400"/>
            <a:ext cx="7391400" cy="1590675"/>
          </a:xfrm>
        </p:spPr>
        <p:txBody>
          <a:bodyPr anchor="b" anchorCtr="0">
            <a:normAutofit/>
          </a:bodyPr>
          <a:lstStyle>
            <a:lvl1pPr algn="ctr">
              <a:defRPr sz="4400" b="0" i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46" y="3810000"/>
            <a:ext cx="5388909" cy="14239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1500"/>
              </a:spcBef>
              <a:buFontTx/>
              <a:buNone/>
              <a:defRPr sz="1800" kern="120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057401"/>
            <a:ext cx="2743200" cy="3898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1967753"/>
            <a:ext cx="2743200" cy="6397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2819400"/>
            <a:ext cx="2743200" cy="31369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tent caption.png"/>
          <p:cNvPicPr>
            <a:picLocks noChangeAspect="1"/>
          </p:cNvPicPr>
          <p:nvPr/>
        </p:nvPicPr>
        <p:blipFill>
          <a:blip r:embed="rId2" cstate="print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8488"/>
          </a:xfrm>
        </p:spPr>
        <p:txBody>
          <a:bodyPr anchor="ctr" anchorCtr="0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438150"/>
            <a:ext cx="4419600" cy="5118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439" y="2514600"/>
            <a:ext cx="1985962" cy="23622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 caption.png"/>
          <p:cNvPicPr>
            <a:picLocks noChangeAspect="1"/>
          </p:cNvPicPr>
          <p:nvPr/>
        </p:nvPicPr>
        <p:blipFill>
          <a:blip r:embed="rId2" cstate="print"/>
          <a:srcRect l="11342" t="23079" r="13047"/>
          <a:stretch>
            <a:fillRect/>
          </a:stretch>
        </p:blipFill>
        <p:spPr>
          <a:xfrm>
            <a:off x="0" y="0"/>
            <a:ext cx="9144000" cy="6095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438150"/>
            <a:ext cx="2743200" cy="161925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75050" y="685800"/>
            <a:ext cx="5264150" cy="4648200"/>
          </a:xfrm>
          <a:prstGeom prst="ellipse">
            <a:avLst/>
          </a:prstGeom>
          <a:ln w="127000">
            <a:solidFill>
              <a:schemeClr val="tx1">
                <a:alpha val="10000"/>
              </a:schemeClr>
            </a:solidFill>
          </a:ln>
          <a:effectLst>
            <a:innerShdw blurRad="190500">
              <a:prstClr val="black">
                <a:alpha val="75000"/>
              </a:prstClr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2104" y="2514600"/>
            <a:ext cx="1984248" cy="2359152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buNone/>
              <a:defRPr sz="1400" kern="1200">
                <a:gradFill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1500"/>
              </a:spcBef>
              <a:buFontTx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4209" y="2057400"/>
            <a:ext cx="5678424" cy="38862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533400"/>
            <a:ext cx="1752600" cy="43433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533401"/>
            <a:ext cx="5029200" cy="54229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P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Título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Elipse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PA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16" name="15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PA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cxnSp>
        <p:nvCxnSpPr>
          <p:cNvPr id="7" name="6 Conector recto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2" name="31 Marcador de contenido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34" name="33 Marcador de contenido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cxnSp>
        <p:nvCxnSpPr>
          <p:cNvPr id="10" name="9 Conector recto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Marcador de contenido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1" name="30 Título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s-P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PA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6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s-PA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24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29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10" name="9 Rectángulo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12" name="11 Rectángulo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11" name="10 Rectángulo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Elipse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Elipse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Elipse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s-PA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Elipse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Elipse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Elipse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s-P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Conector recto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11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s-PA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Elipse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s-PA"/>
          </a:p>
        </p:txBody>
      </p:sp>
      <p:sp>
        <p:nvSpPr>
          <p:cNvPr id="10" name="9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Conector recto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Elipse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Elipse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PA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s-PA"/>
          </a:p>
        </p:txBody>
      </p:sp>
      <p:sp>
        <p:nvSpPr>
          <p:cNvPr id="9" name="8 Rectángulo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Conector recto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Conector recto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Rectángulo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Elipse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Elipse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Elipse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Elipse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Elipse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Conector recto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texto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PA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Marcador de contenido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23" name="22 Marcador de pie de página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s-P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Conector recto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Conector recto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PA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545932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8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5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5502670"/>
            <a:ext cx="9144066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5381627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0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" y="5010151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7"/>
            <a:ext cx="9147178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4973410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2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0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6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5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89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7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7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6"/>
          <p:cNvGrpSpPr/>
          <p:nvPr/>
        </p:nvGrpSpPr>
        <p:grpSpPr>
          <a:xfrm>
            <a:off x="0" y="3268345"/>
            <a:ext cx="9144000" cy="146304"/>
            <a:chOff x="0" y="3268345"/>
            <a:chExt cx="9144000" cy="14630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752600"/>
            <a:ext cx="7924800" cy="1470025"/>
          </a:xfrm>
          <a:prstGeom prst="rect">
            <a:avLst/>
          </a:prstGeom>
        </p:spPr>
        <p:txBody>
          <a:bodyPr anchor="b"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9616"/>
            <a:ext cx="8229600" cy="462654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grpSp>
        <p:nvGrpSpPr>
          <p:cNvPr id="2" name="Group 13"/>
          <p:cNvGrpSpPr/>
          <p:nvPr/>
        </p:nvGrpSpPr>
        <p:grpSpPr>
          <a:xfrm>
            <a:off x="0" y="1371600"/>
            <a:ext cx="9144000" cy="73152"/>
            <a:chOff x="0" y="3268345"/>
            <a:chExt cx="9144000" cy="146304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4406900"/>
            <a:ext cx="78272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2667000"/>
            <a:ext cx="78272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grpSp>
        <p:nvGrpSpPr>
          <p:cNvPr id="7" name="Group 12"/>
          <p:cNvGrpSpPr/>
          <p:nvPr/>
        </p:nvGrpSpPr>
        <p:grpSpPr>
          <a:xfrm flipH="1">
            <a:off x="0" y="4228465"/>
            <a:ext cx="9144000" cy="146304"/>
            <a:chOff x="0" y="3268345"/>
            <a:chExt cx="9144000" cy="146304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grpSp>
        <p:nvGrpSpPr>
          <p:cNvPr id="2" name="Group 14"/>
          <p:cNvGrpSpPr/>
          <p:nvPr/>
        </p:nvGrpSpPr>
        <p:grpSpPr>
          <a:xfrm>
            <a:off x="0" y="1371600"/>
            <a:ext cx="9144000" cy="73152"/>
            <a:chOff x="0" y="3268345"/>
            <a:chExt cx="9144000" cy="146304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97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002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97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grpSp>
        <p:nvGrpSpPr>
          <p:cNvPr id="2" name="Group 16"/>
          <p:cNvGrpSpPr/>
          <p:nvPr/>
        </p:nvGrpSpPr>
        <p:grpSpPr>
          <a:xfrm>
            <a:off x="0" y="1371600"/>
            <a:ext cx="9144000" cy="73152"/>
            <a:chOff x="0" y="3268345"/>
            <a:chExt cx="9144000" cy="14630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grpSp>
        <p:nvGrpSpPr>
          <p:cNvPr id="2" name="Group 12"/>
          <p:cNvGrpSpPr/>
          <p:nvPr/>
        </p:nvGrpSpPr>
        <p:grpSpPr>
          <a:xfrm flipH="1">
            <a:off x="0" y="1371600"/>
            <a:ext cx="9144000" cy="73152"/>
            <a:chOff x="0" y="3268345"/>
            <a:chExt cx="9144000" cy="146304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grpSp>
        <p:nvGrpSpPr>
          <p:cNvPr id="5" name="Group 10"/>
          <p:cNvGrpSpPr/>
          <p:nvPr/>
        </p:nvGrpSpPr>
        <p:grpSpPr>
          <a:xfrm>
            <a:off x="-9144" y="-18288"/>
            <a:ext cx="9144000" cy="146304"/>
            <a:chOff x="0" y="3268345"/>
            <a:chExt cx="9144000" cy="146304"/>
          </a:xfrm>
        </p:grpSpPr>
        <p:sp>
          <p:nvSpPr>
            <p:cNvPr id="12" name="Rectangle 11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5495544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592824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7690104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7937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754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371600"/>
            <a:ext cx="3008313" cy="4754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grpSp>
        <p:nvGrpSpPr>
          <p:cNvPr id="8" name="Group 13"/>
          <p:cNvGrpSpPr/>
          <p:nvPr/>
        </p:nvGrpSpPr>
        <p:grpSpPr>
          <a:xfrm flipH="1">
            <a:off x="0" y="1143000"/>
            <a:ext cx="9144000" cy="73152"/>
            <a:chOff x="0" y="3268345"/>
            <a:chExt cx="9144000" cy="146304"/>
          </a:xfrm>
        </p:grpSpPr>
        <p:sp>
          <p:nvSpPr>
            <p:cNvPr id="15" name="Rectangle 1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1801368" y="685800"/>
            <a:ext cx="5495544" cy="3886200"/>
          </a:xfrm>
          <a:solidFill>
            <a:schemeClr val="accent1"/>
          </a:soli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/>
          </a:scene3d>
          <a:sp3d contourW="12700" prstMaterial="softEdge">
            <a:bevelT prst="cross"/>
            <a:contourClr>
              <a:srgbClr val="FFFFFF"/>
            </a:contourClr>
          </a:sp3d>
        </p:spPr>
        <p:txBody>
          <a:bodyPr/>
          <a:lstStyle/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grpSp>
        <p:nvGrpSpPr>
          <p:cNvPr id="3" name="Group 15"/>
          <p:cNvGrpSpPr/>
          <p:nvPr/>
        </p:nvGrpSpPr>
        <p:grpSpPr>
          <a:xfrm>
            <a:off x="-9144" y="-18288"/>
            <a:ext cx="9144000" cy="146304"/>
            <a:chOff x="0" y="3268345"/>
            <a:chExt cx="9144000" cy="146304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5495544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6592824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7690104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texto vertical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grpSp>
        <p:nvGrpSpPr>
          <p:cNvPr id="2" name="Group 7"/>
          <p:cNvGrpSpPr/>
          <p:nvPr/>
        </p:nvGrpSpPr>
        <p:grpSpPr>
          <a:xfrm flipH="1">
            <a:off x="0" y="1371600"/>
            <a:ext cx="9144000" cy="73152"/>
            <a:chOff x="0" y="3268345"/>
            <a:chExt cx="9144000" cy="146304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18288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1722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39712" y="6356350"/>
            <a:ext cx="1868424" cy="365125"/>
          </a:xfrm>
        </p:spPr>
        <p:txBody>
          <a:bodyPr/>
          <a:lstStyle/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grpSp>
        <p:nvGrpSpPr>
          <p:cNvPr id="7" name="Group 6"/>
          <p:cNvGrpSpPr/>
          <p:nvPr/>
        </p:nvGrpSpPr>
        <p:grpSpPr>
          <a:xfrm rot="5400000" flipH="1">
            <a:off x="3332988" y="3384804"/>
            <a:ext cx="6867144" cy="73152"/>
            <a:chOff x="0" y="3268345"/>
            <a:chExt cx="9144000" cy="146304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5181600" y="3268345"/>
              <a:ext cx="109728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6278880" y="3268345"/>
              <a:ext cx="1097280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376160" y="3268345"/>
              <a:ext cx="109728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18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17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4.wmf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relight content.png"/>
          <p:cNvPicPr>
            <a:picLocks noChangeAspect="1"/>
          </p:cNvPicPr>
          <p:nvPr/>
        </p:nvPicPr>
        <p:blipFill>
          <a:blip r:embed="rId13" cstate="print"/>
          <a:srcRect l="10260" t="11518" r="6261" b="874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1368" y="274638"/>
            <a:ext cx="5681265" cy="14779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2057400"/>
            <a:ext cx="50292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0" y="64770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77000"/>
            <a:ext cx="28956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0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248400"/>
            <a:ext cx="533400" cy="228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1100" kern="1200" spc="0" baseline="0">
                <a:gradFill flip="none" rotWithShape="1">
                  <a:gsLst>
                    <a:gs pos="0">
                      <a:schemeClr val="tx1">
                        <a:alpha val="70000"/>
                      </a:schemeClr>
                    </a:gs>
                    <a:gs pos="50000">
                      <a:schemeClr val="tx1">
                        <a:alpha val="80000"/>
                      </a:schemeClr>
                    </a:gs>
                    <a:gs pos="100000">
                      <a:schemeClr val="tx1">
                        <a:alpha val="90000"/>
                      </a:schemeClr>
                    </a:gs>
                  </a:gsLst>
                  <a:lin ang="0" scaled="0"/>
                  <a:tileRect/>
                </a:gradFill>
                <a:latin typeface="+mn-lt"/>
                <a:ea typeface="+mj-ea"/>
                <a:cs typeface="+mj-cs"/>
              </a:defRPr>
            </a:lvl1pPr>
          </a:lstStyle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87" r:id="rId3"/>
    <p:sldLayoutId id="2147484588" r:id="rId4"/>
    <p:sldLayoutId id="2147484589" r:id="rId5"/>
    <p:sldLayoutId id="2147484590" r:id="rId6"/>
    <p:sldLayoutId id="2147484591" r:id="rId7"/>
    <p:sldLayoutId id="2147484592" r:id="rId8"/>
    <p:sldLayoutId id="2147484593" r:id="rId9"/>
    <p:sldLayoutId id="2147484594" r:id="rId10"/>
    <p:sldLayoutId id="21474845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spc="0" baseline="0">
          <a:gradFill flip="none" rotWithShape="1"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  <a:tileRect/>
          </a:gra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1500"/>
        </a:spcBef>
        <a:buFontTx/>
        <a:buBlip>
          <a:blip r:embed="rId14"/>
        </a:buBlip>
        <a:defRPr sz="20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1500"/>
        </a:spcBef>
        <a:buFontTx/>
        <a:buBlip>
          <a:blip r:embed="rId14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1500"/>
        </a:spcBef>
        <a:buFontTx/>
        <a:buBlip>
          <a:blip r:embed="rId15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1500"/>
        </a:spcBef>
        <a:buFontTx/>
        <a:buBlip>
          <a:blip r:embed="rId14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1500"/>
        </a:spcBef>
        <a:buFontTx/>
        <a:buBlip>
          <a:blip r:embed="rId14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1500"/>
        </a:spcBef>
        <a:buFontTx/>
        <a:buBlip>
          <a:blip r:embed="rId14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1500"/>
        </a:spcBef>
        <a:buFontTx/>
        <a:buBlip>
          <a:blip r:embed="rId14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1500"/>
        </a:spcBef>
        <a:buFontTx/>
        <a:buBlip>
          <a:blip r:embed="rId14"/>
        </a:buBlip>
        <a:defRPr sz="1600" kern="1200">
          <a:gradFill>
            <a:gsLst>
              <a:gs pos="0">
                <a:schemeClr val="tx1">
                  <a:alpha val="70000"/>
                </a:schemeClr>
              </a:gs>
              <a:gs pos="50000">
                <a:schemeClr val="tx1">
                  <a:alpha val="80000"/>
                </a:schemeClr>
              </a:gs>
              <a:gs pos="100000">
                <a:schemeClr val="tx1">
                  <a:alpha val="90000"/>
                </a:schemeClr>
              </a:gs>
            </a:gsLst>
            <a:lin ang="0" scaled="0"/>
          </a:gra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P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04" r:id="rId8"/>
    <p:sldLayoutId id="2147484605" r:id="rId9"/>
    <p:sldLayoutId id="2147484606" r:id="rId10"/>
    <p:sldLayoutId id="21474846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P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9" r:id="rId1"/>
    <p:sldLayoutId id="2147484610" r:id="rId2"/>
    <p:sldLayoutId id="2147484611" r:id="rId3"/>
    <p:sldLayoutId id="2147484612" r:id="rId4"/>
    <p:sldLayoutId id="2147484613" r:id="rId5"/>
    <p:sldLayoutId id="2147484614" r:id="rId6"/>
    <p:sldLayoutId id="2147484615" r:id="rId7"/>
    <p:sldLayoutId id="2147484616" r:id="rId8"/>
    <p:sldLayoutId id="2147484617" r:id="rId9"/>
    <p:sldLayoutId id="2147484618" r:id="rId10"/>
    <p:sldLayoutId id="21474846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PA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6 Rectángulo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s-PA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Elipse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  <p:sldLayoutId id="2147484461" r:id="rId9"/>
    <p:sldLayoutId id="2147484462" r:id="rId10"/>
    <p:sldLayoutId id="214748446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onector recto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s-PA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Rectángulo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5" r:id="rId1"/>
    <p:sldLayoutId id="2147484466" r:id="rId2"/>
    <p:sldLayoutId id="2147484467" r:id="rId3"/>
    <p:sldLayoutId id="2147484468" r:id="rId4"/>
    <p:sldLayoutId id="2147484469" r:id="rId5"/>
    <p:sldLayoutId id="2147484470" r:id="rId6"/>
    <p:sldLayoutId id="2147484471" r:id="rId7"/>
    <p:sldLayoutId id="2147484472" r:id="rId8"/>
    <p:sldLayoutId id="2147484473" r:id="rId9"/>
    <p:sldLayoutId id="2147484474" r:id="rId10"/>
    <p:sldLayoutId id="214748447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  <p:sldLayoutId id="2147484481" r:id="rId5"/>
    <p:sldLayoutId id="2147484482" r:id="rId6"/>
    <p:sldLayoutId id="2147484483" r:id="rId7"/>
    <p:sldLayoutId id="2147484484" r:id="rId8"/>
    <p:sldLayoutId id="2147484485" r:id="rId9"/>
    <p:sldLayoutId id="2147484486" r:id="rId10"/>
    <p:sldLayoutId id="214748448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 cstate="print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5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5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5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549" r:id="rId1"/>
    <p:sldLayoutId id="2147484550" r:id="rId2"/>
    <p:sldLayoutId id="2147484551" r:id="rId3"/>
    <p:sldLayoutId id="2147484552" r:id="rId4"/>
    <p:sldLayoutId id="2147484553" r:id="rId5"/>
    <p:sldLayoutId id="2147484554" r:id="rId6"/>
    <p:sldLayoutId id="2147484555" r:id="rId7"/>
    <p:sldLayoutId id="2147484556" r:id="rId8"/>
    <p:sldLayoutId id="2147484557" r:id="rId9"/>
    <p:sldLayoutId id="2147484558" r:id="rId10"/>
    <p:sldLayoutId id="21474845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26" y="0"/>
            <a:ext cx="9144000" cy="6286520"/>
          </a:xfrm>
          <a:prstGeom prst="rect">
            <a:avLst/>
          </a:prstGeom>
          <a:gradFill flip="none" rotWithShape="1">
            <a:gsLst>
              <a:gs pos="1000">
                <a:schemeClr val="bg2">
                  <a:alpha val="0"/>
                </a:schemeClr>
              </a:gs>
              <a:gs pos="100000">
                <a:schemeClr val="bg1">
                  <a:alpha val="92000"/>
                </a:schemeClr>
              </a:gs>
            </a:gsLst>
            <a:lin ang="16200000" scaled="1"/>
            <a:tileRect/>
          </a:gradFill>
          <a:ln w="285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453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ysClr val="windowText" lastClr="000000"/>
                </a:solidFill>
              </a:defRPr>
            </a:lvl1pPr>
          </a:lstStyle>
          <a:p>
            <a:fld id="{3EFAEA6B-8A4F-4703-85A1-843B67278190}" type="datetimeFigureOut">
              <a:rPr lang="es-PA" smtClean="0"/>
              <a:pPr/>
              <a:t>06/20/2011</a:t>
            </a:fld>
            <a:endParaRPr lang="es-P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ysClr val="windowText" lastClr="000000"/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024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ysClr val="windowText" lastClr="000000"/>
                </a:solidFill>
              </a:defRPr>
            </a:lvl1pPr>
          </a:lstStyle>
          <a:p>
            <a:fld id="{977BE531-445A-4F0B-BEC6-2042BB5822D8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3" r:id="rId1"/>
    <p:sldLayoutId id="2147484574" r:id="rId2"/>
    <p:sldLayoutId id="2147484575" r:id="rId3"/>
    <p:sldLayoutId id="2147484576" r:id="rId4"/>
    <p:sldLayoutId id="2147484577" r:id="rId5"/>
    <p:sldLayoutId id="2147484578" r:id="rId6"/>
    <p:sldLayoutId id="2147484579" r:id="rId7"/>
    <p:sldLayoutId id="2147484580" r:id="rId8"/>
    <p:sldLayoutId id="2147484581" r:id="rId9"/>
    <p:sldLayoutId id="2147484582" r:id="rId10"/>
    <p:sldLayoutId id="21474845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ln>
            <a:noFill/>
          </a:ln>
          <a:solidFill>
            <a:srgbClr val="FFFFFF"/>
          </a:solidFill>
          <a:effectLst>
            <a:glow rad="101600">
              <a:schemeClr val="tx2"/>
            </a:glo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SzPct val="70000"/>
        <a:buFont typeface="Wingdings 2" pitchFamily="18" charset="2"/>
        <a:buChar char="¥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4"/>
        </a:buClr>
        <a:buSzPct val="60000"/>
        <a:buFont typeface="Wingdings 2" pitchFamily="18" charset="2"/>
        <a:buChar char="¥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5"/>
        </a:buClr>
        <a:buSzPct val="57000"/>
        <a:buFont typeface="Wingdings 2" pitchFamily="18" charset="2"/>
        <a:buChar char="¥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6"/>
        </a:buClr>
        <a:buSzPct val="55000"/>
        <a:buFont typeface="Wingdings 2" pitchFamily="18" charset="2"/>
        <a:buChar char="¥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2"/>
        </a:buClr>
        <a:buSzPct val="50000"/>
        <a:buFont typeface="Wingdings 2" pitchFamily="18" charset="2"/>
        <a:buChar char="¥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audio" Target="../media/media1.mp3"/><Relationship Id="rId6" Type="http://schemas.openxmlformats.org/officeDocument/2006/relationships/image" Target="../media/image24.png"/><Relationship Id="rId5" Type="http://schemas.microsoft.com/office/2007/relationships/media" Target="../media/media1.mp3"/><Relationship Id="rId4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3.bp.blogspot.com/-R9lG7U2voAg/TcqkQp77ywI/AAAAAAAAAC0/0sqLQKDPxgk/s1600/la-computadora-y-sus-partes.jpg&amp;imgrefurl=http://seminariodiocesanodecolima.blogspot.com/2011/05/partes-de-la-computadora.html&amp;usg=__DcVd-SiOFoNVKF4Fvij6eqZ4UPU=&amp;h=339&amp;w=519&amp;sz=31&amp;hl=es&amp;start=0&amp;zoom=1&amp;tbnid=YKTqSKjsfZ1enM:&amp;tbnh=129&amp;tbnw=197&amp;ei=OtXTTfSEL4uDtgf324mdCg&amp;prev=/search?q=partes+de+la+computadora&amp;hl=es&amp;biw=1123&amp;bih=473&amp;gbv=2&amp;tbm=isch&amp;itbs=1&amp;iact=hc&amp;vpx=126&amp;vpy=130&amp;dur=812&amp;hovh=181&amp;hovw=278&amp;tx=144&amp;ty=96&amp;sqi=2&amp;page=1&amp;ndsp=10&amp;ved=1t:429,r:0,s:0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1.bp.blogspot.com/_ANXbYyrMj6g/TDzC1g_0l6I/AAAAAAAACvw/KyWQZWbaijQ/s1600/pregunt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385" y="2103222"/>
            <a:ext cx="2327963" cy="29099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63688" y="1772816"/>
            <a:ext cx="5723468" cy="1828090"/>
          </a:xfrm>
        </p:spPr>
        <p:txBody>
          <a:bodyPr>
            <a:normAutofit fontScale="90000"/>
          </a:bodyPr>
          <a:lstStyle/>
          <a:p>
            <a:r>
              <a:rPr lang="es-PA" dirty="0">
                <a:solidFill>
                  <a:schemeClr val="tx2"/>
                </a:solidFill>
              </a:rPr>
              <a:t>¿QUÉ SERÍA </a:t>
            </a:r>
            <a:r>
              <a:rPr lang="es-PA" dirty="0" smtClean="0">
                <a:solidFill>
                  <a:schemeClr val="tx2"/>
                </a:solidFill>
              </a:rPr>
              <a:t>YO, </a:t>
            </a:r>
            <a:r>
              <a:rPr lang="es-PA" dirty="0">
                <a:solidFill>
                  <a:schemeClr val="tx2"/>
                </a:solidFill>
              </a:rPr>
              <a:t>SIN TI?</a:t>
            </a:r>
            <a:br>
              <a:rPr lang="es-PA" dirty="0">
                <a:solidFill>
                  <a:schemeClr val="tx2"/>
                </a:solidFill>
              </a:rPr>
            </a:br>
            <a:endParaRPr lang="es-PA" dirty="0">
              <a:solidFill>
                <a:schemeClr val="tx2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57952" y="3886200"/>
            <a:ext cx="6400800" cy="1752600"/>
          </a:xfrm>
        </p:spPr>
        <p:txBody>
          <a:bodyPr>
            <a:normAutofit fontScale="25000" lnSpcReduction="20000"/>
          </a:bodyPr>
          <a:lstStyle/>
          <a:p>
            <a:r>
              <a:rPr lang="es-ES_tradnl" sz="11200" b="1" dirty="0">
                <a:solidFill>
                  <a:srgbClr val="B90D98"/>
                </a:solidFill>
                <a:latin typeface="Angsana New" pitchFamily="18" charset="-34"/>
                <a:cs typeface="Angsana New" pitchFamily="18" charset="-34"/>
              </a:rPr>
              <a:t>Actividad de Aprendizaje para Décimo Grado de Media</a:t>
            </a:r>
            <a:endParaRPr lang="es-PA" sz="11200" b="1" dirty="0">
              <a:solidFill>
                <a:srgbClr val="B90D98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es-ES_tradnl" sz="11200" b="1" dirty="0">
                <a:solidFill>
                  <a:srgbClr val="B90D98"/>
                </a:solidFill>
                <a:latin typeface="Angsana New" pitchFamily="18" charset="-34"/>
                <a:cs typeface="Angsana New" pitchFamily="18" charset="-34"/>
              </a:rPr>
              <a:t>Elaborada por Juliana Cedeño</a:t>
            </a:r>
            <a:endParaRPr lang="es-PA" sz="11200" b="1" dirty="0">
              <a:solidFill>
                <a:srgbClr val="B90D98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es-ES_tradnl" sz="11200" b="1" dirty="0" smtClean="0">
                <a:solidFill>
                  <a:srgbClr val="B90D98"/>
                </a:solidFill>
                <a:latin typeface="Angsana New" pitchFamily="18" charset="-34"/>
                <a:cs typeface="Angsana New" pitchFamily="18" charset="-34"/>
              </a:rPr>
              <a:t>redredwine_12@hotmail.com</a:t>
            </a:r>
            <a:endParaRPr lang="es-PA" sz="11200" b="1" dirty="0">
              <a:solidFill>
                <a:srgbClr val="B90D98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es-ES_tradnl" sz="11200" dirty="0"/>
              <a:t> </a:t>
            </a:r>
            <a:endParaRPr lang="es-PA" sz="11200" dirty="0"/>
          </a:p>
          <a:p>
            <a:r>
              <a:rPr lang="es-ES_tradnl" dirty="0"/>
              <a:t> </a:t>
            </a:r>
            <a:endParaRPr lang="es-PA" dirty="0"/>
          </a:p>
          <a:p>
            <a:r>
              <a:rPr lang="es-PA" dirty="0" smtClean="0"/>
              <a:t>6</a:t>
            </a:r>
            <a:endParaRPr lang="es-PA" dirty="0"/>
          </a:p>
        </p:txBody>
      </p:sp>
      <p:sp>
        <p:nvSpPr>
          <p:cNvPr id="5" name="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380312" y="5373216"/>
            <a:ext cx="648072" cy="39434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4" name="Kalimb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Maid with the Flaxen Hai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03442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88" y="1196752"/>
            <a:ext cx="8229600" cy="4626547"/>
          </a:xfrm>
        </p:spPr>
        <p:txBody>
          <a:bodyPr>
            <a:normAutofit lnSpcReduction="1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800" dirty="0">
                <a:latin typeface="Californian FB"/>
                <a:ea typeface="Times New Roman"/>
                <a:cs typeface="Arial"/>
              </a:rPr>
              <a:t> </a:t>
            </a:r>
            <a:endParaRPr lang="es-PA" dirty="0">
              <a:latin typeface="Times New Roman"/>
              <a:ea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14350" algn="l"/>
              </a:tabLst>
            </a:pPr>
            <a:r>
              <a:rPr lang="es-ES_tradnl" sz="2800" dirty="0" smtClean="0">
                <a:latin typeface="Californian FB"/>
                <a:ea typeface="Times New Roman"/>
                <a:cs typeface="Arial"/>
              </a:rPr>
              <a:t>http</a:t>
            </a:r>
            <a:r>
              <a:rPr lang="es-ES_tradnl" sz="2800" dirty="0">
                <a:latin typeface="Californian FB"/>
                <a:ea typeface="Times New Roman"/>
                <a:cs typeface="Arial"/>
              </a:rPr>
              <a:t>://www. seminariodiocesanodecolima.blogspot.com </a:t>
            </a:r>
            <a:endParaRPr lang="es-ES_tradnl" sz="2800" dirty="0" smtClean="0">
              <a:latin typeface="Californian FB"/>
              <a:ea typeface="Times New Roman"/>
              <a:cs typeface="Arial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14350" algn="l"/>
              </a:tabLst>
            </a:pPr>
            <a:r>
              <a:rPr lang="es-ES_tradnl" sz="2800" dirty="0">
                <a:latin typeface="Californian FB"/>
                <a:ea typeface="Times New Roman"/>
                <a:cs typeface="Arial"/>
              </a:rPr>
              <a:t>l</a:t>
            </a:r>
            <a:r>
              <a:rPr lang="es-ES_tradnl" sz="2800" dirty="0" smtClean="0">
                <a:latin typeface="Californian FB"/>
                <a:ea typeface="Times New Roman"/>
                <a:cs typeface="Arial"/>
              </a:rPr>
              <a:t>aedaderoro.org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14350" algn="l"/>
              </a:tabLst>
            </a:pPr>
            <a:r>
              <a:rPr lang="es-ES_tradnl" sz="2800" dirty="0">
                <a:latin typeface="Californian FB"/>
                <a:ea typeface="Times New Roman"/>
                <a:cs typeface="Arial"/>
              </a:rPr>
              <a:t>p</a:t>
            </a:r>
            <a:r>
              <a:rPr lang="es-ES_tradnl" sz="2800" dirty="0" smtClean="0">
                <a:latin typeface="Californian FB"/>
                <a:ea typeface="Times New Roman"/>
                <a:cs typeface="Arial"/>
              </a:rPr>
              <a:t>ortal.educ.ar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14350" algn="l"/>
              </a:tabLst>
            </a:pPr>
            <a:r>
              <a:rPr lang="es-ES_tradnl" sz="2800" dirty="0">
                <a:latin typeface="Californian FB"/>
                <a:ea typeface="Times New Roman"/>
                <a:cs typeface="Arial"/>
              </a:rPr>
              <a:t>n</a:t>
            </a:r>
            <a:r>
              <a:rPr lang="es-ES_tradnl" sz="2800" dirty="0" smtClean="0">
                <a:latin typeface="Californian FB"/>
                <a:ea typeface="Times New Roman"/>
                <a:cs typeface="Arial"/>
              </a:rPr>
              <a:t>atyo.co.ve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14350" algn="l"/>
              </a:tabLst>
            </a:pPr>
            <a:r>
              <a:rPr lang="es-ES_tradnl" sz="2800" dirty="0">
                <a:latin typeface="Californian FB"/>
                <a:ea typeface="Times New Roman"/>
                <a:cs typeface="Arial"/>
              </a:rPr>
              <a:t>j</a:t>
            </a:r>
            <a:r>
              <a:rPr lang="es-ES_tradnl" sz="2800" dirty="0" smtClean="0">
                <a:latin typeface="Californian FB"/>
                <a:ea typeface="Times New Roman"/>
                <a:cs typeface="Arial"/>
              </a:rPr>
              <a:t>ustpost.com.mx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14350" algn="l"/>
              </a:tabLst>
            </a:pPr>
            <a:r>
              <a:rPr lang="es-ES_tradnl" sz="2800" dirty="0" smtClean="0">
                <a:latin typeface="Californian FB"/>
                <a:ea typeface="Times New Roman"/>
                <a:cs typeface="Arial"/>
              </a:rPr>
              <a:t>natinani_thecomputerl.blogspost.com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14350" algn="l"/>
              </a:tabLst>
            </a:pPr>
            <a:r>
              <a:rPr lang="es-ES_tradnl" sz="2800" dirty="0">
                <a:latin typeface="Californian FB"/>
                <a:ea typeface="Times New Roman"/>
                <a:cs typeface="Arial"/>
              </a:rPr>
              <a:t>d</a:t>
            </a:r>
            <a:r>
              <a:rPr lang="es-ES_tradnl" sz="2800" dirty="0" smtClean="0">
                <a:latin typeface="Californian FB"/>
                <a:ea typeface="Times New Roman"/>
                <a:cs typeface="Arial"/>
              </a:rPr>
              <a:t>martinmarin.blogspot.com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14350" algn="l"/>
              </a:tabLst>
            </a:pPr>
            <a:r>
              <a:rPr lang="es-ES_tradnl" sz="2800" dirty="0">
                <a:latin typeface="Californian FB"/>
                <a:ea typeface="Times New Roman"/>
                <a:cs typeface="Arial"/>
              </a:rPr>
              <a:t>e</a:t>
            </a:r>
            <a:r>
              <a:rPr lang="es-ES_tradnl" sz="2800" dirty="0" smtClean="0">
                <a:latin typeface="Californian FB"/>
                <a:ea typeface="Times New Roman"/>
                <a:cs typeface="Arial"/>
              </a:rPr>
              <a:t>lsantoalkasar.blogia.com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514350" algn="l"/>
              </a:tabLst>
            </a:pPr>
            <a:r>
              <a:rPr lang="es-ES_tradnl" sz="2800" dirty="0">
                <a:latin typeface="Californian FB"/>
                <a:ea typeface="Times New Roman"/>
                <a:cs typeface="Arial"/>
              </a:rPr>
              <a:t>l</a:t>
            </a:r>
            <a:r>
              <a:rPr lang="es-ES_tradnl" sz="2800" dirty="0" smtClean="0">
                <a:latin typeface="Californian FB"/>
                <a:ea typeface="Times New Roman"/>
                <a:cs typeface="Arial"/>
              </a:rPr>
              <a:t>inkphotobenin.com                                            </a:t>
            </a:r>
            <a:endParaRPr lang="es-PA" sz="2800" dirty="0">
              <a:latin typeface="Times New Roman"/>
              <a:ea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s-PA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es-PA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0627" y="404664"/>
            <a:ext cx="8229600" cy="1143000"/>
          </a:xfrm>
        </p:spPr>
        <p:txBody>
          <a:bodyPr anchor="b">
            <a:normAutofit fontScale="90000"/>
          </a:bodyPr>
          <a:lstStyle/>
          <a:p>
            <a:r>
              <a:rPr lang="es-ES_tradnl" dirty="0" smtClean="0">
                <a:latin typeface="Californian FB"/>
                <a:ea typeface="Times New Roman"/>
                <a:cs typeface="Arial"/>
              </a:rPr>
              <a:t/>
            </a:r>
            <a:br>
              <a:rPr lang="es-ES_tradnl" dirty="0" smtClean="0">
                <a:latin typeface="Californian FB"/>
                <a:ea typeface="Times New Roman"/>
                <a:cs typeface="Arial"/>
              </a:rPr>
            </a:br>
            <a:r>
              <a:rPr lang="es-ES_tradnl" dirty="0">
                <a:latin typeface="Californian FB"/>
                <a:ea typeface="Times New Roman"/>
                <a:cs typeface="Arial"/>
              </a:rPr>
              <a:t/>
            </a:r>
            <a:br>
              <a:rPr lang="es-ES_tradnl" dirty="0">
                <a:latin typeface="Californian FB"/>
                <a:ea typeface="Times New Roman"/>
                <a:cs typeface="Arial"/>
              </a:rPr>
            </a:br>
            <a:r>
              <a:rPr lang="es-ES_tradnl" dirty="0" smtClean="0">
                <a:latin typeface="Californian FB"/>
                <a:ea typeface="Times New Roman"/>
                <a:cs typeface="Arial"/>
              </a:rPr>
              <a:t/>
            </a:r>
            <a:br>
              <a:rPr lang="es-ES_tradnl" dirty="0" smtClean="0">
                <a:latin typeface="Californian FB"/>
                <a:ea typeface="Times New Roman"/>
                <a:cs typeface="Arial"/>
              </a:rPr>
            </a:br>
            <a:r>
              <a:rPr lang="es-ES_tradnl" dirty="0" smtClean="0">
                <a:latin typeface="Californian FB"/>
                <a:ea typeface="Times New Roman"/>
                <a:cs typeface="Arial"/>
              </a:rPr>
              <a:t/>
            </a:r>
            <a:br>
              <a:rPr lang="es-ES_tradnl" dirty="0" smtClean="0">
                <a:latin typeface="Californian FB"/>
                <a:ea typeface="Times New Roman"/>
                <a:cs typeface="Arial"/>
              </a:rPr>
            </a:br>
            <a:r>
              <a:rPr lang="es-ES_tradnl" dirty="0">
                <a:latin typeface="Californian FB"/>
                <a:ea typeface="Times New Roman"/>
                <a:cs typeface="Arial"/>
              </a:rPr>
              <a:t/>
            </a:r>
            <a:br>
              <a:rPr lang="es-ES_tradnl" dirty="0">
                <a:latin typeface="Californian FB"/>
                <a:ea typeface="Times New Roman"/>
                <a:cs typeface="Arial"/>
              </a:rPr>
            </a:br>
            <a:r>
              <a:rPr lang="es-ES_tradnl" dirty="0" smtClean="0">
                <a:latin typeface="Californian FB"/>
                <a:ea typeface="Times New Roman"/>
                <a:cs typeface="Arial"/>
              </a:rPr>
              <a:t/>
            </a:r>
            <a:br>
              <a:rPr lang="es-ES_tradnl" dirty="0" smtClean="0">
                <a:latin typeface="Californian FB"/>
                <a:ea typeface="Times New Roman"/>
                <a:cs typeface="Arial"/>
              </a:rPr>
            </a:br>
            <a:r>
              <a:rPr lang="es-ES_tradnl" b="1" dirty="0" smtClean="0">
                <a:latin typeface="Californian FB"/>
                <a:ea typeface="Times New Roman"/>
                <a:cs typeface="Arial"/>
              </a:rPr>
              <a:t>Crédito </a:t>
            </a:r>
            <a:r>
              <a:rPr lang="es-ES_tradnl" b="1" dirty="0">
                <a:latin typeface="Californian FB"/>
                <a:ea typeface="Times New Roman"/>
                <a:cs typeface="Arial"/>
              </a:rPr>
              <a:t>de las imágenes</a:t>
            </a:r>
            <a:r>
              <a:rPr lang="es-PA" dirty="0">
                <a:latin typeface="Times New Roman"/>
                <a:ea typeface="Times New Roman"/>
              </a:rPr>
              <a:t/>
            </a:r>
            <a:br>
              <a:rPr lang="es-PA" dirty="0">
                <a:latin typeface="Times New Roman"/>
                <a:ea typeface="Times New Roman"/>
              </a:rPr>
            </a:br>
            <a:endParaRPr lang="es-PA" dirty="0"/>
          </a:p>
        </p:txBody>
      </p:sp>
      <p:sp>
        <p:nvSpPr>
          <p:cNvPr id="4" name="3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73200" y="6281892"/>
            <a:ext cx="754384" cy="52120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5" name="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499134" y="6298452"/>
            <a:ext cx="596969" cy="4880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</p:spTree>
    <p:extLst>
      <p:ext uri="{BB962C8B-B14F-4D97-AF65-F5344CB8AC3E}">
        <p14:creationId xmlns="" xmlns:p14="http://schemas.microsoft.com/office/powerpoint/2010/main" val="13001309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1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3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5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7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2.bp.blogspot.com/_zW_XEoMCEJ0/S_UNbz1PtxI/AAAAAAAAAXg/xbA8Cdg2Ha0/s1600/english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563" y="3789040"/>
            <a:ext cx="2878813" cy="26949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48680"/>
            <a:ext cx="7560840" cy="1143000"/>
          </a:xfrm>
        </p:spPr>
        <p:txBody>
          <a:bodyPr>
            <a:normAutofit fontScale="90000"/>
          </a:bodyPr>
          <a:lstStyle/>
          <a:p>
            <a:r>
              <a:rPr lang="es-ES_tradnl" dirty="0" smtClean="0">
                <a:latin typeface="Californian FB"/>
                <a:ea typeface="Batang"/>
                <a:cs typeface="Arial"/>
              </a:rPr>
              <a:t/>
            </a:r>
            <a:br>
              <a:rPr lang="es-ES_tradnl" dirty="0" smtClean="0">
                <a:latin typeface="Californian FB"/>
                <a:ea typeface="Batang"/>
                <a:cs typeface="Arial"/>
              </a:rPr>
            </a:br>
            <a:r>
              <a:rPr lang="es-ES_tradnl" dirty="0">
                <a:latin typeface="Californian FB"/>
                <a:ea typeface="Batang"/>
                <a:cs typeface="Arial"/>
              </a:rPr>
              <a:t/>
            </a:r>
            <a:br>
              <a:rPr lang="es-ES_tradnl" dirty="0">
                <a:latin typeface="Californian FB"/>
                <a:ea typeface="Batang"/>
                <a:cs typeface="Arial"/>
              </a:rPr>
            </a:br>
            <a:r>
              <a:rPr lang="es-ES_tradnl" dirty="0" smtClean="0">
                <a:latin typeface="Californian FB"/>
                <a:ea typeface="Batang"/>
                <a:cs typeface="Arial"/>
              </a:rPr>
              <a:t>Ubicación </a:t>
            </a:r>
            <a:r>
              <a:rPr lang="es-ES_tradnl" dirty="0">
                <a:latin typeface="Californian FB"/>
                <a:ea typeface="Batang"/>
                <a:cs typeface="Arial"/>
              </a:rPr>
              <a:t>en el programa de estudio</a:t>
            </a:r>
            <a:r>
              <a:rPr lang="es-PA" sz="6000" dirty="0">
                <a:latin typeface="Times New Roman"/>
                <a:ea typeface="Times New Roman"/>
              </a:rPr>
              <a:t/>
            </a:r>
            <a:br>
              <a:rPr lang="es-PA" sz="6000" dirty="0">
                <a:latin typeface="Times New Roman"/>
                <a:ea typeface="Times New Roman"/>
              </a:rPr>
            </a:b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s-ES_tradnl" sz="4000" dirty="0" smtClean="0">
              <a:latin typeface="Californian FB"/>
              <a:ea typeface="Times New Roman"/>
              <a:cs typeface="Arial"/>
            </a:endParaRPr>
          </a:p>
          <a:p>
            <a:pPr>
              <a:spcBef>
                <a:spcPts val="0"/>
              </a:spcBef>
            </a:pPr>
            <a:r>
              <a:rPr lang="es-ES_tradnl" sz="4000" dirty="0" smtClean="0">
                <a:latin typeface="Californian FB"/>
                <a:ea typeface="Times New Roman"/>
                <a:cs typeface="Arial"/>
              </a:rPr>
              <a:t>Inglés</a:t>
            </a:r>
            <a:endParaRPr lang="es-PA" sz="4400" dirty="0">
              <a:latin typeface="Times New Roman"/>
              <a:ea typeface="Times New Roman"/>
            </a:endParaRPr>
          </a:p>
          <a:p>
            <a:pPr>
              <a:spcBef>
                <a:spcPts val="0"/>
              </a:spcBef>
            </a:pPr>
            <a:r>
              <a:rPr lang="es-ES_tradnl" sz="4000" dirty="0">
                <a:latin typeface="Californian FB"/>
                <a:ea typeface="Times New Roman"/>
                <a:cs typeface="Arial"/>
              </a:rPr>
              <a:t> </a:t>
            </a:r>
            <a:r>
              <a:rPr lang="es-ES_tradnl" b="1" dirty="0" smtClean="0">
                <a:latin typeface="Californian FB"/>
                <a:ea typeface="Batang"/>
                <a:cs typeface="Arial"/>
              </a:rPr>
              <a:t>Área</a:t>
            </a:r>
            <a:r>
              <a:rPr lang="es-ES_tradnl" b="1" dirty="0">
                <a:latin typeface="Californian FB"/>
                <a:ea typeface="Batang"/>
                <a:cs typeface="Arial"/>
              </a:rPr>
              <a:t>: 4, COMPUTER SCIENCE</a:t>
            </a:r>
            <a:endParaRPr lang="es-PA" sz="4400" b="1" dirty="0">
              <a:latin typeface="Times New Roman"/>
              <a:ea typeface="Times New Roman"/>
            </a:endParaRPr>
          </a:p>
          <a:p>
            <a:pPr>
              <a:spcBef>
                <a:spcPts val="0"/>
              </a:spcBef>
            </a:pPr>
            <a:r>
              <a:rPr lang="es-ES_tradnl" b="1" dirty="0">
                <a:latin typeface="Californian FB"/>
                <a:ea typeface="Batang"/>
                <a:cs typeface="Arial"/>
              </a:rPr>
              <a:t>Partes Principales de la Computadora </a:t>
            </a:r>
            <a:endParaRPr lang="es-PA" sz="4400" b="1" dirty="0">
              <a:latin typeface="Times New Roman"/>
              <a:ea typeface="Times New Roman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s-PA" b="1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es-PA" b="1" dirty="0"/>
          </a:p>
        </p:txBody>
      </p:sp>
      <p:sp>
        <p:nvSpPr>
          <p:cNvPr id="4" name="3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54093" y="6257171"/>
            <a:ext cx="576064" cy="46366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5" name="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522811" y="6257170"/>
            <a:ext cx="611560" cy="46366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</p:spTree>
    <p:extLst>
      <p:ext uri="{BB962C8B-B14F-4D97-AF65-F5344CB8AC3E}">
        <p14:creationId xmlns="" xmlns:p14="http://schemas.microsoft.com/office/powerpoint/2010/main" val="12675929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b="1" dirty="0" smtClean="0">
                <a:latin typeface="Californian FB"/>
                <a:ea typeface="Times New Roman"/>
                <a:cs typeface="Arial"/>
              </a:rPr>
              <a:t/>
            </a:r>
            <a:br>
              <a:rPr lang="es-ES_tradnl" b="1" dirty="0" smtClean="0">
                <a:latin typeface="Californian FB"/>
                <a:ea typeface="Times New Roman"/>
                <a:cs typeface="Arial"/>
              </a:rPr>
            </a:br>
            <a:r>
              <a:rPr lang="es-ES_tradnl" sz="6000" b="1" dirty="0" smtClean="0">
                <a:latin typeface="Californian FB"/>
                <a:ea typeface="Times New Roman"/>
                <a:cs typeface="Arial"/>
              </a:rPr>
              <a:t>Tiempo</a:t>
            </a:r>
            <a:r>
              <a:rPr lang="es-PA" sz="4800" b="1" dirty="0">
                <a:latin typeface="Times New Roman"/>
                <a:ea typeface="Times New Roman"/>
              </a:rPr>
              <a:t/>
            </a:r>
            <a:br>
              <a:rPr lang="es-PA" sz="4800" b="1" dirty="0">
                <a:latin typeface="Times New Roman"/>
                <a:ea typeface="Times New Roman"/>
              </a:rPr>
            </a:b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3289" y="1268760"/>
            <a:ext cx="7772400" cy="3733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tabLst>
                <a:tab pos="450215" algn="l"/>
              </a:tabLst>
            </a:pPr>
            <a:endParaRPr lang="es-ES_tradnl" sz="3600" dirty="0" smtClean="0">
              <a:latin typeface="Californian FB"/>
              <a:ea typeface="Times New Roman"/>
              <a:cs typeface="Arial"/>
            </a:endParaRPr>
          </a:p>
          <a:p>
            <a:pPr>
              <a:spcBef>
                <a:spcPts val="0"/>
              </a:spcBef>
              <a:tabLst>
                <a:tab pos="450215" algn="l"/>
              </a:tabLst>
            </a:pPr>
            <a:r>
              <a:rPr lang="es-ES_tradnl" sz="3600" dirty="0" smtClean="0">
                <a:latin typeface="Californian FB"/>
                <a:ea typeface="Times New Roman"/>
                <a:cs typeface="Arial"/>
              </a:rPr>
              <a:t>Se </a:t>
            </a:r>
            <a:r>
              <a:rPr lang="es-ES_tradnl" sz="3600" dirty="0">
                <a:latin typeface="Californian FB"/>
                <a:ea typeface="Times New Roman"/>
                <a:cs typeface="Arial"/>
              </a:rPr>
              <a:t>requieren 3 sesiones de 45 minutos.</a:t>
            </a:r>
            <a:endParaRPr lang="es-PA" sz="3600" dirty="0">
              <a:latin typeface="Times New Roman"/>
              <a:ea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dirty="0">
                <a:latin typeface="Californian FB"/>
                <a:ea typeface="Times New Roman"/>
                <a:cs typeface="Arial"/>
              </a:rPr>
              <a:t> </a:t>
            </a:r>
            <a:endParaRPr lang="es-PA" sz="3600" dirty="0">
              <a:latin typeface="Times New Roman"/>
              <a:ea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s-PA" sz="3600" dirty="0">
              <a:latin typeface="Times New Roman"/>
              <a:ea typeface="Times New Roman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s-PA" sz="3600" dirty="0">
              <a:latin typeface="Times New Roman"/>
              <a:ea typeface="Times New Roman"/>
            </a:endParaRPr>
          </a:p>
          <a:p>
            <a:endParaRPr lang="es-PA" dirty="0"/>
          </a:p>
        </p:txBody>
      </p:sp>
      <p:sp>
        <p:nvSpPr>
          <p:cNvPr id="4" name="3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203530"/>
            <a:ext cx="720080" cy="52120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5" name="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415689" y="6282832"/>
            <a:ext cx="680327" cy="52120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62332"/>
            <a:ext cx="3312368" cy="3136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514006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>
                <a:latin typeface="Californian FB"/>
                <a:ea typeface="Times New Roman"/>
                <a:cs typeface="Arial"/>
              </a:rPr>
              <a:t/>
            </a:r>
            <a:br>
              <a:rPr lang="es-ES_tradnl" dirty="0" smtClean="0">
                <a:latin typeface="Californian FB"/>
                <a:ea typeface="Times New Roman"/>
                <a:cs typeface="Arial"/>
              </a:rPr>
            </a:br>
            <a:r>
              <a:rPr lang="es-ES_tradnl" sz="6600" b="1" dirty="0" smtClean="0">
                <a:latin typeface="Californian FB"/>
                <a:ea typeface="Times New Roman"/>
                <a:cs typeface="Arial"/>
              </a:rPr>
              <a:t>Observación</a:t>
            </a:r>
            <a:endParaRPr lang="es-PA" sz="66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450215" algn="l"/>
              </a:tabLst>
            </a:pPr>
            <a:endParaRPr lang="es-ES_tradnl" dirty="0" smtClean="0">
              <a:latin typeface="Californian FB"/>
              <a:ea typeface="Times New Roman"/>
              <a:cs typeface="Arial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450215" algn="l"/>
              </a:tabLst>
            </a:pPr>
            <a:r>
              <a:rPr lang="es-ES_tradnl" sz="3200" b="1" dirty="0" smtClean="0">
                <a:latin typeface="Californian FB"/>
                <a:ea typeface="Times New Roman"/>
                <a:cs typeface="Arial"/>
              </a:rPr>
              <a:t>Este </a:t>
            </a:r>
            <a:r>
              <a:rPr lang="es-ES_tradnl" sz="3200" b="1" dirty="0">
                <a:latin typeface="Californian FB"/>
                <a:ea typeface="Times New Roman"/>
                <a:cs typeface="Arial"/>
              </a:rPr>
              <a:t>tema se relaciona con las materias de </a:t>
            </a:r>
            <a:r>
              <a:rPr lang="es-ES_tradnl" sz="3200" b="1" dirty="0">
                <a:latin typeface="Californian FB"/>
                <a:ea typeface="Batang"/>
                <a:cs typeface="Arial"/>
              </a:rPr>
              <a:t>MECANOGRAFÍA COMPUTARIZADA </a:t>
            </a:r>
            <a:r>
              <a:rPr lang="es-ES_tradnl" sz="3200" b="1" dirty="0" smtClean="0">
                <a:latin typeface="Californian FB"/>
                <a:ea typeface="Batang"/>
                <a:cs typeface="Arial"/>
              </a:rPr>
              <a:t> E </a:t>
            </a:r>
            <a:r>
              <a:rPr lang="es-ES_tradnl" sz="3200" b="1" dirty="0">
                <a:latin typeface="Californian FB"/>
                <a:ea typeface="Batang"/>
                <a:cs typeface="Arial"/>
              </a:rPr>
              <a:t>INFORMÁTICA.</a:t>
            </a:r>
            <a:endParaRPr lang="es-PA" sz="3200" b="1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es-PA" dirty="0"/>
          </a:p>
        </p:txBody>
      </p:sp>
      <p:sp>
        <p:nvSpPr>
          <p:cNvPr id="4" name="3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07504" y="6209884"/>
            <a:ext cx="720080" cy="52120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5" name="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41097" y="6213448"/>
            <a:ext cx="682376" cy="55273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</p:spTree>
    <p:extLst>
      <p:ext uri="{BB962C8B-B14F-4D97-AF65-F5344CB8AC3E}">
        <p14:creationId xmlns="" xmlns:p14="http://schemas.microsoft.com/office/powerpoint/2010/main" val="15943156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043" y="1909028"/>
            <a:ext cx="5677668" cy="442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2987824" y="620688"/>
            <a:ext cx="412210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GRACIAS</a:t>
            </a:r>
            <a:endParaRPr lang="es-E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2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251520" y="6309320"/>
            <a:ext cx="521208" cy="39434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</p:spTree>
    <p:extLst>
      <p:ext uri="{BB962C8B-B14F-4D97-AF65-F5344CB8AC3E}">
        <p14:creationId xmlns="" xmlns:p14="http://schemas.microsoft.com/office/powerpoint/2010/main" val="36726435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A" dirty="0" smtClean="0"/>
              <a:t>OBJETIVO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PA" dirty="0" smtClean="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_tradnl" sz="3200" dirty="0">
                <a:latin typeface="Californian FB"/>
                <a:ea typeface="Times New Roman"/>
                <a:cs typeface="Arial"/>
              </a:rPr>
              <a:t>Identificar las partes principales  de la computadora</a:t>
            </a:r>
            <a:r>
              <a:rPr lang="es-ES_tradnl" sz="3200" dirty="0" smtClean="0">
                <a:latin typeface="Californian FB"/>
                <a:ea typeface="Times New Roman"/>
                <a:cs typeface="Arial"/>
              </a:rPr>
              <a:t>.</a:t>
            </a:r>
            <a:endParaRPr lang="es-PA" dirty="0" smtClean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PA" dirty="0" smtClean="0"/>
              <a:t>                                     </a:t>
            </a:r>
            <a:endParaRPr lang="es-PA" sz="3200" dirty="0">
              <a:latin typeface="Times New Roman"/>
              <a:ea typeface="Times New Roman"/>
            </a:endParaRPr>
          </a:p>
        </p:txBody>
      </p:sp>
      <p:sp>
        <p:nvSpPr>
          <p:cNvPr id="5" name="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16416" y="6237312"/>
            <a:ext cx="576064" cy="39434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6" name="5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251520" y="6163604"/>
            <a:ext cx="648072" cy="46805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140968"/>
            <a:ext cx="2887588" cy="278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051835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s-ES_tradnl" b="1" dirty="0">
                <a:latin typeface="Californian FB"/>
                <a:ea typeface="Times New Roman"/>
                <a:cs typeface="Arial"/>
              </a:rPr>
              <a:t>Pablo es un estudiante que tiene todos los adelantos tecnológicos, incluyendo dos computadoras: una de escritorio y otra portátil y hace todas sus investigaciones de la escuela en ellas; sin embargo,  a  Luis no le interesan a pesar de que sus papás le compraron una para hacer sus tareas y prefiere ir a la biblioteca de su comunidad a investigar en libros y después no le queda tiempo suficiente para estudiar.</a:t>
            </a:r>
            <a:endParaRPr lang="es-PA" sz="4400" dirty="0">
              <a:latin typeface="Times New Roman"/>
              <a:ea typeface="Times New Roman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es-PA" sz="4400" dirty="0">
              <a:latin typeface="Times New Roman"/>
              <a:ea typeface="Times New Roman"/>
            </a:endParaRPr>
          </a:p>
          <a:p>
            <a:pPr marL="0" marR="0">
              <a:spcBef>
                <a:spcPts val="100"/>
              </a:spcBef>
              <a:spcAft>
                <a:spcPts val="100"/>
              </a:spcAft>
            </a:pPr>
            <a:r>
              <a:rPr lang="es-ES_tradnl" b="1" dirty="0">
                <a:latin typeface="Californian FB"/>
                <a:ea typeface="Times New Roman"/>
                <a:cs typeface="Arial"/>
              </a:rPr>
              <a:t>¿Cómo ayudarías a Luis para que se interese en las computadoras y se le facilite el trabajo de la escuela?</a:t>
            </a:r>
            <a:endParaRPr lang="es-PA" sz="4400" dirty="0">
              <a:latin typeface="Times New Roman"/>
              <a:ea typeface="Times New Roman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4000" b="1" dirty="0">
                <a:solidFill>
                  <a:srgbClr val="000080"/>
                </a:solidFill>
                <a:latin typeface="Californian FB"/>
                <a:ea typeface="Times New Roman"/>
                <a:cs typeface="Arial"/>
              </a:rPr>
              <a:t> </a:t>
            </a:r>
            <a:endParaRPr lang="es-PA" sz="4400" dirty="0">
              <a:latin typeface="Times New Roman"/>
              <a:ea typeface="Times New Roman"/>
            </a:endParaRPr>
          </a:p>
          <a:p>
            <a:endParaRPr lang="es-PA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A" dirty="0" smtClean="0"/>
              <a:t>SITUACIÓN DE APRENDIZAJE</a:t>
            </a:r>
            <a:endParaRPr lang="es-PA" dirty="0"/>
          </a:p>
        </p:txBody>
      </p:sp>
      <p:sp>
        <p:nvSpPr>
          <p:cNvPr id="4" name="3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463166" y="6172260"/>
            <a:ext cx="521208" cy="52120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5" name="4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111024" y="6175732"/>
            <a:ext cx="521208" cy="52120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</p:spTree>
    <p:extLst>
      <p:ext uri="{BB962C8B-B14F-4D97-AF65-F5344CB8AC3E}">
        <p14:creationId xmlns="" xmlns:p14="http://schemas.microsoft.com/office/powerpoint/2010/main" val="32962203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A" dirty="0" smtClean="0"/>
              <a:t>PRODUCTO PRINCIPAL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_tradnl" b="1" dirty="0"/>
              <a:t> </a:t>
            </a:r>
          </a:p>
          <a:p>
            <a:r>
              <a:rPr lang="es-ES_tradnl" b="1" dirty="0" smtClean="0"/>
              <a:t>Sustentarán </a:t>
            </a:r>
            <a:r>
              <a:rPr lang="es-ES_tradnl" b="1" dirty="0"/>
              <a:t>el trabajo presentando diapositivas  en Power Point.</a:t>
            </a:r>
            <a:endParaRPr lang="es-PA" dirty="0"/>
          </a:p>
          <a:p>
            <a:pPr marL="0" indent="0">
              <a:buNone/>
            </a:pPr>
            <a:r>
              <a:rPr lang="es-PA" dirty="0" smtClean="0"/>
              <a:t>                                 </a:t>
            </a:r>
            <a:endParaRPr lang="es-PA" dirty="0"/>
          </a:p>
        </p:txBody>
      </p:sp>
      <p:sp>
        <p:nvSpPr>
          <p:cNvPr id="4" name="3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566980" y="6374857"/>
            <a:ext cx="521208" cy="42172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5" name="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100392" y="6374857"/>
            <a:ext cx="576064" cy="42172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2448272" cy="244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707716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9925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3" y="2851682"/>
            <a:ext cx="3384376" cy="3825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239000" cy="1143000"/>
          </a:xfrm>
        </p:spPr>
        <p:txBody>
          <a:bodyPr/>
          <a:lstStyle/>
          <a:p>
            <a:pPr algn="ctr"/>
            <a:r>
              <a:rPr lang="es-PA" dirty="0" smtClean="0"/>
              <a:t>ACTIVIDADES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100"/>
              </a:spcBef>
              <a:spcAft>
                <a:spcPts val="100"/>
              </a:spcAft>
              <a:buFont typeface="+mj-lt"/>
              <a:buAutoNum type="arabicPeriod"/>
            </a:pPr>
            <a:r>
              <a:rPr lang="es-ES_tradnl" b="1" dirty="0">
                <a:latin typeface="Californian FB"/>
                <a:ea typeface="Times New Roman"/>
                <a:cs typeface="Arial"/>
              </a:rPr>
              <a:t>Investigarán en INTERNET las partes principales de la </a:t>
            </a:r>
            <a:r>
              <a:rPr lang="es-ES_tradnl" b="1" u="sng" dirty="0">
                <a:solidFill>
                  <a:srgbClr val="0000FF"/>
                </a:solidFill>
                <a:latin typeface="Californian FB"/>
                <a:ea typeface="Times New Roman"/>
                <a:cs typeface="Arial"/>
                <a:hlinkClick r:id="rId3"/>
              </a:rPr>
              <a:t>computadora</a:t>
            </a:r>
            <a:r>
              <a:rPr lang="es-ES_tradnl" b="1" dirty="0">
                <a:latin typeface="Californian FB"/>
                <a:ea typeface="Times New Roman"/>
                <a:cs typeface="Arial"/>
              </a:rPr>
              <a:t>.</a:t>
            </a:r>
            <a:endParaRPr lang="es-PA" sz="4400" dirty="0">
              <a:latin typeface="Times New Roman"/>
              <a:ea typeface="Times New Roman"/>
            </a:endParaRPr>
          </a:p>
          <a:p>
            <a:pPr marL="106680" marR="0" indent="0">
              <a:spcBef>
                <a:spcPts val="0"/>
              </a:spcBef>
              <a:spcAft>
                <a:spcPts val="0"/>
              </a:spcAft>
              <a:buNone/>
            </a:pPr>
            <a:endParaRPr lang="es-PA" sz="4400" dirty="0">
              <a:latin typeface="Times New Roman"/>
              <a:ea typeface="Times New Roman"/>
            </a:endParaRPr>
          </a:p>
          <a:p>
            <a:pPr marL="0" lvl="0" indent="0">
              <a:spcBef>
                <a:spcPts val="100"/>
              </a:spcBef>
              <a:spcAft>
                <a:spcPts val="100"/>
              </a:spcAft>
              <a:buNone/>
            </a:pPr>
            <a:r>
              <a:rPr lang="es-ES_tradnl" b="1" dirty="0" smtClean="0">
                <a:latin typeface="Californian FB"/>
                <a:ea typeface="Times New Roman"/>
                <a:cs typeface="Arial"/>
              </a:rPr>
              <a:t>2. Prepararán  </a:t>
            </a:r>
            <a:r>
              <a:rPr lang="es-ES_tradnl" b="1" dirty="0">
                <a:latin typeface="Californian FB"/>
                <a:ea typeface="Times New Roman"/>
                <a:cs typeface="Arial"/>
              </a:rPr>
              <a:t>trabajo usando diapositivas. </a:t>
            </a:r>
            <a:endParaRPr lang="es-PA" sz="4400" dirty="0">
              <a:latin typeface="Times New Roman"/>
              <a:ea typeface="Times New Roman"/>
            </a:endParaRPr>
          </a:p>
          <a:p>
            <a:endParaRPr lang="es-PA" dirty="0"/>
          </a:p>
        </p:txBody>
      </p:sp>
      <p:sp>
        <p:nvSpPr>
          <p:cNvPr id="4" name="3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251520" y="6156020"/>
            <a:ext cx="661716" cy="52120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5" name="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244408" y="6159887"/>
            <a:ext cx="720080" cy="51734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</p:spTree>
    <p:extLst>
      <p:ext uri="{BB962C8B-B14F-4D97-AF65-F5344CB8AC3E}">
        <p14:creationId xmlns="" xmlns:p14="http://schemas.microsoft.com/office/powerpoint/2010/main" val="20095516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A" dirty="0" smtClean="0"/>
              <a:t>CRITERIOS DE EVALUACIÓN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endParaRPr lang="es-PA" dirty="0" smtClean="0"/>
          </a:p>
          <a:p>
            <a:pPr marL="0" indent="0">
              <a:buNone/>
            </a:pPr>
            <a:endParaRPr lang="es-PA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44303924"/>
              </p:ext>
            </p:extLst>
          </p:nvPr>
        </p:nvGraphicFramePr>
        <p:xfrm>
          <a:off x="971600" y="1412775"/>
          <a:ext cx="7272810" cy="4601642"/>
        </p:xfrm>
        <a:graphic>
          <a:graphicData uri="http://schemas.openxmlformats.org/drawingml/2006/table">
            <a:tbl>
              <a:tblPr firstRow="1" firstCol="1" lastCol="1" bandRow="1"/>
              <a:tblGrid>
                <a:gridCol w="2240962"/>
                <a:gridCol w="1404080"/>
                <a:gridCol w="950130"/>
                <a:gridCol w="1209256"/>
                <a:gridCol w="1468382"/>
              </a:tblGrid>
              <a:tr h="81947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50" b="1" dirty="0">
                          <a:effectLst/>
                          <a:latin typeface="Modern No. 20"/>
                          <a:ea typeface="MingLiU"/>
                          <a:cs typeface="Arial"/>
                        </a:rPr>
                        <a:t>CRITERIOS  DE EVALUACIÓN</a:t>
                      </a:r>
                      <a:endParaRPr lang="es-PA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 b="1" dirty="0">
                          <a:effectLst/>
                          <a:latin typeface="Modern No. 20"/>
                          <a:ea typeface="MingLiU"/>
                          <a:cs typeface="Arial"/>
                        </a:rPr>
                        <a:t>EXCELENTE</a:t>
                      </a:r>
                      <a:endParaRPr lang="es-PA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 b="1" dirty="0" smtClean="0">
                          <a:effectLst/>
                          <a:latin typeface="Modern No. 20"/>
                          <a:ea typeface="MingLiU"/>
                          <a:cs typeface="Arial"/>
                        </a:rPr>
                        <a:t>20 </a:t>
                      </a:r>
                      <a:r>
                        <a:rPr lang="es-ES_tradnl" sz="1000" b="1" dirty="0" err="1" smtClean="0">
                          <a:effectLst/>
                          <a:latin typeface="Modern No. 20"/>
                          <a:ea typeface="MingLiU"/>
                          <a:cs typeface="Arial"/>
                        </a:rPr>
                        <a:t>ptos</a:t>
                      </a:r>
                      <a:r>
                        <a:rPr lang="es-ES_tradnl" sz="1000" b="1" dirty="0" smtClean="0">
                          <a:effectLst/>
                          <a:latin typeface="Modern No. 20"/>
                          <a:ea typeface="MingLiU"/>
                          <a:cs typeface="Arial"/>
                        </a:rPr>
                        <a:t>.</a:t>
                      </a:r>
                      <a:endParaRPr lang="es-P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 b="1" dirty="0">
                          <a:effectLst/>
                          <a:latin typeface="Modern No. 20"/>
                          <a:ea typeface="MingLiU"/>
                          <a:cs typeface="Arial"/>
                        </a:rPr>
                        <a:t>BUENO</a:t>
                      </a:r>
                      <a:endParaRPr lang="es-PA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 b="1" dirty="0" smtClean="0">
                          <a:effectLst/>
                          <a:latin typeface="Modern No. 20"/>
                          <a:ea typeface="MingLiU"/>
                          <a:cs typeface="Arial"/>
                        </a:rPr>
                        <a:t>15</a:t>
                      </a:r>
                      <a:r>
                        <a:rPr lang="es-ES_tradnl" sz="1000" b="1" baseline="0" dirty="0" smtClean="0">
                          <a:effectLst/>
                          <a:latin typeface="Modern No. 20"/>
                          <a:ea typeface="MingLiU"/>
                          <a:cs typeface="Arial"/>
                        </a:rPr>
                        <a:t> </a:t>
                      </a:r>
                      <a:r>
                        <a:rPr lang="es-ES_tradnl" sz="1000" b="1" dirty="0" err="1" smtClean="0">
                          <a:effectLst/>
                          <a:latin typeface="Modern No. 20"/>
                          <a:ea typeface="MingLiU"/>
                          <a:cs typeface="Arial"/>
                        </a:rPr>
                        <a:t>ptos</a:t>
                      </a:r>
                      <a:r>
                        <a:rPr lang="es-ES_tradnl" sz="1000" b="1" dirty="0" smtClean="0">
                          <a:effectLst/>
                          <a:latin typeface="Modern No. 20"/>
                          <a:ea typeface="MingLiU"/>
                          <a:cs typeface="Arial"/>
                        </a:rPr>
                        <a:t>.</a:t>
                      </a:r>
                      <a:endParaRPr lang="es-P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 b="1" dirty="0">
                          <a:effectLst/>
                          <a:latin typeface="Modern No. 20"/>
                          <a:ea typeface="MingLiU"/>
                          <a:cs typeface="Arial"/>
                        </a:rPr>
                        <a:t>REGULAR</a:t>
                      </a:r>
                      <a:endParaRPr lang="es-PA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 b="1" dirty="0" smtClean="0">
                          <a:effectLst/>
                          <a:latin typeface="Modern No. 20"/>
                          <a:ea typeface="MingLiU"/>
                          <a:cs typeface="Arial"/>
                        </a:rPr>
                        <a:t>10 </a:t>
                      </a:r>
                      <a:r>
                        <a:rPr lang="es-ES_tradnl" sz="1000" b="1" dirty="0" err="1" smtClean="0">
                          <a:effectLst/>
                          <a:latin typeface="Modern No. 20"/>
                          <a:ea typeface="MingLiU"/>
                          <a:cs typeface="Arial"/>
                        </a:rPr>
                        <a:t>ptos</a:t>
                      </a:r>
                      <a:r>
                        <a:rPr lang="es-ES_tradnl" sz="1000" b="1" dirty="0" smtClean="0">
                          <a:effectLst/>
                          <a:latin typeface="Modern No. 20"/>
                          <a:ea typeface="MingLiU"/>
                          <a:cs typeface="Arial"/>
                        </a:rPr>
                        <a:t>.</a:t>
                      </a:r>
                      <a:endParaRPr lang="es-P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 b="1" dirty="0">
                          <a:effectLst/>
                          <a:latin typeface="Modern No. 20"/>
                          <a:ea typeface="MingLiU"/>
                          <a:cs typeface="Arial"/>
                        </a:rPr>
                        <a:t>DEFICIENTE</a:t>
                      </a:r>
                      <a:endParaRPr lang="es-PA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 b="1" dirty="0" smtClean="0">
                          <a:effectLst/>
                          <a:latin typeface="Modern No. 20"/>
                          <a:ea typeface="MingLiU"/>
                          <a:cs typeface="Arial"/>
                        </a:rPr>
                        <a:t>5 </a:t>
                      </a:r>
                      <a:r>
                        <a:rPr lang="es-ES_tradnl" sz="1000" b="1" dirty="0" err="1" smtClean="0">
                          <a:effectLst/>
                          <a:latin typeface="Modern No. 20"/>
                          <a:ea typeface="MingLiU"/>
                          <a:cs typeface="Arial"/>
                        </a:rPr>
                        <a:t>ptos</a:t>
                      </a:r>
                      <a:r>
                        <a:rPr lang="es-ES_tradnl" sz="1000" b="1" dirty="0" smtClean="0">
                          <a:effectLst/>
                          <a:latin typeface="Modern No. 20"/>
                          <a:ea typeface="MingLiU"/>
                          <a:cs typeface="Arial"/>
                        </a:rPr>
                        <a:t>.</a:t>
                      </a:r>
                      <a:endParaRPr lang="es-P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64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 b="1" dirty="0">
                          <a:effectLst/>
                          <a:latin typeface="Tahoma"/>
                          <a:ea typeface="Times New Roman"/>
                        </a:rPr>
                        <a:t>INVESTIGACIÓN EN INTERNET</a:t>
                      </a:r>
                      <a:endParaRPr lang="es-PA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P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P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P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P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64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 b="1" dirty="0">
                          <a:effectLst/>
                          <a:latin typeface="Tahoma"/>
                          <a:ea typeface="Times New Roman"/>
                        </a:rPr>
                        <a:t>PRESENTACIÓN DE POWER POINT</a:t>
                      </a:r>
                      <a:endParaRPr lang="es-PA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P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P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P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P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286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 b="1" dirty="0">
                          <a:effectLst/>
                          <a:latin typeface="Tahoma"/>
                          <a:ea typeface="Times New Roman"/>
                        </a:rPr>
                        <a:t>SUSTENTACIÓN DEL TRABAJO (PRONUNCIACIÓN, MEMORIZACIÓN)</a:t>
                      </a:r>
                      <a:endParaRPr lang="es-PA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PA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P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P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P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64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 b="1" dirty="0">
                          <a:effectLst/>
                          <a:latin typeface="Tahoma"/>
                          <a:ea typeface="Times New Roman"/>
                        </a:rPr>
                        <a:t>TOTAL DE PUNTOS OBTENIDOS</a:t>
                      </a:r>
                      <a:endParaRPr lang="es-PA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P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P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PA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_tradnl" sz="10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s-PA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2267744" y="6093296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algn="ctr">
              <a:spcBef>
                <a:spcPts val="100"/>
              </a:spcBef>
              <a:spcAft>
                <a:spcPts val="100"/>
              </a:spcAft>
            </a:pPr>
            <a:r>
              <a:rPr lang="es-ES_tradnl" b="1" dirty="0">
                <a:latin typeface="Californian FB"/>
                <a:ea typeface="Times New Roman"/>
                <a:cs typeface="Arial"/>
              </a:rPr>
              <a:t>TOTAL DE PUNTOS A EVALUAR: 60</a:t>
            </a:r>
            <a:endParaRPr lang="es-PA" sz="2800" dirty="0">
              <a:effectLst/>
              <a:latin typeface="Times New Roman"/>
              <a:ea typeface="Times New Roman"/>
            </a:endParaRPr>
          </a:p>
        </p:txBody>
      </p:sp>
      <p:sp>
        <p:nvSpPr>
          <p:cNvPr id="9" name="8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539551" y="6093296"/>
            <a:ext cx="642231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0" name="9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651192" y="6108923"/>
            <a:ext cx="881248" cy="52120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</p:spTree>
    <p:extLst>
      <p:ext uri="{BB962C8B-B14F-4D97-AF65-F5344CB8AC3E}">
        <p14:creationId xmlns="" xmlns:p14="http://schemas.microsoft.com/office/powerpoint/2010/main" val="39724571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indent="-342900">
              <a:spcBef>
                <a:spcPts val="0"/>
              </a:spcBef>
            </a:pPr>
            <a:r>
              <a:rPr lang="es-ES_tradnl" sz="2500" b="1" dirty="0" smtClean="0">
                <a:solidFill>
                  <a:prstClr val="black"/>
                </a:solidFill>
                <a:latin typeface="Arial"/>
                <a:ea typeface="Times New Roman"/>
                <a:cs typeface="+mn-cs"/>
              </a:rPr>
              <a:t/>
            </a:r>
            <a:br>
              <a:rPr lang="es-ES_tradnl" sz="2500" b="1" dirty="0" smtClean="0">
                <a:solidFill>
                  <a:prstClr val="black"/>
                </a:solidFill>
                <a:latin typeface="Arial"/>
                <a:ea typeface="Times New Roman"/>
                <a:cs typeface="+mn-cs"/>
              </a:rPr>
            </a:br>
            <a:r>
              <a:rPr lang="es-ES_tradnl" sz="2500" b="1" dirty="0">
                <a:solidFill>
                  <a:prstClr val="black"/>
                </a:solidFill>
                <a:latin typeface="Arial"/>
                <a:ea typeface="Times New Roman"/>
                <a:cs typeface="+mn-cs"/>
              </a:rPr>
              <a:t/>
            </a:r>
            <a:br>
              <a:rPr lang="es-ES_tradnl" sz="2500" b="1" dirty="0">
                <a:solidFill>
                  <a:prstClr val="black"/>
                </a:solidFill>
                <a:latin typeface="Arial"/>
                <a:ea typeface="Times New Roman"/>
                <a:cs typeface="+mn-cs"/>
              </a:rPr>
            </a:br>
            <a:r>
              <a:rPr lang="es-ES_tradnl" sz="2500" b="1" dirty="0" smtClean="0">
                <a:solidFill>
                  <a:prstClr val="black"/>
                </a:solidFill>
                <a:latin typeface="Arial"/>
                <a:ea typeface="Times New Roman"/>
                <a:cs typeface="+mn-cs"/>
              </a:rPr>
              <a:t>Herramientas </a:t>
            </a:r>
            <a:r>
              <a:rPr lang="es-ES_tradnl" sz="2500" b="1" dirty="0">
                <a:solidFill>
                  <a:prstClr val="black"/>
                </a:solidFill>
                <a:latin typeface="Arial"/>
                <a:ea typeface="Times New Roman"/>
                <a:cs typeface="+mn-cs"/>
              </a:rPr>
              <a:t>de </a:t>
            </a:r>
            <a:r>
              <a:rPr lang="es-ES_tradnl" sz="2500" b="1" dirty="0" smtClean="0">
                <a:solidFill>
                  <a:prstClr val="black"/>
                </a:solidFill>
                <a:latin typeface="Arial"/>
                <a:ea typeface="Times New Roman"/>
                <a:cs typeface="+mn-cs"/>
              </a:rPr>
              <a:t>Andamiaje</a:t>
            </a:r>
            <a:r>
              <a:rPr lang="es-ES_tradnl" sz="2500" b="1" dirty="0">
                <a:solidFill>
                  <a:prstClr val="black"/>
                </a:solidFill>
                <a:latin typeface="Arial"/>
                <a:ea typeface="Times New Roman"/>
                <a:cs typeface="+mn-cs"/>
              </a:rPr>
              <a:t>:</a:t>
            </a:r>
            <a:r>
              <a:rPr lang="es-PA" sz="28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es-PA" sz="2800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s-ES_tradnl" sz="4000" dirty="0">
                <a:latin typeface="ArialMT"/>
                <a:ea typeface="Times New Roman"/>
                <a:cs typeface="Times New Roman"/>
              </a:rPr>
              <a:t> </a:t>
            </a:r>
            <a:endParaRPr lang="es-PA" sz="4400" dirty="0">
              <a:latin typeface="Times New Roman"/>
              <a:ea typeface="Times New Roman"/>
            </a:endParaRPr>
          </a:p>
          <a:p>
            <a:pPr marL="685800" marR="0">
              <a:spcBef>
                <a:spcPts val="100"/>
              </a:spcBef>
              <a:spcAft>
                <a:spcPts val="100"/>
              </a:spcAft>
            </a:pPr>
            <a:r>
              <a:rPr lang="es-ES_tradnl" b="1" dirty="0">
                <a:latin typeface="Californian FB"/>
                <a:ea typeface="Times New Roman"/>
                <a:cs typeface="Arial"/>
              </a:rPr>
              <a:t>http://www.google.com/imgres?imgurl=http://3.bp.blogspot.com/-R9lG7U2voAg/TcqkQp77ywI/AAAAAAAAAC0/0sqLQKDPxgk/s1600/la-computadora-y-sus-partes.jpg&amp;imgrefurl=http://seminariodiocesanodecolima.blogspot.com/2011/05/partes-de-la-computadora.html&amp;usg=__DcVd-SiOFoNVKF4Fvij6eqZ4UPU=&amp;h=339&amp;w=519&amp;sz=31&amp;hl=es&amp;start=0&amp;zoom=1&amp;tbnid=YKTqSKjsfZ1enM:&amp;tbnh=129&amp;tbnw=197&amp;ei=OtXTTfSEL4uDtgf324mdCg&amp;prev=/search%3Fq%3Dpartes%2Bde%2Bla%2Bcomputadora%26hl%3Des%26biw%3D1123%26bih%3D473%26gbv%3D2%26tbm%3Disch&amp;itbs=1&amp;iact=hc&amp;vpx=126&amp;vpy=130&amp;dur=812&amp;hovh=181&amp;hovw=278&amp;tx=144&amp;ty=96&amp;sqi=2&amp;page=1&amp;ndsp=10&amp;ved=1t:429,r:0,s:0</a:t>
            </a:r>
            <a:endParaRPr lang="es-PA" sz="4400" dirty="0">
              <a:latin typeface="Times New Roman"/>
              <a:ea typeface="Times New Roman"/>
            </a:endParaRPr>
          </a:p>
          <a:p>
            <a:pPr marR="0" indent="0">
              <a:spcBef>
                <a:spcPts val="100"/>
              </a:spcBef>
              <a:spcAft>
                <a:spcPts val="100"/>
              </a:spcAft>
              <a:buNone/>
            </a:pPr>
            <a:r>
              <a:rPr lang="es-ES_tradnl" b="1" dirty="0">
                <a:latin typeface="Californian FB"/>
                <a:ea typeface="Times New Roman"/>
                <a:cs typeface="Arial"/>
              </a:rPr>
              <a:t> </a:t>
            </a:r>
            <a:endParaRPr lang="es-PA" sz="4400" dirty="0">
              <a:latin typeface="Times New Roman"/>
              <a:ea typeface="Times New Roman"/>
            </a:endParaRPr>
          </a:p>
          <a:p>
            <a:pPr marL="685800" marR="0">
              <a:spcBef>
                <a:spcPts val="100"/>
              </a:spcBef>
              <a:spcAft>
                <a:spcPts val="100"/>
              </a:spcAft>
            </a:pPr>
            <a:r>
              <a:rPr lang="es-ES_tradnl" b="1" dirty="0">
                <a:latin typeface="Californian FB"/>
                <a:ea typeface="Times New Roman"/>
                <a:cs typeface="Arial"/>
              </a:rPr>
              <a:t>Programa de Estudio de Inglés de </a:t>
            </a:r>
            <a:r>
              <a:rPr lang="es-ES_tradnl" b="1" dirty="0" err="1">
                <a:latin typeface="Californian FB"/>
                <a:ea typeface="Times New Roman"/>
                <a:cs typeface="Arial"/>
              </a:rPr>
              <a:t>X°</a:t>
            </a:r>
            <a:r>
              <a:rPr lang="es-ES_tradnl" b="1" dirty="0">
                <a:latin typeface="Californian FB"/>
                <a:ea typeface="Times New Roman"/>
                <a:cs typeface="Arial"/>
              </a:rPr>
              <a:t> de MEDUCA.</a:t>
            </a:r>
            <a:endParaRPr lang="es-PA" sz="4400" dirty="0">
              <a:latin typeface="Times New Roman"/>
              <a:ea typeface="Times New Roman"/>
            </a:endParaRPr>
          </a:p>
          <a:p>
            <a:pPr marR="0" indent="0">
              <a:spcBef>
                <a:spcPts val="100"/>
              </a:spcBef>
              <a:spcAft>
                <a:spcPts val="100"/>
              </a:spcAft>
              <a:buNone/>
            </a:pPr>
            <a:r>
              <a:rPr lang="es-ES_tradnl" dirty="0">
                <a:latin typeface="Arial"/>
                <a:ea typeface="Times New Roman"/>
              </a:rPr>
              <a:t> </a:t>
            </a:r>
            <a:endParaRPr lang="es-PA" sz="4400" dirty="0">
              <a:latin typeface="Times New Roman"/>
              <a:ea typeface="Times New Roman"/>
            </a:endParaRPr>
          </a:p>
          <a:p>
            <a:endParaRPr lang="es-PA" dirty="0"/>
          </a:p>
        </p:txBody>
      </p:sp>
      <p:sp>
        <p:nvSpPr>
          <p:cNvPr id="4" name="3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243877" y="6239026"/>
            <a:ext cx="574366" cy="39062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5" name="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7723200" y="6239026"/>
            <a:ext cx="610368" cy="39062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</p:spTree>
    <p:extLst>
      <p:ext uri="{BB962C8B-B14F-4D97-AF65-F5344CB8AC3E}">
        <p14:creationId xmlns="" xmlns:p14="http://schemas.microsoft.com/office/powerpoint/2010/main" val="37488367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952" y="838659"/>
            <a:ext cx="5069362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b="1" dirty="0" smtClean="0"/>
              <a:t/>
            </a:r>
            <a:br>
              <a:rPr lang="es-ES_tradnl" b="1" dirty="0" smtClean="0"/>
            </a:br>
            <a:r>
              <a:rPr lang="es-ES_tradnl" b="1" dirty="0"/>
              <a:t/>
            </a:r>
            <a:br>
              <a:rPr lang="es-ES_tradnl" b="1" dirty="0"/>
            </a:br>
            <a:r>
              <a:rPr lang="es-ES_tradnl" b="1" dirty="0" smtClean="0"/>
              <a:t>Aplicación</a:t>
            </a:r>
            <a:r>
              <a:rPr lang="es-PA" dirty="0"/>
              <a:t/>
            </a:r>
            <a:br>
              <a:rPr lang="es-PA" dirty="0"/>
            </a:b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PA" dirty="0"/>
          </a:p>
          <a:p>
            <a:pPr lvl="0"/>
            <a:r>
              <a:rPr lang="es-ES_tradnl" b="1" dirty="0"/>
              <a:t>Word</a:t>
            </a:r>
            <a:endParaRPr lang="es-PA" dirty="0"/>
          </a:p>
          <a:p>
            <a:pPr lvl="0"/>
            <a:r>
              <a:rPr lang="es-ES_tradnl" b="1" dirty="0"/>
              <a:t>Power Point</a:t>
            </a:r>
            <a:endParaRPr lang="es-PA" dirty="0"/>
          </a:p>
          <a:p>
            <a:pPr lvl="0"/>
            <a:r>
              <a:rPr lang="es-ES_tradnl" b="1" dirty="0"/>
              <a:t>INTERNET</a:t>
            </a:r>
            <a:endParaRPr lang="es-PA" dirty="0"/>
          </a:p>
          <a:p>
            <a:pPr marL="82296" indent="0">
              <a:buNone/>
            </a:pPr>
            <a:r>
              <a:rPr lang="es-PA" dirty="0" smtClean="0"/>
              <a:t>                         </a:t>
            </a:r>
            <a:endParaRPr lang="es-PA" dirty="0"/>
          </a:p>
        </p:txBody>
      </p:sp>
      <p:sp>
        <p:nvSpPr>
          <p:cNvPr id="4" name="3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0" y="6336792"/>
            <a:ext cx="521208" cy="52120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5" name="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317608" y="6336792"/>
            <a:ext cx="718888" cy="52120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</p:spTree>
    <p:extLst>
      <p:ext uri="{BB962C8B-B14F-4D97-AF65-F5344CB8AC3E}">
        <p14:creationId xmlns="" xmlns:p14="http://schemas.microsoft.com/office/powerpoint/2010/main" val="15691235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484784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es-ES_tradnl" sz="4000" b="1" dirty="0" smtClean="0">
                <a:solidFill>
                  <a:prstClr val="black"/>
                </a:solidFill>
                <a:latin typeface="Californian FB"/>
                <a:ea typeface="Batang"/>
                <a:cs typeface="Arial"/>
              </a:rPr>
              <a:t/>
            </a:r>
            <a:br>
              <a:rPr lang="es-ES_tradnl" sz="4000" b="1" dirty="0" smtClean="0">
                <a:solidFill>
                  <a:prstClr val="black"/>
                </a:solidFill>
                <a:latin typeface="Californian FB"/>
                <a:ea typeface="Batang"/>
                <a:cs typeface="Arial"/>
              </a:rPr>
            </a:br>
            <a:r>
              <a:rPr lang="es-ES_tradnl" sz="4000" b="1" dirty="0">
                <a:solidFill>
                  <a:prstClr val="black"/>
                </a:solidFill>
                <a:latin typeface="Californian FB"/>
                <a:ea typeface="Batang"/>
                <a:cs typeface="Arial"/>
              </a:rPr>
              <a:t/>
            </a:r>
            <a:br>
              <a:rPr lang="es-ES_tradnl" sz="4000" b="1" dirty="0">
                <a:solidFill>
                  <a:prstClr val="black"/>
                </a:solidFill>
                <a:latin typeface="Californian FB"/>
                <a:ea typeface="Batang"/>
                <a:cs typeface="Arial"/>
              </a:rPr>
            </a:br>
            <a:r>
              <a:rPr lang="es-ES_tradnl" sz="4000" b="1" dirty="0" smtClean="0">
                <a:solidFill>
                  <a:prstClr val="black"/>
                </a:solidFill>
                <a:latin typeface="Californian FB"/>
                <a:ea typeface="Batang"/>
                <a:cs typeface="Arial"/>
              </a:rPr>
              <a:t/>
            </a:r>
            <a:br>
              <a:rPr lang="es-ES_tradnl" sz="4000" b="1" dirty="0" smtClean="0">
                <a:solidFill>
                  <a:prstClr val="black"/>
                </a:solidFill>
                <a:latin typeface="Californian FB"/>
                <a:ea typeface="Batang"/>
                <a:cs typeface="Arial"/>
              </a:rPr>
            </a:br>
            <a:r>
              <a:rPr lang="es-ES_tradnl" sz="4000" b="1" dirty="0">
                <a:solidFill>
                  <a:prstClr val="black"/>
                </a:solidFill>
                <a:latin typeface="Californian FB"/>
                <a:ea typeface="Batang"/>
                <a:cs typeface="Arial"/>
              </a:rPr>
              <a:t/>
            </a:r>
            <a:br>
              <a:rPr lang="es-ES_tradnl" sz="4000" b="1" dirty="0">
                <a:solidFill>
                  <a:prstClr val="black"/>
                </a:solidFill>
                <a:latin typeface="Californian FB"/>
                <a:ea typeface="Batang"/>
                <a:cs typeface="Arial"/>
              </a:rPr>
            </a:br>
            <a:r>
              <a:rPr lang="es-ES_tradnl" sz="5300" b="1" dirty="0" smtClean="0">
                <a:solidFill>
                  <a:prstClr val="black"/>
                </a:solidFill>
                <a:latin typeface="Californian FB"/>
                <a:ea typeface="Batang"/>
                <a:cs typeface="Arial"/>
              </a:rPr>
              <a:t>Información</a:t>
            </a:r>
            <a:r>
              <a:rPr lang="es-PA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  <a:t/>
            </a:r>
            <a:br>
              <a:rPr lang="es-PA" dirty="0">
                <a:solidFill>
                  <a:prstClr val="black"/>
                </a:solidFill>
                <a:latin typeface="Times New Roman"/>
                <a:ea typeface="Times New Roman"/>
                <a:cs typeface="+mn-cs"/>
              </a:rPr>
            </a:b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1781552"/>
          </a:xfrm>
        </p:spPr>
        <p:txBody>
          <a:bodyPr>
            <a:normAutofit fontScale="92500" lnSpcReduction="1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s-ES_tradnl" b="1" dirty="0" smtClean="0">
              <a:latin typeface="Californian FB"/>
              <a:ea typeface="Batang"/>
              <a:cs typeface="Arial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s-ES_tradnl" b="1" dirty="0" smtClean="0">
              <a:latin typeface="Californian FB"/>
              <a:ea typeface="Batang"/>
              <a:cs typeface="Arial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s-ES_tradnl" sz="3600" b="1" dirty="0" smtClean="0">
                <a:latin typeface="Californian FB"/>
                <a:ea typeface="Batang"/>
                <a:cs typeface="Arial"/>
              </a:rPr>
              <a:t>Programa </a:t>
            </a:r>
            <a:r>
              <a:rPr lang="es-ES_tradnl" sz="3600" b="1" dirty="0">
                <a:latin typeface="Californian FB"/>
                <a:ea typeface="Batang"/>
                <a:cs typeface="Arial"/>
              </a:rPr>
              <a:t>de estudio de Inglés de </a:t>
            </a:r>
            <a:r>
              <a:rPr lang="es-ES_tradnl" sz="3600" b="1" dirty="0" err="1">
                <a:latin typeface="Californian FB"/>
                <a:ea typeface="Batang"/>
                <a:cs typeface="Arial"/>
              </a:rPr>
              <a:t>X°</a:t>
            </a:r>
            <a:r>
              <a:rPr lang="es-ES_tradnl" sz="3600" b="1" dirty="0">
                <a:latin typeface="Californian FB"/>
                <a:ea typeface="Batang"/>
                <a:cs typeface="Arial"/>
              </a:rPr>
              <a:t>,  MEDUCA</a:t>
            </a:r>
            <a:endParaRPr lang="es-PA" sz="3600" b="1" dirty="0">
              <a:latin typeface="Times New Roman"/>
              <a:ea typeface="Times New Roman"/>
            </a:endParaRPr>
          </a:p>
          <a:p>
            <a:endParaRPr lang="es-PA" dirty="0"/>
          </a:p>
        </p:txBody>
      </p:sp>
      <p:sp>
        <p:nvSpPr>
          <p:cNvPr id="4" name="3 Botón de acción: Hacia atrás o Anterior">
            <a:hlinkClick r:id="" action="ppaction://hlinkshowjump?jump=previousslide" highlightClick="1"/>
          </p:cNvPr>
          <p:cNvSpPr/>
          <p:nvPr/>
        </p:nvSpPr>
        <p:spPr>
          <a:xfrm>
            <a:off x="0" y="6321089"/>
            <a:ext cx="648072" cy="52120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5" name="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481126" y="6321089"/>
            <a:ext cx="662874" cy="52120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</p:spTree>
    <p:extLst>
      <p:ext uri="{BB962C8B-B14F-4D97-AF65-F5344CB8AC3E}">
        <p14:creationId xmlns="" xmlns:p14="http://schemas.microsoft.com/office/powerpoint/2010/main" val="732370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theme/theme1.xml><?xml version="1.0" encoding="utf-8"?>
<a:theme xmlns:a="http://schemas.openxmlformats.org/drawingml/2006/main" name="1_Chincheta">
  <a:themeElements>
    <a:clrScheme name="Chinche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Chincheta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inche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Firelight">
  <a:themeElements>
    <a:clrScheme name="Firelight">
      <a:dk1>
        <a:sysClr val="windowText" lastClr="000000"/>
      </a:dk1>
      <a:lt1>
        <a:sysClr val="window" lastClr="FFFFFF"/>
      </a:lt1>
      <a:dk2>
        <a:srgbClr val="9F1C00"/>
      </a:dk2>
      <a:lt2>
        <a:srgbClr val="EEECE1"/>
      </a:lt2>
      <a:accent1>
        <a:srgbClr val="FF881F"/>
      </a:accent1>
      <a:accent2>
        <a:srgbClr val="771C00"/>
      </a:accent2>
      <a:accent3>
        <a:srgbClr val="576A2C"/>
      </a:accent3>
      <a:accent4>
        <a:srgbClr val="A24D00"/>
      </a:accent4>
      <a:accent5>
        <a:srgbClr val="244872"/>
      </a:accent5>
      <a:accent6>
        <a:srgbClr val="5E341C"/>
      </a:accent6>
      <a:hlink>
        <a:srgbClr val="FF912E"/>
      </a:hlink>
      <a:folHlink>
        <a:srgbClr val="B5CB83"/>
      </a:folHlink>
    </a:clrScheme>
    <a:fontScheme name="Firelight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ireligh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50000"/>
              </a:schemeClr>
            </a:gs>
            <a:gs pos="100000">
              <a:schemeClr val="phClr">
                <a:tint val="100000"/>
                <a:shade val="8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path path="circle">
            <a:fillToRect l="25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8100" cap="flat" cmpd="sng" algn="ctr">
          <a:solidFill>
            <a:schemeClr val="phClr">
              <a:shade val="95000"/>
              <a:alpha val="90000"/>
            </a:schemeClr>
          </a:solidFill>
          <a:prstDash val="solid"/>
        </a:ln>
        <a:ln w="76200" cap="flat" cmpd="sng" algn="ctr">
          <a:solidFill>
            <a:schemeClr val="phClr">
              <a:shade val="95000"/>
              <a:alpha val="50000"/>
            </a:schemeClr>
          </a:solidFill>
          <a:prstDash val="solid"/>
        </a:ln>
      </a:lnStyleLst>
      <a:effectStyleLst>
        <a:effectStyle>
          <a:effectLst>
            <a:innerShdw blurRad="63500">
              <a:srgbClr val="000000">
                <a:alpha val="60000"/>
              </a:srgbClr>
            </a:inn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  <a:outerShdw blurRad="76200" dist="38100" sx="101000" sy="101000" rotWithShape="0">
              <a:srgbClr val="000000">
                <a:alpha val="60000"/>
              </a:srgbClr>
            </a:outerShdw>
          </a:effectLst>
        </a:effectStyle>
        <a:effectStyle>
          <a:effectLst>
            <a:innerShdw blurRad="63500">
              <a:srgbClr val="000000">
                <a:alpha val="5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4200000"/>
            </a:lightRig>
          </a:scene3d>
          <a:sp3d prstMaterial="softmetal">
            <a:bevelT w="63500" h="254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accent1">
                <a:shade val="45000"/>
                <a:satMod val="125000"/>
              </a:schemeClr>
            </a:gs>
            <a:gs pos="100000">
              <a:schemeClr val="phClr">
                <a:shade val="55000"/>
                <a:satMod val="125000"/>
              </a:schemeClr>
            </a:gs>
          </a:gsLst>
          <a:lin ang="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Adyacenci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Adyacenci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apel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l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l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Viajes">
  <a:themeElements>
    <a:clrScheme name="Viaje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j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Módulo">
  <a:themeElements>
    <a:clrScheme name="Mó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ó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ó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ivil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irador">
  <a:themeElements>
    <a:clrScheme name="Mirador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Mirador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irador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pop urbano">
  <a:themeElements>
    <a:clrScheme name="pop urbano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pop urbano">
      <a:maj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op urban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Mountain">
  <a:themeElements>
    <a:clrScheme name="Mountain">
      <a:dk1>
        <a:srgbClr val="000000"/>
      </a:dk1>
      <a:lt1>
        <a:srgbClr val="FFFFFF"/>
      </a:lt1>
      <a:dk2>
        <a:srgbClr val="0536B3"/>
      </a:dk2>
      <a:lt2>
        <a:srgbClr val="7CB7F8"/>
      </a:lt2>
      <a:accent1>
        <a:srgbClr val="3F9EE4"/>
      </a:accent1>
      <a:accent2>
        <a:srgbClr val="77B559"/>
      </a:accent2>
      <a:accent3>
        <a:srgbClr val="E4A81B"/>
      </a:accent3>
      <a:accent4>
        <a:srgbClr val="108BB4"/>
      </a:accent4>
      <a:accent5>
        <a:srgbClr val="DA7328"/>
      </a:accent5>
      <a:accent6>
        <a:srgbClr val="AE589F"/>
      </a:accent6>
      <a:hlink>
        <a:srgbClr val="460245"/>
      </a:hlink>
      <a:folHlink>
        <a:srgbClr val="AC17D6"/>
      </a:folHlink>
    </a:clrScheme>
    <a:fontScheme name="Mountain">
      <a:majorFont>
        <a:latin typeface="Gill Sans MT"/>
        <a:ea typeface=""/>
        <a:cs typeface=""/>
        <a:font script="Cyrl" typeface="Arial"/>
        <a:font script="Grek" typeface="Arial"/>
        <a:font script="Jpan" typeface="HG丸ｺﾞｼｯｸM-PRO"/>
        <a:font script="Hang" typeface="HY 헤드라인 M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ill Sans MT"/>
        <a:ea typeface=""/>
        <a:cs typeface=""/>
        <a:font script="Cyrl" typeface="Arial"/>
        <a:font script="Grek" typeface="Arial"/>
        <a:font script="Jpan" typeface="HG丸ｺﾞｼｯｸM-PRO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untain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50000">
              <a:schemeClr val="phClr">
                <a:tint val="2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40000"/>
                <a:shade val="100000"/>
                <a:hueMod val="100000"/>
                <a:satMod val="100000"/>
              </a:schemeClr>
            </a:gs>
            <a:gs pos="30000">
              <a:schemeClr val="phClr">
                <a:tint val="100000"/>
                <a:shade val="100000"/>
                <a:hueMod val="100000"/>
                <a:satMod val="100000"/>
              </a:schemeClr>
            </a:gs>
            <a:gs pos="6800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40000"/>
                <a:shade val="100000"/>
                <a:hueMod val="100000"/>
                <a:sat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br" rotWithShape="0">
              <a:srgbClr val="000000">
                <a:alpha val="0"/>
              </a:srgbClr>
            </a:outerShdw>
          </a:effectLst>
        </a:effectStyle>
        <a:effectStyle>
          <a:effectLst>
            <a:outerShdw blurRad="38100" dist="25400" dir="5400000" algn="ctr" rotWithShape="0">
              <a:srgbClr val="EBE9ED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glow" dir="b"/>
          </a:scene3d>
          <a:sp3d contourW="6350" prstMaterial="softEdge">
            <a:bevelT w="25400" h="25400"/>
            <a:contourClr>
              <a:schemeClr val="phClr">
                <a:tint val="9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reflection blurRad="12700" stA="40000" endPos="40000" dist="25400" dir="5400000" sy="-100000" rotWithShape="0"/>
          </a:effectLst>
          <a:scene3d>
            <a:camera prst="perspectiveFront"/>
            <a:lightRig rig="glow" dir="b"/>
          </a:scene3d>
          <a:sp3d contourW="6350" prstMaterial="softEdge">
            <a:bevelT w="50800" h="25400"/>
            <a:contourClr>
              <a:schemeClr val="phClr">
                <a:tint val="100000"/>
                <a:shade val="8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95000"/>
                <a:satMod val="100000"/>
              </a:schemeClr>
            </a:gs>
            <a:gs pos="100000">
              <a:schemeClr val="phClr">
                <a:tint val="10000"/>
                <a:satMod val="300000"/>
              </a:schemeClr>
            </a:gs>
          </a:gsLst>
          <a:lin ang="13000000" scaled="0"/>
        </a:gradFill>
        <a:blipFill>
          <a:blip xmlns:r="http://schemas.openxmlformats.org/officeDocument/2006/relationships" r:embed="rId1">
            <a:duotone>
              <a:schemeClr val="phClr">
                <a:shade val="75000"/>
              </a:schemeClr>
              <a:schemeClr val="phClr">
                <a:tint val="55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</TotalTime>
  <Words>248</Words>
  <Application>Microsoft Office PowerPoint</Application>
  <PresentationFormat>Presentación en pantalla (4:3)</PresentationFormat>
  <Paragraphs>96</Paragraphs>
  <Slides>14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12</vt:i4>
      </vt:variant>
      <vt:variant>
        <vt:lpstr>Títulos de diapositiva</vt:lpstr>
      </vt:variant>
      <vt:variant>
        <vt:i4>14</vt:i4>
      </vt:variant>
    </vt:vector>
  </HeadingPairs>
  <TitlesOfParts>
    <vt:vector size="26" baseType="lpstr">
      <vt:lpstr>1_Chincheta</vt:lpstr>
      <vt:lpstr>1_Papel</vt:lpstr>
      <vt:lpstr>1_Viajes</vt:lpstr>
      <vt:lpstr>1_Módulo</vt:lpstr>
      <vt:lpstr>Civil</vt:lpstr>
      <vt:lpstr>Mirador</vt:lpstr>
      <vt:lpstr>Flujo</vt:lpstr>
      <vt:lpstr>pop urbano</vt:lpstr>
      <vt:lpstr>Mountain</vt:lpstr>
      <vt:lpstr>Firelight</vt:lpstr>
      <vt:lpstr>Adyacencia</vt:lpstr>
      <vt:lpstr>1_Adyacencia</vt:lpstr>
      <vt:lpstr>¿QUÉ SERÍA YO, SIN TI? </vt:lpstr>
      <vt:lpstr>OBJETIVO</vt:lpstr>
      <vt:lpstr>SITUACIÓN DE APRENDIZAJE</vt:lpstr>
      <vt:lpstr>PRODUCTO PRINCIPAL</vt:lpstr>
      <vt:lpstr>ACTIVIDADES</vt:lpstr>
      <vt:lpstr>CRITERIOS DE EVALUACIÓN</vt:lpstr>
      <vt:lpstr>  Herramientas de Andamiaje: </vt:lpstr>
      <vt:lpstr>  Aplicación </vt:lpstr>
      <vt:lpstr>    Información </vt:lpstr>
      <vt:lpstr>      Crédito de las imágenes </vt:lpstr>
      <vt:lpstr>  Ubicación en el programa de estudio </vt:lpstr>
      <vt:lpstr> Tiempo </vt:lpstr>
      <vt:lpstr> Observación</vt:lpstr>
      <vt:lpstr>Diapositiva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¿QUÉ SERÍA YO SIN TI?</dc:title>
  <dc:creator>Estudiante</dc:creator>
  <cp:lastModifiedBy>Afrodita</cp:lastModifiedBy>
  <cp:revision>63</cp:revision>
  <dcterms:created xsi:type="dcterms:W3CDTF">2011-05-19T16:09:08Z</dcterms:created>
  <dcterms:modified xsi:type="dcterms:W3CDTF">2011-06-20T19:42:50Z</dcterms:modified>
</cp:coreProperties>
</file>