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72" r:id="rId3"/>
    <p:sldId id="261" r:id="rId4"/>
    <p:sldId id="263" r:id="rId5"/>
    <p:sldId id="256" r:id="rId6"/>
    <p:sldId id="257" r:id="rId7"/>
    <p:sldId id="275" r:id="rId8"/>
    <p:sldId id="258" r:id="rId9"/>
    <p:sldId id="259" r:id="rId10"/>
    <p:sldId id="260" r:id="rId11"/>
    <p:sldId id="262" r:id="rId12"/>
    <p:sldId id="264" r:id="rId13"/>
    <p:sldId id="265" r:id="rId14"/>
    <p:sldId id="266" r:id="rId15"/>
    <p:sldId id="267" r:id="rId16"/>
    <p:sldId id="268" r:id="rId17"/>
    <p:sldId id="269" r:id="rId18"/>
    <p:sldId id="270" r:id="rId19"/>
    <p:sldId id="271" r:id="rId20"/>
    <p:sldId id="274" r:id="rId21"/>
    <p:sldId id="276" r:id="rId22"/>
    <p:sldId id="277" r:id="rId23"/>
    <p:sldId id="278" r:id="rId24"/>
    <p:sldId id="281" r:id="rId25"/>
    <p:sldId id="283" r:id="rId26"/>
    <p:sldId id="280" r:id="rId27"/>
    <p:sldId id="285" r:id="rId28"/>
    <p:sldId id="284" r:id="rId29"/>
  </p:sldIdLst>
  <p:sldSz cx="12192000" cy="6858000"/>
  <p:notesSz cx="6858000" cy="9144000"/>
  <p:defaultTextStyle>
    <a:defPPr>
      <a:defRPr lang="es-PA"/>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99"/>
    <a:srgbClr val="FFCCFF"/>
    <a:srgbClr val="FF9966"/>
    <a:srgbClr val="BEE395"/>
    <a:srgbClr val="EEA646"/>
    <a:srgbClr val="F4BAED"/>
    <a:srgbClr val="C72BA6"/>
    <a:srgbClr val="F608C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4" autoAdjust="0"/>
    <p:restoredTop sz="94660"/>
  </p:normalViewPr>
  <p:slideViewPr>
    <p:cSldViewPr snapToGrid="0">
      <p:cViewPr varScale="1">
        <p:scale>
          <a:sx n="86" d="100"/>
          <a:sy n="86" d="100"/>
        </p:scale>
        <p:origin x="86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EA624-D276-4123-A9C1-5612C994DD7A}"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C042CEE5-E92E-42FB-8B73-4F54175F81A0}">
      <dgm:prSet/>
      <dgm:spPr>
        <a:solidFill>
          <a:schemeClr val="accent3">
            <a:lumMod val="60000"/>
            <a:lumOff val="40000"/>
          </a:schemeClr>
        </a:solidFill>
      </dgm:spPr>
      <dgm:t>
        <a:bodyPr/>
        <a:lstStyle/>
        <a:p>
          <a:pPr algn="ctr"/>
          <a:r>
            <a:rPr lang="es-PA" b="1" dirty="0"/>
            <a:t>12 DE JUNIO DE 2019</a:t>
          </a:r>
          <a:endParaRPr lang="en-US" dirty="0"/>
        </a:p>
      </dgm:t>
    </dgm:pt>
    <dgm:pt modelId="{669D86C2-5032-462B-99F1-2F0DF4F449FE}" type="parTrans" cxnId="{0723D246-529E-4528-929A-E9E070CF1AC1}">
      <dgm:prSet/>
      <dgm:spPr/>
      <dgm:t>
        <a:bodyPr/>
        <a:lstStyle/>
        <a:p>
          <a:endParaRPr lang="en-US"/>
        </a:p>
      </dgm:t>
    </dgm:pt>
    <dgm:pt modelId="{FC04F4A9-5D26-476D-90C9-BBB5565BD9DA}" type="sibTrans" cxnId="{0723D246-529E-4528-929A-E9E070CF1AC1}">
      <dgm:prSet/>
      <dgm:spPr/>
      <dgm:t>
        <a:bodyPr/>
        <a:lstStyle/>
        <a:p>
          <a:endParaRPr lang="en-US"/>
        </a:p>
      </dgm:t>
    </dgm:pt>
    <dgm:pt modelId="{5B786BE5-53BC-41D9-A50C-52D9B875FFBC}">
      <dgm:prSet/>
      <dgm:spPr>
        <a:solidFill>
          <a:srgbClr val="0070C0"/>
        </a:solidFill>
      </dgm:spPr>
      <dgm:t>
        <a:bodyPr/>
        <a:lstStyle/>
        <a:p>
          <a:pPr algn="ctr"/>
          <a:r>
            <a:rPr lang="es-PA" b="1" dirty="0"/>
            <a:t>DÍA MUNDIAL CONTRA EL TRABAJO INFANTIL</a:t>
          </a:r>
          <a:endParaRPr lang="en-US" dirty="0"/>
        </a:p>
      </dgm:t>
    </dgm:pt>
    <dgm:pt modelId="{F6373F0E-BBFF-4023-8F78-B8BE2CBFEB6B}" type="parTrans" cxnId="{ED110819-E485-4A52-8682-FA954B036E11}">
      <dgm:prSet/>
      <dgm:spPr/>
      <dgm:t>
        <a:bodyPr/>
        <a:lstStyle/>
        <a:p>
          <a:endParaRPr lang="en-US"/>
        </a:p>
      </dgm:t>
    </dgm:pt>
    <dgm:pt modelId="{1B0FBA8E-2726-4366-AE00-F6E18E8C1E4E}" type="sibTrans" cxnId="{ED110819-E485-4A52-8682-FA954B036E11}">
      <dgm:prSet/>
      <dgm:spPr/>
      <dgm:t>
        <a:bodyPr/>
        <a:lstStyle/>
        <a:p>
          <a:endParaRPr lang="en-US"/>
        </a:p>
      </dgm:t>
    </dgm:pt>
    <dgm:pt modelId="{401FF065-7E9B-4EA2-BE12-801A2AC6CD53}">
      <dgm:prSet/>
      <dgm:spPr>
        <a:solidFill>
          <a:srgbClr val="FF9966"/>
        </a:solidFill>
      </dgm:spPr>
      <dgm:t>
        <a:bodyPr/>
        <a:lstStyle/>
        <a:p>
          <a:pPr algn="ctr"/>
          <a:r>
            <a:rPr lang="es-PA" b="1" dirty="0"/>
            <a:t>CETIPPAT/ MEDUCA</a:t>
          </a:r>
          <a:endParaRPr lang="en-US" dirty="0"/>
        </a:p>
      </dgm:t>
    </dgm:pt>
    <dgm:pt modelId="{6C37000D-9031-4292-A88F-AC7040F88641}" type="parTrans" cxnId="{4E35EB25-E89D-482B-8369-478F1BF93B80}">
      <dgm:prSet/>
      <dgm:spPr/>
      <dgm:t>
        <a:bodyPr/>
        <a:lstStyle/>
        <a:p>
          <a:endParaRPr lang="en-US"/>
        </a:p>
      </dgm:t>
    </dgm:pt>
    <dgm:pt modelId="{D76E5DF5-9866-46B3-877E-AB8055D43F7A}" type="sibTrans" cxnId="{4E35EB25-E89D-482B-8369-478F1BF93B80}">
      <dgm:prSet/>
      <dgm:spPr/>
      <dgm:t>
        <a:bodyPr/>
        <a:lstStyle/>
        <a:p>
          <a:endParaRPr lang="en-US"/>
        </a:p>
      </dgm:t>
    </dgm:pt>
    <dgm:pt modelId="{E14A71C3-FCFF-44FD-84D5-6FDB79877FD5}" type="pres">
      <dgm:prSet presAssocID="{379EA624-D276-4123-A9C1-5612C994DD7A}" presName="linear" presStyleCnt="0">
        <dgm:presLayoutVars>
          <dgm:animLvl val="lvl"/>
          <dgm:resizeHandles val="exact"/>
        </dgm:presLayoutVars>
      </dgm:prSet>
      <dgm:spPr/>
    </dgm:pt>
    <dgm:pt modelId="{3526F62F-1A5B-4210-AC95-29CF73334D28}" type="pres">
      <dgm:prSet presAssocID="{C042CEE5-E92E-42FB-8B73-4F54175F81A0}" presName="parentText" presStyleLbl="node1" presStyleIdx="0" presStyleCnt="3">
        <dgm:presLayoutVars>
          <dgm:chMax val="0"/>
          <dgm:bulletEnabled val="1"/>
        </dgm:presLayoutVars>
      </dgm:prSet>
      <dgm:spPr/>
    </dgm:pt>
    <dgm:pt modelId="{44C6AE5D-D735-4204-8F76-F851CABEC82D}" type="pres">
      <dgm:prSet presAssocID="{FC04F4A9-5D26-476D-90C9-BBB5565BD9DA}" presName="spacer" presStyleCnt="0"/>
      <dgm:spPr/>
    </dgm:pt>
    <dgm:pt modelId="{93EEBE9B-4BF6-49DE-80DE-7EC1E6111C67}" type="pres">
      <dgm:prSet presAssocID="{5B786BE5-53BC-41D9-A50C-52D9B875FFBC}" presName="parentText" presStyleLbl="node1" presStyleIdx="1" presStyleCnt="3">
        <dgm:presLayoutVars>
          <dgm:chMax val="0"/>
          <dgm:bulletEnabled val="1"/>
        </dgm:presLayoutVars>
      </dgm:prSet>
      <dgm:spPr/>
    </dgm:pt>
    <dgm:pt modelId="{B5ED4B00-79EC-48E0-8E86-48AEA03AEE5D}" type="pres">
      <dgm:prSet presAssocID="{1B0FBA8E-2726-4366-AE00-F6E18E8C1E4E}" presName="spacer" presStyleCnt="0"/>
      <dgm:spPr/>
    </dgm:pt>
    <dgm:pt modelId="{7EEA448C-5C00-4EFC-8F03-AF7A3E2CBBF3}" type="pres">
      <dgm:prSet presAssocID="{401FF065-7E9B-4EA2-BE12-801A2AC6CD53}" presName="parentText" presStyleLbl="node1" presStyleIdx="2" presStyleCnt="3">
        <dgm:presLayoutVars>
          <dgm:chMax val="0"/>
          <dgm:bulletEnabled val="1"/>
        </dgm:presLayoutVars>
      </dgm:prSet>
      <dgm:spPr/>
    </dgm:pt>
  </dgm:ptLst>
  <dgm:cxnLst>
    <dgm:cxn modelId="{ED110819-E485-4A52-8682-FA954B036E11}" srcId="{379EA624-D276-4123-A9C1-5612C994DD7A}" destId="{5B786BE5-53BC-41D9-A50C-52D9B875FFBC}" srcOrd="1" destOrd="0" parTransId="{F6373F0E-BBFF-4023-8F78-B8BE2CBFEB6B}" sibTransId="{1B0FBA8E-2726-4366-AE00-F6E18E8C1E4E}"/>
    <dgm:cxn modelId="{4E35EB25-E89D-482B-8369-478F1BF93B80}" srcId="{379EA624-D276-4123-A9C1-5612C994DD7A}" destId="{401FF065-7E9B-4EA2-BE12-801A2AC6CD53}" srcOrd="2" destOrd="0" parTransId="{6C37000D-9031-4292-A88F-AC7040F88641}" sibTransId="{D76E5DF5-9866-46B3-877E-AB8055D43F7A}"/>
    <dgm:cxn modelId="{AC50A63C-0DF8-4072-87BA-0D7D4542EB76}" type="presOf" srcId="{379EA624-D276-4123-A9C1-5612C994DD7A}" destId="{E14A71C3-FCFF-44FD-84D5-6FDB79877FD5}" srcOrd="0" destOrd="0" presId="urn:microsoft.com/office/officeart/2005/8/layout/vList2"/>
    <dgm:cxn modelId="{0723D246-529E-4528-929A-E9E070CF1AC1}" srcId="{379EA624-D276-4123-A9C1-5612C994DD7A}" destId="{C042CEE5-E92E-42FB-8B73-4F54175F81A0}" srcOrd="0" destOrd="0" parTransId="{669D86C2-5032-462B-99F1-2F0DF4F449FE}" sibTransId="{FC04F4A9-5D26-476D-90C9-BBB5565BD9DA}"/>
    <dgm:cxn modelId="{65725C6A-6982-496B-BEAA-9B7F65767D4D}" type="presOf" srcId="{5B786BE5-53BC-41D9-A50C-52D9B875FFBC}" destId="{93EEBE9B-4BF6-49DE-80DE-7EC1E6111C67}" srcOrd="0" destOrd="0" presId="urn:microsoft.com/office/officeart/2005/8/layout/vList2"/>
    <dgm:cxn modelId="{DC3D55B4-844E-47F0-9110-A7647A7D254E}" type="presOf" srcId="{401FF065-7E9B-4EA2-BE12-801A2AC6CD53}" destId="{7EEA448C-5C00-4EFC-8F03-AF7A3E2CBBF3}" srcOrd="0" destOrd="0" presId="urn:microsoft.com/office/officeart/2005/8/layout/vList2"/>
    <dgm:cxn modelId="{0565A6DB-A8B0-4243-9B58-00DE5BD80FF9}" type="presOf" srcId="{C042CEE5-E92E-42FB-8B73-4F54175F81A0}" destId="{3526F62F-1A5B-4210-AC95-29CF73334D28}" srcOrd="0" destOrd="0" presId="urn:microsoft.com/office/officeart/2005/8/layout/vList2"/>
    <dgm:cxn modelId="{8E289395-028C-4EDE-A2B8-C88772DCA5E5}" type="presParOf" srcId="{E14A71C3-FCFF-44FD-84D5-6FDB79877FD5}" destId="{3526F62F-1A5B-4210-AC95-29CF73334D28}" srcOrd="0" destOrd="0" presId="urn:microsoft.com/office/officeart/2005/8/layout/vList2"/>
    <dgm:cxn modelId="{1913A99A-CA04-4616-8AD9-4AA5CE82280F}" type="presParOf" srcId="{E14A71C3-FCFF-44FD-84D5-6FDB79877FD5}" destId="{44C6AE5D-D735-4204-8F76-F851CABEC82D}" srcOrd="1" destOrd="0" presId="urn:microsoft.com/office/officeart/2005/8/layout/vList2"/>
    <dgm:cxn modelId="{B0206371-F6DD-4D9E-9D0D-74A91762551A}" type="presParOf" srcId="{E14A71C3-FCFF-44FD-84D5-6FDB79877FD5}" destId="{93EEBE9B-4BF6-49DE-80DE-7EC1E6111C67}" srcOrd="2" destOrd="0" presId="urn:microsoft.com/office/officeart/2005/8/layout/vList2"/>
    <dgm:cxn modelId="{321D80F9-5207-43D7-8210-470AE3C576CE}" type="presParOf" srcId="{E14A71C3-FCFF-44FD-84D5-6FDB79877FD5}" destId="{B5ED4B00-79EC-48E0-8E86-48AEA03AEE5D}" srcOrd="3" destOrd="0" presId="urn:microsoft.com/office/officeart/2005/8/layout/vList2"/>
    <dgm:cxn modelId="{49BFAA82-FF13-4A60-9BFE-A5D1B71BB8D8}" type="presParOf" srcId="{E14A71C3-FCFF-44FD-84D5-6FDB79877FD5}" destId="{7EEA448C-5C00-4EFC-8F03-AF7A3E2CBBF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6F62F-1A5B-4210-AC95-29CF73334D28}">
      <dsp:nvSpPr>
        <dsp:cNvPr id="0" name=""/>
        <dsp:cNvSpPr/>
      </dsp:nvSpPr>
      <dsp:spPr>
        <a:xfrm>
          <a:off x="0" y="8080"/>
          <a:ext cx="4977578" cy="1152029"/>
        </a:xfrm>
        <a:prstGeom prst="roundRect">
          <a:avLst/>
        </a:prstGeom>
        <a:solidFill>
          <a:schemeClr val="accent3">
            <a:lumMod val="60000"/>
            <a:lumOff val="4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PA" sz="2900" b="1" kern="1200" dirty="0"/>
            <a:t>12 DE JUNIO DE 2019</a:t>
          </a:r>
          <a:endParaRPr lang="en-US" sz="2900" kern="1200" dirty="0"/>
        </a:p>
      </dsp:txBody>
      <dsp:txXfrm>
        <a:off x="56237" y="64317"/>
        <a:ext cx="4865104" cy="1039555"/>
      </dsp:txXfrm>
    </dsp:sp>
    <dsp:sp modelId="{93EEBE9B-4BF6-49DE-80DE-7EC1E6111C67}">
      <dsp:nvSpPr>
        <dsp:cNvPr id="0" name=""/>
        <dsp:cNvSpPr/>
      </dsp:nvSpPr>
      <dsp:spPr>
        <a:xfrm>
          <a:off x="0" y="1243629"/>
          <a:ext cx="4977578" cy="1152029"/>
        </a:xfrm>
        <a:prstGeom prst="roundRect">
          <a:avLst/>
        </a:prstGeom>
        <a:solidFill>
          <a:srgbClr val="0070C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PA" sz="2900" b="1" kern="1200" dirty="0"/>
            <a:t>DÍA MUNDIAL CONTRA EL TRABAJO INFANTIL</a:t>
          </a:r>
          <a:endParaRPr lang="en-US" sz="2900" kern="1200" dirty="0"/>
        </a:p>
      </dsp:txBody>
      <dsp:txXfrm>
        <a:off x="56237" y="1299866"/>
        <a:ext cx="4865104" cy="1039555"/>
      </dsp:txXfrm>
    </dsp:sp>
    <dsp:sp modelId="{7EEA448C-5C00-4EFC-8F03-AF7A3E2CBBF3}">
      <dsp:nvSpPr>
        <dsp:cNvPr id="0" name=""/>
        <dsp:cNvSpPr/>
      </dsp:nvSpPr>
      <dsp:spPr>
        <a:xfrm>
          <a:off x="0" y="2479179"/>
          <a:ext cx="4977578" cy="1152029"/>
        </a:xfrm>
        <a:prstGeom prst="roundRect">
          <a:avLst/>
        </a:prstGeom>
        <a:solidFill>
          <a:srgbClr val="FF9966"/>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PA" sz="2900" b="1" kern="1200" dirty="0"/>
            <a:t>CETIPPAT/ MEDUCA</a:t>
          </a:r>
          <a:endParaRPr lang="en-US" sz="2900" kern="1200" dirty="0"/>
        </a:p>
      </dsp:txBody>
      <dsp:txXfrm>
        <a:off x="56237" y="2535416"/>
        <a:ext cx="4865104" cy="10395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2C5E9633-3419-493A-8660-F502DFFE48EB}" type="datetimeFigureOut">
              <a:rPr lang="es-PA"/>
              <a:pPr>
                <a:defRPr/>
              </a:pPr>
              <a:t>06/10/2019</a:t>
            </a:fld>
            <a:endParaRPr lang="es-PA"/>
          </a:p>
        </p:txBody>
      </p:sp>
      <p:sp>
        <p:nvSpPr>
          <p:cNvPr id="5" name="Footer Placeholder 4"/>
          <p:cNvSpPr>
            <a:spLocks noGrp="1"/>
          </p:cNvSpPr>
          <p:nvPr>
            <p:ph type="ftr" sz="quarter" idx="11"/>
          </p:nvPr>
        </p:nvSpPr>
        <p:spPr/>
        <p:txBody>
          <a:bodyPr/>
          <a:lstStyle>
            <a:lvl1pPr>
              <a:defRPr/>
            </a:lvl1pPr>
          </a:lstStyle>
          <a:p>
            <a:pPr>
              <a:defRPr/>
            </a:pPr>
            <a:endParaRPr lang="es-PA"/>
          </a:p>
        </p:txBody>
      </p:sp>
      <p:sp>
        <p:nvSpPr>
          <p:cNvPr id="6" name="Slide Number Placeholder 5"/>
          <p:cNvSpPr>
            <a:spLocks noGrp="1"/>
          </p:cNvSpPr>
          <p:nvPr>
            <p:ph type="sldNum" sz="quarter" idx="12"/>
          </p:nvPr>
        </p:nvSpPr>
        <p:spPr/>
        <p:txBody>
          <a:bodyPr/>
          <a:lstStyle>
            <a:lvl1pPr>
              <a:defRPr/>
            </a:lvl1pPr>
          </a:lstStyle>
          <a:p>
            <a:fld id="{C0DD0E73-2979-4B7C-9478-5D57A1163665}" type="slidenum">
              <a:rPr lang="es-PA" altLang="es-PA"/>
              <a:pPr/>
              <a:t>‹Nº›</a:t>
            </a:fld>
            <a:endParaRPr lang="es-PA" altLang="es-PA"/>
          </a:p>
        </p:txBody>
      </p:sp>
    </p:spTree>
    <p:extLst>
      <p:ext uri="{BB962C8B-B14F-4D97-AF65-F5344CB8AC3E}">
        <p14:creationId xmlns:p14="http://schemas.microsoft.com/office/powerpoint/2010/main" val="290296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1B511AF-2C02-450B-AF58-84E35B1769A3}" type="datetimeFigureOut">
              <a:rPr lang="es-PA"/>
              <a:pPr>
                <a:defRPr/>
              </a:pPr>
              <a:t>06/10/2019</a:t>
            </a:fld>
            <a:endParaRPr lang="es-PA"/>
          </a:p>
        </p:txBody>
      </p:sp>
      <p:sp>
        <p:nvSpPr>
          <p:cNvPr id="5" name="Footer Placeholder 4"/>
          <p:cNvSpPr>
            <a:spLocks noGrp="1"/>
          </p:cNvSpPr>
          <p:nvPr>
            <p:ph type="ftr" sz="quarter" idx="11"/>
          </p:nvPr>
        </p:nvSpPr>
        <p:spPr/>
        <p:txBody>
          <a:bodyPr/>
          <a:lstStyle>
            <a:lvl1pPr>
              <a:defRPr/>
            </a:lvl1pPr>
          </a:lstStyle>
          <a:p>
            <a:pPr>
              <a:defRPr/>
            </a:pPr>
            <a:endParaRPr lang="es-PA"/>
          </a:p>
        </p:txBody>
      </p:sp>
      <p:sp>
        <p:nvSpPr>
          <p:cNvPr id="6" name="Slide Number Placeholder 5"/>
          <p:cNvSpPr>
            <a:spLocks noGrp="1"/>
          </p:cNvSpPr>
          <p:nvPr>
            <p:ph type="sldNum" sz="quarter" idx="12"/>
          </p:nvPr>
        </p:nvSpPr>
        <p:spPr/>
        <p:txBody>
          <a:bodyPr/>
          <a:lstStyle>
            <a:lvl1pPr>
              <a:defRPr/>
            </a:lvl1pPr>
          </a:lstStyle>
          <a:p>
            <a:fld id="{7AF9144B-66A2-4124-8FCA-D1D25732C5D9}" type="slidenum">
              <a:rPr lang="es-PA" altLang="es-PA"/>
              <a:pPr/>
              <a:t>‹Nº›</a:t>
            </a:fld>
            <a:endParaRPr lang="es-PA" altLang="es-PA"/>
          </a:p>
        </p:txBody>
      </p:sp>
    </p:spTree>
    <p:extLst>
      <p:ext uri="{BB962C8B-B14F-4D97-AF65-F5344CB8AC3E}">
        <p14:creationId xmlns:p14="http://schemas.microsoft.com/office/powerpoint/2010/main" val="3214231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F58A66B-9CD7-4C7A-A772-1C2B892CC863}" type="datetimeFigureOut">
              <a:rPr lang="es-PA"/>
              <a:pPr>
                <a:defRPr/>
              </a:pPr>
              <a:t>06/10/2019</a:t>
            </a:fld>
            <a:endParaRPr lang="es-PA"/>
          </a:p>
        </p:txBody>
      </p:sp>
      <p:sp>
        <p:nvSpPr>
          <p:cNvPr id="5" name="Footer Placeholder 4"/>
          <p:cNvSpPr>
            <a:spLocks noGrp="1"/>
          </p:cNvSpPr>
          <p:nvPr>
            <p:ph type="ftr" sz="quarter" idx="11"/>
          </p:nvPr>
        </p:nvSpPr>
        <p:spPr/>
        <p:txBody>
          <a:bodyPr/>
          <a:lstStyle>
            <a:lvl1pPr>
              <a:defRPr/>
            </a:lvl1pPr>
          </a:lstStyle>
          <a:p>
            <a:pPr>
              <a:defRPr/>
            </a:pPr>
            <a:endParaRPr lang="es-PA"/>
          </a:p>
        </p:txBody>
      </p:sp>
      <p:sp>
        <p:nvSpPr>
          <p:cNvPr id="6" name="Slide Number Placeholder 5"/>
          <p:cNvSpPr>
            <a:spLocks noGrp="1"/>
          </p:cNvSpPr>
          <p:nvPr>
            <p:ph type="sldNum" sz="quarter" idx="12"/>
          </p:nvPr>
        </p:nvSpPr>
        <p:spPr/>
        <p:txBody>
          <a:bodyPr/>
          <a:lstStyle>
            <a:lvl1pPr>
              <a:defRPr/>
            </a:lvl1pPr>
          </a:lstStyle>
          <a:p>
            <a:fld id="{B102623E-CF8A-42CD-978A-6F0BA57C5B6B}" type="slidenum">
              <a:rPr lang="es-PA" altLang="es-PA"/>
              <a:pPr/>
              <a:t>‹Nº›</a:t>
            </a:fld>
            <a:endParaRPr lang="es-PA" altLang="es-PA"/>
          </a:p>
        </p:txBody>
      </p:sp>
    </p:spTree>
    <p:extLst>
      <p:ext uri="{BB962C8B-B14F-4D97-AF65-F5344CB8AC3E}">
        <p14:creationId xmlns:p14="http://schemas.microsoft.com/office/powerpoint/2010/main" val="99474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82125" y="230188"/>
            <a:ext cx="254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B522BFAD-3C30-4FFD-9931-827BB280E265}" type="datetimeFigureOut">
              <a:rPr lang="es-PA"/>
              <a:pPr>
                <a:defRPr/>
              </a:pPr>
              <a:t>06/10/2019</a:t>
            </a:fld>
            <a:endParaRPr lang="es-PA"/>
          </a:p>
        </p:txBody>
      </p:sp>
      <p:sp>
        <p:nvSpPr>
          <p:cNvPr id="6" name="Footer Placeholder 4"/>
          <p:cNvSpPr>
            <a:spLocks noGrp="1"/>
          </p:cNvSpPr>
          <p:nvPr>
            <p:ph type="ftr" sz="quarter" idx="11"/>
          </p:nvPr>
        </p:nvSpPr>
        <p:spPr/>
        <p:txBody>
          <a:bodyPr/>
          <a:lstStyle>
            <a:lvl1pPr>
              <a:defRPr/>
            </a:lvl1pPr>
          </a:lstStyle>
          <a:p>
            <a:pPr>
              <a:defRPr/>
            </a:pPr>
            <a:endParaRPr lang="es-PA"/>
          </a:p>
        </p:txBody>
      </p:sp>
      <p:sp>
        <p:nvSpPr>
          <p:cNvPr id="7" name="Slide Number Placeholder 5"/>
          <p:cNvSpPr>
            <a:spLocks noGrp="1"/>
          </p:cNvSpPr>
          <p:nvPr>
            <p:ph type="sldNum" sz="quarter" idx="12"/>
          </p:nvPr>
        </p:nvSpPr>
        <p:spPr/>
        <p:txBody>
          <a:bodyPr/>
          <a:lstStyle>
            <a:lvl1pPr>
              <a:defRPr/>
            </a:lvl1pPr>
          </a:lstStyle>
          <a:p>
            <a:fld id="{400620E9-2EBB-4EC7-AFE3-381326D79E35}" type="slidenum">
              <a:rPr lang="es-PA" altLang="es-PA"/>
              <a:pPr/>
              <a:t>‹Nº›</a:t>
            </a:fld>
            <a:endParaRPr lang="es-PA" altLang="es-PA"/>
          </a:p>
        </p:txBody>
      </p:sp>
    </p:spTree>
    <p:extLst>
      <p:ext uri="{BB962C8B-B14F-4D97-AF65-F5344CB8AC3E}">
        <p14:creationId xmlns:p14="http://schemas.microsoft.com/office/powerpoint/2010/main" val="34480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A4D19EBC-0099-46F1-A3C0-356618EBA480}" type="datetimeFigureOut">
              <a:rPr lang="es-PA"/>
              <a:pPr>
                <a:defRPr/>
              </a:pPr>
              <a:t>06/10/2019</a:t>
            </a:fld>
            <a:endParaRPr lang="es-PA"/>
          </a:p>
        </p:txBody>
      </p:sp>
      <p:sp>
        <p:nvSpPr>
          <p:cNvPr id="5" name="Footer Placeholder 4"/>
          <p:cNvSpPr>
            <a:spLocks noGrp="1"/>
          </p:cNvSpPr>
          <p:nvPr>
            <p:ph type="ftr" sz="quarter" idx="11"/>
          </p:nvPr>
        </p:nvSpPr>
        <p:spPr/>
        <p:txBody>
          <a:bodyPr/>
          <a:lstStyle>
            <a:lvl1pPr>
              <a:defRPr/>
            </a:lvl1pPr>
          </a:lstStyle>
          <a:p>
            <a:pPr>
              <a:defRPr/>
            </a:pPr>
            <a:endParaRPr lang="es-PA"/>
          </a:p>
        </p:txBody>
      </p:sp>
      <p:sp>
        <p:nvSpPr>
          <p:cNvPr id="6" name="Slide Number Placeholder 5"/>
          <p:cNvSpPr>
            <a:spLocks noGrp="1"/>
          </p:cNvSpPr>
          <p:nvPr>
            <p:ph type="sldNum" sz="quarter" idx="12"/>
          </p:nvPr>
        </p:nvSpPr>
        <p:spPr/>
        <p:txBody>
          <a:bodyPr/>
          <a:lstStyle>
            <a:lvl1pPr>
              <a:defRPr/>
            </a:lvl1pPr>
          </a:lstStyle>
          <a:p>
            <a:fld id="{B09C31E9-3C69-428A-9AAC-45DB7692E3B9}" type="slidenum">
              <a:rPr lang="es-PA" altLang="es-PA"/>
              <a:pPr/>
              <a:t>‹Nº›</a:t>
            </a:fld>
            <a:endParaRPr lang="es-PA" altLang="es-PA"/>
          </a:p>
        </p:txBody>
      </p:sp>
    </p:spTree>
    <p:extLst>
      <p:ext uri="{BB962C8B-B14F-4D97-AF65-F5344CB8AC3E}">
        <p14:creationId xmlns:p14="http://schemas.microsoft.com/office/powerpoint/2010/main" val="363110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2DEFB651-2D1F-4BC2-B5F9-819DA22D9179}" type="datetimeFigureOut">
              <a:rPr lang="es-PA"/>
              <a:pPr>
                <a:defRPr/>
              </a:pPr>
              <a:t>06/10/2019</a:t>
            </a:fld>
            <a:endParaRPr lang="es-PA"/>
          </a:p>
        </p:txBody>
      </p:sp>
      <p:sp>
        <p:nvSpPr>
          <p:cNvPr id="6" name="Footer Placeholder 4"/>
          <p:cNvSpPr>
            <a:spLocks noGrp="1"/>
          </p:cNvSpPr>
          <p:nvPr>
            <p:ph type="ftr" sz="quarter" idx="11"/>
          </p:nvPr>
        </p:nvSpPr>
        <p:spPr/>
        <p:txBody>
          <a:bodyPr/>
          <a:lstStyle>
            <a:lvl1pPr>
              <a:defRPr/>
            </a:lvl1pPr>
          </a:lstStyle>
          <a:p>
            <a:pPr>
              <a:defRPr/>
            </a:pPr>
            <a:endParaRPr lang="es-PA"/>
          </a:p>
        </p:txBody>
      </p:sp>
      <p:sp>
        <p:nvSpPr>
          <p:cNvPr id="7" name="Slide Number Placeholder 5"/>
          <p:cNvSpPr>
            <a:spLocks noGrp="1"/>
          </p:cNvSpPr>
          <p:nvPr>
            <p:ph type="sldNum" sz="quarter" idx="12"/>
          </p:nvPr>
        </p:nvSpPr>
        <p:spPr/>
        <p:txBody>
          <a:bodyPr/>
          <a:lstStyle>
            <a:lvl1pPr>
              <a:defRPr/>
            </a:lvl1pPr>
          </a:lstStyle>
          <a:p>
            <a:fld id="{F6B34877-D855-4909-9333-66EF46BB62F9}" type="slidenum">
              <a:rPr lang="es-PA" altLang="es-PA"/>
              <a:pPr/>
              <a:t>‹Nº›</a:t>
            </a:fld>
            <a:endParaRPr lang="es-PA" altLang="es-PA"/>
          </a:p>
        </p:txBody>
      </p:sp>
    </p:spTree>
    <p:extLst>
      <p:ext uri="{BB962C8B-B14F-4D97-AF65-F5344CB8AC3E}">
        <p14:creationId xmlns:p14="http://schemas.microsoft.com/office/powerpoint/2010/main" val="268612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9EB8C87A-64EB-4A5C-B7AD-219CF29A982C}" type="datetimeFigureOut">
              <a:rPr lang="es-PA"/>
              <a:pPr>
                <a:defRPr/>
              </a:pPr>
              <a:t>06/10/2019</a:t>
            </a:fld>
            <a:endParaRPr lang="es-PA"/>
          </a:p>
        </p:txBody>
      </p:sp>
      <p:sp>
        <p:nvSpPr>
          <p:cNvPr id="8" name="Footer Placeholder 4"/>
          <p:cNvSpPr>
            <a:spLocks noGrp="1"/>
          </p:cNvSpPr>
          <p:nvPr>
            <p:ph type="ftr" sz="quarter" idx="11"/>
          </p:nvPr>
        </p:nvSpPr>
        <p:spPr/>
        <p:txBody>
          <a:bodyPr/>
          <a:lstStyle>
            <a:lvl1pPr>
              <a:defRPr/>
            </a:lvl1pPr>
          </a:lstStyle>
          <a:p>
            <a:pPr>
              <a:defRPr/>
            </a:pPr>
            <a:endParaRPr lang="es-PA"/>
          </a:p>
        </p:txBody>
      </p:sp>
      <p:sp>
        <p:nvSpPr>
          <p:cNvPr id="9" name="Slide Number Placeholder 5"/>
          <p:cNvSpPr>
            <a:spLocks noGrp="1"/>
          </p:cNvSpPr>
          <p:nvPr>
            <p:ph type="sldNum" sz="quarter" idx="12"/>
          </p:nvPr>
        </p:nvSpPr>
        <p:spPr/>
        <p:txBody>
          <a:bodyPr/>
          <a:lstStyle>
            <a:lvl1pPr>
              <a:defRPr/>
            </a:lvl1pPr>
          </a:lstStyle>
          <a:p>
            <a:fld id="{AFA7EFBB-3181-4F35-9BB8-6FBB44717B5E}" type="slidenum">
              <a:rPr lang="es-PA" altLang="es-PA"/>
              <a:pPr/>
              <a:t>‹Nº›</a:t>
            </a:fld>
            <a:endParaRPr lang="es-PA" altLang="es-PA"/>
          </a:p>
        </p:txBody>
      </p:sp>
    </p:spTree>
    <p:extLst>
      <p:ext uri="{BB962C8B-B14F-4D97-AF65-F5344CB8AC3E}">
        <p14:creationId xmlns:p14="http://schemas.microsoft.com/office/powerpoint/2010/main" val="59617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B63F7C12-9EB5-4A0C-ACBC-FE808A2EE407}" type="datetimeFigureOut">
              <a:rPr lang="es-PA"/>
              <a:pPr>
                <a:defRPr/>
              </a:pPr>
              <a:t>06/10/2019</a:t>
            </a:fld>
            <a:endParaRPr lang="es-PA"/>
          </a:p>
        </p:txBody>
      </p:sp>
      <p:sp>
        <p:nvSpPr>
          <p:cNvPr id="4" name="Footer Placeholder 4"/>
          <p:cNvSpPr>
            <a:spLocks noGrp="1"/>
          </p:cNvSpPr>
          <p:nvPr>
            <p:ph type="ftr" sz="quarter" idx="11"/>
          </p:nvPr>
        </p:nvSpPr>
        <p:spPr/>
        <p:txBody>
          <a:bodyPr/>
          <a:lstStyle>
            <a:lvl1pPr>
              <a:defRPr/>
            </a:lvl1pPr>
          </a:lstStyle>
          <a:p>
            <a:pPr>
              <a:defRPr/>
            </a:pPr>
            <a:endParaRPr lang="es-PA"/>
          </a:p>
        </p:txBody>
      </p:sp>
      <p:sp>
        <p:nvSpPr>
          <p:cNvPr id="5" name="Slide Number Placeholder 5"/>
          <p:cNvSpPr>
            <a:spLocks noGrp="1"/>
          </p:cNvSpPr>
          <p:nvPr>
            <p:ph type="sldNum" sz="quarter" idx="12"/>
          </p:nvPr>
        </p:nvSpPr>
        <p:spPr/>
        <p:txBody>
          <a:bodyPr/>
          <a:lstStyle>
            <a:lvl1pPr>
              <a:defRPr/>
            </a:lvl1pPr>
          </a:lstStyle>
          <a:p>
            <a:fld id="{5E6E21F4-DA60-4740-822F-2C6DD7FF9BEF}" type="slidenum">
              <a:rPr lang="es-PA" altLang="es-PA"/>
              <a:pPr/>
              <a:t>‹Nº›</a:t>
            </a:fld>
            <a:endParaRPr lang="es-PA" altLang="es-PA"/>
          </a:p>
        </p:txBody>
      </p:sp>
    </p:spTree>
    <p:extLst>
      <p:ext uri="{BB962C8B-B14F-4D97-AF65-F5344CB8AC3E}">
        <p14:creationId xmlns:p14="http://schemas.microsoft.com/office/powerpoint/2010/main" val="2959520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2FCAA3-2B2F-4562-9A04-FD7878424D03}" type="datetimeFigureOut">
              <a:rPr lang="es-PA"/>
              <a:pPr>
                <a:defRPr/>
              </a:pPr>
              <a:t>06/10/2019</a:t>
            </a:fld>
            <a:endParaRPr lang="es-PA"/>
          </a:p>
        </p:txBody>
      </p:sp>
      <p:sp>
        <p:nvSpPr>
          <p:cNvPr id="3" name="Footer Placeholder 4"/>
          <p:cNvSpPr>
            <a:spLocks noGrp="1"/>
          </p:cNvSpPr>
          <p:nvPr>
            <p:ph type="ftr" sz="quarter" idx="11"/>
          </p:nvPr>
        </p:nvSpPr>
        <p:spPr/>
        <p:txBody>
          <a:bodyPr/>
          <a:lstStyle>
            <a:lvl1pPr>
              <a:defRPr/>
            </a:lvl1pPr>
          </a:lstStyle>
          <a:p>
            <a:pPr>
              <a:defRPr/>
            </a:pPr>
            <a:endParaRPr lang="es-PA"/>
          </a:p>
        </p:txBody>
      </p:sp>
      <p:sp>
        <p:nvSpPr>
          <p:cNvPr id="4" name="Slide Number Placeholder 5"/>
          <p:cNvSpPr>
            <a:spLocks noGrp="1"/>
          </p:cNvSpPr>
          <p:nvPr>
            <p:ph type="sldNum" sz="quarter" idx="12"/>
          </p:nvPr>
        </p:nvSpPr>
        <p:spPr/>
        <p:txBody>
          <a:bodyPr/>
          <a:lstStyle>
            <a:lvl1pPr>
              <a:defRPr/>
            </a:lvl1pPr>
          </a:lstStyle>
          <a:p>
            <a:fld id="{09DBDDEA-508F-4764-9BDC-20CB05B24925}" type="slidenum">
              <a:rPr lang="es-PA" altLang="es-PA"/>
              <a:pPr/>
              <a:t>‹Nº›</a:t>
            </a:fld>
            <a:endParaRPr lang="es-PA" altLang="es-PA"/>
          </a:p>
        </p:txBody>
      </p:sp>
    </p:spTree>
    <p:extLst>
      <p:ext uri="{BB962C8B-B14F-4D97-AF65-F5344CB8AC3E}">
        <p14:creationId xmlns:p14="http://schemas.microsoft.com/office/powerpoint/2010/main" val="241986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E6555EBB-2F49-4E6B-955F-7069E672F1FF}" type="datetimeFigureOut">
              <a:rPr lang="es-PA"/>
              <a:pPr>
                <a:defRPr/>
              </a:pPr>
              <a:t>06/10/2019</a:t>
            </a:fld>
            <a:endParaRPr lang="es-PA"/>
          </a:p>
        </p:txBody>
      </p:sp>
      <p:sp>
        <p:nvSpPr>
          <p:cNvPr id="6" name="Footer Placeholder 4"/>
          <p:cNvSpPr>
            <a:spLocks noGrp="1"/>
          </p:cNvSpPr>
          <p:nvPr>
            <p:ph type="ftr" sz="quarter" idx="11"/>
          </p:nvPr>
        </p:nvSpPr>
        <p:spPr/>
        <p:txBody>
          <a:bodyPr/>
          <a:lstStyle>
            <a:lvl1pPr>
              <a:defRPr/>
            </a:lvl1pPr>
          </a:lstStyle>
          <a:p>
            <a:pPr>
              <a:defRPr/>
            </a:pPr>
            <a:endParaRPr lang="es-PA"/>
          </a:p>
        </p:txBody>
      </p:sp>
      <p:sp>
        <p:nvSpPr>
          <p:cNvPr id="7" name="Slide Number Placeholder 5"/>
          <p:cNvSpPr>
            <a:spLocks noGrp="1"/>
          </p:cNvSpPr>
          <p:nvPr>
            <p:ph type="sldNum" sz="quarter" idx="12"/>
          </p:nvPr>
        </p:nvSpPr>
        <p:spPr/>
        <p:txBody>
          <a:bodyPr/>
          <a:lstStyle>
            <a:lvl1pPr>
              <a:defRPr/>
            </a:lvl1pPr>
          </a:lstStyle>
          <a:p>
            <a:fld id="{34C27EAE-91F2-4A42-BA24-5EB3D6359A17}" type="slidenum">
              <a:rPr lang="es-PA" altLang="es-PA"/>
              <a:pPr/>
              <a:t>‹Nº›</a:t>
            </a:fld>
            <a:endParaRPr lang="es-PA" altLang="es-PA"/>
          </a:p>
        </p:txBody>
      </p:sp>
    </p:spTree>
    <p:extLst>
      <p:ext uri="{BB962C8B-B14F-4D97-AF65-F5344CB8AC3E}">
        <p14:creationId xmlns:p14="http://schemas.microsoft.com/office/powerpoint/2010/main" val="217164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69CC5C8B-A561-43C6-8E22-47079C3FFB2D}" type="datetimeFigureOut">
              <a:rPr lang="es-PA"/>
              <a:pPr>
                <a:defRPr/>
              </a:pPr>
              <a:t>06/10/2019</a:t>
            </a:fld>
            <a:endParaRPr lang="es-PA"/>
          </a:p>
        </p:txBody>
      </p:sp>
      <p:sp>
        <p:nvSpPr>
          <p:cNvPr id="6" name="Footer Placeholder 4"/>
          <p:cNvSpPr>
            <a:spLocks noGrp="1"/>
          </p:cNvSpPr>
          <p:nvPr>
            <p:ph type="ftr" sz="quarter" idx="11"/>
          </p:nvPr>
        </p:nvSpPr>
        <p:spPr/>
        <p:txBody>
          <a:bodyPr/>
          <a:lstStyle>
            <a:lvl1pPr>
              <a:defRPr/>
            </a:lvl1pPr>
          </a:lstStyle>
          <a:p>
            <a:pPr>
              <a:defRPr/>
            </a:pPr>
            <a:endParaRPr lang="es-PA"/>
          </a:p>
        </p:txBody>
      </p:sp>
      <p:sp>
        <p:nvSpPr>
          <p:cNvPr id="7" name="Slide Number Placeholder 5"/>
          <p:cNvSpPr>
            <a:spLocks noGrp="1"/>
          </p:cNvSpPr>
          <p:nvPr>
            <p:ph type="sldNum" sz="quarter" idx="12"/>
          </p:nvPr>
        </p:nvSpPr>
        <p:spPr/>
        <p:txBody>
          <a:bodyPr/>
          <a:lstStyle>
            <a:lvl1pPr>
              <a:defRPr/>
            </a:lvl1pPr>
          </a:lstStyle>
          <a:p>
            <a:fld id="{9F76C937-62D3-4E0C-BABE-E96F9846229B}" type="slidenum">
              <a:rPr lang="es-PA" altLang="es-PA"/>
              <a:pPr/>
              <a:t>‹Nº›</a:t>
            </a:fld>
            <a:endParaRPr lang="es-PA" altLang="es-PA"/>
          </a:p>
        </p:txBody>
      </p:sp>
    </p:spTree>
    <p:extLst>
      <p:ext uri="{BB962C8B-B14F-4D97-AF65-F5344CB8AC3E}">
        <p14:creationId xmlns:p14="http://schemas.microsoft.com/office/powerpoint/2010/main" val="10650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A"/>
              <a:t>Haga clic para modificar el estilo de título del patrón</a:t>
            </a:r>
            <a:endParaRPr lang="en-US" altLang="es-PA"/>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A"/>
              <a:t>Editar los estilos de texto del patrón
Segundo nivel
Tercer nivel
Cuarto nivel
Quinto nivel</a:t>
            </a:r>
            <a:endParaRPr lang="en-US" altLang="es-P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0F83BF4-2CEB-4280-8423-179DA8AEF334}" type="datetimeFigureOut">
              <a:rPr lang="es-PA"/>
              <a:pPr>
                <a:defRPr/>
              </a:pPr>
              <a:t>06/10/2019</a:t>
            </a:fld>
            <a:endParaRPr lang="es-P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P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B1E9DAA0-763A-452E-A96F-39A5943935DD}" type="slidenum">
              <a:rPr lang="es-PA" altLang="es-PA"/>
              <a:pPr/>
              <a:t>‹Nº›</a:t>
            </a:fld>
            <a:endParaRPr lang="es-PA" altLang="es-PA"/>
          </a:p>
        </p:txBody>
      </p:sp>
      <p:pic>
        <p:nvPicPr>
          <p:cNvPr id="1031" name="Imagen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82125" y="230188"/>
            <a:ext cx="254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Imagen 10" descr="Imagen que contiene texto&#10;&#10;Descripción generada con confianza alta">
            <a:extLst>
              <a:ext uri="{FF2B5EF4-FFF2-40B4-BE49-F238E27FC236}">
                <a16:creationId xmlns:a16="http://schemas.microsoft.com/office/drawing/2014/main" id="{1DAE9491-472A-4029-A5F7-80970C446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1970618"/>
            <a:ext cx="3661831" cy="2936963"/>
          </a:xfrm>
          <a:prstGeom prst="rect">
            <a:avLst/>
          </a:prstGeom>
        </p:spPr>
      </p:pic>
      <p:graphicFrame>
        <p:nvGraphicFramePr>
          <p:cNvPr id="19" name="Marcador de contenido 2">
            <a:extLst>
              <a:ext uri="{FF2B5EF4-FFF2-40B4-BE49-F238E27FC236}">
                <a16:creationId xmlns:a16="http://schemas.microsoft.com/office/drawing/2014/main" id="{A13D6810-EDA2-4897-A244-4BD7164B73EA}"/>
              </a:ext>
            </a:extLst>
          </p:cNvPr>
          <p:cNvGraphicFramePr>
            <a:graphicFrameLocks noGrp="1"/>
          </p:cNvGraphicFramePr>
          <p:nvPr>
            <p:ph idx="1"/>
            <p:extLst>
              <p:ext uri="{D42A27DB-BD31-4B8C-83A1-F6EECF244321}">
                <p14:modId xmlns:p14="http://schemas.microsoft.com/office/powerpoint/2010/main" val="157714648"/>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1" name="Picture 2" descr="20150611_105720"/>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4576" r="7342" b="-3"/>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Marcador de contenido 2"/>
          <p:cNvSpPr>
            <a:spLocks noGrp="1"/>
          </p:cNvSpPr>
          <p:nvPr>
            <p:ph idx="1"/>
          </p:nvPr>
        </p:nvSpPr>
        <p:spPr>
          <a:xfrm>
            <a:off x="657923" y="646771"/>
            <a:ext cx="5438078" cy="4772722"/>
          </a:xfrm>
          <a:ln/>
          <a:effectLst>
            <a:softEdge rad="635000"/>
          </a:effectLst>
        </p:spPr>
        <p:style>
          <a:lnRef idx="3">
            <a:schemeClr val="lt1"/>
          </a:lnRef>
          <a:fillRef idx="1">
            <a:schemeClr val="accent2"/>
          </a:fillRef>
          <a:effectRef idx="1">
            <a:schemeClr val="accent2"/>
          </a:effectRef>
          <a:fontRef idx="minor">
            <a:schemeClr val="lt1"/>
          </a:fontRef>
        </p:style>
        <p:txBody>
          <a:bodyPr anchor="ctr">
            <a:normAutofit/>
          </a:bodyPr>
          <a:lstStyle/>
          <a:p>
            <a:pPr marL="0" indent="0" eaLnBrk="1" hangingPunct="1">
              <a:buFont typeface="Arial" pitchFamily="34" charset="0"/>
              <a:buNone/>
            </a:pPr>
            <a:endParaRPr lang="es-PA" altLang="es-PA" dirty="0">
              <a:solidFill>
                <a:srgbClr val="000000"/>
              </a:solidFill>
            </a:endParaRPr>
          </a:p>
          <a:p>
            <a:pPr marL="0" indent="0" algn="just" eaLnBrk="1" hangingPunct="1">
              <a:buFont typeface="Arial" pitchFamily="34" charset="0"/>
              <a:buNone/>
            </a:pPr>
            <a:r>
              <a:rPr lang="es-PA" altLang="es-PA" dirty="0">
                <a:solidFill>
                  <a:srgbClr val="000000"/>
                </a:solidFill>
              </a:rPr>
              <a:t>La incorporación temprana al trabajo impide que miles de niños  acumulen, mediante su participación escolar el capital de conocimientos que posibilitará  que en su vida de adulto superen su condición de pobreza, una de las principales causas del trabajo infantil. </a:t>
            </a:r>
          </a:p>
          <a:p>
            <a:pPr marL="0" indent="0" eaLnBrk="1" hangingPunct="1">
              <a:buFont typeface="Arial" pitchFamily="34" charset="0"/>
              <a:buNone/>
            </a:pPr>
            <a:endParaRPr lang="es-PA" altLang="es-PA" sz="2400" dirty="0">
              <a:solidFill>
                <a:srgbClr val="000000"/>
              </a:solidFill>
            </a:endParaRPr>
          </a:p>
        </p:txBody>
      </p:sp>
      <p:sp>
        <p:nvSpPr>
          <p:cNvPr id="7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7CD2CD50-D65D-48E3-9D6F-C1C567C6152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631" r="-2"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43DDB6-2BBE-4430-8BD2-9DCD3FDABB9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014" r="1508" b="1"/>
          <a:stretch/>
        </p:blipFill>
        <p:spPr>
          <a:xfrm>
            <a:off x="6702373" y="2375210"/>
            <a:ext cx="5333510" cy="4482790"/>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13315" name="Imagen 3" descr="IMG_005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1" b="23368"/>
          <a:stretch/>
        </p:blipFill>
        <p:spPr bwMode="auto">
          <a:xfrm>
            <a:off x="6096000" y="0"/>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1">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3314" name="Marcador de contenido 2"/>
          <p:cNvSpPr>
            <a:spLocks noGrp="1"/>
          </p:cNvSpPr>
          <p:nvPr>
            <p:ph idx="1"/>
          </p:nvPr>
        </p:nvSpPr>
        <p:spPr>
          <a:xfrm>
            <a:off x="903248" y="858644"/>
            <a:ext cx="4728117" cy="4610469"/>
          </a:xfrm>
          <a:gradFill flip="none" rotWithShape="1">
            <a:gsLst>
              <a:gs pos="22000">
                <a:schemeClr val="tx2">
                  <a:lumMod val="20000"/>
                  <a:lumOff val="80000"/>
                </a:schemeClr>
              </a:gs>
              <a:gs pos="53000">
                <a:srgbClr val="FF99CC"/>
              </a:gs>
              <a:gs pos="70000">
                <a:srgbClr val="92D050"/>
              </a:gs>
              <a:gs pos="94000">
                <a:schemeClr val="accent1">
                  <a:lumMod val="30000"/>
                  <a:lumOff val="70000"/>
                </a:schemeClr>
              </a:gs>
            </a:gsLst>
            <a:lin ang="5400000" scaled="1"/>
            <a:tileRect/>
          </a:gradFill>
          <a:effectLst>
            <a:softEdge rad="317500"/>
          </a:effectLst>
        </p:spPr>
        <p:txBody>
          <a:bodyPr anchor="ctr">
            <a:normAutofit/>
          </a:bodyPr>
          <a:lstStyle/>
          <a:p>
            <a:pPr marL="0" indent="0" algn="just" eaLnBrk="1" hangingPunct="1">
              <a:buFont typeface="Arial" pitchFamily="34" charset="0"/>
              <a:buNone/>
            </a:pPr>
            <a:r>
              <a:rPr lang="es-PA" altLang="es-PA" dirty="0">
                <a:solidFill>
                  <a:srgbClr val="000000"/>
                </a:solidFill>
              </a:rPr>
              <a:t>Familia, escuela  y la sociedad  deben  proporcionar oportunidades educativas  a todos  los niños y adolescentes analizando fortalezas y debilidades del entorno, para generar proyectos de vida y nuevos paradigmas sociales  *</a:t>
            </a:r>
          </a:p>
          <a:p>
            <a:pPr marL="0" indent="0" algn="just" eaLnBrk="1" hangingPunct="1">
              <a:buFont typeface="Arial" pitchFamily="34" charset="0"/>
              <a:buNone/>
            </a:pPr>
            <a:endParaRPr lang="es-PA" altLang="es-PA" sz="20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7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9"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55758" y="154239"/>
            <a:ext cx="2948167" cy="14888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975086D1-88FB-48A4-AA0B-23F5B2FDE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28" y="3875314"/>
            <a:ext cx="3329513" cy="2670429"/>
          </a:xfrm>
          <a:prstGeom prst="rect">
            <a:avLst/>
          </a:prstGeom>
        </p:spPr>
      </p:pic>
      <p:sp>
        <p:nvSpPr>
          <p:cNvPr id="14338" name="Marcador de contenido 2"/>
          <p:cNvSpPr>
            <a:spLocks noGrp="1"/>
          </p:cNvSpPr>
          <p:nvPr>
            <p:ph idx="1"/>
          </p:nvPr>
        </p:nvSpPr>
        <p:spPr>
          <a:xfrm>
            <a:off x="5629924" y="1025912"/>
            <a:ext cx="5409784" cy="5284966"/>
          </a:xfrm>
          <a:gradFill flip="none" rotWithShape="1">
            <a:gsLst>
              <a:gs pos="63000">
                <a:srgbClr val="FF9966"/>
              </a:gs>
              <a:gs pos="28000">
                <a:srgbClr val="FF99CC"/>
              </a:gs>
              <a:gs pos="77000">
                <a:srgbClr val="92D050"/>
              </a:gs>
            </a:gsLst>
            <a:lin ang="5400000" scaled="1"/>
            <a:tileRect/>
          </a:gradFill>
          <a:effectLst>
            <a:softEdge rad="635000"/>
          </a:effectLst>
          <a:scene3d>
            <a:camera prst="perspectiveLeft"/>
            <a:lightRig rig="threePt" dir="t"/>
          </a:scene3d>
        </p:spPr>
        <p:txBody>
          <a:bodyPr anchor="ctr">
            <a:normAutofit/>
          </a:bodyPr>
          <a:lstStyle/>
          <a:p>
            <a:pPr marL="0" indent="0" algn="just" eaLnBrk="1" hangingPunct="1">
              <a:buFont typeface="Arial" pitchFamily="34" charset="0"/>
              <a:buNone/>
            </a:pPr>
            <a:r>
              <a:rPr lang="es-PA" altLang="es-PA" dirty="0">
                <a:solidFill>
                  <a:srgbClr val="000000"/>
                </a:solidFill>
              </a:rPr>
              <a:t>Las Tutorías del Programa de Acción Directa para la Erradicación del Trabajo infantil del MEDUCA,   son experiencias de intervención educativa de valor inmediato,  ofrecen la oportunidad a los estudiantes que contar con un docente que atiende su necesidad de reforzar aprendizajes, preparar tareas, adelantar trabajos e investigaciones de manera supervisada, para así alcanzar objetivos educativos. </a:t>
            </a:r>
          </a:p>
          <a:p>
            <a:pPr marL="0" indent="0" algn="just" eaLnBrk="1" hangingPunct="1">
              <a:buFont typeface="Arial" pitchFamily="34" charset="0"/>
              <a:buNone/>
            </a:pPr>
            <a:endParaRPr lang="es-PA" altLang="es-PA" sz="20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72">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7" name="Picture 74">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62" name="Marcador de contenido 2"/>
          <p:cNvSpPr>
            <a:spLocks noGrp="1"/>
          </p:cNvSpPr>
          <p:nvPr>
            <p:ph idx="1"/>
          </p:nvPr>
        </p:nvSpPr>
        <p:spPr>
          <a:xfrm>
            <a:off x="863477" y="1025912"/>
            <a:ext cx="4678679" cy="4750420"/>
          </a:xfrm>
          <a:gradFill>
            <a:gsLst>
              <a:gs pos="34000">
                <a:schemeClr val="bg2">
                  <a:tint val="93000"/>
                  <a:satMod val="150000"/>
                  <a:shade val="98000"/>
                  <a:lumMod val="102000"/>
                </a:schemeClr>
              </a:gs>
              <a:gs pos="87000">
                <a:schemeClr val="bg2">
                  <a:tint val="98000"/>
                  <a:satMod val="130000"/>
                  <a:shade val="90000"/>
                  <a:lumMod val="103000"/>
                </a:schemeClr>
              </a:gs>
              <a:gs pos="100000">
                <a:schemeClr val="bg2">
                  <a:shade val="63000"/>
                  <a:satMod val="120000"/>
                </a:schemeClr>
              </a:gs>
            </a:gsLst>
            <a:lin ang="5400000" scaled="0"/>
          </a:gradFill>
          <a:ln>
            <a:noFill/>
          </a:ln>
          <a:effectLst>
            <a:glow rad="228600">
              <a:schemeClr val="accent5">
                <a:satMod val="175000"/>
                <a:alpha val="40000"/>
              </a:schemeClr>
            </a:glow>
            <a:softEdge rad="127000"/>
          </a:effectLst>
        </p:spPr>
        <p:txBody>
          <a:bodyPr anchor="ctr">
            <a:normAutofit/>
          </a:bodyPr>
          <a:lstStyle/>
          <a:p>
            <a:pPr marL="0" indent="0" algn="just" eaLnBrk="1" hangingPunct="1">
              <a:buFont typeface="Arial" pitchFamily="34" charset="0"/>
              <a:buNone/>
            </a:pPr>
            <a:r>
              <a:rPr lang="es-PA" altLang="es-PA" sz="3200" dirty="0">
                <a:solidFill>
                  <a:srgbClr val="000000"/>
                </a:solidFill>
              </a:rPr>
              <a:t>El trabajo infantil afecta los niveles de escolaridad  y los logros educativos.  El tiempo que invierten en las actividades laborales  constituyen un obstáculo  para su experiencia educativa. </a:t>
            </a:r>
          </a:p>
          <a:p>
            <a:pPr marL="0" indent="0" algn="just" eaLnBrk="1" hangingPunct="1">
              <a:buFont typeface="Arial" pitchFamily="34" charset="0"/>
              <a:buNone/>
            </a:pPr>
            <a:endParaRPr lang="es-PA" altLang="es-PA" sz="2000" dirty="0">
              <a:solidFill>
                <a:srgbClr val="000000"/>
              </a:solidFill>
            </a:endParaRPr>
          </a:p>
        </p:txBody>
      </p:sp>
      <p:sp>
        <p:nvSpPr>
          <p:cNvPr id="15368" name="Oval 76">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3" name="Imagen 5" descr="Imagen que contiene persona, interior, pared, grupo&#10;&#10;Descripción generada con confianza muy al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397005" y="210817"/>
            <a:ext cx="1931517" cy="24295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F:\INFORMACION\NUEVAS_PROFESIONES_DE_NIÑOS\IMG_1118.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43337" y="3478741"/>
            <a:ext cx="948109" cy="16069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9A10C272-B0E3-47B0-AAE3-5EE5D8C73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3861" y="5010263"/>
            <a:ext cx="2071529" cy="16614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387" name="Imagen 3" descr="IMG_1977"/>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1457" r="3" b="3"/>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p:cNvPr>
          <p:cNvSpPr>
            <a:spLocks noGrp="1"/>
          </p:cNvSpPr>
          <p:nvPr>
            <p:ph idx="1"/>
          </p:nvPr>
        </p:nvSpPr>
        <p:spPr>
          <a:xfrm>
            <a:off x="1041976" y="1237785"/>
            <a:ext cx="5151344" cy="4834337"/>
          </a:xfrm>
          <a:gradFill>
            <a:gsLst>
              <a:gs pos="0">
                <a:srgbClr val="00B0F0"/>
              </a:gs>
              <a:gs pos="50000">
                <a:schemeClr val="accent3">
                  <a:lumMod val="105000"/>
                  <a:satMod val="103000"/>
                  <a:tint val="73000"/>
                </a:schemeClr>
              </a:gs>
              <a:gs pos="100000">
                <a:schemeClr val="accent3">
                  <a:lumMod val="105000"/>
                  <a:satMod val="109000"/>
                  <a:tint val="81000"/>
                </a:schemeClr>
              </a:gs>
            </a:gsLst>
          </a:gradFill>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normAutofit/>
          </a:bodyPr>
          <a:lstStyle/>
          <a:p>
            <a:pPr marL="0" indent="0" algn="just" eaLnBrk="1" fontAlgn="auto" hangingPunct="1">
              <a:spcAft>
                <a:spcPts val="0"/>
              </a:spcAft>
              <a:buFont typeface="Arial" pitchFamily="34" charset="0"/>
              <a:buNone/>
              <a:defRPr/>
            </a:pPr>
            <a:r>
              <a:rPr lang="es-PA" dirty="0">
                <a:solidFill>
                  <a:srgbClr val="000000"/>
                </a:solidFill>
              </a:rPr>
              <a:t>Erradicar el trabajo infantil implica el fortalecimiento  y perfeccionamiento  constante del Programa Institucional para asegurar la adecuada cobertura, recursos humanos y materiales que permitan una gestión exitosa con resultados de  calidad para los menores víctimas del flagelo.  </a:t>
            </a:r>
          </a:p>
          <a:p>
            <a:pPr eaLnBrk="1" fontAlgn="auto" hangingPunct="1">
              <a:spcAft>
                <a:spcPts val="0"/>
              </a:spcAft>
              <a:defRPr/>
            </a:pPr>
            <a:endParaRPr lang="es-PA" sz="2000" dirty="0">
              <a:solidFill>
                <a:srgbClr val="000000"/>
              </a:solidFill>
            </a:endParaRPr>
          </a:p>
        </p:txBody>
      </p:sp>
      <p:sp>
        <p:nvSpPr>
          <p:cNvPr id="7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descr="Imagen que contiene texto&#10;&#10;Descripción generada con confianza alta">
            <a:extLst>
              <a:ext uri="{FF2B5EF4-FFF2-40B4-BE49-F238E27FC236}">
                <a16:creationId xmlns:a16="http://schemas.microsoft.com/office/drawing/2014/main" id="{EF43F35C-F5F1-428E-8A66-F0F89F87B58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631" r="-2"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76982">
              <a:srgbClr val="8AC3F4"/>
            </a:gs>
            <a:gs pos="32000">
              <a:srgbClr val="00B0F0"/>
            </a:gs>
            <a:gs pos="86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C50E016-C8B7-45EE-8300-F18B719F5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26"/>
            <a:ext cx="5446920" cy="678749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E6099C8-1DCF-4242-AD8B-28BF4D687A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6" name="Rectangle 75">
            <a:extLst>
              <a:ext uri="{FF2B5EF4-FFF2-40B4-BE49-F238E27FC236}">
                <a16:creationId xmlns:a16="http://schemas.microsoft.com/office/drawing/2014/main" id="{71318B55-C583-42E5-ABA1-BE8CC332E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0DAF54FC-975C-48E2-B8BD-5EDD935815D6}"/>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329396" y="968684"/>
            <a:ext cx="2068229" cy="1658819"/>
          </a:xfrm>
          <a:prstGeom prst="rect">
            <a:avLst/>
          </a:prstGeom>
          <a:effectLst>
            <a:softEdge rad="0"/>
          </a:effectLst>
        </p:spPr>
      </p:pic>
      <p:pic>
        <p:nvPicPr>
          <p:cNvPr id="17411" name="Imagen 3" descr="IMG_0158"/>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t="22520" r="4468" b="-1373"/>
          <a:stretch>
            <a:fillRect/>
          </a:stretch>
        </p:blipFill>
        <p:spPr bwMode="auto">
          <a:xfrm>
            <a:off x="8656431" y="1099087"/>
            <a:ext cx="2246067" cy="1390443"/>
          </a:xfrm>
          <a:prstGeom prst="rect">
            <a:avLst/>
          </a:pr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Marcador de contenido 2"/>
          <p:cNvSpPr>
            <a:spLocks noGrp="1"/>
          </p:cNvSpPr>
          <p:nvPr>
            <p:ph idx="1"/>
          </p:nvPr>
        </p:nvSpPr>
        <p:spPr>
          <a:xfrm>
            <a:off x="5668512" y="3232299"/>
            <a:ext cx="5687059" cy="3117308"/>
          </a:xfrm>
          <a:solidFill>
            <a:srgbClr val="BEE395"/>
          </a:solidFill>
          <a:ln>
            <a:noFill/>
          </a:ln>
          <a:effectLst>
            <a:softEdge rad="635000"/>
          </a:effectLst>
          <a:scene3d>
            <a:camera prst="obliqueTopLeft"/>
            <a:lightRig rig="threePt" dir="t"/>
          </a:scene3d>
          <a:sp3d>
            <a:bevelT w="152400" h="50800" prst="softRound"/>
          </a:sp3d>
        </p:spPr>
        <p:txBody>
          <a:bodyPr anchor="ctr">
            <a:normAutofit/>
          </a:bodyPr>
          <a:lstStyle/>
          <a:p>
            <a:pPr marL="0" indent="0" algn="just" eaLnBrk="1" hangingPunct="1">
              <a:buFont typeface="Arial" pitchFamily="34" charset="0"/>
              <a:buNone/>
            </a:pPr>
            <a:r>
              <a:rPr lang="es-PA" altLang="es-PA" sz="2400" dirty="0">
                <a:solidFill>
                  <a:srgbClr val="000000"/>
                </a:solidFill>
              </a:rPr>
              <a:t>Trabajamos para sensibilizar los actores claves, sobre la problemática educativa de la niñez trabajadora sumándolos en  la búsqueda de soluciones duraderas. Fortalecer a las familias para tomar decisiones correctas en la asignación del tiempo de sus hijos, enfatizar la prioridad de la educación y otros</a:t>
            </a:r>
            <a:r>
              <a:rPr lang="es-PA" altLang="es-PA" sz="2000" dirty="0">
                <a:solidFill>
                  <a:srgbClr val="000000"/>
                </a:solidFill>
              </a:rPr>
              <a:t>. </a:t>
            </a:r>
          </a:p>
        </p:txBody>
      </p:sp>
      <p:pic>
        <p:nvPicPr>
          <p:cNvPr id="5" name="Imagen 4">
            <a:extLst>
              <a:ext uri="{FF2B5EF4-FFF2-40B4-BE49-F238E27FC236}">
                <a16:creationId xmlns:a16="http://schemas.microsoft.com/office/drawing/2014/main" id="{9671F079-A199-459B-9F88-FCB4E32A7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102" y="2489530"/>
            <a:ext cx="2353006" cy="1669875"/>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40"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435" name="Imagen 3" descr="IMG_2096"/>
          <p:cNvPicPr>
            <a:picLocks noChangeAspect="1" noChangeArrowheads="1"/>
          </p:cNvPicPr>
          <p:nvPr/>
        </p:nvPicPr>
        <p:blipFill>
          <a:blip r:embed="rId3" cstate="print">
            <a:extLst>
              <a:ext uri="{28A0092B-C50C-407E-A947-70E740481C1C}">
                <a14:useLocalDpi xmlns:a14="http://schemas.microsoft.com/office/drawing/2010/main" val="0"/>
              </a:ext>
            </a:extLst>
          </a:blip>
          <a:srcRect r="4071" b="16037"/>
          <a:stretch>
            <a:fillRect/>
          </a:stretch>
        </p:blipFill>
        <p:spPr bwMode="auto">
          <a:xfrm>
            <a:off x="2441496" y="217641"/>
            <a:ext cx="2532690" cy="13522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C7DFC8C1-9EA8-4FB5-ADB7-C4BF7FFCD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28" y="3875314"/>
            <a:ext cx="3329513" cy="2670429"/>
          </a:xfrm>
          <a:prstGeom prst="rect">
            <a:avLst/>
          </a:prstGeom>
        </p:spPr>
      </p:pic>
      <p:sp>
        <p:nvSpPr>
          <p:cNvPr id="18434" name="Marcador de contenido 2"/>
          <p:cNvSpPr>
            <a:spLocks noGrp="1"/>
          </p:cNvSpPr>
          <p:nvPr>
            <p:ph idx="1"/>
          </p:nvPr>
        </p:nvSpPr>
        <p:spPr>
          <a:xfrm>
            <a:off x="5798634" y="1014760"/>
            <a:ext cx="5352586" cy="5096107"/>
          </a:xfrm>
          <a:gradFill flip="none" rotWithShape="1">
            <a:gsLst>
              <a:gs pos="79000">
                <a:srgbClr val="92D050"/>
              </a:gs>
              <a:gs pos="53000">
                <a:srgbClr val="FF9966"/>
              </a:gs>
              <a:gs pos="16000">
                <a:srgbClr val="FFCCFF"/>
              </a:gs>
            </a:gsLst>
            <a:lin ang="5400000" scaled="1"/>
            <a:tileRect/>
          </a:gradFill>
          <a:effectLst>
            <a:softEdge rad="635000"/>
          </a:effectLst>
        </p:spPr>
        <p:style>
          <a:lnRef idx="3">
            <a:schemeClr val="lt1"/>
          </a:lnRef>
          <a:fillRef idx="1">
            <a:schemeClr val="accent3"/>
          </a:fillRef>
          <a:effectRef idx="1">
            <a:schemeClr val="accent3"/>
          </a:effectRef>
          <a:fontRef idx="minor">
            <a:schemeClr val="lt1"/>
          </a:fontRef>
        </p:style>
        <p:txBody>
          <a:bodyPr anchor="ctr">
            <a:normAutofit/>
          </a:bodyPr>
          <a:lstStyle/>
          <a:p>
            <a:pPr marL="0" indent="0" algn="just" eaLnBrk="1" hangingPunct="1">
              <a:buFont typeface="Arial" pitchFamily="34" charset="0"/>
              <a:buNone/>
            </a:pPr>
            <a:r>
              <a:rPr lang="es-PA" altLang="es-PA" sz="3200" dirty="0">
                <a:solidFill>
                  <a:srgbClr val="000000"/>
                </a:solidFill>
              </a:rPr>
              <a:t>Los padres son los principales  vigilantes de la formación y bienestar de sus hijos, por lo que les corresponde  velar por el cumplimiento de su derecho a la educación. </a:t>
            </a:r>
            <a:endParaRPr lang="es-PA" altLang="es-PA" sz="3200" b="1"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2"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9463"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59" name="Imagen 3" descr="IMG-20160615-WA0019"/>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t="21844" r="1" b="1709"/>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Marcador de contenido 2"/>
          <p:cNvSpPr>
            <a:spLocks noGrp="1"/>
          </p:cNvSpPr>
          <p:nvPr>
            <p:ph idx="1"/>
          </p:nvPr>
        </p:nvSpPr>
        <p:spPr>
          <a:xfrm>
            <a:off x="880946" y="814039"/>
            <a:ext cx="4682136" cy="4716966"/>
          </a:xfrm>
          <a:gradFill flip="none" rotWithShape="1">
            <a:gsLst>
              <a:gs pos="71000">
                <a:srgbClr val="FFCCFF"/>
              </a:gs>
              <a:gs pos="17000">
                <a:srgbClr val="BEE395"/>
              </a:gs>
              <a:gs pos="100000">
                <a:srgbClr val="99CCFF"/>
              </a:gs>
            </a:gsLst>
            <a:lin ang="5400000" scaled="1"/>
            <a:tileRect/>
          </a:gradFill>
          <a:effectLst>
            <a:glow rad="139700">
              <a:schemeClr val="accent3">
                <a:satMod val="175000"/>
                <a:alpha val="40000"/>
              </a:schemeClr>
            </a:glow>
            <a:softEdge rad="63500"/>
          </a:effectLst>
        </p:spPr>
        <p:txBody>
          <a:bodyPr anchor="ctr">
            <a:normAutofit/>
          </a:bodyPr>
          <a:lstStyle/>
          <a:p>
            <a:pPr marL="0" indent="0" algn="just" eaLnBrk="1" hangingPunct="1">
              <a:buFont typeface="Arial" pitchFamily="34" charset="0"/>
              <a:buNone/>
            </a:pPr>
            <a:r>
              <a:rPr lang="es-PA" altLang="es-PA" dirty="0">
                <a:solidFill>
                  <a:srgbClr val="000000"/>
                </a:solidFill>
              </a:rPr>
              <a:t>Los educadores, maestros, formadores  y sus organizaciones deben promover la importancia de la educación movilizando  comunidades, colaborando en la identificación de los niños excluidos, participando en el diseño y  aplicación de estrategias educativas especiales. </a:t>
            </a:r>
          </a:p>
          <a:p>
            <a:pPr marL="0" indent="0" algn="just" eaLnBrk="1" hangingPunct="1">
              <a:buFont typeface="Arial" pitchFamily="34" charset="0"/>
              <a:buNone/>
            </a:pPr>
            <a:endParaRPr lang="es-PA" altLang="es-PA" sz="2000" dirty="0">
              <a:solidFill>
                <a:srgbClr val="000000"/>
              </a:solidFill>
            </a:endParaRPr>
          </a:p>
        </p:txBody>
      </p:sp>
      <p:sp>
        <p:nvSpPr>
          <p:cNvPr id="19464"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1EF5A845-C3A0-4B11-A1DA-5EEAB20EA684}"/>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631" r="-2"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482" name="Imagen 3" descr="IMG_0093"/>
          <p:cNvPicPr>
            <a:picLocks noChangeAspect="1" noChangeArrowheads="1"/>
          </p:cNvPicPr>
          <p:nvPr/>
        </p:nvPicPr>
        <p:blipFill>
          <a:blip r:embed="rId3" cstate="print">
            <a:extLst>
              <a:ext uri="{28A0092B-C50C-407E-A947-70E740481C1C}">
                <a14:useLocalDpi xmlns:a14="http://schemas.microsoft.com/office/drawing/2010/main" val="0"/>
              </a:ext>
            </a:extLst>
          </a:blip>
          <a:srcRect t="5556" r="676" b="17346"/>
          <a:stretch>
            <a:fillRect/>
          </a:stretch>
        </p:blipFill>
        <p:spPr bwMode="auto">
          <a:xfrm>
            <a:off x="2460165" y="213398"/>
            <a:ext cx="2495351" cy="1360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02F56B9B-86CE-490B-9B89-52ED3A294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28" y="3875314"/>
            <a:ext cx="3329513" cy="2670429"/>
          </a:xfrm>
          <a:prstGeom prst="rect">
            <a:avLst/>
          </a:prstGeom>
        </p:spPr>
      </p:pic>
      <p:sp>
        <p:nvSpPr>
          <p:cNvPr id="20483" name="CuadroTexto 4"/>
          <p:cNvSpPr txBox="1">
            <a:spLocks noChangeArrowheads="1"/>
          </p:cNvSpPr>
          <p:nvPr/>
        </p:nvSpPr>
        <p:spPr bwMode="auto">
          <a:xfrm>
            <a:off x="5765180" y="1405054"/>
            <a:ext cx="5274528" cy="4655918"/>
          </a:xfrm>
          <a:prstGeom prst="rect">
            <a:avLst/>
          </a:prstGeom>
          <a:gradFill>
            <a:gsLst>
              <a:gs pos="87000">
                <a:srgbClr val="F4BAED"/>
              </a:gs>
              <a:gs pos="9000">
                <a:schemeClr val="bg1"/>
              </a:gs>
              <a:gs pos="60000">
                <a:srgbClr val="99CCFF"/>
              </a:gs>
            </a:gsLst>
            <a:path path="circle">
              <a:fillToRect l="50000" t="50000" r="50000" b="50000"/>
            </a:path>
          </a:gradFill>
          <a:ln w="9525">
            <a:noFill/>
            <a:miter lim="800000"/>
            <a:headEnd/>
            <a:tailEnd/>
          </a:ln>
          <a:effectLst>
            <a:softEdge rad="317500"/>
          </a:effectLst>
          <a:scene3d>
            <a:camera prst="orthographicFront"/>
            <a:lightRig rig="threePt" dir="t"/>
          </a:scene3d>
          <a:sp3d>
            <a:bevelT prst="angle"/>
          </a:sp3d>
          <a:ex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lnSpcReduction="20000"/>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indent="-228600" eaLnBrk="1" hangingPunct="1">
              <a:spcBef>
                <a:spcPct val="0"/>
              </a:spcBef>
              <a:spcAft>
                <a:spcPts val="600"/>
              </a:spcAft>
            </a:pPr>
            <a:endParaRPr lang="en-US" altLang="es-PA" sz="1600" dirty="0">
              <a:solidFill>
                <a:srgbClr val="000000"/>
              </a:solidFill>
              <a:latin typeface="+mn-lt"/>
            </a:endParaRPr>
          </a:p>
          <a:p>
            <a:pPr indent="-228600" eaLnBrk="1" hangingPunct="1">
              <a:spcBef>
                <a:spcPct val="0"/>
              </a:spcBef>
              <a:spcAft>
                <a:spcPts val="600"/>
              </a:spcAft>
            </a:pPr>
            <a:endParaRPr lang="en-US" altLang="es-PA" sz="1600" dirty="0">
              <a:solidFill>
                <a:srgbClr val="000000"/>
              </a:solidFill>
              <a:latin typeface="+mn-lt"/>
            </a:endParaRPr>
          </a:p>
          <a:p>
            <a:pPr indent="-228600" eaLnBrk="1" hangingPunct="1">
              <a:spcBef>
                <a:spcPct val="0"/>
              </a:spcBef>
              <a:spcAft>
                <a:spcPts val="600"/>
              </a:spcAft>
            </a:pPr>
            <a:endParaRPr lang="en-US" altLang="es-PA" sz="1600" dirty="0">
              <a:solidFill>
                <a:srgbClr val="000000"/>
              </a:solidFill>
              <a:latin typeface="+mn-lt"/>
            </a:endParaRPr>
          </a:p>
          <a:p>
            <a:pPr indent="-228600" eaLnBrk="1" hangingPunct="1">
              <a:spcBef>
                <a:spcPct val="0"/>
              </a:spcBef>
              <a:spcAft>
                <a:spcPts val="600"/>
              </a:spcAft>
            </a:pPr>
            <a:endParaRPr lang="en-US" altLang="es-PA" sz="1600" dirty="0">
              <a:solidFill>
                <a:srgbClr val="000000"/>
              </a:solidFill>
              <a:latin typeface="+mn-lt"/>
            </a:endParaRPr>
          </a:p>
          <a:p>
            <a:pPr indent="-228600" algn="just" eaLnBrk="1" hangingPunct="1">
              <a:spcBef>
                <a:spcPct val="0"/>
              </a:spcBef>
              <a:spcAft>
                <a:spcPts val="600"/>
              </a:spcAft>
            </a:pPr>
            <a:r>
              <a:rPr lang="en-US" altLang="es-PA" dirty="0">
                <a:solidFill>
                  <a:srgbClr val="000000"/>
                </a:solidFill>
                <a:latin typeface="+mn-lt"/>
              </a:rPr>
              <a:t>Panamá </a:t>
            </a:r>
            <a:r>
              <a:rPr lang="en-US" altLang="es-PA" dirty="0" err="1">
                <a:solidFill>
                  <a:srgbClr val="000000"/>
                </a:solidFill>
                <a:latin typeface="+mn-lt"/>
              </a:rPr>
              <a:t>continúa</a:t>
            </a:r>
            <a:r>
              <a:rPr lang="en-US" altLang="es-PA" dirty="0">
                <a:solidFill>
                  <a:srgbClr val="000000"/>
                </a:solidFill>
                <a:latin typeface="+mn-lt"/>
              </a:rPr>
              <a:t> encaminada </a:t>
            </a:r>
            <a:r>
              <a:rPr lang="en-US" altLang="es-PA" dirty="0" err="1">
                <a:solidFill>
                  <a:srgbClr val="000000"/>
                </a:solidFill>
                <a:latin typeface="+mn-lt"/>
              </a:rPr>
              <a:t>en</a:t>
            </a:r>
            <a:r>
              <a:rPr lang="en-US" altLang="es-PA" dirty="0">
                <a:solidFill>
                  <a:srgbClr val="000000"/>
                </a:solidFill>
                <a:latin typeface="+mn-lt"/>
              </a:rPr>
              <a:t>  la </a:t>
            </a:r>
            <a:r>
              <a:rPr lang="en-US" altLang="es-PA" dirty="0" err="1">
                <a:solidFill>
                  <a:srgbClr val="000000"/>
                </a:solidFill>
                <a:latin typeface="+mn-lt"/>
              </a:rPr>
              <a:t>erradicación</a:t>
            </a:r>
            <a:r>
              <a:rPr lang="en-US" altLang="es-PA" dirty="0">
                <a:solidFill>
                  <a:srgbClr val="000000"/>
                </a:solidFill>
                <a:latin typeface="+mn-lt"/>
              </a:rPr>
              <a:t> del Trabajo Infantil en el Año 2020. Mediante el Estudio de Métodos Mixtos sobre el Trabajo Infantil en la Caña de Azúcar de la Organización Internacional del Trabajo (OIT), el Ministerio de Trabajo y Desarrollo Laboral (MITRADEL) dio a conocer que el Istmo es libre de trabajo infantil (TI) en esas áreas productivas.</a:t>
            </a:r>
          </a:p>
          <a:p>
            <a:pPr algn="just" eaLnBrk="1" hangingPunct="1">
              <a:spcBef>
                <a:spcPct val="0"/>
              </a:spcBef>
              <a:spcAft>
                <a:spcPts val="600"/>
              </a:spcAft>
              <a:buNone/>
            </a:pPr>
            <a:endParaRPr lang="en-US" altLang="es-PA" sz="1600" dirty="0">
              <a:solidFill>
                <a:srgbClr val="000000"/>
              </a:solidFill>
              <a:latin typeface="+mn-lt"/>
            </a:endParaRPr>
          </a:p>
          <a:p>
            <a:pPr indent="-228600" eaLnBrk="1" hangingPunct="1">
              <a:spcBef>
                <a:spcPct val="0"/>
              </a:spcBef>
              <a:spcAft>
                <a:spcPts val="600"/>
              </a:spcAft>
            </a:pPr>
            <a:endParaRPr lang="en-US" altLang="es-PA" sz="1600" dirty="0">
              <a:solidFill>
                <a:srgbClr val="000000"/>
              </a:solidFill>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8186CC32-41CD-4FA6-AA33-C0C2758481C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22819" r="1" b="5696"/>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1506" name="Marcador de contenido 2"/>
          <p:cNvSpPr>
            <a:spLocks noGrp="1"/>
          </p:cNvSpPr>
          <p:nvPr>
            <p:ph idx="1"/>
          </p:nvPr>
        </p:nvSpPr>
        <p:spPr>
          <a:xfrm>
            <a:off x="591015" y="1193180"/>
            <a:ext cx="5504985" cy="5218770"/>
          </a:xfrm>
          <a:solidFill>
            <a:schemeClr val="accent3">
              <a:lumMod val="60000"/>
              <a:lumOff val="40000"/>
            </a:schemeClr>
          </a:solidFill>
          <a:effectLst>
            <a:softEdge rad="635000"/>
          </a:effectLst>
        </p:spPr>
        <p:txBody>
          <a:bodyPr anchor="ctr">
            <a:normAutofit/>
          </a:bodyPr>
          <a:lstStyle/>
          <a:p>
            <a:pPr marL="0" indent="0" eaLnBrk="1" hangingPunct="1">
              <a:buFont typeface="Arial" pitchFamily="34" charset="0"/>
              <a:buNone/>
            </a:pPr>
            <a:endParaRPr lang="es-PA" altLang="es-PA" sz="2000" dirty="0">
              <a:solidFill>
                <a:srgbClr val="000000"/>
              </a:solidFill>
            </a:endParaRPr>
          </a:p>
          <a:p>
            <a:pPr marL="0" indent="0" algn="just" eaLnBrk="1" hangingPunct="1">
              <a:buFont typeface="Arial" pitchFamily="34" charset="0"/>
              <a:buNone/>
            </a:pPr>
            <a:r>
              <a:rPr lang="es-PA" altLang="es-PA" dirty="0">
                <a:solidFill>
                  <a:srgbClr val="000000"/>
                </a:solidFill>
              </a:rPr>
              <a:t>La disminución del trabajo infantil en Panamá es notable, y aunque no se ha logrado eliminar este flagelo que afecta a los niños, niñas y adolescentes del país, las cifras son alentadoras, pues en dos años más de dos mil infantes dejaron de trabajar para regresar a la escuela.</a:t>
            </a:r>
          </a:p>
          <a:p>
            <a:pPr marL="0" indent="0" eaLnBrk="1" hangingPunct="1">
              <a:buFont typeface="Arial" pitchFamily="34" charset="0"/>
              <a:buNone/>
            </a:pPr>
            <a:endParaRPr lang="es-PA" altLang="es-PA" sz="2000" dirty="0">
              <a:solidFill>
                <a:srgbClr val="000000"/>
              </a:solidFill>
            </a:endParaRPr>
          </a:p>
          <a:p>
            <a:pPr marL="0" indent="0" eaLnBrk="1" hangingPunct="1">
              <a:buFont typeface="Arial" pitchFamily="34" charset="0"/>
              <a:buNone/>
            </a:pPr>
            <a:endParaRPr lang="es-PA" altLang="es-PA" sz="2000" dirty="0">
              <a:solidFill>
                <a:srgbClr val="000000"/>
              </a:solidFill>
            </a:endParaRPr>
          </a:p>
        </p:txBody>
      </p:sp>
      <p:sp>
        <p:nvSpPr>
          <p:cNvPr id="7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7" name="Imagen 3" descr="IMG_1735"/>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8421" r="13451" b="-2"/>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76">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9E39F899-834F-4E65-9AD1-073571CDCC7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23327" r="1" b="5228"/>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Marcador de contenido 2">
            <a:extLst/>
          </p:cNvPr>
          <p:cNvSpPr>
            <a:spLocks noGrp="1"/>
          </p:cNvSpPr>
          <p:nvPr>
            <p:ph idx="1"/>
          </p:nvPr>
        </p:nvSpPr>
        <p:spPr>
          <a:xfrm>
            <a:off x="379141" y="535259"/>
            <a:ext cx="6107750" cy="5787482"/>
          </a:xfrm>
          <a:gradFill flip="none" rotWithShape="1">
            <a:gsLst>
              <a:gs pos="20000">
                <a:schemeClr val="accent1">
                  <a:lumMod val="60000"/>
                  <a:lumOff val="40000"/>
                </a:schemeClr>
              </a:gs>
              <a:gs pos="47000">
                <a:srgbClr val="FF99CC"/>
              </a:gs>
              <a:gs pos="61000">
                <a:srgbClr val="92D050"/>
              </a:gs>
              <a:gs pos="100000">
                <a:srgbClr val="FFD85D"/>
              </a:gs>
              <a:gs pos="77000">
                <a:schemeClr val="accent1">
                  <a:lumMod val="30000"/>
                  <a:lumOff val="70000"/>
                </a:schemeClr>
              </a:gs>
            </a:gsLst>
            <a:lin ang="5400000" scaled="1"/>
            <a:tileRect/>
          </a:gradFill>
          <a:effectLst>
            <a:softEdge rad="317500"/>
          </a:effectLst>
        </p:spPr>
        <p:txBody>
          <a:bodyPr rtlCol="0" anchor="ctr">
            <a:normAutofit/>
          </a:bodyPr>
          <a:lstStyle/>
          <a:p>
            <a:pPr marL="0" indent="0" algn="just" eaLnBrk="1" fontAlgn="auto" hangingPunct="1">
              <a:spcAft>
                <a:spcPts val="0"/>
              </a:spcAft>
              <a:buFont typeface="Arial" pitchFamily="34" charset="0"/>
              <a:buNone/>
              <a:defRPr/>
            </a:pPr>
            <a:endParaRPr lang="es-PA" sz="2400" dirty="0">
              <a:solidFill>
                <a:srgbClr val="000000"/>
              </a:solidFill>
            </a:endParaRPr>
          </a:p>
          <a:p>
            <a:pPr marL="0" indent="0" algn="just" eaLnBrk="1" fontAlgn="auto" hangingPunct="1">
              <a:spcAft>
                <a:spcPts val="0"/>
              </a:spcAft>
              <a:buFont typeface="Arial" pitchFamily="34" charset="0"/>
              <a:buNone/>
              <a:defRPr/>
            </a:pPr>
            <a:r>
              <a:rPr lang="es-PA" dirty="0">
                <a:solidFill>
                  <a:srgbClr val="000000"/>
                </a:solidFill>
              </a:rPr>
              <a:t>“La explotación de la infancia constituye el mal más espantoso e insoportable para el alma humana. Una labor seria en materia de legislación social empieza siempre con la protección de la infancia.” </a:t>
            </a:r>
          </a:p>
          <a:p>
            <a:pPr marL="0" indent="0" algn="just" eaLnBrk="1" fontAlgn="auto" hangingPunct="1">
              <a:spcAft>
                <a:spcPts val="0"/>
              </a:spcAft>
              <a:buFont typeface="Arial" pitchFamily="34" charset="0"/>
              <a:buNone/>
              <a:defRPr/>
            </a:pPr>
            <a:br>
              <a:rPr lang="es-PA" dirty="0">
                <a:solidFill>
                  <a:srgbClr val="000000"/>
                </a:solidFill>
              </a:rPr>
            </a:br>
            <a:r>
              <a:rPr lang="es-PA" dirty="0">
                <a:solidFill>
                  <a:srgbClr val="000000"/>
                </a:solidFill>
              </a:rPr>
              <a:t> Albert Thomas, Primer Director de la OIT.</a:t>
            </a:r>
          </a:p>
          <a:p>
            <a:pPr marL="0" indent="0" eaLnBrk="1" fontAlgn="auto" hangingPunct="1">
              <a:spcAft>
                <a:spcPts val="0"/>
              </a:spcAft>
              <a:buFont typeface="Arial" pitchFamily="34" charset="0"/>
              <a:buNone/>
              <a:defRPr/>
            </a:pPr>
            <a:endParaRPr lang="es-PA" sz="2000" dirty="0">
              <a:solidFill>
                <a:srgbClr val="000000"/>
              </a:solidFill>
            </a:endParaRPr>
          </a:p>
          <a:p>
            <a:pPr marL="0" indent="0" eaLnBrk="1" fontAlgn="auto" hangingPunct="1">
              <a:spcAft>
                <a:spcPts val="0"/>
              </a:spcAft>
              <a:buFont typeface="Arial" pitchFamily="34" charset="0"/>
              <a:buNone/>
              <a:defRPr/>
            </a:pPr>
            <a:endParaRPr lang="es-PA" sz="2000" dirty="0">
              <a:solidFill>
                <a:srgbClr val="000000"/>
              </a:solidFill>
            </a:endParaRPr>
          </a:p>
        </p:txBody>
      </p:sp>
      <p:sp>
        <p:nvSpPr>
          <p:cNvPr id="83"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9" name="Imagen 1"/>
          <p:cNvPicPr>
            <a:picLocks noChangeAspect="1"/>
          </p:cNvPicPr>
          <p:nvPr/>
        </p:nvPicPr>
        <p:blipFill rotWithShape="1">
          <a:blip r:embed="rId4" cstate="print">
            <a:alphaModFix/>
            <a:extLst>
              <a:ext uri="{28A0092B-C50C-407E-A947-70E740481C1C}">
                <a14:useLocalDpi xmlns:a14="http://schemas.microsoft.com/office/drawing/2010/main" val="0"/>
              </a:ext>
            </a:extLst>
          </a:blip>
          <a:srcRect l="5881" r="26942" b="-1"/>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531" name="Imagen 3" descr="IMG_2107"/>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r="1" b="5232"/>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Marcador de contenido 2"/>
          <p:cNvSpPr>
            <a:spLocks noGrp="1"/>
          </p:cNvSpPr>
          <p:nvPr>
            <p:ph idx="1"/>
          </p:nvPr>
        </p:nvSpPr>
        <p:spPr>
          <a:xfrm>
            <a:off x="825544" y="839972"/>
            <a:ext cx="5661347" cy="5326652"/>
          </a:xfrm>
          <a:gradFill>
            <a:gsLst>
              <a:gs pos="75000">
                <a:srgbClr val="BEE395"/>
              </a:gs>
              <a:gs pos="39000">
                <a:schemeClr val="bg2"/>
              </a:gs>
            </a:gsLst>
            <a:lin ang="5400000" scaled="0"/>
          </a:gradFill>
          <a:effectLst>
            <a:softEdge rad="635000"/>
          </a:effectLst>
        </p:spPr>
        <p:txBody>
          <a:bodyPr anchor="ctr">
            <a:normAutofit/>
          </a:bodyPr>
          <a:lstStyle/>
          <a:p>
            <a:pPr marL="0" indent="0" eaLnBrk="1" hangingPunct="1">
              <a:buFont typeface="Arial" pitchFamily="34" charset="0"/>
              <a:buNone/>
            </a:pPr>
            <a:endParaRPr lang="es-PA" altLang="es-PA" sz="2000" dirty="0">
              <a:solidFill>
                <a:srgbClr val="000000"/>
              </a:solidFill>
            </a:endParaRPr>
          </a:p>
          <a:p>
            <a:pPr marL="0" indent="0" algn="just" eaLnBrk="1" hangingPunct="1">
              <a:buFont typeface="Arial" pitchFamily="34" charset="0"/>
              <a:buNone/>
            </a:pPr>
            <a:r>
              <a:rPr lang="es-PA" altLang="es-PA" dirty="0">
                <a:solidFill>
                  <a:srgbClr val="000000"/>
                </a:solidFill>
              </a:rPr>
              <a:t>El Día mundial contra el trabajo infantil cuenta con el apoyo de los gobiernos, las organizaciones de empleadores y de trabajadores, los organismos de las Naciones Unidas y muchos otros interesados en la lucha contra el trabajo infantil. </a:t>
            </a:r>
          </a:p>
          <a:p>
            <a:pPr marL="0" indent="0" eaLnBrk="1" hangingPunct="1">
              <a:buFont typeface="Arial" pitchFamily="34" charset="0"/>
              <a:buNone/>
            </a:pPr>
            <a:endParaRPr lang="es-PA" altLang="es-PA" sz="2000" dirty="0">
              <a:solidFill>
                <a:srgbClr val="000000"/>
              </a:solidFill>
            </a:endParaRPr>
          </a:p>
        </p:txBody>
      </p:sp>
      <p:sp>
        <p:nvSpPr>
          <p:cNvPr id="7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00925439-0303-4789-BD80-60E1F3DDA566}"/>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631" r="-2"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0"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555" name="Imagen 1"/>
          <p:cNvPicPr>
            <a:picLocks noChangeAspect="1"/>
          </p:cNvPicPr>
          <p:nvPr/>
        </p:nvPicPr>
        <p:blipFill>
          <a:blip r:embed="rId3" cstate="print">
            <a:extLst>
              <a:ext uri="{28A0092B-C50C-407E-A947-70E740481C1C}">
                <a14:useLocalDpi xmlns:a14="http://schemas.microsoft.com/office/drawing/2010/main" val="0"/>
              </a:ext>
            </a:extLst>
          </a:blip>
          <a:srcRect b="20308"/>
          <a:stretch>
            <a:fillRect/>
          </a:stretch>
        </p:blipFill>
        <p:spPr bwMode="auto">
          <a:xfrm rot="10800000" flipH="1" flipV="1">
            <a:off x="7273148" y="432520"/>
            <a:ext cx="2393326" cy="10347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Marcador de contenido 2"/>
          <p:cNvSpPr>
            <a:spLocks noGrp="1"/>
          </p:cNvSpPr>
          <p:nvPr>
            <p:ph idx="1"/>
          </p:nvPr>
        </p:nvSpPr>
        <p:spPr>
          <a:xfrm>
            <a:off x="865007" y="1113329"/>
            <a:ext cx="5039285" cy="4992373"/>
          </a:xfrm>
          <a:gradFill flip="none" rotWithShape="1">
            <a:gsLst>
              <a:gs pos="44000">
                <a:srgbClr val="FFCCFF"/>
              </a:gs>
              <a:gs pos="71676">
                <a:srgbClr val="FFCC99"/>
              </a:gs>
              <a:gs pos="15000">
                <a:schemeClr val="bg2"/>
              </a:gs>
              <a:gs pos="88000">
                <a:srgbClr val="BEE395"/>
              </a:gs>
            </a:gsLst>
            <a:lin ang="5400000" scaled="1"/>
            <a:tileRect/>
          </a:gradFill>
          <a:ln>
            <a:solidFill>
              <a:schemeClr val="bg2">
                <a:lumMod val="60000"/>
                <a:lumOff val="40000"/>
              </a:schemeClr>
            </a:solidFill>
          </a:ln>
          <a:effectLst>
            <a:softEdge rad="127000"/>
          </a:effectLst>
        </p:spPr>
        <p:txBody>
          <a:bodyPr anchor="ctr">
            <a:normAutofit/>
          </a:bodyPr>
          <a:lstStyle/>
          <a:p>
            <a:pPr marL="0" indent="0" algn="just" eaLnBrk="1" hangingPunct="1">
              <a:buFont typeface="Arial" pitchFamily="34" charset="0"/>
              <a:buNone/>
            </a:pPr>
            <a:r>
              <a:rPr lang="es-PA" altLang="es-PA" sz="2000" dirty="0">
                <a:solidFill>
                  <a:srgbClr val="000000"/>
                </a:solidFill>
              </a:rPr>
              <a:t> </a:t>
            </a:r>
            <a:r>
              <a:rPr lang="es-PA" altLang="es-PA" dirty="0">
                <a:solidFill>
                  <a:srgbClr val="000000"/>
                </a:solidFill>
              </a:rPr>
              <a:t>12,5 millones de niños latinoamericanos, 168 millones en todo el mundo,  se levantan cada mañana para ir a trabajar, abandonando su infancia, sus estudios y su tiempo para crecer. Ellos son </a:t>
            </a:r>
            <a:r>
              <a:rPr lang="es-PA" altLang="es-PA" b="1" dirty="0">
                <a:solidFill>
                  <a:srgbClr val="000000"/>
                </a:solidFill>
              </a:rPr>
              <a:t>NIÑOS ADULTOS,</a:t>
            </a:r>
            <a:r>
              <a:rPr lang="es-PA" altLang="es-PA" dirty="0">
                <a:solidFill>
                  <a:srgbClr val="000000"/>
                </a:solidFill>
              </a:rPr>
              <a:t> un concepto que se debe erradicar de nuestra sociedad.</a:t>
            </a:r>
            <a:br>
              <a:rPr lang="es-PA" altLang="es-PA" dirty="0">
                <a:solidFill>
                  <a:srgbClr val="000000"/>
                </a:solidFill>
              </a:rPr>
            </a:br>
            <a:endParaRPr lang="es-PA" altLang="es-PA" dirty="0">
              <a:solidFill>
                <a:srgbClr val="000000"/>
              </a:solidFill>
            </a:endParaRPr>
          </a:p>
        </p:txBody>
      </p:sp>
      <p:sp>
        <p:nvSpPr>
          <p:cNvPr id="142"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F6921BE9-2780-4576-AD55-BFFC99C2D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970" y="3989614"/>
            <a:ext cx="3177061" cy="25481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con confianza alta">
            <a:extLst>
              <a:ext uri="{FF2B5EF4-FFF2-40B4-BE49-F238E27FC236}">
                <a16:creationId xmlns:a16="http://schemas.microsoft.com/office/drawing/2014/main" id="{8423A470-42EE-4136-B6FC-0AD5F95615F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530" r="2044"/>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24579" name="Imagen 3" descr="IMG_2081"/>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3223" r="-1" b="10400"/>
          <a:stretch/>
        </p:blipFill>
        <p:spPr bwMode="auto">
          <a:xfrm>
            <a:off x="6219440" y="1"/>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a:extLst>
              <a:ext uri="{FF2B5EF4-FFF2-40B4-BE49-F238E27FC236}">
                <a16:creationId xmlns:a16="http://schemas.microsoft.com/office/drawing/2014/main" id="{3B37BAF8-EA97-496B-9DF6-3D53B6A199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4578" name="Marcador de contenido 2"/>
          <p:cNvSpPr>
            <a:spLocks noGrp="1"/>
          </p:cNvSpPr>
          <p:nvPr>
            <p:ph idx="1"/>
          </p:nvPr>
        </p:nvSpPr>
        <p:spPr>
          <a:xfrm>
            <a:off x="744279" y="1222744"/>
            <a:ext cx="5348047" cy="4838227"/>
          </a:xfrm>
          <a:gradFill>
            <a:gsLst>
              <a:gs pos="15000">
                <a:schemeClr val="bg1"/>
              </a:gs>
              <a:gs pos="15000">
                <a:schemeClr val="bg1"/>
              </a:gs>
              <a:gs pos="75000">
                <a:srgbClr val="00B0F0"/>
              </a:gs>
            </a:gsLst>
            <a:path path="circle">
              <a:fillToRect l="50000" t="50000" r="50000" b="50000"/>
            </a:path>
          </a:gradFill>
          <a:effectLst>
            <a:softEdge rad="635000"/>
          </a:effectLst>
        </p:spPr>
        <p:txBody>
          <a:bodyPr anchor="ctr">
            <a:normAutofit/>
          </a:bodyPr>
          <a:lstStyle/>
          <a:p>
            <a:pPr marL="0" indent="0" eaLnBrk="1" hangingPunct="1">
              <a:buFont typeface="Arial" pitchFamily="34" charset="0"/>
              <a:buNone/>
            </a:pPr>
            <a:endParaRPr lang="es-PA" altLang="es-PA" sz="2000" dirty="0">
              <a:solidFill>
                <a:srgbClr val="000000"/>
              </a:solidFill>
            </a:endParaRPr>
          </a:p>
          <a:p>
            <a:pPr marL="0" indent="0" algn="just" eaLnBrk="1" hangingPunct="1">
              <a:buFont typeface="Arial" pitchFamily="34" charset="0"/>
              <a:buNone/>
            </a:pPr>
            <a:r>
              <a:rPr lang="es-PA" altLang="es-PA" dirty="0">
                <a:solidFill>
                  <a:srgbClr val="000000"/>
                </a:solidFill>
              </a:rPr>
              <a:t> La eliminación del trabajo infantil en la región va por buen camino, según los datos de la OIT, ocho países han logrado resultados significativos en la lucha contra esta práctica y el trabajo infantil en América Latina y el Caribe se redujo a la mitad en los últimos ocho años.</a:t>
            </a:r>
          </a:p>
          <a:p>
            <a:pPr marL="0" indent="0" eaLnBrk="1" hangingPunct="1">
              <a:buFont typeface="Arial" pitchFamily="34" charset="0"/>
              <a:buNone/>
            </a:pPr>
            <a:endParaRPr lang="es-PA" altLang="es-PA" sz="20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Marcador de contenido 2"/>
          <p:cNvSpPr>
            <a:spLocks noGrp="1"/>
          </p:cNvSpPr>
          <p:nvPr>
            <p:ph idx="1"/>
          </p:nvPr>
        </p:nvSpPr>
        <p:spPr>
          <a:xfrm>
            <a:off x="1814514" y="957263"/>
            <a:ext cx="9894882" cy="1657350"/>
          </a:xfrm>
        </p:spPr>
        <p:txBody>
          <a:bodyPr anchor="ctr">
            <a:normAutofit fontScale="92500"/>
          </a:bodyPr>
          <a:lstStyle/>
          <a:p>
            <a:pPr marL="0" indent="0" eaLnBrk="1" hangingPunct="1">
              <a:buFont typeface="Arial" pitchFamily="34" charset="0"/>
              <a:buNone/>
            </a:pPr>
            <a:endParaRPr lang="es-PA" altLang="es-PA" sz="1700" dirty="0"/>
          </a:p>
          <a:p>
            <a:pPr marL="0" indent="0" eaLnBrk="1" hangingPunct="1">
              <a:buFont typeface="Arial" pitchFamily="34" charset="0"/>
              <a:buNone/>
            </a:pPr>
            <a:r>
              <a:rPr lang="es-PA" altLang="es-PA" sz="1700" dirty="0">
                <a:latin typeface="Arial" pitchFamily="34" charset="0"/>
                <a:cs typeface="Arial" pitchFamily="34" charset="0"/>
              </a:rPr>
              <a:t>La</a:t>
            </a:r>
            <a:r>
              <a:rPr lang="es-PA" altLang="es-PA" sz="1700" b="1" dirty="0">
                <a:latin typeface="Arial" pitchFamily="34" charset="0"/>
                <a:cs typeface="Arial" pitchFamily="34" charset="0"/>
              </a:rPr>
              <a:t> </a:t>
            </a:r>
            <a:r>
              <a:rPr lang="es-PA" altLang="es-PA" sz="1700" b="1" i="1" dirty="0">
                <a:latin typeface="Arial" pitchFamily="34" charset="0"/>
                <a:cs typeface="Arial" pitchFamily="34" charset="0"/>
              </a:rPr>
              <a:t>Declaración de los Derechos del Niño</a:t>
            </a:r>
            <a:r>
              <a:rPr lang="es-PA" altLang="es-PA" sz="1700" dirty="0">
                <a:latin typeface="Arial" pitchFamily="34" charset="0"/>
                <a:cs typeface="Arial" pitchFamily="34" charset="0"/>
              </a:rPr>
              <a:t> y entre los 10 principios allí enumerados,  el número 9 se especifica la prohibición de emplear a niños antes de una edad mínima adecuada. La</a:t>
            </a:r>
            <a:r>
              <a:rPr lang="es-PA" altLang="es-PA" sz="1700" b="1" i="1" dirty="0">
                <a:latin typeface="Arial" pitchFamily="34" charset="0"/>
                <a:cs typeface="Arial" pitchFamily="34" charset="0"/>
              </a:rPr>
              <a:t> ONU</a:t>
            </a:r>
            <a:r>
              <a:rPr lang="es-PA" altLang="es-PA" sz="1700" dirty="0">
                <a:latin typeface="Arial" pitchFamily="34" charset="0"/>
                <a:cs typeface="Arial" pitchFamily="34" charset="0"/>
              </a:rPr>
              <a:t>  ha dedicado un </a:t>
            </a:r>
            <a:r>
              <a:rPr lang="es-PA" altLang="es-PA" sz="1700" b="1" i="1" dirty="0">
                <a:latin typeface="Arial" pitchFamily="34" charset="0"/>
                <a:cs typeface="Arial" pitchFamily="34" charset="0"/>
              </a:rPr>
              <a:t>Objetivo de Desarrollo Sostenible (ODS)</a:t>
            </a:r>
            <a:r>
              <a:rPr lang="es-PA" altLang="es-PA" sz="1700" dirty="0">
                <a:latin typeface="Arial" pitchFamily="34" charset="0"/>
                <a:cs typeface="Arial" pitchFamily="34" charset="0"/>
              </a:rPr>
              <a:t>, la meta número 7 del </a:t>
            </a:r>
            <a:r>
              <a:rPr lang="es-PA" altLang="es-PA" sz="1700" b="1" i="1" dirty="0">
                <a:latin typeface="Arial" pitchFamily="34" charset="0"/>
                <a:cs typeface="Arial" pitchFamily="34" charset="0"/>
              </a:rPr>
              <a:t>ODS</a:t>
            </a:r>
            <a:r>
              <a:rPr lang="es-PA" altLang="es-PA" sz="1700" b="1" dirty="0">
                <a:latin typeface="Arial" pitchFamily="34" charset="0"/>
                <a:cs typeface="Arial" pitchFamily="34" charset="0"/>
              </a:rPr>
              <a:t> </a:t>
            </a:r>
            <a:r>
              <a:rPr lang="es-PA" altLang="es-PA" sz="1700" dirty="0">
                <a:latin typeface="Arial" pitchFamily="34" charset="0"/>
                <a:cs typeface="Arial" pitchFamily="34" charset="0"/>
              </a:rPr>
              <a:t>8 señala: “asegurar la prohibición y eliminación de las peores formas de trabajo infantil, incluidos el reclutamiento y la utilización de niños soldados, y, a más tardar en 2025, poner fin al   trabajo infantil en todas sus formas.</a:t>
            </a:r>
          </a:p>
          <a:p>
            <a:pPr marL="0" indent="0" eaLnBrk="1" hangingPunct="1">
              <a:buFont typeface="Arial" pitchFamily="34" charset="0"/>
              <a:buNone/>
            </a:pPr>
            <a:endParaRPr lang="es-PA" altLang="es-PA" sz="1700" dirty="0"/>
          </a:p>
        </p:txBody>
      </p:sp>
      <p:pic>
        <p:nvPicPr>
          <p:cNvPr id="23" name="Imagen 22">
            <a:extLst>
              <a:ext uri="{FF2B5EF4-FFF2-40B4-BE49-F238E27FC236}">
                <a16:creationId xmlns:a16="http://schemas.microsoft.com/office/drawing/2014/main" id="{C0F89B81-8179-493C-ADB3-900398B4CA65}"/>
              </a:ext>
            </a:extLst>
          </p:cNvPr>
          <p:cNvPicPr>
            <a:picLocks noChangeAspect="1"/>
          </p:cNvPicPr>
          <p:nvPr/>
        </p:nvPicPr>
        <p:blipFill rotWithShape="1">
          <a:blip r:embed="rId2">
            <a:extLst>
              <a:ext uri="{28A0092B-C50C-407E-A947-70E740481C1C}">
                <a14:useLocalDpi xmlns:a14="http://schemas.microsoft.com/office/drawing/2010/main" val="0"/>
              </a:ext>
            </a:extLst>
          </a:blip>
          <a:srcRect t="5913" b="21550"/>
          <a:stretch/>
        </p:blipFill>
        <p:spPr bwMode="auto">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3CD6E390-7342-4EAE-938D-A20DA50FD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1970618"/>
            <a:ext cx="3661831" cy="2936963"/>
          </a:xfrm>
          <a:prstGeom prst="rect">
            <a:avLst/>
          </a:prstGeom>
        </p:spPr>
      </p:pic>
      <p:sp>
        <p:nvSpPr>
          <p:cNvPr id="26626" name="Marcador de contenido 2"/>
          <p:cNvSpPr>
            <a:spLocks noGrp="1"/>
          </p:cNvSpPr>
          <p:nvPr>
            <p:ph idx="1"/>
          </p:nvPr>
        </p:nvSpPr>
        <p:spPr>
          <a:xfrm>
            <a:off x="5429787" y="468351"/>
            <a:ext cx="6167481" cy="5671230"/>
          </a:xfrm>
          <a:solidFill>
            <a:schemeClr val="bg2">
              <a:lumMod val="90000"/>
            </a:schemeClr>
          </a:solidFill>
          <a:effectLst>
            <a:softEdge rad="635000"/>
          </a:effectLst>
        </p:spPr>
        <p:txBody>
          <a:bodyPr anchor="ctr">
            <a:normAutofit lnSpcReduction="10000"/>
          </a:bodyPr>
          <a:lstStyle/>
          <a:p>
            <a:pPr marL="0" indent="0" algn="just" eaLnBrk="1" hangingPunct="1">
              <a:buFont typeface="Arial" pitchFamily="34" charset="0"/>
              <a:buNone/>
            </a:pPr>
            <a:r>
              <a:rPr lang="es-PA" altLang="es-PA" sz="1600" dirty="0">
                <a:solidFill>
                  <a:srgbClr val="000000"/>
                </a:solidFill>
                <a:latin typeface="Hind"/>
              </a:rPr>
              <a:t> </a:t>
            </a:r>
          </a:p>
          <a:p>
            <a:pPr marL="0" indent="0" algn="just" eaLnBrk="1" hangingPunct="1">
              <a:buFont typeface="Arial" pitchFamily="34" charset="0"/>
              <a:buNone/>
            </a:pPr>
            <a:r>
              <a:rPr lang="es-PA" altLang="es-PA" sz="2400" dirty="0">
                <a:solidFill>
                  <a:srgbClr val="000000"/>
                </a:solidFill>
                <a:latin typeface="Arial" pitchFamily="34" charset="0"/>
                <a:cs typeface="Arial" pitchFamily="34" charset="0"/>
              </a:rPr>
              <a:t>Panamá suscribió y ratificó, en el 2,000, dos Convenios Internacionales de la Organización Internacional del Trabajo (OIT) de suma importancia en el tema de trabajo infantil, que en conjunto a la legislación nacional regula la participación de los menores en el mercado laboral; estableciendo la edad mínima de admisión al empleo desde los 14 años y especificando las actividades y condiciones en las que pueden trabajar (La Convención sobre los Derechos del Niño de Naciones Unidas y los Convenios Nº 138 sobre la edad mínima de admisión al empleo y </a:t>
            </a:r>
          </a:p>
          <a:p>
            <a:pPr marL="0" indent="0" algn="just" eaLnBrk="1" hangingPunct="1">
              <a:buFont typeface="Arial" pitchFamily="34" charset="0"/>
              <a:buNone/>
            </a:pPr>
            <a:r>
              <a:rPr lang="es-PA" altLang="es-PA" sz="2400" dirty="0">
                <a:solidFill>
                  <a:srgbClr val="000000"/>
                </a:solidFill>
                <a:latin typeface="Arial" pitchFamily="34" charset="0"/>
                <a:cs typeface="Arial" pitchFamily="34" charset="0"/>
              </a:rPr>
              <a:t>Nº 182 sobre las peores formas de trabajo infantil de OIT).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7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651" name="Picture 2" descr="IMG_0274"/>
          <p:cNvPicPr>
            <a:picLocks noChangeAspect="1" noChangeArrowheads="1"/>
          </p:cNvPicPr>
          <p:nvPr/>
        </p:nvPicPr>
        <p:blipFill>
          <a:blip r:embed="rId3">
            <a:extLst>
              <a:ext uri="{28A0092B-C50C-407E-A947-70E740481C1C}">
                <a14:useLocalDpi xmlns:a14="http://schemas.microsoft.com/office/drawing/2010/main" val="0"/>
              </a:ext>
            </a:extLst>
          </a:blip>
          <a:srcRect l="14076" t="-391" r="31378" b="20313"/>
          <a:stretch>
            <a:fillRect/>
          </a:stretch>
        </p:blipFill>
        <p:spPr bwMode="auto">
          <a:xfrm>
            <a:off x="2798956" y="3142"/>
            <a:ext cx="1817649" cy="20013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descr="Imagen que contiene texto&#10;&#10;Descripción generada con confianza alta">
            <a:extLst>
              <a:ext uri="{FF2B5EF4-FFF2-40B4-BE49-F238E27FC236}">
                <a16:creationId xmlns:a16="http://schemas.microsoft.com/office/drawing/2014/main" id="{0CAB91A4-FCE6-4E9E-90DE-F61A19E85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28" y="3875314"/>
            <a:ext cx="3329513" cy="2670429"/>
          </a:xfrm>
          <a:prstGeom prst="rect">
            <a:avLst/>
          </a:prstGeom>
        </p:spPr>
      </p:pic>
      <p:sp>
        <p:nvSpPr>
          <p:cNvPr id="3" name="Marcador de contenido 2"/>
          <p:cNvSpPr>
            <a:spLocks noGrp="1"/>
          </p:cNvSpPr>
          <p:nvPr>
            <p:ph idx="1"/>
          </p:nvPr>
        </p:nvSpPr>
        <p:spPr>
          <a:xfrm>
            <a:off x="6022570" y="768790"/>
            <a:ext cx="5084046" cy="528632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effectLst>
            <a:softEdge rad="31750"/>
          </a:effectLst>
        </p:spPr>
        <p:txBody>
          <a:bodyPr rtlCol="0" anchor="ctr">
            <a:noAutofit/>
          </a:bodyPr>
          <a:lstStyle/>
          <a:p>
            <a:pPr marL="0" indent="0" algn="just" eaLnBrk="1" fontAlgn="auto" hangingPunct="1">
              <a:spcAft>
                <a:spcPts val="0"/>
              </a:spcAft>
              <a:buFont typeface="Arial" pitchFamily="34" charset="0"/>
              <a:buNone/>
              <a:defRPr/>
            </a:pPr>
            <a:r>
              <a:rPr lang="es-PA" dirty="0">
                <a:solidFill>
                  <a:srgbClr val="000000"/>
                </a:solidFill>
              </a:rPr>
              <a:t>Para contrarrestar el trabajo infantil se han puesto en marcha una serie de políticas educativas y gubernamentales en  brindar a los niños y jóvenes la oportunidad de educarse, a través de becas y programas, por lo que se considera que Panamá posee las herramientas necesarias para lograr la erradicación total  del trabajo infantil en el año 2,020.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7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8" name="Picture 7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679"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67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097195" y="3728"/>
            <a:ext cx="3092584" cy="1546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703EAC5D-9A49-43F6-AA27-2FAFB6FAF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28" y="3875314"/>
            <a:ext cx="3329513" cy="2670429"/>
          </a:xfrm>
          <a:prstGeom prst="rect">
            <a:avLst/>
          </a:prstGeom>
        </p:spPr>
      </p:pic>
      <p:sp>
        <p:nvSpPr>
          <p:cNvPr id="28674" name="Marcador de contenido 2"/>
          <p:cNvSpPr>
            <a:spLocks noGrp="1"/>
          </p:cNvSpPr>
          <p:nvPr>
            <p:ph idx="1"/>
          </p:nvPr>
        </p:nvSpPr>
        <p:spPr>
          <a:xfrm>
            <a:off x="5832088" y="1095154"/>
            <a:ext cx="5742877" cy="5104924"/>
          </a:xfrm>
          <a:gradFill flip="none" rotWithShape="1">
            <a:gsLst>
              <a:gs pos="19000">
                <a:schemeClr val="bg1"/>
              </a:gs>
              <a:gs pos="44000">
                <a:srgbClr val="00B0F0"/>
              </a:gs>
              <a:gs pos="78000">
                <a:srgbClr val="92D050"/>
              </a:gs>
            </a:gsLst>
            <a:lin ang="2700000" scaled="1"/>
            <a:tileRect/>
          </a:gradFill>
          <a:effectLst>
            <a:softEdge rad="317500"/>
          </a:effectLst>
        </p:spPr>
        <p:txBody>
          <a:bodyPr anchor="ctr">
            <a:normAutofit/>
          </a:bodyPr>
          <a:lstStyle/>
          <a:p>
            <a:pPr marL="0" indent="0" algn="just" eaLnBrk="1" hangingPunct="1">
              <a:buFont typeface="Arial" pitchFamily="34" charset="0"/>
              <a:buNone/>
            </a:pPr>
            <a:r>
              <a:rPr lang="es-PA" altLang="es-PA" sz="2000" b="1" dirty="0">
                <a:solidFill>
                  <a:srgbClr val="000000"/>
                </a:solidFill>
              </a:rPr>
              <a:t>”</a:t>
            </a:r>
            <a:r>
              <a:rPr lang="es-PA" altLang="es-PA" b="1" dirty="0">
                <a:solidFill>
                  <a:srgbClr val="000000"/>
                </a:solidFill>
              </a:rPr>
              <a:t>Únase a nosotros y añada su voz </a:t>
            </a:r>
          </a:p>
          <a:p>
            <a:pPr marL="0" indent="0" algn="just" eaLnBrk="1" hangingPunct="1">
              <a:buFont typeface="Arial" pitchFamily="34" charset="0"/>
              <a:buNone/>
            </a:pPr>
            <a:r>
              <a:rPr lang="es-PA" altLang="es-PA" b="1" dirty="0">
                <a:solidFill>
                  <a:srgbClr val="000000"/>
                </a:solidFill>
              </a:rPr>
              <a:t>al movimiento mundial contra el trabajo infantil”</a:t>
            </a:r>
            <a:endParaRPr lang="es-PA" altLang="es-PA" dirty="0">
              <a:solidFill>
                <a:srgbClr val="000000"/>
              </a:solidFill>
            </a:endParaRPr>
          </a:p>
          <a:p>
            <a:pPr marL="0" indent="0" algn="just" eaLnBrk="1" hangingPunct="1">
              <a:buFont typeface="Arial" pitchFamily="34" charset="0"/>
              <a:buNone/>
            </a:pPr>
            <a:r>
              <a:rPr lang="es-PA" altLang="es-PA" dirty="0">
                <a:solidFill>
                  <a:srgbClr val="000000"/>
                </a:solidFill>
              </a:rPr>
              <a:t>En Panamá,   aproximadamente un total de  26.710 niños entre cinco (5) y diecisiete (17) años Trabajan, según encuesta del Trabajo Infantil en el Instituto Nacional de Estadística y Censo  de la Contraloría General de la República de Panamá.</a:t>
            </a:r>
          </a:p>
          <a:p>
            <a:pPr marL="0" indent="0" algn="just" eaLnBrk="1" hangingPunct="1">
              <a:buFont typeface="Arial" pitchFamily="34" charset="0"/>
              <a:buNone/>
            </a:pPr>
            <a:r>
              <a:rPr lang="es-PA" altLang="es-PA" dirty="0">
                <a:solidFill>
                  <a:srgbClr val="000000"/>
                </a:solidFill>
              </a:rPr>
              <a:t>                                                 </a:t>
            </a:r>
            <a:r>
              <a:rPr lang="es-PA" altLang="es-PA" b="1" dirty="0">
                <a:solidFill>
                  <a:srgbClr val="000000"/>
                </a:solidFill>
              </a:rPr>
              <a:t>2017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43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Freeform: Shape 2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2" descr="Imagen que contiene texto&#10;&#10;Descripción generada con confianza alta">
            <a:extLst>
              <a:ext uri="{FF2B5EF4-FFF2-40B4-BE49-F238E27FC236}">
                <a16:creationId xmlns:a16="http://schemas.microsoft.com/office/drawing/2014/main" id="{A0571E46-A425-48FE-B13C-8BE7CCF97C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174" r="-1" b="-1"/>
          <a:stretch/>
        </p:blipFill>
        <p:spPr>
          <a:xfrm>
            <a:off x="3236181" y="1570748"/>
            <a:ext cx="5462546" cy="3760235"/>
          </a:xfrm>
          <a:prstGeom prst="rect">
            <a:avLst/>
          </a:prstGeom>
        </p:spPr>
      </p:pic>
      <p:sp>
        <p:nvSpPr>
          <p:cNvPr id="6" name="CuadroTexto 5">
            <a:extLst>
              <a:ext uri="{FF2B5EF4-FFF2-40B4-BE49-F238E27FC236}">
                <a16:creationId xmlns:a16="http://schemas.microsoft.com/office/drawing/2014/main" id="{9F331BCD-E0C8-44E7-AF97-1A62023D3509}"/>
              </a:ext>
            </a:extLst>
          </p:cNvPr>
          <p:cNvSpPr txBox="1"/>
          <p:nvPr/>
        </p:nvSpPr>
        <p:spPr>
          <a:xfrm>
            <a:off x="3192234" y="5441795"/>
            <a:ext cx="5506493" cy="1384995"/>
          </a:xfrm>
          <a:prstGeom prst="rect">
            <a:avLst/>
          </a:prstGeom>
          <a:noFill/>
        </p:spPr>
        <p:txBody>
          <a:bodyPr wrap="square" rtlCol="0">
            <a:spAutoFit/>
          </a:bodyPr>
          <a:lstStyle/>
          <a:p>
            <a:pPr algn="ctr"/>
            <a:r>
              <a:rPr lang="es-PA" sz="2800" b="1" dirty="0">
                <a:solidFill>
                  <a:schemeClr val="bg2">
                    <a:lumMod val="50000"/>
                  </a:schemeClr>
                </a:solidFill>
              </a:rPr>
              <a:t>Fuente Informativa y Bibliográfica:</a:t>
            </a:r>
          </a:p>
          <a:p>
            <a:pPr algn="ctr"/>
            <a:r>
              <a:rPr lang="es-PA" sz="2800" b="1" dirty="0">
                <a:solidFill>
                  <a:schemeClr val="bg2">
                    <a:lumMod val="50000"/>
                  </a:schemeClr>
                </a:solidFill>
              </a:rPr>
              <a:t>Organización Internacional </a:t>
            </a:r>
            <a:r>
              <a:rPr lang="es-PA" sz="2800" b="1">
                <a:solidFill>
                  <a:schemeClr val="bg2">
                    <a:lumMod val="50000"/>
                  </a:schemeClr>
                </a:solidFill>
              </a:rPr>
              <a:t>del Trabajo.</a:t>
            </a:r>
            <a:endParaRPr lang="es-PA" sz="2800" b="1" dirty="0">
              <a:solidFill>
                <a:schemeClr val="bg2">
                  <a:lumMod val="50000"/>
                </a:schemeClr>
              </a:solidFill>
            </a:endParaRPr>
          </a:p>
        </p:txBody>
      </p:sp>
    </p:spTree>
    <p:extLst>
      <p:ext uri="{BB962C8B-B14F-4D97-AF65-F5344CB8AC3E}">
        <p14:creationId xmlns:p14="http://schemas.microsoft.com/office/powerpoint/2010/main" val="304844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43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magen que contiene texto&#10;&#10;Descripción generada con confianza alta">
            <a:extLst>
              <a:ext uri="{FF2B5EF4-FFF2-40B4-BE49-F238E27FC236}">
                <a16:creationId xmlns:a16="http://schemas.microsoft.com/office/drawing/2014/main" id="{6A047968-41CA-41B1-8708-9A48610D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260" y="0"/>
            <a:ext cx="5462546" cy="4381222"/>
          </a:xfrm>
          <a:prstGeom prst="rect">
            <a:avLst/>
          </a:prstGeom>
          <a:ln>
            <a:noFill/>
          </a:ln>
          <a:effectLst>
            <a:outerShdw blurRad="292100" dist="139700" dir="2700000" algn="tl" rotWithShape="0">
              <a:srgbClr val="333333">
                <a:alpha val="65000"/>
              </a:srgbClr>
            </a:outerShdw>
          </a:effectLst>
        </p:spPr>
      </p:pic>
      <p:sp>
        <p:nvSpPr>
          <p:cNvPr id="6" name="Rectángulo 5">
            <a:extLst>
              <a:ext uri="{FF2B5EF4-FFF2-40B4-BE49-F238E27FC236}">
                <a16:creationId xmlns:a16="http://schemas.microsoft.com/office/drawing/2014/main" id="{B571677C-7C89-4732-BC81-96F3B437768A}"/>
              </a:ext>
            </a:extLst>
          </p:cNvPr>
          <p:cNvSpPr/>
          <p:nvPr/>
        </p:nvSpPr>
        <p:spPr>
          <a:xfrm>
            <a:off x="2658140" y="4381222"/>
            <a:ext cx="6718004" cy="1107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66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Muchas Gracias…</a:t>
            </a:r>
          </a:p>
        </p:txBody>
      </p:sp>
    </p:spTree>
    <p:extLst>
      <p:ext uri="{BB962C8B-B14F-4D97-AF65-F5344CB8AC3E}">
        <p14:creationId xmlns:p14="http://schemas.microsoft.com/office/powerpoint/2010/main" val="1962156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1"/>
          <p:cNvPicPr>
            <a:picLocks noChangeAspect="1"/>
          </p:cNvPicPr>
          <p:nvPr/>
        </p:nvPicPr>
        <p:blipFill rotWithShape="1">
          <a:blip r:embed="rId2">
            <a:alphaModFix/>
            <a:extLst>
              <a:ext uri="{28A0092B-C50C-407E-A947-70E740481C1C}">
                <a14:useLocalDpi xmlns:a14="http://schemas.microsoft.com/office/drawing/2010/main" val="0"/>
              </a:ext>
            </a:extLst>
          </a:blip>
          <a:srcRect l="12381" r="1769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Marcador de contenido 2">
            <a:extLst/>
          </p:cNvPr>
          <p:cNvSpPr>
            <a:spLocks noGrp="1"/>
          </p:cNvSpPr>
          <p:nvPr>
            <p:ph idx="1"/>
          </p:nvPr>
        </p:nvSpPr>
        <p:spPr>
          <a:xfrm>
            <a:off x="490654" y="2451758"/>
            <a:ext cx="5306584" cy="3882135"/>
          </a:xfr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50000" t="50000" r="50000" b="50000"/>
            </a:path>
            <a:tileRect/>
          </a:gradFill>
          <a:ln w="57150">
            <a:noFill/>
          </a:ln>
          <a:effectLst>
            <a:outerShdw blurRad="50800" dist="38100" dir="2700000" algn="tl" rotWithShape="0">
              <a:prstClr val="black">
                <a:alpha val="40000"/>
              </a:prstClr>
            </a:outerShdw>
            <a:softEdge rad="31750"/>
          </a:effectLst>
          <a:scene3d>
            <a:camera prst="orthographicFront"/>
            <a:lightRig rig="threePt" dir="t"/>
          </a:scene3d>
          <a:sp3d>
            <a:bevelT w="139700" prst="cross"/>
          </a:sp3d>
        </p:spPr>
        <p:txBody>
          <a:bodyPr rtlCol="0" anchor="ctr">
            <a:normAutofit/>
          </a:bodyPr>
          <a:lstStyle/>
          <a:p>
            <a:pPr marL="0" indent="0" algn="just" eaLnBrk="1" fontAlgn="auto" hangingPunct="1">
              <a:spcAft>
                <a:spcPts val="0"/>
              </a:spcAft>
              <a:buFont typeface="Arial" pitchFamily="34" charset="0"/>
              <a:buNone/>
              <a:defRPr/>
            </a:pPr>
            <a:r>
              <a:rPr lang="es-PA" sz="2400" dirty="0">
                <a:solidFill>
                  <a:srgbClr val="000000"/>
                </a:solidFill>
              </a:rPr>
              <a:t>El CETIPPAT  (Comité para la Erradicación del Trabajo Infantil y Protección a la Persona adolescente Trabajadora).  Decreto Ejecutivo Nº 107 del 11 de junio de 2013 en su artículo Nº1 es el Organismo de carácter permanente encargado de asesorar, coordinar y concretar políticas de prevención, atención y protección social de la niñez y la juventud. </a:t>
            </a:r>
          </a:p>
          <a:p>
            <a:pPr marL="0" indent="0" eaLnBrk="1" fontAlgn="auto" hangingPunct="1">
              <a:spcAft>
                <a:spcPts val="0"/>
              </a:spcAft>
              <a:buFont typeface="Arial" pitchFamily="34" charset="0"/>
              <a:buNone/>
              <a:defRPr/>
            </a:pPr>
            <a:endParaRPr lang="es-PA" sz="2000" dirty="0">
              <a:solidFill>
                <a:srgbClr val="000000"/>
              </a:solidFill>
            </a:endParaRPr>
          </a:p>
        </p:txBody>
      </p:sp>
      <p:pic>
        <p:nvPicPr>
          <p:cNvPr id="4" name="Imagen 3" descr="Imagen que contiene texto&#10;&#10;Descripción generada con confianza alta">
            <a:extLst>
              <a:ext uri="{FF2B5EF4-FFF2-40B4-BE49-F238E27FC236}">
                <a16:creationId xmlns:a16="http://schemas.microsoft.com/office/drawing/2014/main" id="{5B83C7CA-EF92-4D47-9945-7A815FE39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715" y="213383"/>
            <a:ext cx="2790825" cy="22383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137">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2" name="Picture 139">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53"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magen que contiene texto&#10;&#10;Descripción generada con confianza alta">
            <a:extLst>
              <a:ext uri="{FF2B5EF4-FFF2-40B4-BE49-F238E27FC236}">
                <a16:creationId xmlns:a16="http://schemas.microsoft.com/office/drawing/2014/main" id="{197F9764-D465-4A69-9E68-221A1158F104}"/>
              </a:ext>
            </a:extLst>
          </p:cNvPr>
          <p:cNvPicPr>
            <a:picLocks noChangeAspect="1"/>
          </p:cNvPicPr>
          <p:nvPr/>
        </p:nvPicPr>
        <p:blipFill rotWithShape="1">
          <a:blip r:embed="rId3">
            <a:extLst>
              <a:ext uri="{28A0092B-C50C-407E-A947-70E740481C1C}">
                <a14:useLocalDpi xmlns:a14="http://schemas.microsoft.com/office/drawing/2010/main" val="0"/>
              </a:ext>
            </a:extLst>
          </a:blip>
          <a:srcRect t="22819" r="1" b="5696"/>
          <a:stretch/>
        </p:blipFill>
        <p:spPr>
          <a:xfrm>
            <a:off x="2521205" y="213398"/>
            <a:ext cx="2373271" cy="1360715"/>
          </a:xfrm>
          <a:prstGeom prst="rect">
            <a:avLst/>
          </a:prstGeom>
        </p:spPr>
      </p:pic>
      <p:sp>
        <p:nvSpPr>
          <p:cNvPr id="144"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7" name="Imagen 3" descr="IMG_174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40" r="3" b="538"/>
          <a:stretch/>
        </p:blipFill>
        <p:spPr bwMode="auto">
          <a:xfrm>
            <a:off x="508930" y="3875314"/>
            <a:ext cx="3384709" cy="26704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Marcador de contenido 2"/>
          <p:cNvSpPr>
            <a:spLocks noGrp="1"/>
          </p:cNvSpPr>
          <p:nvPr>
            <p:ph idx="1"/>
          </p:nvPr>
        </p:nvSpPr>
        <p:spPr>
          <a:xfrm>
            <a:off x="5699913" y="1059366"/>
            <a:ext cx="5429004" cy="4873083"/>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effectLst>
            <a:softEdge rad="317500"/>
          </a:effectLst>
        </p:spPr>
        <p:txBody>
          <a:bodyPr anchor="ctr">
            <a:normAutofit/>
          </a:bodyPr>
          <a:lstStyle/>
          <a:p>
            <a:pPr marL="0" indent="0" algn="just" eaLnBrk="1" hangingPunct="1">
              <a:buFont typeface="Arial" pitchFamily="34" charset="0"/>
              <a:buNone/>
            </a:pPr>
            <a:endParaRPr lang="es-PA" altLang="es-PA" dirty="0">
              <a:solidFill>
                <a:srgbClr val="000000"/>
              </a:solidFill>
            </a:endParaRPr>
          </a:p>
          <a:p>
            <a:pPr marL="0" indent="0" algn="just" eaLnBrk="1" hangingPunct="1">
              <a:buFont typeface="Arial" pitchFamily="34" charset="0"/>
              <a:buNone/>
            </a:pPr>
            <a:r>
              <a:rPr lang="es-PA" altLang="es-PA" dirty="0">
                <a:solidFill>
                  <a:srgbClr val="000000"/>
                </a:solidFill>
              </a:rPr>
              <a:t>El Ministerio de Educación como parte del CETIPPAT, en su rol protagónico de garantizar el derecho a la educación de niños  y adolescentes: planifica, organiza, provee y da seguimiento al cumplimiento de  este derecho a través de oportunidades educativas  a toda la población estudiantil del país.  </a:t>
            </a:r>
          </a:p>
          <a:p>
            <a:pPr marL="0" indent="0" algn="just" eaLnBrk="1" hangingPunct="1">
              <a:buFont typeface="Arial" pitchFamily="34" charset="0"/>
              <a:buNone/>
            </a:pPr>
            <a:endParaRPr lang="es-PA" altLang="es-PA" dirty="0">
              <a:solidFill>
                <a:srgbClr val="000000"/>
              </a:solidFill>
            </a:endParaRPr>
          </a:p>
          <a:p>
            <a:pPr marL="0" indent="0" algn="just" eaLnBrk="1" hangingPunct="1">
              <a:buFont typeface="Arial" pitchFamily="34" charset="0"/>
              <a:buNone/>
            </a:pPr>
            <a:endParaRPr lang="es-PA" altLang="es-PA" sz="20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76">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5664367" y="3512188"/>
            <a:ext cx="6000254" cy="2581860"/>
          </a:xfrm>
          <a:solidFill>
            <a:srgbClr val="99CCFF"/>
          </a:solidFill>
          <a:effectLst>
            <a:softEdge rad="635000"/>
          </a:effectLst>
          <a:scene3d>
            <a:camera prst="orthographicFront"/>
            <a:lightRig rig="threePt" dir="t"/>
          </a:scene3d>
          <a:sp3d>
            <a:bevelT w="152400" h="50800" prst="softRound"/>
          </a:sp3d>
        </p:spPr>
        <p:txBody>
          <a:bodyPr rtlCol="0" anchor="t">
            <a:normAutofit/>
          </a:bodyPr>
          <a:lstStyle/>
          <a:p>
            <a:pPr eaLnBrk="1" fontAlgn="auto" hangingPunct="1">
              <a:spcAft>
                <a:spcPts val="0"/>
              </a:spcAft>
              <a:defRPr/>
            </a:pPr>
            <a:br>
              <a:rPr lang="es-PA" sz="1900" dirty="0">
                <a:solidFill>
                  <a:srgbClr val="000000"/>
                </a:solidFill>
              </a:rPr>
            </a:br>
            <a:r>
              <a:rPr lang="es-PA" sz="2800" b="1" dirty="0">
                <a:solidFill>
                  <a:srgbClr val="002060"/>
                </a:solidFill>
              </a:rPr>
              <a:t>¡</a:t>
            </a:r>
            <a:r>
              <a:rPr lang="es-PA" sz="3200" b="1" dirty="0">
                <a:solidFill>
                  <a:srgbClr val="002060"/>
                </a:solidFill>
              </a:rPr>
              <a:t>Los niños no deberían trabajar en el campo, sino en sus sueños!</a:t>
            </a:r>
            <a:br>
              <a:rPr lang="es-PA" sz="3200" b="1" dirty="0">
                <a:solidFill>
                  <a:srgbClr val="002060"/>
                </a:solidFill>
              </a:rPr>
            </a:br>
            <a:r>
              <a:rPr lang="es-PA" sz="3200" b="1" dirty="0">
                <a:solidFill>
                  <a:srgbClr val="002060"/>
                </a:solidFill>
              </a:rPr>
              <a:t>Organización Internacional del Trabajo. OIT</a:t>
            </a:r>
            <a:br>
              <a:rPr lang="es-PA" sz="2800" b="1" dirty="0">
                <a:solidFill>
                  <a:srgbClr val="002060"/>
                </a:solidFill>
              </a:rPr>
            </a:br>
            <a:endParaRPr lang="es-PA" sz="2800" b="1" dirty="0">
              <a:solidFill>
                <a:srgbClr val="002060"/>
              </a:solidFill>
            </a:endParaRPr>
          </a:p>
        </p:txBody>
      </p:sp>
      <p:sp>
        <p:nvSpPr>
          <p:cNvPr id="81"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descr="Imagen que contiene texto&#10;&#10;Descripción generada con confianza alta">
            <a:extLst>
              <a:ext uri="{FF2B5EF4-FFF2-40B4-BE49-F238E27FC236}">
                <a16:creationId xmlns:a16="http://schemas.microsoft.com/office/drawing/2014/main" id="{81F96681-EB4F-44DD-A7FC-52915EBEC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81" y="3152136"/>
            <a:ext cx="3163437" cy="2537227"/>
          </a:xfrm>
          <a:prstGeom prst="rect">
            <a:avLst/>
          </a:prstGeom>
        </p:spPr>
      </p:pic>
      <p:sp>
        <p:nvSpPr>
          <p:cNvPr id="83" name="Freeform: Shape 82">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1" name="Picture 2" descr="IMG_173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255"/>
          <a:stretch/>
        </p:blipFill>
        <p:spPr bwMode="auto">
          <a:xfrm>
            <a:off x="5418595" y="487395"/>
            <a:ext cx="2754249" cy="15492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5" name="Picture 2" descr="P140088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8666" r="18276"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Marcador de contenido 2"/>
          <p:cNvSpPr>
            <a:spLocks noGrp="1"/>
          </p:cNvSpPr>
          <p:nvPr>
            <p:ph idx="1"/>
          </p:nvPr>
        </p:nvSpPr>
        <p:spPr>
          <a:xfrm>
            <a:off x="5481563" y="2372106"/>
            <a:ext cx="5323970" cy="4184811"/>
          </a:xfrm>
          <a:solidFill>
            <a:srgbClr val="FF9966"/>
          </a:solidFill>
          <a:effectLst>
            <a:softEdge rad="635000"/>
          </a:effectLst>
        </p:spPr>
        <p:style>
          <a:lnRef idx="1">
            <a:schemeClr val="accent1"/>
          </a:lnRef>
          <a:fillRef idx="3">
            <a:schemeClr val="accent1"/>
          </a:fillRef>
          <a:effectRef idx="2">
            <a:schemeClr val="accent1"/>
          </a:effectRef>
          <a:fontRef idx="minor">
            <a:schemeClr val="lt1"/>
          </a:fontRef>
        </p:style>
        <p:txBody>
          <a:bodyPr anchor="ctr">
            <a:normAutofit/>
          </a:bodyPr>
          <a:lstStyle/>
          <a:p>
            <a:pPr marL="0" indent="0" algn="just" eaLnBrk="1" hangingPunct="1">
              <a:buFont typeface="Arial" pitchFamily="34" charset="0"/>
              <a:buNone/>
            </a:pPr>
            <a:r>
              <a:rPr lang="es-PA" altLang="es-PA" dirty="0">
                <a:solidFill>
                  <a:srgbClr val="000000"/>
                </a:solidFill>
              </a:rPr>
              <a:t>TRABAJO INFANTIL Toda actividad laboral  remunerada o no, que impide a niños, niñas asistir a la escuela, permanecer en ella y completarla exitosamente, ya sea por largas  jornadas laborales;  ambientes de trabajo  peligrosos  para su salud  o por la exposición a abusos por parte de personas adultas. </a:t>
            </a:r>
          </a:p>
          <a:p>
            <a:pPr marL="0" indent="0" algn="just" eaLnBrk="1" hangingPunct="1">
              <a:buFont typeface="Arial" pitchFamily="34" charset="0"/>
              <a:buNone/>
            </a:pPr>
            <a:endParaRPr lang="es-PA" altLang="es-PA" sz="2000" dirty="0">
              <a:solidFill>
                <a:srgbClr val="000000"/>
              </a:solidFill>
            </a:endParaRPr>
          </a:p>
        </p:txBody>
      </p:sp>
      <p:pic>
        <p:nvPicPr>
          <p:cNvPr id="3" name="Imagen 2" descr="Imagen que contiene texto&#10;&#10;Descripción generada con confianza alta">
            <a:extLst>
              <a:ext uri="{FF2B5EF4-FFF2-40B4-BE49-F238E27FC236}">
                <a16:creationId xmlns:a16="http://schemas.microsoft.com/office/drawing/2014/main" id="{5D2FC493-CC53-4EAA-A04D-BFCFB18DE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628" y="133731"/>
            <a:ext cx="2790825" cy="22383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Imagen 5"/>
          <p:cNvPicPr>
            <a:picLocks noChangeAspect="1"/>
          </p:cNvPicPr>
          <p:nvPr/>
        </p:nvPicPr>
        <p:blipFill rotWithShape="1">
          <a:blip r:embed="rId2">
            <a:alphaModFix/>
            <a:extLst>
              <a:ext uri="{28A0092B-C50C-407E-A947-70E740481C1C}">
                <a14:useLocalDpi xmlns:a14="http://schemas.microsoft.com/office/drawing/2010/main" val="0"/>
              </a:ext>
            </a:extLst>
          </a:blip>
          <a:srcRect l="10811" r="15764"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9218" name="Marcador de contenido 2"/>
          <p:cNvSpPr>
            <a:spLocks noGrp="1"/>
          </p:cNvSpPr>
          <p:nvPr>
            <p:ph idx="1"/>
          </p:nvPr>
        </p:nvSpPr>
        <p:spPr>
          <a:xfrm>
            <a:off x="858644" y="914400"/>
            <a:ext cx="4653156" cy="5146573"/>
          </a:xfrm>
          <a:solidFill>
            <a:schemeClr val="accent3">
              <a:lumMod val="20000"/>
              <a:lumOff val="80000"/>
            </a:schemeClr>
          </a:solidFill>
          <a:ln w="38100">
            <a:solidFill>
              <a:schemeClr val="accent3"/>
            </a:solidFill>
          </a:ln>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chor="ctr">
            <a:normAutofit/>
          </a:bodyPr>
          <a:lstStyle/>
          <a:p>
            <a:pPr marL="0" indent="0" algn="ctr" eaLnBrk="1" hangingPunct="1">
              <a:buFont typeface="Arial" pitchFamily="34" charset="0"/>
              <a:buNone/>
            </a:pPr>
            <a:r>
              <a:rPr lang="es-PA" altLang="es-PA" b="1" dirty="0">
                <a:solidFill>
                  <a:srgbClr val="000000"/>
                </a:solidFill>
              </a:rPr>
              <a:t>12 de Junio</a:t>
            </a:r>
          </a:p>
          <a:p>
            <a:pPr marL="0" indent="0" algn="just" eaLnBrk="1" hangingPunct="1">
              <a:buFont typeface="Arial" pitchFamily="34" charset="0"/>
              <a:buNone/>
            </a:pPr>
            <a:r>
              <a:rPr lang="es-PA" altLang="es-PA" dirty="0">
                <a:solidFill>
                  <a:srgbClr val="000000"/>
                </a:solidFill>
              </a:rPr>
              <a:t>Cada año tenemos la oportunidad de fomentar y coordinar las iniciativas de los gobiernos, sociedad civil, medios de comunicación y muchos otros actores locales, como escuelas  en la lucha contra el trabajo infantil.</a:t>
            </a:r>
          </a:p>
          <a:p>
            <a:pPr marL="0" indent="0" algn="just" eaLnBrk="1" hangingPunct="1">
              <a:buFont typeface="Arial" pitchFamily="34" charset="0"/>
              <a:buNone/>
            </a:pPr>
            <a:endParaRPr lang="es-PA" altLang="es-PA" sz="20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7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3" name="Picture 5"/>
          <p:cNvPicPr>
            <a:picLocks noGrp="1" noChangeAspect="1" noChangeArrowheads="1"/>
          </p:cNvPicPr>
          <p:nvPr/>
        </p:nvPicPr>
        <p:blipFill rotWithShape="1">
          <a:blip r:embed="rId3">
            <a:alphaModFix/>
            <a:extLst>
              <a:ext uri="{28A0092B-C50C-407E-A947-70E740481C1C}">
                <a14:useLocalDpi xmlns:a14="http://schemas.microsoft.com/office/drawing/2010/main" val="0"/>
              </a:ext>
            </a:extLst>
          </a:blip>
          <a:srcRect t="4673" r="1" b="33510"/>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
        <p:nvSpPr>
          <p:cNvPr id="10242" name="Marcador de contenido 2"/>
          <p:cNvSpPr>
            <a:spLocks noGrp="1"/>
          </p:cNvSpPr>
          <p:nvPr>
            <p:ph idx="1"/>
          </p:nvPr>
        </p:nvSpPr>
        <p:spPr>
          <a:xfrm>
            <a:off x="1048214" y="1182029"/>
            <a:ext cx="5047785" cy="5006896"/>
          </a:xfrm>
          <a:solidFill>
            <a:schemeClr val="accent3">
              <a:lumMod val="60000"/>
              <a:lumOff val="40000"/>
            </a:schemeClr>
          </a:solidFill>
          <a:effectLst>
            <a:outerShdw blurRad="50800" dist="50800" dir="5400000" algn="ctr" rotWithShape="0">
              <a:srgbClr val="FFCCFF"/>
            </a:outerShdw>
            <a:softEdge rad="635000"/>
          </a:effectLst>
        </p:spPr>
        <p:txBody>
          <a:bodyPr anchor="ctr">
            <a:normAutofit/>
          </a:bodyPr>
          <a:lstStyle/>
          <a:p>
            <a:pPr marL="0" indent="0" algn="just" eaLnBrk="1" hangingPunct="1">
              <a:buFont typeface="Arial" pitchFamily="34" charset="0"/>
              <a:buNone/>
            </a:pPr>
            <a:endParaRPr lang="es-PA" altLang="es-PA" sz="3600" dirty="0">
              <a:solidFill>
                <a:srgbClr val="000000"/>
              </a:solidFill>
            </a:endParaRPr>
          </a:p>
          <a:p>
            <a:pPr marL="0" indent="0" algn="just" eaLnBrk="1" hangingPunct="1">
              <a:buFont typeface="Arial" pitchFamily="34" charset="0"/>
              <a:buNone/>
            </a:pPr>
            <a:r>
              <a:rPr lang="es-PA" altLang="es-PA" sz="3600" dirty="0">
                <a:solidFill>
                  <a:srgbClr val="000000"/>
                </a:solidFill>
              </a:rPr>
              <a:t> Algunos niños inician su vida laboral luego de experimentar el fracaso escolar, pero otros fracasan en la escuela como consecuencia de su inserción temprana en el trabajo. </a:t>
            </a:r>
          </a:p>
          <a:p>
            <a:pPr marL="0" indent="0" eaLnBrk="1" hangingPunct="1">
              <a:buFont typeface="Arial" pitchFamily="34" charset="0"/>
              <a:buNone/>
            </a:pPr>
            <a:endParaRPr lang="es-PA" altLang="es-PA" sz="2000" dirty="0">
              <a:solidFill>
                <a:srgbClr val="000000"/>
              </a:solidFill>
            </a:endParaRPr>
          </a:p>
        </p:txBody>
      </p:sp>
      <p:sp>
        <p:nvSpPr>
          <p:cNvPr id="7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4C6550F5-2B73-4E2B-BDA1-B031AF7111FA}"/>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631" r="-2" b="-2"/>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7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71"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7" name="Imagen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0347" y="-139842"/>
            <a:ext cx="4326673" cy="32450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descr="Imagen que contiene texto&#10;&#10;Descripción generada con confianza alta">
            <a:extLst>
              <a:ext uri="{FF2B5EF4-FFF2-40B4-BE49-F238E27FC236}">
                <a16:creationId xmlns:a16="http://schemas.microsoft.com/office/drawing/2014/main" id="{0AF21753-2781-48A0-8DD2-F655F97CC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28" y="3875314"/>
            <a:ext cx="3329513" cy="2670429"/>
          </a:xfrm>
          <a:prstGeom prst="rect">
            <a:avLst/>
          </a:prstGeom>
        </p:spPr>
      </p:pic>
      <p:sp>
        <p:nvSpPr>
          <p:cNvPr id="11266" name="Marcador de contenido 2"/>
          <p:cNvSpPr>
            <a:spLocks noGrp="1"/>
          </p:cNvSpPr>
          <p:nvPr>
            <p:ph idx="1"/>
          </p:nvPr>
        </p:nvSpPr>
        <p:spPr>
          <a:xfrm>
            <a:off x="6087021" y="2165673"/>
            <a:ext cx="5086502" cy="3945300"/>
          </a:xfrm>
          <a:solidFill>
            <a:srgbClr val="FF9966"/>
          </a:solidFill>
          <a:effectLst>
            <a:outerShdw blurRad="50800" dist="50800" dir="5400000" algn="ctr" rotWithShape="0">
              <a:schemeClr val="accent6">
                <a:lumMod val="60000"/>
                <a:lumOff val="40000"/>
              </a:schemeClr>
            </a:outerShdw>
            <a:softEdge rad="635000"/>
          </a:effectLst>
        </p:spPr>
        <p:style>
          <a:lnRef idx="1">
            <a:schemeClr val="accent1"/>
          </a:lnRef>
          <a:fillRef idx="3">
            <a:schemeClr val="accent1"/>
          </a:fillRef>
          <a:effectRef idx="2">
            <a:schemeClr val="accent1"/>
          </a:effectRef>
          <a:fontRef idx="minor">
            <a:schemeClr val="lt1"/>
          </a:fontRef>
        </p:style>
        <p:txBody>
          <a:bodyPr anchor="ctr">
            <a:normAutofit/>
          </a:bodyPr>
          <a:lstStyle/>
          <a:p>
            <a:pPr marL="0" indent="0" algn="just" eaLnBrk="1" hangingPunct="1">
              <a:buFont typeface="Arial" pitchFamily="34" charset="0"/>
              <a:buNone/>
            </a:pPr>
            <a:r>
              <a:rPr lang="es-PA" altLang="es-PA" dirty="0">
                <a:solidFill>
                  <a:srgbClr val="000000"/>
                </a:solidFill>
              </a:rPr>
              <a:t>En Panamá, garantizar el derecho a la educación de los niños, niñas y adolescentes trabajadores, así como prevenir y reducir el trabajo infantil es TAREA PRIORITARIA. *</a:t>
            </a:r>
          </a:p>
          <a:p>
            <a:pPr marL="0" indent="0" eaLnBrk="1" hangingPunct="1">
              <a:buFont typeface="Arial" pitchFamily="34" charset="0"/>
              <a:buNone/>
            </a:pPr>
            <a:endParaRPr lang="es-PA" altLang="es-PA" sz="20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13</TotalTime>
  <Words>1107</Words>
  <Application>Microsoft Office PowerPoint</Application>
  <PresentationFormat>Panorámica</PresentationFormat>
  <Paragraphs>50</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Hind</vt:lpstr>
      <vt:lpstr>Tema de Office</vt:lpstr>
      <vt:lpstr>Presentación de PowerPoint</vt:lpstr>
      <vt:lpstr>Presentación de PowerPoint</vt:lpstr>
      <vt:lpstr>Presentación de PowerPoint</vt:lpstr>
      <vt:lpstr>Presentación de PowerPoint</vt:lpstr>
      <vt:lpstr> ¡Los niños no deberían trabajar en el campo, sino en sus sueños! Organización Internacional del Trabajo. OIT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Lourdes barreno</dc:creator>
  <cp:lastModifiedBy>Lourdes barreno</cp:lastModifiedBy>
  <cp:revision>4</cp:revision>
  <dcterms:created xsi:type="dcterms:W3CDTF">2019-06-10T15:30:14Z</dcterms:created>
  <dcterms:modified xsi:type="dcterms:W3CDTF">2019-06-10T16:07:02Z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1145888</vt:lpwstr>
  </property>
  <property fmtid="{D5CDD505-2E9C-101B-9397-08002B2CF9AE}" pid="3" name="NXPowerLiteSettings">
    <vt:lpwstr>C7000400038000</vt:lpwstr>
  </property>
  <property fmtid="{D5CDD505-2E9C-101B-9397-08002B2CF9AE}" pid="4" name="NXPowerLiteVersion">
    <vt:lpwstr>S8.2.2</vt:lpwstr>
  </property>
</Properties>
</file>