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pptx" ContentType="application/vnd.openxmlformats-officedocument.presentationml.presentation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61" r:id="rId3"/>
    <p:sldId id="263" r:id="rId4"/>
    <p:sldId id="260" r:id="rId5"/>
    <p:sldId id="264" r:id="rId6"/>
    <p:sldId id="265" r:id="rId7"/>
    <p:sldId id="267" r:id="rId8"/>
    <p:sldId id="266" r:id="rId9"/>
    <p:sldId id="268" r:id="rId10"/>
    <p:sldId id="269" r:id="rId11"/>
    <p:sldId id="270" r:id="rId12"/>
    <p:sldId id="257" r:id="rId13"/>
    <p:sldId id="275" r:id="rId14"/>
    <p:sldId id="259" r:id="rId15"/>
    <p:sldId id="271" r:id="rId16"/>
    <p:sldId id="273" r:id="rId17"/>
    <p:sldId id="272" r:id="rId18"/>
    <p:sldId id="258" r:id="rId19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12" autoAdjust="0"/>
    <p:restoredTop sz="93466" autoAdjust="0"/>
  </p:normalViewPr>
  <p:slideViewPr>
    <p:cSldViewPr>
      <p:cViewPr>
        <p:scale>
          <a:sx n="70" d="100"/>
          <a:sy n="70" d="100"/>
        </p:scale>
        <p:origin x="-570" y="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A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595270-5A81-40BD-8EA2-50D9CA761CC5}" type="datetimeFigureOut">
              <a:rPr lang="es-PA" smtClean="0"/>
              <a:t>10/03/2012</a:t>
            </a:fld>
            <a:endParaRPr lang="es-PA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A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A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65E26-6C2C-4503-AFDF-73BF417B04E7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337340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65E26-6C2C-4503-AFDF-73BF417B04E7}" type="slidenum">
              <a:rPr lang="es-PA" smtClean="0"/>
              <a:t>17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743248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BAC8DF5-9527-44A6-8971-9930A7569585}" type="datetimeFigureOut">
              <a:rPr lang="es-ES" smtClean="0"/>
              <a:t>03/10/2012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0C90EF3-B140-441F-B3A1-2BD383A62A4D}" type="slidenum">
              <a:rPr lang="es-ES" smtClean="0"/>
              <a:t>‹Nº›</a:t>
            </a:fld>
            <a:endParaRPr lang="es-ES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C8DF5-9527-44A6-8971-9930A7569585}" type="datetimeFigureOut">
              <a:rPr lang="es-ES" smtClean="0"/>
              <a:t>03/10/2012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0EF3-B140-441F-B3A1-2BD383A62A4D}" type="slidenum">
              <a:rPr lang="es-ES" smtClean="0"/>
              <a:t>‹Nº›</a:t>
            </a:fld>
            <a:endParaRPr lang="es-ES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C8DF5-9527-44A6-8971-9930A7569585}" type="datetimeFigureOut">
              <a:rPr lang="es-ES" smtClean="0"/>
              <a:t>03/10/2012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0EF3-B140-441F-B3A1-2BD383A62A4D}" type="slidenum">
              <a:rPr lang="es-ES" smtClean="0"/>
              <a:t>‹Nº›</a:t>
            </a:fld>
            <a:endParaRPr lang="es-ES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C8DF5-9527-44A6-8971-9930A7569585}" type="datetimeFigureOut">
              <a:rPr lang="es-ES" smtClean="0"/>
              <a:t>03/10/2012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0EF3-B140-441F-B3A1-2BD383A62A4D}" type="slidenum">
              <a:rPr lang="es-ES" smtClean="0"/>
              <a:t>‹Nº›</a:t>
            </a:fld>
            <a:endParaRPr lang="es-E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C8DF5-9527-44A6-8971-9930A7569585}" type="datetimeFigureOut">
              <a:rPr lang="es-ES" smtClean="0"/>
              <a:t>03/10/2012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0EF3-B140-441F-B3A1-2BD383A62A4D}" type="slidenum">
              <a:rPr lang="es-ES" smtClean="0"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C8DF5-9527-44A6-8971-9930A7569585}" type="datetimeFigureOut">
              <a:rPr lang="es-ES" smtClean="0"/>
              <a:t>03/10/2012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0EF3-B140-441F-B3A1-2BD383A62A4D}" type="slidenum">
              <a:rPr lang="es-ES" smtClean="0"/>
              <a:t>‹Nº›</a:t>
            </a:fld>
            <a:endParaRPr lang="es-E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C8DF5-9527-44A6-8971-9930A7569585}" type="datetimeFigureOut">
              <a:rPr lang="es-ES" smtClean="0"/>
              <a:t>03/10/2012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0EF3-B140-441F-B3A1-2BD383A62A4D}" type="slidenum">
              <a:rPr lang="es-ES" smtClean="0"/>
              <a:t>‹Nº›</a:t>
            </a:fld>
            <a:endParaRPr lang="es-ES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C8DF5-9527-44A6-8971-9930A7569585}" type="datetimeFigureOut">
              <a:rPr lang="es-ES" smtClean="0"/>
              <a:t>03/10/2012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0EF3-B140-441F-B3A1-2BD383A62A4D}" type="slidenum">
              <a:rPr lang="es-ES" smtClean="0"/>
              <a:t>‹Nº›</a:t>
            </a:fld>
            <a:endParaRPr lang="es-ES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C8DF5-9527-44A6-8971-9930A7569585}" type="datetimeFigureOut">
              <a:rPr lang="es-ES" smtClean="0"/>
              <a:t>03/10/2012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0EF3-B140-441F-B3A1-2BD383A62A4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C8DF5-9527-44A6-8971-9930A7569585}" type="datetimeFigureOut">
              <a:rPr lang="es-ES" smtClean="0"/>
              <a:t>03/10/2012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0EF3-B140-441F-B3A1-2BD383A62A4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C8DF5-9527-44A6-8971-9930A7569585}" type="datetimeFigureOut">
              <a:rPr lang="es-ES" smtClean="0"/>
              <a:t>03/10/2012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0EF3-B140-441F-B3A1-2BD383A62A4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2BAC8DF5-9527-44A6-8971-9930A7569585}" type="datetimeFigureOut">
              <a:rPr lang="es-ES" smtClean="0"/>
              <a:t>03/10/2012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0C90EF3-B140-441F-B3A1-2BD383A62A4D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package" Target="../embeddings/Documento_de_Microsoft_Word6.docx"/><Relationship Id="rId5" Type="http://schemas.openxmlformats.org/officeDocument/2006/relationships/image" Target="../media/image28.gif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3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hyperlink" Target="http://www.youtube.com/watch?v=tgYGTfXK2lI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outube.com/watch?v=MM_aTfSvpa" TargetMode="External"/><Relationship Id="rId3" Type="http://schemas.openxmlformats.org/officeDocument/2006/relationships/image" Target="../media/image12.png"/><Relationship Id="rId7" Type="http://schemas.openxmlformats.org/officeDocument/2006/relationships/hyperlink" Target="http://www.youtube.com/watch?v=Q4me3keQtUY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outube.com/watch?v=tgYGTfXK2lI" TargetMode="External"/><Relationship Id="rId5" Type="http://schemas.openxmlformats.org/officeDocument/2006/relationships/hyperlink" Target="http://www.youtube.com/watch?v=GW_pSlfu174" TargetMode="External"/><Relationship Id="rId10" Type="http://schemas.openxmlformats.org/officeDocument/2006/relationships/image" Target="../media/image37.gif"/><Relationship Id="rId4" Type="http://schemas.openxmlformats.org/officeDocument/2006/relationships/hyperlink" Target="http://www.iica.int/Esp/organizacion/LTGC/agroturismo/Documentos%20Agroturismo/Turismo%20Rural%20en%20Costa%20Rica-informefinal.pdf" TargetMode="External"/><Relationship Id="rId9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3.xml"/><Relationship Id="rId3" Type="http://schemas.openxmlformats.org/officeDocument/2006/relationships/slide" Target="slide3.xml"/><Relationship Id="rId7" Type="http://schemas.openxmlformats.org/officeDocument/2006/relationships/slide" Target="slide7.xml"/><Relationship Id="rId12" Type="http://schemas.openxmlformats.org/officeDocument/2006/relationships/slide" Target="slide12.xml"/><Relationship Id="rId2" Type="http://schemas.openxmlformats.org/officeDocument/2006/relationships/image" Target="../media/image6.png"/><Relationship Id="rId16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slide" Target="slide11.xml"/><Relationship Id="rId5" Type="http://schemas.openxmlformats.org/officeDocument/2006/relationships/slide" Target="slide5.xml"/><Relationship Id="rId15" Type="http://schemas.openxmlformats.org/officeDocument/2006/relationships/slide" Target="slide15.xml"/><Relationship Id="rId10" Type="http://schemas.openxmlformats.org/officeDocument/2006/relationships/slide" Target="slide10.xml"/><Relationship Id="rId4" Type="http://schemas.openxmlformats.org/officeDocument/2006/relationships/slide" Target="slide4.xml"/><Relationship Id="rId9" Type="http://schemas.openxmlformats.org/officeDocument/2006/relationships/slide" Target="slide9.xml"/><Relationship Id="rId14" Type="http://schemas.openxmlformats.org/officeDocument/2006/relationships/slide" Target="slide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PESCADO_FRESCO.pps" TargetMode="External"/><Relationship Id="rId7" Type="http://schemas.openxmlformats.org/officeDocument/2006/relationships/hyperlink" Target="http://www.youtube.com/watch?v=GW_pSlfu174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slide" Target="slide2.xml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Documento_de_Microsoft_Word1.docx"/><Relationship Id="rId13" Type="http://schemas.openxmlformats.org/officeDocument/2006/relationships/image" Target="../media/image16.wmf"/><Relationship Id="rId3" Type="http://schemas.openxmlformats.org/officeDocument/2006/relationships/image" Target="../media/image17.png"/><Relationship Id="rId7" Type="http://schemas.openxmlformats.org/officeDocument/2006/relationships/image" Target="../media/image18.gif"/><Relationship Id="rId12" Type="http://schemas.openxmlformats.org/officeDocument/2006/relationships/package" Target="../embeddings/Documento_de_Microsoft_Word3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slide" Target="slide2.xml"/><Relationship Id="rId11" Type="http://schemas.openxmlformats.org/officeDocument/2006/relationships/image" Target="../media/image15.wmf"/><Relationship Id="rId5" Type="http://schemas.openxmlformats.org/officeDocument/2006/relationships/hyperlink" Target="http://www.youtube.com/watch?v=MM_aTfSvpac" TargetMode="External"/><Relationship Id="rId10" Type="http://schemas.openxmlformats.org/officeDocument/2006/relationships/package" Target="../embeddings/Documento_de_Microsoft_Word2.docx"/><Relationship Id="rId4" Type="http://schemas.openxmlformats.org/officeDocument/2006/relationships/hyperlink" Target="http://www.youtube.com/watch?v=Q4me3keQtUY" TargetMode="External"/><Relationship Id="rId9" Type="http://schemas.openxmlformats.org/officeDocument/2006/relationships/image" Target="../media/image14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Documento_de_Microsoft_Word5.docx"/><Relationship Id="rId3" Type="http://schemas.openxmlformats.org/officeDocument/2006/relationships/image" Target="../media/image23.png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package" Target="../embeddings/Presentaci_n_de_Microsoft_PowerPoint4.pptx"/><Relationship Id="rId5" Type="http://schemas.openxmlformats.org/officeDocument/2006/relationships/image" Target="../media/image24.gif"/><Relationship Id="rId4" Type="http://schemas.openxmlformats.org/officeDocument/2006/relationships/slide" Target="slide2.xml"/><Relationship Id="rId9" Type="http://schemas.openxmlformats.org/officeDocument/2006/relationships/image" Target="../media/image22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Título"/>
          <p:cNvSpPr>
            <a:spLocks noGrp="1"/>
          </p:cNvSpPr>
          <p:nvPr>
            <p:ph type="ctrTitle"/>
          </p:nvPr>
        </p:nvSpPr>
        <p:spPr>
          <a:xfrm>
            <a:off x="685800" y="548680"/>
            <a:ext cx="7772400" cy="2118097"/>
          </a:xfrm>
        </p:spPr>
        <p:txBody>
          <a:bodyPr>
            <a:noAutofit/>
          </a:bodyPr>
          <a:lstStyle/>
          <a:p>
            <a:r>
              <a:rPr lang="es-PA" sz="4000" dirty="0" smtClean="0">
                <a:latin typeface="AngsanaUPC" pitchFamily="18" charset="-34"/>
                <a:cs typeface="AngsanaUPC" pitchFamily="18" charset="-34"/>
              </a:rPr>
              <a:t>AGROTURISMO COMO HERRAMIENTA PARA EL DESARROLLO SOCIAL Y ECONÓMICO EN LAS COMUNIDADES EN </a:t>
            </a:r>
            <a:r>
              <a:rPr lang="es-PA" sz="4000" dirty="0" smtClean="0">
                <a:latin typeface="Curlz MT" pitchFamily="82" charset="0"/>
                <a:cs typeface="AngsanaUPC" pitchFamily="18" charset="-34"/>
              </a:rPr>
              <a:t>VERAGUAS</a:t>
            </a:r>
            <a:endParaRPr lang="es-ES" sz="4000" dirty="0">
              <a:latin typeface="Curlz MT" pitchFamily="82" charset="0"/>
              <a:cs typeface="AngsanaUPC" pitchFamily="18" charset="-34"/>
            </a:endParaRPr>
          </a:p>
        </p:txBody>
      </p:sp>
      <p:sp>
        <p:nvSpPr>
          <p:cNvPr id="11" name="10 Subtítulo"/>
          <p:cNvSpPr>
            <a:spLocks noGrp="1"/>
          </p:cNvSpPr>
          <p:nvPr>
            <p:ph type="subTitle" idx="1"/>
          </p:nvPr>
        </p:nvSpPr>
        <p:spPr>
          <a:xfrm>
            <a:off x="1043608" y="4077072"/>
            <a:ext cx="7488832" cy="1296144"/>
          </a:xfrm>
        </p:spPr>
        <p:txBody>
          <a:bodyPr>
            <a:normAutofit lnSpcReduction="10000"/>
          </a:bodyPr>
          <a:lstStyle/>
          <a:p>
            <a:r>
              <a:rPr lang="es-ES" dirty="0" smtClean="0"/>
              <a:t>POR : KATMIA BARRÍA</a:t>
            </a:r>
          </a:p>
          <a:p>
            <a:r>
              <a:rPr lang="es-ES" dirty="0" smtClean="0"/>
              <a:t>12°</a:t>
            </a:r>
          </a:p>
          <a:p>
            <a:r>
              <a:rPr lang="es-ES" dirty="0" smtClean="0"/>
              <a:t>TURISMO</a:t>
            </a:r>
            <a:endParaRPr lang="es-ES" dirty="0"/>
          </a:p>
        </p:txBody>
      </p:sp>
      <p:pic>
        <p:nvPicPr>
          <p:cNvPr id="6" name="richard clayderman - carta a mi madr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92280" y="4941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72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  <p:bldP spid="10" grpId="1"/>
      <p:bldP spid="11" grpId="0" build="p"/>
      <p:bldP spid="11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PA" dirty="0"/>
              <a:t>¿De qué manera ilustrarías  a las personas para que así  valoren el potencial agro-turístico de nuestro País</a:t>
            </a:r>
            <a:r>
              <a:rPr lang="es-PA" dirty="0" smtClean="0"/>
              <a:t>?</a:t>
            </a:r>
          </a:p>
          <a:p>
            <a:pPr marL="457200" indent="-457200">
              <a:buFont typeface="+mj-lt"/>
              <a:buAutoNum type="arabicPeriod"/>
            </a:pPr>
            <a:r>
              <a:rPr lang="es-PA" dirty="0" smtClean="0"/>
              <a:t>Formen grupos </a:t>
            </a:r>
            <a:r>
              <a:rPr lang="es-PA" dirty="0"/>
              <a:t>de 4 estudiantes    </a:t>
            </a:r>
          </a:p>
          <a:p>
            <a:pPr marL="457200" indent="-457200">
              <a:buFont typeface="+mj-lt"/>
              <a:buAutoNum type="arabicPeriod"/>
            </a:pPr>
            <a:r>
              <a:rPr lang="es-PA" dirty="0" smtClean="0"/>
              <a:t>Trasládense </a:t>
            </a:r>
            <a:r>
              <a:rPr lang="es-PA" dirty="0"/>
              <a:t>a un área o comunidad donde se pueda valorizar al máximo la potencialidad agro-turística del área.</a:t>
            </a:r>
          </a:p>
          <a:p>
            <a:pPr marL="457200" indent="-457200">
              <a:buFont typeface="+mj-lt"/>
              <a:buAutoNum type="arabicPeriod"/>
            </a:pPr>
            <a:r>
              <a:rPr lang="es-PA" dirty="0" smtClean="0"/>
              <a:t>Realicen </a:t>
            </a:r>
            <a:r>
              <a:rPr lang="es-PA" dirty="0"/>
              <a:t>un video donde ilustres el área para desarrollar una actividad </a:t>
            </a:r>
            <a:r>
              <a:rPr lang="es-PA" dirty="0" smtClean="0"/>
              <a:t>agro-turística. Hagan clic sobre el ícono de Word para </a:t>
            </a:r>
            <a:r>
              <a:rPr lang="es-PA" dirty="0"/>
              <a:t>ver los lineamientos</a:t>
            </a:r>
          </a:p>
          <a:p>
            <a:pPr marL="0" indent="0">
              <a:buNone/>
            </a:pPr>
            <a:endParaRPr lang="es-PA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sz="4000" dirty="0" smtClean="0"/>
              <a:t>ACTIVIDAD N°3: VIDEO</a:t>
            </a:r>
            <a:endParaRPr lang="es-PA" sz="4000" dirty="0"/>
          </a:p>
        </p:txBody>
      </p:sp>
      <p:pic>
        <p:nvPicPr>
          <p:cNvPr id="4" name="3 Imagen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5307628"/>
            <a:ext cx="936104" cy="1236528"/>
          </a:xfrm>
          <a:prstGeom prst="rect">
            <a:avLst/>
          </a:prstGeom>
        </p:spPr>
      </p:pic>
      <p:graphicFrame>
        <p:nvGraphicFramePr>
          <p:cNvPr id="5" name="4 Objeto">
            <a:hlinkClick r:id="" action="ppaction://ole?verb=1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6072358"/>
              </p:ext>
            </p:extLst>
          </p:nvPr>
        </p:nvGraphicFramePr>
        <p:xfrm>
          <a:off x="1547664" y="5780891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Documento" showAsIcon="1" r:id="rId6" imgW="914400" imgH="771480" progId="Word.Document.12">
                  <p:embed/>
                </p:oleObj>
              </mc:Choice>
              <mc:Fallback>
                <p:oleObj name="Documento" showAsIcon="1" r:id="rId6" imgW="914400" imgH="77148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47664" y="5780891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3898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5125821"/>
              </p:ext>
            </p:extLst>
          </p:nvPr>
        </p:nvGraphicFramePr>
        <p:xfrm>
          <a:off x="611560" y="1484781"/>
          <a:ext cx="8064895" cy="4896546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6324844"/>
                <a:gridCol w="904614"/>
                <a:gridCol w="835437"/>
              </a:tblGrid>
              <a:tr h="8160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CRITERIOS</a:t>
                      </a:r>
                      <a:endParaRPr lang="es-PA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>
                          <a:effectLst/>
                        </a:rPr>
                        <a:t>SI</a:t>
                      </a:r>
                      <a:endParaRPr lang="es-PA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>
                          <a:effectLst/>
                        </a:rPr>
                        <a:t>NO</a:t>
                      </a:r>
                      <a:endParaRPr lang="es-PA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1609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Puntualidad en la entrega del video</a:t>
                      </a:r>
                      <a:endParaRPr lang="es-PA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>
                          <a:effectLst/>
                        </a:rPr>
                        <a:t> </a:t>
                      </a:r>
                      <a:endParaRPr lang="es-PA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>
                          <a:effectLst/>
                        </a:rPr>
                        <a:t> </a:t>
                      </a:r>
                      <a:endParaRPr lang="es-PA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1609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Área acorde al tema tratado</a:t>
                      </a:r>
                      <a:endParaRPr lang="es-PA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>
                          <a:effectLst/>
                        </a:rPr>
                        <a:t> </a:t>
                      </a:r>
                      <a:endParaRPr lang="es-PA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>
                          <a:effectLst/>
                        </a:rPr>
                        <a:t> </a:t>
                      </a:r>
                      <a:endParaRPr lang="es-PA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1609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>
                          <a:effectLst/>
                        </a:rPr>
                        <a:t>Contenido editado en el video.</a:t>
                      </a:r>
                      <a:endParaRPr lang="es-PA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>
                          <a:effectLst/>
                        </a:rPr>
                        <a:t> </a:t>
                      </a:r>
                      <a:endParaRPr lang="es-PA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>
                          <a:effectLst/>
                        </a:rPr>
                        <a:t> </a:t>
                      </a:r>
                      <a:endParaRPr lang="es-PA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1609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>
                          <a:effectLst/>
                        </a:rPr>
                        <a:t>Aportes al tema de agroturismo</a:t>
                      </a:r>
                      <a:endParaRPr lang="es-PA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>
                          <a:effectLst/>
                        </a:rPr>
                        <a:t> </a:t>
                      </a:r>
                      <a:endParaRPr lang="es-PA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>
                          <a:effectLst/>
                        </a:rPr>
                        <a:t> </a:t>
                      </a:r>
                      <a:endParaRPr lang="es-PA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1609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>
                          <a:effectLst/>
                        </a:rPr>
                        <a:t>Organización del trabajo</a:t>
                      </a:r>
                      <a:endParaRPr lang="es-PA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>
                          <a:effectLst/>
                        </a:rPr>
                        <a:t> </a:t>
                      </a:r>
                      <a:endParaRPr lang="es-PA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 </a:t>
                      </a:r>
                      <a:endParaRPr lang="es-PA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504" y="460076"/>
            <a:ext cx="7756263" cy="1054250"/>
          </a:xfrm>
        </p:spPr>
        <p:txBody>
          <a:bodyPr/>
          <a:lstStyle/>
          <a:p>
            <a:r>
              <a:rPr lang="es-PA" sz="3600" dirty="0" smtClean="0"/>
              <a:t>LISTA DE VERIFICACIÓN N° 3</a:t>
            </a:r>
            <a:endParaRPr lang="es-PA" sz="3600" dirty="0"/>
          </a:p>
        </p:txBody>
      </p:sp>
      <p:pic>
        <p:nvPicPr>
          <p:cNvPr id="3" name="2 Imagen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624" y="188640"/>
            <a:ext cx="898848" cy="110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66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1916832"/>
            <a:ext cx="8229600" cy="1143000"/>
          </a:xfrm>
        </p:spPr>
        <p:txBody>
          <a:bodyPr/>
          <a:lstStyle/>
          <a:p>
            <a:r>
              <a:rPr lang="es-ES" dirty="0" smtClean="0"/>
              <a:t>PRODUCTO FINAL</a:t>
            </a:r>
            <a:endParaRPr lang="es-ES" dirty="0"/>
          </a:p>
        </p:txBody>
      </p:sp>
      <p:pic>
        <p:nvPicPr>
          <p:cNvPr id="4" name="3 Imagen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717032"/>
            <a:ext cx="1368152" cy="1368152"/>
          </a:xfrm>
          <a:prstGeom prst="rect">
            <a:avLst/>
          </a:prstGeom>
        </p:spPr>
      </p:pic>
      <p:sp>
        <p:nvSpPr>
          <p:cNvPr id="3" name="2 Flecha curvada hacia la izquierda">
            <a:hlinkClick r:id="rId5" action="ppaction://hlinksldjump"/>
          </p:cNvPr>
          <p:cNvSpPr/>
          <p:nvPr/>
        </p:nvSpPr>
        <p:spPr>
          <a:xfrm>
            <a:off x="8100392" y="5157192"/>
            <a:ext cx="648072" cy="50405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>
              <a:solidFill>
                <a:schemeClr val="tx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499408" y="2967335"/>
            <a:ext cx="6372257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MX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Elaborar un PowerPoint documentado donde presentes </a:t>
            </a:r>
            <a:endParaRPr lang="es-MX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es-MX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las </a:t>
            </a:r>
            <a:r>
              <a:rPr lang="es-MX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 actividades realizadas </a:t>
            </a:r>
            <a:endParaRPr lang="es-PA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es-PA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338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s-PA" dirty="0"/>
              <a:t>Para el producto final de este proyecto te proporcionamos los siguientes lineamientos:</a:t>
            </a:r>
          </a:p>
          <a:p>
            <a:endParaRPr lang="es-PA" dirty="0"/>
          </a:p>
          <a:p>
            <a:r>
              <a:rPr lang="es-PA" dirty="0" smtClean="0"/>
              <a:t>Elaborar </a:t>
            </a:r>
            <a:r>
              <a:rPr lang="es-PA" dirty="0"/>
              <a:t>un PowerPoint documentado donde presentes las 3 actividades realizadas .</a:t>
            </a:r>
          </a:p>
          <a:p>
            <a:r>
              <a:rPr lang="es-PA" dirty="0" smtClean="0"/>
              <a:t>Establecer </a:t>
            </a:r>
            <a:r>
              <a:rPr lang="es-PA" dirty="0"/>
              <a:t>el objetivo u mensaje que desea transmitir</a:t>
            </a:r>
          </a:p>
          <a:p>
            <a:r>
              <a:rPr lang="es-PA" dirty="0" smtClean="0"/>
              <a:t>El </a:t>
            </a:r>
            <a:r>
              <a:rPr lang="es-PA" dirty="0"/>
              <a:t>texto debe ser claro y conciso. Debes emplear un mensaje claro y preciso.( tomar en consideración que el exceso de información puede provocar que los receptores dejen de leer la información).</a:t>
            </a:r>
          </a:p>
          <a:p>
            <a:r>
              <a:rPr lang="es-PA" dirty="0" smtClean="0"/>
              <a:t>Organizar </a:t>
            </a:r>
            <a:r>
              <a:rPr lang="es-PA" dirty="0"/>
              <a:t>la información con título y sub-título.</a:t>
            </a:r>
          </a:p>
          <a:p>
            <a:r>
              <a:rPr lang="es-PA" dirty="0" smtClean="0"/>
              <a:t>Planificar </a:t>
            </a:r>
            <a:r>
              <a:rPr lang="es-PA" dirty="0"/>
              <a:t>el contenido de cada parte de las diapositivas.</a:t>
            </a:r>
          </a:p>
          <a:p>
            <a:r>
              <a:rPr lang="es-PA" dirty="0" smtClean="0"/>
              <a:t>Texto </a:t>
            </a:r>
            <a:r>
              <a:rPr lang="es-PA" dirty="0"/>
              <a:t>e imágenes.</a:t>
            </a:r>
          </a:p>
          <a:p>
            <a:r>
              <a:rPr lang="es-PA" dirty="0" smtClean="0"/>
              <a:t>Conclusiones </a:t>
            </a:r>
            <a:r>
              <a:rPr lang="es-PA" dirty="0"/>
              <a:t>y recomendaciones</a:t>
            </a:r>
          </a:p>
          <a:p>
            <a:r>
              <a:rPr lang="es-PA" dirty="0"/>
              <a:t>Observa la forma de elaboración de </a:t>
            </a:r>
            <a:r>
              <a:rPr lang="es-PA" dirty="0" smtClean="0"/>
              <a:t>PowerPoint  </a:t>
            </a:r>
            <a:r>
              <a:rPr lang="es-PA" dirty="0"/>
              <a:t>. Da click aquí </a:t>
            </a:r>
            <a:r>
              <a:rPr lang="es-PA" dirty="0">
                <a:hlinkClick r:id="rId2"/>
              </a:rPr>
              <a:t>http://</a:t>
            </a:r>
            <a:r>
              <a:rPr lang="es-PA" dirty="0" smtClean="0">
                <a:hlinkClick r:id="rId2"/>
              </a:rPr>
              <a:t>www.youtube.com/watch?v=tgYGTfXK2lI</a:t>
            </a:r>
            <a:endParaRPr lang="es-PA" dirty="0" smtClean="0"/>
          </a:p>
          <a:p>
            <a:endParaRPr lang="es-PA" dirty="0"/>
          </a:p>
          <a:p>
            <a:endParaRPr lang="es-PA" dirty="0"/>
          </a:p>
          <a:p>
            <a:endParaRPr lang="es-PA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/>
              <a:t>PRODUCTO FINAL</a:t>
            </a:r>
          </a:p>
        </p:txBody>
      </p:sp>
      <p:sp>
        <p:nvSpPr>
          <p:cNvPr id="5" name="4 Flecha curvada hacia la izquierda">
            <a:hlinkClick r:id="rId3" action="ppaction://hlinksldjump"/>
          </p:cNvPr>
          <p:cNvSpPr/>
          <p:nvPr/>
        </p:nvSpPr>
        <p:spPr>
          <a:xfrm>
            <a:off x="683568" y="5877272"/>
            <a:ext cx="576064" cy="57606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73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2741041"/>
              </p:ext>
            </p:extLst>
          </p:nvPr>
        </p:nvGraphicFramePr>
        <p:xfrm>
          <a:off x="323528" y="2142746"/>
          <a:ext cx="8424937" cy="44664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57067"/>
                <a:gridCol w="1663457"/>
                <a:gridCol w="1682180"/>
                <a:gridCol w="1667201"/>
                <a:gridCol w="1655032"/>
              </a:tblGrid>
              <a:tr h="2473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>
                          <a:effectLst/>
                        </a:rPr>
                        <a:t>CATEGORIA</a:t>
                      </a:r>
                      <a:endParaRPr lang="es-PA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097" marR="17097" marT="17097" marB="17097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>
                          <a:effectLst/>
                        </a:rPr>
                        <a:t>4 </a:t>
                      </a:r>
                      <a:endParaRPr lang="es-PA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097" marR="17097" marT="17097" marB="17097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>
                          <a:effectLst/>
                        </a:rPr>
                        <a:t>3 </a:t>
                      </a:r>
                      <a:endParaRPr lang="es-PA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097" marR="17097" marT="17097" marB="17097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>
                          <a:effectLst/>
                        </a:rPr>
                        <a:t>2 </a:t>
                      </a:r>
                      <a:endParaRPr lang="es-PA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097" marR="17097" marT="17097" marB="17097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>
                          <a:effectLst/>
                        </a:rPr>
                        <a:t>1 </a:t>
                      </a:r>
                      <a:endParaRPr lang="es-PA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097" marR="17097" marT="17097" marB="17097" anchor="b"/>
                </a:tc>
              </a:tr>
              <a:tr h="87668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>
                          <a:effectLst/>
                        </a:rPr>
                        <a:t>Originalidad </a:t>
                      </a:r>
                      <a:endParaRPr lang="es-PA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097" marR="17097" marT="17097" marB="17097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>
                          <a:effectLst/>
                        </a:rPr>
                        <a:t>El producto demuestra gran originalidad. Las ideas son creativas e ingeniosas. </a:t>
                      </a:r>
                      <a:endParaRPr lang="es-PA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097" marR="17097" marT="17097" marB="17097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>
                          <a:effectLst/>
                        </a:rPr>
                        <a:t>El producto demuestra cierta originalidad. El trabajo demuestra el uso de nuevas ideas y de perspicacia. </a:t>
                      </a:r>
                      <a:endParaRPr lang="es-PA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097" marR="17097" marT="17097" marB="17097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>
                          <a:effectLst/>
                        </a:rPr>
                        <a:t>Usa ideas de otras personas (dándoles crédito), pero no hay casi evidencia de ideas originales. </a:t>
                      </a:r>
                      <a:endParaRPr lang="es-PA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097" marR="17097" marT="17097" marB="17097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>
                          <a:effectLst/>
                        </a:rPr>
                        <a:t>Usa ideas de otras personas, pero no les da crédito. </a:t>
                      </a:r>
                      <a:endParaRPr lang="es-PA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097" marR="17097" marT="17097" marB="17097"/>
                </a:tc>
              </a:tr>
              <a:tr h="7699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>
                          <a:effectLst/>
                        </a:rPr>
                        <a:t>Presentación Oral </a:t>
                      </a:r>
                      <a:endParaRPr lang="es-PA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097" marR="17097" marT="17097" marB="17097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>
                          <a:effectLst/>
                        </a:rPr>
                        <a:t>Interesante y muy bien presentada. </a:t>
                      </a:r>
                      <a:endParaRPr lang="es-PA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097" marR="17097" marT="17097" marB="17097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>
                          <a:effectLst/>
                        </a:rPr>
                        <a:t>Relativamente interesante; presentada con bastante propiedad. </a:t>
                      </a:r>
                      <a:endParaRPr lang="es-PA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097" marR="17097" marT="17097" marB="17097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>
                          <a:effectLst/>
                        </a:rPr>
                        <a:t>Algunos problemas en la presentación, pero fue capaz de mantener el interés de la audiencia. </a:t>
                      </a:r>
                      <a:endParaRPr lang="es-PA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097" marR="17097" marT="17097" marB="17097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>
                          <a:effectLst/>
                        </a:rPr>
                        <a:t>Mal presentada y no logró la atención de la audiencia. </a:t>
                      </a:r>
                      <a:endParaRPr lang="es-PA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097" marR="17097" marT="17097" marB="17097"/>
                </a:tc>
              </a:tr>
              <a:tr h="7699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>
                          <a:effectLst/>
                        </a:rPr>
                        <a:t>Contenido </a:t>
                      </a:r>
                      <a:endParaRPr lang="es-PA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097" marR="17097" marT="17097" marB="17097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>
                          <a:effectLst/>
                        </a:rPr>
                        <a:t>Cubre los temas a profundidad con detalles y ejemplos. El conocimiento del tema es excelente. </a:t>
                      </a:r>
                      <a:endParaRPr lang="es-PA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097" marR="17097" marT="17097" marB="17097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>
                          <a:effectLst/>
                        </a:rPr>
                        <a:t>Incluye conocimiento básico sobre el tema. El contenido parece ser bueno. </a:t>
                      </a:r>
                      <a:endParaRPr lang="es-PA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097" marR="17097" marT="17097" marB="17097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>
                          <a:effectLst/>
                        </a:rPr>
                        <a:t>Incluye información esencial sobre el tema, pero tiene 1-2 errores en los hechos. </a:t>
                      </a:r>
                      <a:endParaRPr lang="es-PA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097" marR="17097" marT="17097" marB="17097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>
                          <a:effectLst/>
                        </a:rPr>
                        <a:t>El contenido es mínimo y tiene varios errores en los hechos. </a:t>
                      </a:r>
                      <a:endParaRPr lang="es-PA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097" marR="17097" marT="17097" marB="17097"/>
                </a:tc>
              </a:tr>
              <a:tr h="87668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>
                          <a:effectLst/>
                        </a:rPr>
                        <a:t>Organización </a:t>
                      </a:r>
                      <a:endParaRPr lang="es-PA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097" marR="17097" marT="17097" marB="17097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>
                          <a:effectLst/>
                        </a:rPr>
                        <a:t>Contenido bien organizado usando títulos y listas para agrupar el material relacionado. </a:t>
                      </a:r>
                      <a:endParaRPr lang="es-PA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097" marR="17097" marT="17097" marB="17097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>
                          <a:effectLst/>
                        </a:rPr>
                        <a:t>Usó títulos y listas para organizar, pero la organización en conjunto de tópicos aparenta debilidad. </a:t>
                      </a:r>
                      <a:endParaRPr lang="es-PA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097" marR="17097" marT="17097" marB="17097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>
                          <a:effectLst/>
                        </a:rPr>
                        <a:t>La mayor parte del contenido está organizado lógicamente. </a:t>
                      </a:r>
                      <a:endParaRPr lang="es-PA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097" marR="17097" marT="17097" marB="17097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>
                          <a:effectLst/>
                        </a:rPr>
                        <a:t>La organización no estuvo clara o fue lógica. Sólo muchos hechos. </a:t>
                      </a:r>
                      <a:endParaRPr lang="es-PA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097" marR="17097" marT="17097" marB="17097"/>
                </a:tc>
              </a:tr>
              <a:tr h="7699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>
                          <a:effectLst/>
                        </a:rPr>
                        <a:t>Requisitos </a:t>
                      </a:r>
                      <a:endParaRPr lang="es-PA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097" marR="17097" marT="17097" marB="17097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>
                          <a:effectLst/>
                        </a:rPr>
                        <a:t>Cumplió con todos los requisitos. Excedió las expectativas. </a:t>
                      </a:r>
                      <a:endParaRPr lang="es-PA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097" marR="17097" marT="17097" marB="17097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>
                          <a:effectLst/>
                        </a:rPr>
                        <a:t>Todos los requisitos fueron cumplidos. </a:t>
                      </a:r>
                      <a:endParaRPr lang="es-PA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097" marR="17097" marT="17097" marB="17097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>
                          <a:effectLst/>
                        </a:rPr>
                        <a:t>No cumple satisfactoria- mente con un requisito. </a:t>
                      </a:r>
                      <a:endParaRPr lang="es-PA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097" marR="17097" marT="17097" marB="17097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>
                          <a:effectLst/>
                        </a:rPr>
                        <a:t>Más de un requisito no </a:t>
                      </a:r>
                      <a:r>
                        <a:rPr lang="es-MX" sz="1050" dirty="0" err="1">
                          <a:effectLst/>
                        </a:rPr>
                        <a:t>fué</a:t>
                      </a:r>
                      <a:r>
                        <a:rPr lang="es-MX" sz="1050" dirty="0">
                          <a:effectLst/>
                        </a:rPr>
                        <a:t> cumplido satisfactoria- mente. </a:t>
                      </a:r>
                      <a:endParaRPr lang="es-PA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097" marR="17097" marT="17097" marB="17097"/>
                </a:tc>
              </a:tr>
            </a:tbl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43000"/>
          </a:xfrm>
        </p:spPr>
        <p:txBody>
          <a:bodyPr/>
          <a:lstStyle/>
          <a:p>
            <a:r>
              <a:rPr lang="es-ES" dirty="0" smtClean="0"/>
              <a:t>RUBRICA</a:t>
            </a:r>
            <a:endParaRPr lang="es-ES" dirty="0"/>
          </a:p>
        </p:txBody>
      </p:sp>
      <p:pic>
        <p:nvPicPr>
          <p:cNvPr id="5" name="4 Imagen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48680"/>
            <a:ext cx="857250" cy="10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00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Font typeface="Wingdings" pitchFamily="2" charset="2"/>
              <a:buChar char="§"/>
            </a:pPr>
            <a:r>
              <a:rPr lang="es-PA" b="1" dirty="0" smtClean="0"/>
              <a:t>Proyecto </a:t>
            </a:r>
            <a:r>
              <a:rPr lang="es-PA" b="1" dirty="0"/>
              <a:t>elaborado por</a:t>
            </a:r>
            <a:r>
              <a:rPr lang="es-PA" b="1" dirty="0" smtClean="0"/>
              <a:t>: KATMIA Y. BARRÍA</a:t>
            </a:r>
            <a:endParaRPr lang="es-PA" b="1" dirty="0"/>
          </a:p>
          <a:p>
            <a:r>
              <a:rPr lang="es-PA" b="1" dirty="0"/>
              <a:t>Materia: </a:t>
            </a:r>
            <a:r>
              <a:rPr lang="es-PA" b="1" dirty="0" smtClean="0"/>
              <a:t>ADMINISTRACIÓN DE EMPRESAS TURÍSTICAS</a:t>
            </a:r>
            <a:endParaRPr lang="es-PA" b="1" dirty="0"/>
          </a:p>
          <a:p>
            <a:r>
              <a:rPr lang="es-PA" b="1" dirty="0"/>
              <a:t>Tema:   </a:t>
            </a:r>
            <a:r>
              <a:rPr lang="es-PA" b="1" dirty="0" smtClean="0"/>
              <a:t>AGROTURISMO</a:t>
            </a:r>
            <a:endParaRPr lang="es-PA" b="1" dirty="0"/>
          </a:p>
          <a:p>
            <a:r>
              <a:rPr lang="es-PA" b="1" dirty="0"/>
              <a:t>Grado: </a:t>
            </a:r>
            <a:r>
              <a:rPr lang="es-PA" b="1" dirty="0" smtClean="0"/>
              <a:t>XII</a:t>
            </a:r>
            <a:endParaRPr lang="es-PA" b="1" dirty="0"/>
          </a:p>
          <a:p>
            <a:r>
              <a:rPr lang="es-PA" b="1" dirty="0"/>
              <a:t>Idioma: </a:t>
            </a:r>
            <a:r>
              <a:rPr lang="es-PA" b="1" dirty="0" smtClean="0"/>
              <a:t>ESPAÑOL</a:t>
            </a:r>
            <a:endParaRPr lang="es-PA" b="1" dirty="0"/>
          </a:p>
          <a:p>
            <a:pPr algn="just"/>
            <a:r>
              <a:rPr lang="es-PA" b="1" dirty="0">
                <a:latin typeface="Aharoni" pitchFamily="2" charset="-79"/>
                <a:cs typeface="Aharoni" pitchFamily="2" charset="-79"/>
              </a:rPr>
              <a:t>Descripción: </a:t>
            </a:r>
            <a:r>
              <a:rPr lang="es-PA" sz="2600" b="1" dirty="0" smtClean="0">
                <a:latin typeface="Aharoni" pitchFamily="2" charset="-79"/>
                <a:cs typeface="Aharoni" pitchFamily="2" charset="-79"/>
              </a:rPr>
              <a:t>En esta actividad los estudiantes analizarán las fortalezas del agroturismo en nuestro País, llevándolos a analizar por sector dentro de las comunidades potenciales dedicadas a la agricultura  y la manera del cómo se podría implementar el turismo en cada área potencial. Para ello elaboraran un ensayo-analítico donde evalúen cada  comunidad dentro de la provincia de Veraguas y a la vez destacarán o adoptarán  las actividades agro turística que un futuro se puedan implementar. Posteriormente  diseñarán  un PowerPoint  donde se plasmaran las ventajas y desventajas de implementación de estas actividades .y Como tercera actividad  se desplazarán a un área potencial dedicada al agro y realizarán un video  de acuerdo  a las actividades de esa área de estudio. El producto final será la integración de estas tres actividades en un PowerPoint .</a:t>
            </a:r>
            <a:endParaRPr lang="es-PA" sz="2600" b="1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FICHA TÉCNICA</a:t>
            </a:r>
            <a:endParaRPr lang="es-PA" dirty="0"/>
          </a:p>
        </p:txBody>
      </p:sp>
      <p:pic>
        <p:nvPicPr>
          <p:cNvPr id="4" name="3 Imagen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548680"/>
            <a:ext cx="1368152" cy="125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54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s-PA" sz="2000" dirty="0"/>
              <a:t>Lo que se quiere lograr:  se quiere lograr el fortalecimiento y valorización de las diferentes actividades del campo que se han ido perdiendo y tener una alternativa económica para las familias que se dedican a las mismas</a:t>
            </a:r>
            <a:r>
              <a:rPr lang="es-PA" sz="2000" dirty="0" smtClean="0"/>
              <a:t>.</a:t>
            </a:r>
          </a:p>
          <a:p>
            <a:r>
              <a:rPr lang="es-PA" sz="2000" dirty="0" smtClean="0"/>
              <a:t>I.P.T DE RÍO DE JESÚS – VERAGUAS</a:t>
            </a:r>
          </a:p>
          <a:p>
            <a:r>
              <a:rPr lang="es-PA" sz="2000" dirty="0" smtClean="0"/>
              <a:t>Derechos : libres para usos educativos.</a:t>
            </a:r>
          </a:p>
          <a:p>
            <a:r>
              <a:rPr lang="es-PA" sz="2000" dirty="0" smtClean="0"/>
              <a:t>Recursos Necesarios: Microsoft Office, Internet, Bocinas, Windows Media Player, Adobe Flash </a:t>
            </a:r>
            <a:r>
              <a:rPr lang="es-PA" sz="2000" dirty="0"/>
              <a:t>P</a:t>
            </a:r>
            <a:r>
              <a:rPr lang="es-PA" sz="2000" dirty="0" smtClean="0"/>
              <a:t>layer</a:t>
            </a:r>
            <a:r>
              <a:rPr lang="es-PA" sz="2000" dirty="0" smtClean="0"/>
              <a:t>.</a:t>
            </a:r>
          </a:p>
          <a:p>
            <a:r>
              <a:rPr lang="es-PA" sz="2000" dirty="0" smtClean="0"/>
              <a:t>Tiempo: 3 sesiones de 45 minutos.</a:t>
            </a:r>
          </a:p>
          <a:p>
            <a:r>
              <a:rPr lang="es-PA" sz="2000" dirty="0" smtClean="0"/>
              <a:t>Fuentes  de Consulta: </a:t>
            </a:r>
            <a:r>
              <a:rPr lang="es-PA" sz="2000" dirty="0"/>
              <a:t>G</a:t>
            </a:r>
            <a:r>
              <a:rPr lang="es-PA" sz="2000" dirty="0" smtClean="0"/>
              <a:t>oogle</a:t>
            </a:r>
            <a:r>
              <a:rPr lang="es-PA" sz="2000" dirty="0" smtClean="0"/>
              <a:t>, Bing, </a:t>
            </a:r>
            <a:r>
              <a:rPr lang="es-PA" sz="2000" dirty="0" smtClean="0"/>
              <a:t>Wikipedia</a:t>
            </a:r>
            <a:r>
              <a:rPr lang="es-PA" sz="2000" dirty="0" smtClean="0"/>
              <a:t>, </a:t>
            </a:r>
            <a:r>
              <a:rPr lang="es-PA" sz="2000" dirty="0" smtClean="0"/>
              <a:t>Y</a:t>
            </a:r>
            <a:r>
              <a:rPr lang="es-PA" sz="2000" dirty="0" smtClean="0"/>
              <a:t>ouTube</a:t>
            </a:r>
            <a:r>
              <a:rPr lang="es-PA" sz="2000" dirty="0" smtClean="0"/>
              <a:t>.</a:t>
            </a:r>
          </a:p>
          <a:p>
            <a:r>
              <a:rPr lang="es-PA" sz="2000" dirty="0" smtClean="0"/>
              <a:t>Ubicación en el </a:t>
            </a:r>
            <a:r>
              <a:rPr lang="es-PA" sz="2000" dirty="0" smtClean="0"/>
              <a:t>Programa </a:t>
            </a:r>
            <a:r>
              <a:rPr lang="es-PA" sz="2000" dirty="0" smtClean="0"/>
              <a:t>de Estudios.</a:t>
            </a:r>
          </a:p>
          <a:p>
            <a:r>
              <a:rPr lang="es-PA" sz="2000" dirty="0" smtClean="0"/>
              <a:t>Área: Administración Turística.</a:t>
            </a:r>
          </a:p>
          <a:p>
            <a:r>
              <a:rPr lang="es-PA" sz="2000" dirty="0" smtClean="0"/>
              <a:t>Objetivo: 4</a:t>
            </a:r>
          </a:p>
          <a:p>
            <a:r>
              <a:rPr lang="es-PA" sz="2000" dirty="0" smtClean="0"/>
              <a:t>Contenido: Agroturismo</a:t>
            </a:r>
          </a:p>
          <a:p>
            <a:r>
              <a:rPr lang="es-PA" sz="2000" dirty="0" smtClean="0"/>
              <a:t>Palabras Claves: turismo, agroturismo, recurso, organización, viajes, actividades.</a:t>
            </a:r>
          </a:p>
          <a:p>
            <a:endParaRPr lang="es-PA" sz="2000" dirty="0"/>
          </a:p>
          <a:p>
            <a:endParaRPr lang="es-PA" sz="2000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FICHA TÉCNICA</a:t>
            </a:r>
            <a:endParaRPr lang="es-PA" dirty="0"/>
          </a:p>
        </p:txBody>
      </p:sp>
      <p:pic>
        <p:nvPicPr>
          <p:cNvPr id="4" name="3 Imagen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5910693"/>
            <a:ext cx="1838127" cy="93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9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3568" y="1988840"/>
            <a:ext cx="7745505" cy="3877815"/>
          </a:xfrm>
        </p:spPr>
        <p:txBody>
          <a:bodyPr>
            <a:normAutofit fontScale="85000" lnSpcReduction="20000"/>
          </a:bodyPr>
          <a:lstStyle/>
          <a:p>
            <a:endParaRPr lang="es-PA" dirty="0" smtClean="0"/>
          </a:p>
          <a:p>
            <a:pPr marL="0" indent="0">
              <a:buNone/>
            </a:pPr>
            <a:r>
              <a:rPr lang="es-PA" dirty="0" smtClean="0"/>
              <a:t>DIRECCIONES </a:t>
            </a:r>
            <a:r>
              <a:rPr lang="es-PA" dirty="0"/>
              <a:t>DE DOCUMENTOS</a:t>
            </a:r>
          </a:p>
          <a:p>
            <a:r>
              <a:rPr lang="es-PA" sz="2200" dirty="0">
                <a:solidFill>
                  <a:schemeClr val="tx1"/>
                </a:solidFill>
                <a:hlinkClick r:id="rId4"/>
              </a:rPr>
              <a:t>http://</a:t>
            </a:r>
            <a:r>
              <a:rPr lang="es-PA" sz="2200" dirty="0" smtClean="0">
                <a:solidFill>
                  <a:schemeClr val="tx1"/>
                </a:solidFill>
                <a:hlinkClick r:id="rId4"/>
              </a:rPr>
              <a:t>www.iica.int/Esp/organizacion/LTGC/agroturismo/Documentos%20Agroturismo/Turismo%20Rural%20en%20Costa%20Rica-informefinal.pdf</a:t>
            </a:r>
            <a:endParaRPr lang="es-PA" sz="22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PA" sz="22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PA" dirty="0"/>
          </a:p>
          <a:p>
            <a:pPr marL="0" indent="0">
              <a:buNone/>
            </a:pPr>
            <a:r>
              <a:rPr lang="es-PA" dirty="0" smtClean="0"/>
              <a:t>VIDEOS</a:t>
            </a:r>
          </a:p>
          <a:p>
            <a:r>
              <a:rPr lang="es-PA" dirty="0">
                <a:hlinkClick r:id="rId5"/>
              </a:rPr>
              <a:t>http://</a:t>
            </a:r>
            <a:r>
              <a:rPr lang="es-PA" dirty="0" smtClean="0">
                <a:hlinkClick r:id="rId5"/>
              </a:rPr>
              <a:t>www.youtube.com/watch?v=GW_pSlfu174</a:t>
            </a:r>
            <a:endParaRPr lang="es-PA" dirty="0" smtClean="0"/>
          </a:p>
          <a:p>
            <a:pPr marL="0" indent="0">
              <a:buNone/>
            </a:pPr>
            <a:endParaRPr lang="es-PA" dirty="0" smtClean="0"/>
          </a:p>
          <a:p>
            <a:r>
              <a:rPr lang="es-PA" dirty="0">
                <a:hlinkClick r:id="rId6"/>
              </a:rPr>
              <a:t>http://</a:t>
            </a:r>
            <a:r>
              <a:rPr lang="es-PA" dirty="0" smtClean="0">
                <a:hlinkClick r:id="rId6"/>
              </a:rPr>
              <a:t>www.youtube.com/watch?v=tgYGTfXK2lI</a:t>
            </a:r>
            <a:endParaRPr lang="es-PA" dirty="0" smtClean="0"/>
          </a:p>
          <a:p>
            <a:r>
              <a:rPr lang="es-PA" sz="2200" dirty="0" smtClean="0">
                <a:hlinkClick r:id="rId7"/>
              </a:rPr>
              <a:t>http</a:t>
            </a:r>
            <a:r>
              <a:rPr lang="es-PA" sz="2200" dirty="0">
                <a:hlinkClick r:id="rId7"/>
              </a:rPr>
              <a:t>://</a:t>
            </a:r>
            <a:r>
              <a:rPr lang="es-PA" sz="2200" dirty="0" smtClean="0">
                <a:hlinkClick r:id="rId7"/>
              </a:rPr>
              <a:t>www.youtube.com/watch?v=Q4me3keQtUY</a:t>
            </a:r>
            <a:endParaRPr lang="es-PA" sz="2200" dirty="0"/>
          </a:p>
          <a:p>
            <a:r>
              <a:rPr lang="es-PA" sz="2000" dirty="0">
                <a:hlinkClick r:id="rId8"/>
              </a:rPr>
              <a:t>http://</a:t>
            </a:r>
            <a:r>
              <a:rPr lang="es-PA" sz="2000" dirty="0" smtClean="0">
                <a:hlinkClick r:id="rId8"/>
              </a:rPr>
              <a:t>www.youtube.com/watch?v=MM_aTfSvpa</a:t>
            </a:r>
            <a:endParaRPr lang="es-PA" sz="2000" dirty="0" smtClean="0"/>
          </a:p>
          <a:p>
            <a:endParaRPr lang="es-PA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sz="4400" dirty="0" smtClean="0"/>
              <a:t>FUENTES</a:t>
            </a:r>
            <a:endParaRPr lang="es-PA" sz="4400" dirty="0"/>
          </a:p>
        </p:txBody>
      </p:sp>
      <p:pic>
        <p:nvPicPr>
          <p:cNvPr id="4" name="3 Image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620688"/>
            <a:ext cx="1111697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3644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205100"/>
            <a:ext cx="5328592" cy="2276400"/>
          </a:xfrm>
        </p:spPr>
      </p:pic>
    </p:spTree>
    <p:extLst>
      <p:ext uri="{BB962C8B-B14F-4D97-AF65-F5344CB8AC3E}">
        <p14:creationId xmlns:p14="http://schemas.microsoft.com/office/powerpoint/2010/main" val="326987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12" y="-99392"/>
            <a:ext cx="9752013" cy="731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54006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s-ES" sz="3400" dirty="0" smtClean="0"/>
          </a:p>
          <a:p>
            <a:r>
              <a:rPr lang="es-ES" sz="3400" dirty="0" smtClean="0">
                <a:hlinkClick r:id="rId3" action="ppaction://hlinksldjump"/>
              </a:rPr>
              <a:t>Mensaje de Reflexión.</a:t>
            </a:r>
            <a:endParaRPr lang="es-ES" sz="3400" dirty="0" smtClean="0"/>
          </a:p>
          <a:p>
            <a:r>
              <a:rPr lang="es-ES" sz="3400" dirty="0" smtClean="0">
                <a:hlinkClick r:id="rId4" action="ppaction://hlinksldjump"/>
              </a:rPr>
              <a:t>Situación de </a:t>
            </a:r>
            <a:r>
              <a:rPr lang="es-ES" sz="3400" dirty="0" smtClean="0">
                <a:hlinkClick r:id="rId4" action="ppaction://hlinksldjump"/>
              </a:rPr>
              <a:t>Aprendizaje</a:t>
            </a:r>
            <a:endParaRPr lang="es-ES" sz="3400" dirty="0" smtClean="0"/>
          </a:p>
          <a:p>
            <a:r>
              <a:rPr lang="es-ES" sz="3400" dirty="0" smtClean="0">
                <a:hlinkClick r:id="rId5" action="ppaction://hlinksldjump"/>
              </a:rPr>
              <a:t>Pregunta Generadora</a:t>
            </a:r>
            <a:endParaRPr lang="es-ES" sz="3400" dirty="0" smtClean="0"/>
          </a:p>
          <a:p>
            <a:r>
              <a:rPr lang="es-ES" sz="3400" dirty="0" smtClean="0">
                <a:hlinkClick r:id="rId6" action="ppaction://hlinksldjump"/>
              </a:rPr>
              <a:t>Actividad </a:t>
            </a:r>
            <a:r>
              <a:rPr lang="es-ES" sz="3400" dirty="0" smtClean="0">
                <a:hlinkClick r:id="rId6" action="ppaction://hlinksldjump"/>
              </a:rPr>
              <a:t>1: Ensayo</a:t>
            </a:r>
            <a:endParaRPr lang="es-ES" sz="3400" dirty="0" smtClean="0"/>
          </a:p>
          <a:p>
            <a:r>
              <a:rPr lang="es-ES" sz="3400" dirty="0" smtClean="0">
                <a:hlinkClick r:id="rId7" action="ppaction://hlinksldjump"/>
              </a:rPr>
              <a:t>Lista de Verificación 1</a:t>
            </a:r>
            <a:endParaRPr lang="es-ES" sz="3400" dirty="0" smtClean="0"/>
          </a:p>
          <a:p>
            <a:r>
              <a:rPr lang="es-ES" sz="3400" dirty="0" smtClean="0">
                <a:hlinkClick r:id="rId8" action="ppaction://hlinksldjump"/>
              </a:rPr>
              <a:t>Actividad 2: </a:t>
            </a:r>
            <a:r>
              <a:rPr lang="es-ES" sz="3400" dirty="0" err="1" smtClean="0">
                <a:hlinkClick r:id="rId8" action="ppaction://hlinksldjump"/>
              </a:rPr>
              <a:t>Brochure</a:t>
            </a:r>
            <a:endParaRPr lang="es-ES" sz="3400" dirty="0" smtClean="0"/>
          </a:p>
          <a:p>
            <a:r>
              <a:rPr lang="es-ES" sz="3400" dirty="0" smtClean="0">
                <a:hlinkClick r:id="rId9" action="ppaction://hlinksldjump"/>
              </a:rPr>
              <a:t>Lista de Verificación 2</a:t>
            </a:r>
            <a:endParaRPr lang="es-ES" sz="3400" dirty="0" smtClean="0"/>
          </a:p>
          <a:p>
            <a:r>
              <a:rPr lang="es-ES" sz="3400" dirty="0" smtClean="0">
                <a:hlinkClick r:id="rId10" action="ppaction://hlinksldjump"/>
              </a:rPr>
              <a:t>Actividad 3: Video</a:t>
            </a:r>
            <a:endParaRPr lang="es-ES" sz="3400" dirty="0" smtClean="0"/>
          </a:p>
          <a:p>
            <a:r>
              <a:rPr lang="es-ES" sz="3400" dirty="0" smtClean="0">
                <a:hlinkClick r:id="rId11" action="ppaction://hlinksldjump"/>
              </a:rPr>
              <a:t>Lista de Verificación </a:t>
            </a:r>
            <a:r>
              <a:rPr lang="es-ES" sz="3400" dirty="0" smtClean="0">
                <a:hlinkClick r:id="rId11" action="ppaction://hlinksldjump"/>
              </a:rPr>
              <a:t>3</a:t>
            </a:r>
            <a:endParaRPr lang="es-ES" sz="3400" dirty="0" smtClean="0"/>
          </a:p>
          <a:p>
            <a:r>
              <a:rPr lang="es-ES" sz="3400" dirty="0">
                <a:hlinkClick r:id="rId12" action="ppaction://hlinksldjump"/>
              </a:rPr>
              <a:t>Producto </a:t>
            </a:r>
            <a:r>
              <a:rPr lang="es-ES" sz="3400" dirty="0" smtClean="0">
                <a:hlinkClick r:id="rId12" action="ppaction://hlinksldjump"/>
              </a:rPr>
              <a:t>Final</a:t>
            </a:r>
            <a:endParaRPr lang="es-ES" sz="3400" dirty="0" smtClean="0"/>
          </a:p>
          <a:p>
            <a:r>
              <a:rPr lang="es-ES" sz="3400" dirty="0" smtClean="0">
                <a:hlinkClick r:id="rId13" action="ppaction://hlinksldjump"/>
              </a:rPr>
              <a:t>Indicaciones del Producto Final</a:t>
            </a:r>
            <a:endParaRPr lang="es-ES" sz="3400" dirty="0"/>
          </a:p>
          <a:p>
            <a:r>
              <a:rPr lang="es-ES" sz="3400" dirty="0" smtClean="0">
                <a:hlinkClick r:id="rId14" action="ppaction://hlinksldjump"/>
              </a:rPr>
              <a:t>Rúbrica</a:t>
            </a:r>
            <a:r>
              <a:rPr lang="es-ES" sz="3400" dirty="0" smtClean="0">
                <a:hlinkClick r:id="rId14" action="ppaction://hlinksldjump"/>
              </a:rPr>
              <a:t>.</a:t>
            </a:r>
            <a:endParaRPr lang="es-ES" sz="3400" dirty="0" smtClean="0"/>
          </a:p>
          <a:p>
            <a:r>
              <a:rPr lang="es-ES" sz="3400" dirty="0" smtClean="0">
                <a:hlinkClick r:id="rId15" action="ppaction://hlinksldjump"/>
              </a:rPr>
              <a:t>Ficha </a:t>
            </a:r>
            <a:r>
              <a:rPr lang="es-ES" sz="3400" dirty="0" smtClean="0">
                <a:hlinkClick r:id="rId15" action="ppaction://hlinksldjump"/>
              </a:rPr>
              <a:t>Técnica</a:t>
            </a:r>
            <a:endParaRPr lang="es-ES" sz="3400" dirty="0" smtClean="0"/>
          </a:p>
          <a:p>
            <a:r>
              <a:rPr lang="es-ES" sz="3400" dirty="0" smtClean="0">
                <a:hlinkClick r:id="rId16" action="ppaction://hlinksldjump"/>
              </a:rPr>
              <a:t>Fuentes</a:t>
            </a:r>
            <a:endParaRPr lang="es-ES" sz="3400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pPr marL="0" indent="0">
              <a:buNone/>
            </a:pPr>
            <a:endParaRPr lang="es-E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836712"/>
          </a:xfrm>
        </p:spPr>
        <p:txBody>
          <a:bodyPr/>
          <a:lstStyle/>
          <a:p>
            <a:r>
              <a:rPr lang="es-ES" sz="3200" dirty="0" smtClean="0"/>
              <a:t>INDICE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313243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39713" y="404664"/>
            <a:ext cx="8229600" cy="1143000"/>
          </a:xfrm>
        </p:spPr>
        <p:txBody>
          <a:bodyPr/>
          <a:lstStyle/>
          <a:p>
            <a:r>
              <a:rPr lang="es-ES" dirty="0" smtClean="0"/>
              <a:t>MENSAJE DE REFLEXIÓN</a:t>
            </a:r>
            <a:endParaRPr lang="es-ES" dirty="0"/>
          </a:p>
        </p:txBody>
      </p:sp>
      <p:pic>
        <p:nvPicPr>
          <p:cNvPr id="4" name="3 Imagen">
            <a:hlinkClick r:id="rId3" action="ppaction://hlinkpres?slideindex=1&amp;slidetitle=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79" y="4149080"/>
            <a:ext cx="2381250" cy="2228850"/>
          </a:xfrm>
          <a:prstGeom prst="rect">
            <a:avLst/>
          </a:prstGeom>
        </p:spPr>
      </p:pic>
      <p:pic>
        <p:nvPicPr>
          <p:cNvPr id="3" name="2 Imagen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2696"/>
            <a:ext cx="1440160" cy="1071562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3491880" y="2803435"/>
            <a:ext cx="3096344" cy="1827193"/>
          </a:xfrm>
          <a:prstGeom prst="cloudCallout">
            <a:avLst>
              <a:gd name="adj1" fmla="val -70873"/>
              <a:gd name="adj2" fmla="val 56244"/>
            </a:avLst>
          </a:prstGeom>
          <a:solidFill>
            <a:srgbClr val="92D05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PA" dirty="0">
                <a:hlinkClick r:id="rId7"/>
              </a:rPr>
              <a:t>http://</a:t>
            </a:r>
            <a:r>
              <a:rPr lang="es-PA" dirty="0" smtClean="0">
                <a:hlinkClick r:id="rId7"/>
              </a:rPr>
              <a:t>www.youtube.com/watch?v=GW_pSlfu174</a:t>
            </a:r>
            <a:endParaRPr lang="es-PA" dirty="0" smtClean="0"/>
          </a:p>
          <a:p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285170281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030019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es-PA" dirty="0">
                <a:latin typeface="Dotum" pitchFamily="34" charset="-127"/>
                <a:ea typeface="Dotum" pitchFamily="34" charset="-127"/>
              </a:rPr>
              <a:t>En una tarde de verano del año 2008 dos turistas extranjeros americanos se quedaron hospedados en casa y comentaban de las vivencias que han tenido en nuestro País. </a:t>
            </a:r>
            <a:endParaRPr lang="es-PA" dirty="0" smtClean="0">
              <a:latin typeface="Dotum" pitchFamily="34" charset="-127"/>
              <a:ea typeface="Dotum" pitchFamily="34" charset="-127"/>
            </a:endParaRPr>
          </a:p>
          <a:p>
            <a:pPr marL="0" indent="0" algn="just">
              <a:buNone/>
            </a:pPr>
            <a:endParaRPr lang="es-PA" dirty="0" smtClean="0">
              <a:latin typeface="Dotum" pitchFamily="34" charset="-127"/>
              <a:ea typeface="Dotum" pitchFamily="34" charset="-127"/>
            </a:endParaRPr>
          </a:p>
          <a:p>
            <a:pPr algn="just"/>
            <a:r>
              <a:rPr lang="es-PA" dirty="0" smtClean="0">
                <a:latin typeface="Dotum" pitchFamily="34" charset="-127"/>
                <a:ea typeface="Dotum" pitchFamily="34" charset="-127"/>
              </a:rPr>
              <a:t>Sin </a:t>
            </a:r>
            <a:r>
              <a:rPr lang="es-PA" dirty="0">
                <a:latin typeface="Dotum" pitchFamily="34" charset="-127"/>
                <a:ea typeface="Dotum" pitchFamily="34" charset="-127"/>
              </a:rPr>
              <a:t>embargo estaban muy curiosos de conocer acerca de las costumbres de los pueblos. Aprovechamos la oportunidad de ilustrarles acerca de un horno antiguo que estaba en la casa y en la parte de atrás de la misma había una instalación de ordeño. </a:t>
            </a:r>
            <a:endParaRPr lang="es-PA" dirty="0" smtClean="0">
              <a:latin typeface="Dotum" pitchFamily="34" charset="-127"/>
              <a:ea typeface="Dotum" pitchFamily="34" charset="-127"/>
            </a:endParaRPr>
          </a:p>
          <a:p>
            <a:pPr marL="0" indent="0" algn="just">
              <a:buNone/>
            </a:pPr>
            <a:endParaRPr lang="es-PA" dirty="0" smtClean="0">
              <a:latin typeface="Dotum" pitchFamily="34" charset="-127"/>
              <a:ea typeface="Dotum" pitchFamily="34" charset="-127"/>
            </a:endParaRPr>
          </a:p>
          <a:p>
            <a:pPr algn="just"/>
            <a:r>
              <a:rPr lang="es-PA" dirty="0" smtClean="0">
                <a:latin typeface="Dotum" pitchFamily="34" charset="-127"/>
                <a:ea typeface="Dotum" pitchFamily="34" charset="-127"/>
              </a:rPr>
              <a:t>Muy </a:t>
            </a:r>
            <a:r>
              <a:rPr lang="es-PA" dirty="0">
                <a:latin typeface="Dotum" pitchFamily="34" charset="-127"/>
                <a:ea typeface="Dotum" pitchFamily="34" charset="-127"/>
              </a:rPr>
              <a:t>interesados en conocer cómo podían hacer para vivir esa experiencia decidieron la siguiente mañana levantarse muy temprano para ver y hacerlo ellos mismos. </a:t>
            </a:r>
            <a:endParaRPr lang="es-PA" dirty="0" smtClean="0">
              <a:latin typeface="Dotum" pitchFamily="34" charset="-127"/>
              <a:ea typeface="Dotum" pitchFamily="34" charset="-127"/>
            </a:endParaRPr>
          </a:p>
          <a:p>
            <a:pPr algn="just"/>
            <a:r>
              <a:rPr lang="es-PA" dirty="0" smtClean="0">
                <a:latin typeface="Dotum" pitchFamily="34" charset="-127"/>
                <a:ea typeface="Dotum" pitchFamily="34" charset="-127"/>
              </a:rPr>
              <a:t>Después </a:t>
            </a:r>
            <a:r>
              <a:rPr lang="es-PA" dirty="0">
                <a:latin typeface="Dotum" pitchFamily="34" charset="-127"/>
                <a:ea typeface="Dotum" pitchFamily="34" charset="-127"/>
              </a:rPr>
              <a:t>de realizada la actividad ellos le pagaron al propietario y el propietario asombrado de la acción le dijeron </a:t>
            </a:r>
            <a:r>
              <a:rPr lang="es-PA" sz="2900" b="1" i="1" dirty="0" smtClean="0">
                <a:latin typeface="Dotum" pitchFamily="34" charset="-127"/>
                <a:ea typeface="Dotum" pitchFamily="34" charset="-127"/>
              </a:rPr>
              <a:t>no...</a:t>
            </a:r>
            <a:r>
              <a:rPr lang="es-PA" dirty="0" smtClean="0">
                <a:latin typeface="Dotum" pitchFamily="34" charset="-127"/>
                <a:ea typeface="Dotum" pitchFamily="34" charset="-127"/>
              </a:rPr>
              <a:t> </a:t>
            </a:r>
            <a:r>
              <a:rPr lang="es-PA" dirty="0">
                <a:latin typeface="Dotum" pitchFamily="34" charset="-127"/>
                <a:ea typeface="Dotum" pitchFamily="34" charset="-127"/>
              </a:rPr>
              <a:t>eso no era nada</a:t>
            </a:r>
            <a:r>
              <a:rPr lang="es-PA" dirty="0" smtClean="0">
                <a:latin typeface="Dotum" pitchFamily="34" charset="-127"/>
                <a:ea typeface="Dotum" pitchFamily="34" charset="-127"/>
              </a:rPr>
              <a:t>!!!!…</a:t>
            </a:r>
          </a:p>
          <a:p>
            <a:pPr algn="just"/>
            <a:r>
              <a:rPr lang="es-PA" dirty="0" smtClean="0">
                <a:latin typeface="Dotum" pitchFamily="34" charset="-127"/>
                <a:ea typeface="Dotum" pitchFamily="34" charset="-127"/>
              </a:rPr>
              <a:t> </a:t>
            </a:r>
            <a:r>
              <a:rPr lang="es-PA" dirty="0">
                <a:latin typeface="Dotum" pitchFamily="34" charset="-127"/>
                <a:ea typeface="Dotum" pitchFamily="34" charset="-127"/>
              </a:rPr>
              <a:t>Los turistas le dijeron que en otros países todo esto era valorado y existía lo que se llama el </a:t>
            </a:r>
            <a:r>
              <a:rPr lang="es-PA" sz="4500" dirty="0">
                <a:solidFill>
                  <a:srgbClr val="FF0000"/>
                </a:solidFill>
                <a:latin typeface="Dotum" pitchFamily="34" charset="-127"/>
                <a:ea typeface="Dotum" pitchFamily="34" charset="-127"/>
              </a:rPr>
              <a:t>agroturismo</a:t>
            </a:r>
            <a:r>
              <a:rPr lang="es-PA" dirty="0">
                <a:latin typeface="Dotum" pitchFamily="34" charset="-127"/>
                <a:ea typeface="Dotum" pitchFamily="34" charset="-127"/>
              </a:rPr>
              <a:t> como </a:t>
            </a:r>
            <a:r>
              <a:rPr lang="es-PA" dirty="0" smtClean="0">
                <a:latin typeface="Dotum" pitchFamily="34" charset="-127"/>
                <a:ea typeface="Dotum" pitchFamily="34" charset="-127"/>
              </a:rPr>
              <a:t>una modalidad </a:t>
            </a:r>
            <a:r>
              <a:rPr lang="es-PA" dirty="0">
                <a:latin typeface="Dotum" pitchFamily="34" charset="-127"/>
                <a:ea typeface="Dotum" pitchFamily="34" charset="-127"/>
              </a:rPr>
              <a:t>para así fortalecer y valorar los recursos de las fincas y de esta manera surgió la iniciativa del cómo hacer para que los  estudiantes de nuestras comunidades fortalezcan, utilicen y valoren los recursos de manera sustentable y así tener un ingreso alternativo </a:t>
            </a:r>
            <a:endParaRPr lang="es-ES" dirty="0">
              <a:latin typeface="Dotum" pitchFamily="34" charset="-127"/>
              <a:ea typeface="Dotum" pitchFamily="34" charset="-127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8676" y="332656"/>
            <a:ext cx="8229600" cy="1143000"/>
          </a:xfrm>
        </p:spPr>
        <p:txBody>
          <a:bodyPr/>
          <a:lstStyle/>
          <a:p>
            <a:r>
              <a:rPr lang="es-ES" sz="3200" dirty="0" smtClean="0"/>
              <a:t>SITUACIÓN DE APRENDIZAJE</a:t>
            </a:r>
            <a:endParaRPr lang="es-ES" sz="3200" dirty="0"/>
          </a:p>
        </p:txBody>
      </p:sp>
      <p:pic>
        <p:nvPicPr>
          <p:cNvPr id="4" name="3 Imagen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260648"/>
            <a:ext cx="1370522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97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11560" y="692696"/>
            <a:ext cx="7772400" cy="1224136"/>
          </a:xfrm>
        </p:spPr>
        <p:txBody>
          <a:bodyPr/>
          <a:lstStyle/>
          <a:p>
            <a:r>
              <a:rPr lang="es-PA" dirty="0" smtClean="0"/>
              <a:t/>
            </a:r>
            <a:br>
              <a:rPr lang="es-PA" dirty="0" smtClean="0"/>
            </a:br>
            <a:r>
              <a:rPr lang="es-PA" sz="4400" dirty="0" smtClean="0"/>
              <a:t>PREGUNTA GENERADORA</a:t>
            </a:r>
            <a:endParaRPr lang="es-PA" sz="44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611560" y="3609020"/>
            <a:ext cx="8208912" cy="2952328"/>
          </a:xfrm>
        </p:spPr>
        <p:txBody>
          <a:bodyPr/>
          <a:lstStyle/>
          <a:p>
            <a:r>
              <a:rPr lang="es-PA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¿Cuáles </a:t>
            </a:r>
            <a:r>
              <a:rPr lang="es-PA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son las alternativas que propondrías para que la  comunidad en </a:t>
            </a:r>
            <a:r>
              <a:rPr lang="es-PA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general vean  el </a:t>
            </a:r>
            <a:r>
              <a:rPr lang="es-PA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agroturismo como una actividad generadora de ingresos y sobre todo de valoración de nuestras costumbres?</a:t>
            </a:r>
          </a:p>
        </p:txBody>
      </p:sp>
      <p:pic>
        <p:nvPicPr>
          <p:cNvPr id="4" name="3 Imagen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085184"/>
            <a:ext cx="9525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1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s-PA" dirty="0"/>
              <a:t>¿Qué es el Agroturismo y cuales consideras que pueden ser las actividades </a:t>
            </a:r>
            <a:r>
              <a:rPr lang="es-PA" dirty="0" smtClean="0"/>
              <a:t>agro </a:t>
            </a:r>
            <a:r>
              <a:rPr lang="es-PA" dirty="0"/>
              <a:t>turísticas en las comunidades en Veraguas</a:t>
            </a:r>
            <a:r>
              <a:rPr lang="es-PA" dirty="0" smtClean="0"/>
              <a:t>?</a:t>
            </a:r>
          </a:p>
          <a:p>
            <a:pPr marL="457200" indent="-457200">
              <a:buFont typeface="+mj-lt"/>
              <a:buAutoNum type="arabicPeriod"/>
            </a:pPr>
            <a:r>
              <a:rPr lang="es-PA" dirty="0"/>
              <a:t>F</a:t>
            </a:r>
            <a:r>
              <a:rPr lang="es-PA" dirty="0" smtClean="0"/>
              <a:t>ormen grupos de 4 estudiantes.</a:t>
            </a:r>
          </a:p>
          <a:p>
            <a:pPr marL="457200" indent="-457200">
              <a:buFont typeface="+mj-lt"/>
              <a:buAutoNum type="arabicPeriod"/>
            </a:pPr>
            <a:r>
              <a:rPr lang="es-PA" dirty="0" smtClean="0"/>
              <a:t>Consulten los siguientes documentos referentes al agroturismo y actividades realizadas en otros países. </a:t>
            </a:r>
            <a:r>
              <a:rPr lang="es-PA" dirty="0" smtClean="0"/>
              <a:t>Haz clic en los íconos de Word</a:t>
            </a:r>
          </a:p>
          <a:p>
            <a:pPr marL="457200" indent="-457200">
              <a:buFont typeface="+mj-lt"/>
              <a:buAutoNum type="arabicPeriod"/>
            </a:pPr>
            <a:endParaRPr lang="es-PA" dirty="0" smtClean="0"/>
          </a:p>
          <a:p>
            <a:pPr marL="457200" indent="-457200">
              <a:buFont typeface="+mj-lt"/>
              <a:buAutoNum type="arabicPeriod"/>
            </a:pPr>
            <a:r>
              <a:rPr lang="es-PA" dirty="0" smtClean="0"/>
              <a:t>Comenten con </a:t>
            </a:r>
            <a:r>
              <a:rPr lang="es-PA" dirty="0" smtClean="0"/>
              <a:t>sus </a:t>
            </a:r>
            <a:r>
              <a:rPr lang="es-PA" dirty="0" smtClean="0"/>
              <a:t>compañeros los documentos leídos.</a:t>
            </a:r>
          </a:p>
          <a:p>
            <a:pPr marL="457200" indent="-457200">
              <a:buFont typeface="+mj-lt"/>
              <a:buAutoNum type="arabicPeriod"/>
            </a:pPr>
            <a:r>
              <a:rPr lang="es-PA" dirty="0" smtClean="0"/>
              <a:t>Observen un video que ilustre el agroturismo en Panamá</a:t>
            </a:r>
            <a:r>
              <a:rPr lang="es-PA" dirty="0"/>
              <a:t>. </a:t>
            </a:r>
            <a:r>
              <a:rPr lang="es-PA" dirty="0" smtClean="0"/>
              <a:t>Clic </a:t>
            </a:r>
            <a:r>
              <a:rPr lang="es-PA" dirty="0"/>
              <a:t>video Panamá </a:t>
            </a:r>
            <a:r>
              <a:rPr lang="es-PA" dirty="0" smtClean="0">
                <a:hlinkClick r:id="rId4"/>
              </a:rPr>
              <a:t> http</a:t>
            </a:r>
            <a:r>
              <a:rPr lang="es-PA" dirty="0">
                <a:hlinkClick r:id="rId4"/>
              </a:rPr>
              <a:t>://</a:t>
            </a:r>
            <a:r>
              <a:rPr lang="es-PA" dirty="0" smtClean="0">
                <a:hlinkClick r:id="rId4"/>
              </a:rPr>
              <a:t>www.youtube.com/watch?v=Q4me3keQtUY</a:t>
            </a:r>
            <a:endParaRPr lang="es-PA" dirty="0" smtClean="0"/>
          </a:p>
          <a:p>
            <a:pPr marL="457200" indent="-457200">
              <a:buFont typeface="+mj-lt"/>
              <a:buAutoNum type="arabicPeriod"/>
            </a:pPr>
            <a:r>
              <a:rPr lang="es-PA" dirty="0" smtClean="0"/>
              <a:t>Vean video de agroturismo de otros países da clic en el siguiente link </a:t>
            </a:r>
            <a:r>
              <a:rPr lang="es-PA" dirty="0" smtClean="0">
                <a:hlinkClick r:id="rId5"/>
              </a:rPr>
              <a:t>                            http://www.youtube.com/watch?v=MM_aTfSvpac</a:t>
            </a:r>
            <a:endParaRPr lang="es-PA" dirty="0" smtClean="0"/>
          </a:p>
          <a:p>
            <a:pPr marL="457200" indent="-457200">
              <a:buFont typeface="+mj-lt"/>
              <a:buAutoNum type="arabicPeriod"/>
            </a:pPr>
            <a:r>
              <a:rPr lang="es-PA" dirty="0" smtClean="0"/>
              <a:t>Redacten un ensayo. Haga </a:t>
            </a:r>
            <a:r>
              <a:rPr lang="es-PA" dirty="0" smtClean="0"/>
              <a:t>clic sobre el ícono</a:t>
            </a:r>
            <a:endParaRPr lang="es-PA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620688"/>
            <a:ext cx="7756263" cy="1054250"/>
          </a:xfrm>
        </p:spPr>
        <p:txBody>
          <a:bodyPr/>
          <a:lstStyle/>
          <a:p>
            <a:r>
              <a:rPr lang="es-PA" sz="4000" dirty="0" smtClean="0"/>
              <a:t>ACTIVIDAD # 1:    ENSAYO</a:t>
            </a:r>
            <a:endParaRPr lang="es-PA" sz="4000" dirty="0"/>
          </a:p>
        </p:txBody>
      </p:sp>
      <p:pic>
        <p:nvPicPr>
          <p:cNvPr id="4" name="3 Imagen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5" y="188640"/>
            <a:ext cx="1590675" cy="2219325"/>
          </a:xfrm>
          <a:prstGeom prst="rect">
            <a:avLst/>
          </a:prstGeom>
        </p:spPr>
      </p:pic>
      <p:graphicFrame>
        <p:nvGraphicFramePr>
          <p:cNvPr id="7" name="6 Objeto">
            <a:hlinkClick r:id="" action="ppaction://ole?verb=1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5346199"/>
              </p:ext>
            </p:extLst>
          </p:nvPr>
        </p:nvGraphicFramePr>
        <p:xfrm>
          <a:off x="1259632" y="3429001"/>
          <a:ext cx="914400" cy="576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Documento" showAsIcon="1" r:id="rId8" imgW="914400" imgH="771480" progId="Word.Document.12">
                  <p:embed/>
                </p:oleObj>
              </mc:Choice>
              <mc:Fallback>
                <p:oleObj name="Documento" showAsIcon="1" r:id="rId8" imgW="914400" imgH="77148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59632" y="3429001"/>
                        <a:ext cx="914400" cy="5760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7 Objeto">
            <a:hlinkClick r:id="" action="ppaction://ole?verb=1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0421712"/>
              </p:ext>
            </p:extLst>
          </p:nvPr>
        </p:nvGraphicFramePr>
        <p:xfrm>
          <a:off x="2627784" y="3429000"/>
          <a:ext cx="914400" cy="4577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Documento" showAsIcon="1" r:id="rId10" imgW="914400" imgH="771480" progId="Word.Document.12">
                  <p:embed/>
                </p:oleObj>
              </mc:Choice>
              <mc:Fallback>
                <p:oleObj name="Documento" showAsIcon="1" r:id="rId10" imgW="914400" imgH="77148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627784" y="3429000"/>
                        <a:ext cx="914400" cy="4577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8 Objeto">
            <a:hlinkClick r:id="" action="ppaction://ole?verb=1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7220663"/>
              </p:ext>
            </p:extLst>
          </p:nvPr>
        </p:nvGraphicFramePr>
        <p:xfrm>
          <a:off x="5580112" y="494116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Documento" showAsIcon="1" r:id="rId12" imgW="914400" imgH="771480" progId="Word.Document.12">
                  <p:embed/>
                </p:oleObj>
              </mc:Choice>
              <mc:Fallback>
                <p:oleObj name="Documento" showAsIcon="1" r:id="rId12" imgW="914400" imgH="77148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580112" y="4941168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2834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4718518"/>
              </p:ext>
            </p:extLst>
          </p:nvPr>
        </p:nvGraphicFramePr>
        <p:xfrm>
          <a:off x="611561" y="1772816"/>
          <a:ext cx="7776863" cy="4104456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6015606"/>
                <a:gridCol w="860384"/>
                <a:gridCol w="900873"/>
              </a:tblGrid>
              <a:tr h="6840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CRITERIOS</a:t>
                      </a:r>
                      <a:endParaRPr lang="es-PA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>
                          <a:effectLst/>
                        </a:rPr>
                        <a:t>SI</a:t>
                      </a:r>
                      <a:endParaRPr lang="es-PA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NO</a:t>
                      </a:r>
                      <a:endParaRPr lang="es-PA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840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>
                          <a:effectLst/>
                        </a:rPr>
                        <a:t>El ensayo se entregó en la fecha indicada</a:t>
                      </a:r>
                      <a:endParaRPr lang="es-PA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>
                          <a:effectLst/>
                        </a:rPr>
                        <a:t> </a:t>
                      </a:r>
                      <a:endParaRPr lang="es-PA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>
                          <a:effectLst/>
                        </a:rPr>
                        <a:t> </a:t>
                      </a:r>
                      <a:endParaRPr lang="es-PA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840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>
                          <a:effectLst/>
                        </a:rPr>
                        <a:t>El ensayo es producto del trabajo en equipo</a:t>
                      </a:r>
                      <a:endParaRPr lang="es-PA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>
                          <a:effectLst/>
                        </a:rPr>
                        <a:t> </a:t>
                      </a:r>
                      <a:endParaRPr lang="es-PA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>
                          <a:effectLst/>
                        </a:rPr>
                        <a:t> </a:t>
                      </a:r>
                      <a:endParaRPr lang="es-PA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840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>
                          <a:effectLst/>
                        </a:rPr>
                        <a:t>Contiene toda la información indicada</a:t>
                      </a:r>
                      <a:endParaRPr lang="es-PA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>
                          <a:effectLst/>
                        </a:rPr>
                        <a:t> </a:t>
                      </a:r>
                      <a:endParaRPr lang="es-PA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>
                          <a:effectLst/>
                        </a:rPr>
                        <a:t> </a:t>
                      </a:r>
                      <a:endParaRPr lang="es-PA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840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>
                          <a:effectLst/>
                        </a:rPr>
                        <a:t>La ortografía utilizada es la adecuada</a:t>
                      </a:r>
                      <a:endParaRPr lang="es-PA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>
                          <a:effectLst/>
                        </a:rPr>
                        <a:t> </a:t>
                      </a:r>
                      <a:endParaRPr lang="es-PA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>
                          <a:effectLst/>
                        </a:rPr>
                        <a:t> </a:t>
                      </a:r>
                      <a:endParaRPr lang="es-PA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840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>
                          <a:effectLst/>
                        </a:rPr>
                        <a:t>Las ilustraciones van acorde al tema</a:t>
                      </a:r>
                      <a:endParaRPr lang="es-PA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>
                          <a:effectLst/>
                        </a:rPr>
                        <a:t> </a:t>
                      </a:r>
                      <a:endParaRPr lang="es-PA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 </a:t>
                      </a:r>
                      <a:endParaRPr lang="es-PA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972" y="341345"/>
            <a:ext cx="7756263" cy="1054250"/>
          </a:xfrm>
        </p:spPr>
        <p:txBody>
          <a:bodyPr/>
          <a:lstStyle/>
          <a:p>
            <a:r>
              <a:rPr lang="pt-BR" sz="3600" dirty="0"/>
              <a:t>LISTA DE VERIFICACION Nº  1</a:t>
            </a:r>
            <a:r>
              <a:rPr lang="pt-BR" dirty="0"/>
              <a:t>: </a:t>
            </a:r>
            <a:endParaRPr lang="es-PA" dirty="0"/>
          </a:p>
        </p:txBody>
      </p:sp>
      <p:pic>
        <p:nvPicPr>
          <p:cNvPr id="5" name="4 Imagen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808" y="59672"/>
            <a:ext cx="1728192" cy="166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37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PA" dirty="0" smtClean="0"/>
              <a:t>¿ </a:t>
            </a:r>
            <a:r>
              <a:rPr lang="es-PA" sz="2400" dirty="0"/>
              <a:t>Cuáles considerarían sean las ventajas y desventajas sociales y económicas dentro de 4 comunidades en las áreas estudiadas en el ensayo de la actividad </a:t>
            </a:r>
            <a:r>
              <a:rPr lang="es-PA" sz="2400" dirty="0" smtClean="0"/>
              <a:t>1?</a:t>
            </a:r>
          </a:p>
          <a:p>
            <a:pPr marL="457200" indent="-457200">
              <a:buFont typeface="+mj-lt"/>
              <a:buAutoNum type="arabicPeriod"/>
            </a:pPr>
            <a:r>
              <a:rPr lang="es-PA" dirty="0" smtClean="0"/>
              <a:t>Formen grupo</a:t>
            </a:r>
            <a:r>
              <a:rPr lang="es-PA" sz="2400" dirty="0" smtClean="0"/>
              <a:t> </a:t>
            </a:r>
            <a:r>
              <a:rPr lang="es-PA" sz="2400" dirty="0"/>
              <a:t>de 4 estudiantes. </a:t>
            </a:r>
          </a:p>
          <a:p>
            <a:pPr marL="457200" indent="-457200">
              <a:buFont typeface="+mj-lt"/>
              <a:buAutoNum type="arabicPeriod"/>
            </a:pPr>
            <a:r>
              <a:rPr lang="es-PA" dirty="0"/>
              <a:t>A</a:t>
            </a:r>
            <a:r>
              <a:rPr lang="es-PA" dirty="0" smtClean="0"/>
              <a:t>nalicen</a:t>
            </a:r>
            <a:r>
              <a:rPr lang="es-PA" sz="2400" dirty="0" smtClean="0"/>
              <a:t>  </a:t>
            </a:r>
            <a:r>
              <a:rPr lang="es-PA" sz="2400" dirty="0"/>
              <a:t>el ensayo que realizaron en la actividad 1.</a:t>
            </a:r>
          </a:p>
          <a:p>
            <a:pPr marL="457200" indent="-457200">
              <a:buFont typeface="+mj-lt"/>
              <a:buAutoNum type="arabicPeriod"/>
            </a:pPr>
            <a:r>
              <a:rPr lang="es-PA" sz="2400" dirty="0" smtClean="0"/>
              <a:t>Comenten </a:t>
            </a:r>
            <a:r>
              <a:rPr lang="es-PA" sz="2400" dirty="0"/>
              <a:t>y </a:t>
            </a:r>
            <a:r>
              <a:rPr lang="es-PA" sz="2400" dirty="0" smtClean="0"/>
              <a:t>seleccionen </a:t>
            </a:r>
            <a:r>
              <a:rPr lang="es-PA" sz="2400" dirty="0"/>
              <a:t>las comunidades potenciales que ustedes como grupo consideran las más destacadas para el </a:t>
            </a:r>
            <a:r>
              <a:rPr lang="es-PA" sz="2400" dirty="0" smtClean="0"/>
              <a:t>agroturismo</a:t>
            </a:r>
          </a:p>
          <a:p>
            <a:pPr marL="457200" indent="-457200">
              <a:buFont typeface="+mj-lt"/>
              <a:buAutoNum type="arabicPeriod"/>
            </a:pPr>
            <a:r>
              <a:rPr lang="es-PA" sz="2400" dirty="0"/>
              <a:t>Observen el PowerPoint donde podrán observar las comunidades en Veraguas dedicadas al agro. </a:t>
            </a:r>
            <a:r>
              <a:rPr lang="es-PA" sz="2400" dirty="0" smtClean="0"/>
              <a:t>Hagan clic </a:t>
            </a:r>
            <a:r>
              <a:rPr lang="es-PA" sz="2400" dirty="0" smtClean="0"/>
              <a:t>aquí </a:t>
            </a:r>
          </a:p>
          <a:p>
            <a:pPr marL="457200" indent="-457200">
              <a:buFont typeface="+mj-lt"/>
              <a:buAutoNum type="arabicPeriod"/>
            </a:pPr>
            <a:r>
              <a:rPr lang="es-PA" sz="2400" dirty="0" smtClean="0"/>
              <a:t>Elaboren un brochure que contenga las ventajas y desventajas de desarrollar el agro-turismo en las áreas seleccionadas. </a:t>
            </a:r>
            <a:r>
              <a:rPr lang="es-PA" sz="2400" dirty="0" smtClean="0"/>
              <a:t>Hagan clic sobre el ícono de Word para </a:t>
            </a:r>
            <a:r>
              <a:rPr lang="es-PA" sz="2400" dirty="0" smtClean="0"/>
              <a:t>ver los lineamientos.</a:t>
            </a:r>
            <a:endParaRPr lang="es-PA" sz="2400" dirty="0"/>
          </a:p>
          <a:p>
            <a:pPr marL="0" indent="0">
              <a:buNone/>
            </a:pPr>
            <a:endParaRPr lang="es-PA" sz="2400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sz="4000" dirty="0" smtClean="0"/>
              <a:t>ACTIVIDAD # 2: BROCHURE</a:t>
            </a:r>
            <a:endParaRPr lang="es-PA" sz="4000" dirty="0"/>
          </a:p>
        </p:txBody>
      </p:sp>
      <p:pic>
        <p:nvPicPr>
          <p:cNvPr id="4" name="3 Imagen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5661248"/>
            <a:ext cx="1428750" cy="1068710"/>
          </a:xfrm>
          <a:prstGeom prst="rect">
            <a:avLst/>
          </a:prstGeom>
        </p:spPr>
      </p:pic>
      <p:graphicFrame>
        <p:nvGraphicFramePr>
          <p:cNvPr id="7" name="6 Objeto">
            <a:hlinkClick r:id="" action="ppaction://ole?verb=2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2230737"/>
              </p:ext>
            </p:extLst>
          </p:nvPr>
        </p:nvGraphicFramePr>
        <p:xfrm>
          <a:off x="8212460" y="4653136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Presentación" showAsIcon="1" r:id="rId6" imgW="914400" imgH="771480" progId="PowerPoint.Show.12">
                  <p:embed/>
                </p:oleObj>
              </mc:Choice>
              <mc:Fallback>
                <p:oleObj name="Presentación" showAsIcon="1" r:id="rId6" imgW="914400" imgH="77148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212460" y="4653136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7 Objeto">
            <a:hlinkClick r:id="" action="ppaction://ole?verb=1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1872943"/>
              </p:ext>
            </p:extLst>
          </p:nvPr>
        </p:nvGraphicFramePr>
        <p:xfrm>
          <a:off x="1403648" y="580984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Documento" showAsIcon="1" r:id="rId8" imgW="914400" imgH="771480" progId="Word.Document.12">
                  <p:embed/>
                </p:oleObj>
              </mc:Choice>
              <mc:Fallback>
                <p:oleObj name="Documento" showAsIcon="1" r:id="rId8" imgW="914400" imgH="77148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03648" y="580984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6330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9225129"/>
              </p:ext>
            </p:extLst>
          </p:nvPr>
        </p:nvGraphicFramePr>
        <p:xfrm>
          <a:off x="467544" y="1340769"/>
          <a:ext cx="8064896" cy="4824533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6238406"/>
                <a:gridCol w="892251"/>
                <a:gridCol w="934239"/>
              </a:tblGrid>
              <a:tr h="6892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CRITERIOS</a:t>
                      </a:r>
                      <a:endParaRPr lang="es-PA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SI</a:t>
                      </a:r>
                      <a:endParaRPr lang="es-PA" sz="1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NO</a:t>
                      </a:r>
                      <a:endParaRPr lang="es-PA" sz="1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892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Puntualidad en la entrega del panfleto</a:t>
                      </a:r>
                      <a:endParaRPr lang="es-PA" sz="1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 </a:t>
                      </a:r>
                      <a:endParaRPr lang="es-PA" sz="1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 </a:t>
                      </a:r>
                      <a:endParaRPr lang="es-PA" sz="1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892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Títulos y sub-títulos acorde a la información</a:t>
                      </a:r>
                      <a:endParaRPr lang="es-PA" sz="1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 </a:t>
                      </a:r>
                      <a:endParaRPr lang="es-PA" sz="1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 </a:t>
                      </a:r>
                      <a:endParaRPr lang="es-PA" sz="1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892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 Buena ortografía y redacción</a:t>
                      </a:r>
                      <a:endParaRPr lang="es-PA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 </a:t>
                      </a:r>
                      <a:endParaRPr lang="es-PA" sz="1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 </a:t>
                      </a:r>
                      <a:endParaRPr lang="es-PA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892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 Las  imágenes  acordes al tema.</a:t>
                      </a:r>
                      <a:endParaRPr lang="es-PA" sz="1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 </a:t>
                      </a:r>
                      <a:endParaRPr lang="es-PA" sz="1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 </a:t>
                      </a:r>
                      <a:endParaRPr lang="es-PA" sz="1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892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El brochure tiene  recomendaciones  </a:t>
                      </a:r>
                      <a:endParaRPr lang="es-PA" sz="1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 </a:t>
                      </a:r>
                      <a:endParaRPr lang="es-PA" sz="1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 </a:t>
                      </a:r>
                      <a:endParaRPr lang="es-PA" sz="1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892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El trabajo tiene Conclusiones </a:t>
                      </a:r>
                      <a:endParaRPr lang="es-PA" sz="1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 </a:t>
                      </a:r>
                      <a:endParaRPr lang="es-PA" sz="1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 </a:t>
                      </a:r>
                      <a:endParaRPr lang="es-PA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56263" cy="1054250"/>
          </a:xfrm>
        </p:spPr>
        <p:txBody>
          <a:bodyPr/>
          <a:lstStyle/>
          <a:p>
            <a:r>
              <a:rPr lang="es-PA" sz="4000" dirty="0" smtClean="0"/>
              <a:t>LISTA DE VERIFICACIÓN N°2</a:t>
            </a:r>
            <a:endParaRPr lang="es-PA" sz="4000" dirty="0"/>
          </a:p>
        </p:txBody>
      </p:sp>
      <p:pic>
        <p:nvPicPr>
          <p:cNvPr id="3" name="2 Imagen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560529" cy="91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73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rtoné">
  <a:themeElements>
    <a:clrScheme name="Cartoné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Cartoné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artoné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883</TotalTime>
  <Words>1385</Words>
  <Application>Microsoft Office PowerPoint</Application>
  <PresentationFormat>Presentación en pantalla (4:3)</PresentationFormat>
  <Paragraphs>201</Paragraphs>
  <Slides>18</Slides>
  <Notes>1</Notes>
  <HiddenSlides>15</HiddenSlides>
  <MMClips>1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18</vt:i4>
      </vt:variant>
    </vt:vector>
  </HeadingPairs>
  <TitlesOfParts>
    <vt:vector size="21" baseType="lpstr">
      <vt:lpstr>Cartoné</vt:lpstr>
      <vt:lpstr>Documento de Microsoft Word</vt:lpstr>
      <vt:lpstr>Presentación de Microsoft PowerPoint</vt:lpstr>
      <vt:lpstr>AGROTURISMO COMO HERRAMIENTA PARA EL DESARROLLO SOCIAL Y ECONÓMICO EN LAS COMUNIDADES EN VERAGUAS</vt:lpstr>
      <vt:lpstr>INDICE</vt:lpstr>
      <vt:lpstr>MENSAJE DE REFLEXIÓN</vt:lpstr>
      <vt:lpstr>SITUACIÓN DE APRENDIZAJE</vt:lpstr>
      <vt:lpstr> PREGUNTA GENERADORA</vt:lpstr>
      <vt:lpstr>ACTIVIDAD # 1:    ENSAYO</vt:lpstr>
      <vt:lpstr>LISTA DE VERIFICACION Nº  1: </vt:lpstr>
      <vt:lpstr>ACTIVIDAD # 2: BROCHURE</vt:lpstr>
      <vt:lpstr>LISTA DE VERIFICACIÓN N°2</vt:lpstr>
      <vt:lpstr>ACTIVIDAD N°3: VIDEO</vt:lpstr>
      <vt:lpstr>LISTA DE VERIFICACIÓN N° 3</vt:lpstr>
      <vt:lpstr>PRODUCTO FINAL</vt:lpstr>
      <vt:lpstr>PRODUCTO FINAL</vt:lpstr>
      <vt:lpstr>RUBRICA</vt:lpstr>
      <vt:lpstr>FICHA TÉCNICA</vt:lpstr>
      <vt:lpstr>FICHA TÉCNICA</vt:lpstr>
      <vt:lpstr>FUENTES</vt:lpstr>
      <vt:lpstr>Presentación de PowerPoint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Katmia</dc:creator>
  <cp:lastModifiedBy>ESTUDIANTE4</cp:lastModifiedBy>
  <cp:revision>75</cp:revision>
  <dcterms:created xsi:type="dcterms:W3CDTF">2011-08-31T01:19:47Z</dcterms:created>
  <dcterms:modified xsi:type="dcterms:W3CDTF">2012-10-03T14:52:01Z</dcterms:modified>
</cp:coreProperties>
</file>