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varScale="1">
        <p:scale>
          <a:sx n="71" d="100"/>
          <a:sy n="71" d="100"/>
        </p:scale>
        <p:origin x="-135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8/1/2012</a:t>
            </a:fld>
            <a:endParaRPr lang="en-US" dirty="0">
              <a:solidFill>
                <a:srgbClr val="FFFFFF"/>
              </a:solidFill>
            </a:endParaRPr>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pPr eaLnBrk="1" latinLnBrk="0" hangingPunct="1"/>
            <a:fld id="{D5BBC35B-A44B-4119-B8DA-DE9E3DFADA20}" type="slidenum">
              <a:rPr kumimoji="0" lang="en-US" smtClean="0"/>
              <a:pPr eaLnBrk="1" latinLnBrk="0" hangingPunct="1"/>
              <a:t>‹Nº›</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8/1/2012</a:t>
            </a:fld>
            <a:endParaRPr lang="en-US"/>
          </a:p>
        </p:txBody>
      </p:sp>
      <p:sp>
        <p:nvSpPr>
          <p:cNvPr id="8" name="7 Marcador de pie de página"/>
          <p:cNvSpPr>
            <a:spLocks noGrp="1"/>
          </p:cNvSpPr>
          <p:nvPr>
            <p:ph type="ftr" sz="quarter" idx="11"/>
          </p:nvPr>
        </p:nvSpPr>
        <p:spPr/>
        <p:txBody>
          <a:bodyPr/>
          <a:lstStyle>
            <a:extLst/>
          </a:lstStyle>
          <a:p>
            <a:endParaRPr kumimoji="0" lang="en-US"/>
          </a:p>
        </p:txBody>
      </p:sp>
      <p:sp>
        <p:nvSpPr>
          <p:cNvPr id="9" name="8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8/1/2012</a:t>
            </a:fld>
            <a:endParaRPr lang="en-US"/>
          </a:p>
        </p:txBody>
      </p:sp>
      <p:sp>
        <p:nvSpPr>
          <p:cNvPr id="4" name="3 Marcador de pie de página"/>
          <p:cNvSpPr>
            <a:spLocks noGrp="1"/>
          </p:cNvSpPr>
          <p:nvPr>
            <p:ph type="ftr" sz="quarter" idx="11"/>
          </p:nvPr>
        </p:nvSpPr>
        <p:spPr/>
        <p:txBody>
          <a:bodyPr/>
          <a:lstStyle>
            <a:extLst/>
          </a:lstStyle>
          <a:p>
            <a:endParaRPr kumimoji="0" lang="en-US"/>
          </a:p>
        </p:txBody>
      </p:sp>
      <p:sp>
        <p:nvSpPr>
          <p:cNvPr id="5" name="4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8/1/2012</a:t>
            </a:fld>
            <a:endParaRPr lang="en-US"/>
          </a:p>
        </p:txBody>
      </p:sp>
      <p:sp>
        <p:nvSpPr>
          <p:cNvPr id="3" name="2 Marcador de pie de página"/>
          <p:cNvSpPr>
            <a:spLocks noGrp="1"/>
          </p:cNvSpPr>
          <p:nvPr>
            <p:ph type="ftr" sz="quarter" idx="11"/>
          </p:nvPr>
        </p:nvSpPr>
        <p:spPr/>
        <p:txBody>
          <a:bodyPr/>
          <a:lstStyle>
            <a:extLst/>
          </a:lstStyle>
          <a:p>
            <a:endParaRPr kumimoji="0" lang="en-US"/>
          </a:p>
        </p:txBody>
      </p:sp>
      <p:sp>
        <p:nvSpPr>
          <p:cNvPr id="4" name="3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pPr eaLnBrk="1" latinLnBrk="0" hangingPunct="1"/>
            <a:fld id="{544213AF-26F6-41FA-8D85-E2C5388D6E58}" type="datetimeFigureOut">
              <a:rPr lang="en-US" smtClean="0"/>
              <a:pPr eaLnBrk="1" latinLnBrk="0" hangingPunct="1"/>
              <a:t>8/1/2012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‹Nº›</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8/1/2012</a:t>
            </a:fld>
            <a:endParaRPr lang="en-US">
              <a:solidFill>
                <a:schemeClr val="tx1"/>
              </a:solidFill>
            </a:endParaRPr>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pPr eaLnBrk="1" latinLnBrk="0" hangingPunct="1"/>
            <a:fld id="{D5BBC35B-A44B-4119-B8DA-DE9E3DFADA20}" type="slidenum">
              <a:rPr kumimoji="0" lang="en-US" smtClean="0"/>
              <a:pPr eaLnBrk="1" latinLnBrk="0" hangingPunct="1"/>
              <a:t>‹Nº›</a:t>
            </a:fld>
            <a:endParaRPr kumimoji="0" lang="en-US">
              <a:solidFill>
                <a:schemeClr val="tx1"/>
              </a:solidFill>
            </a:endParaRP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8/1/2012</a:t>
            </a:fld>
            <a:endParaRPr lang="en-US" sz="1000" dirty="0">
              <a:solidFill>
                <a:schemeClr val="tx1"/>
              </a:solidFill>
            </a:endParaRPr>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eaLnBrk="1" latinLnBrk="0" hangingPunct="1"/>
            <a:fld id="{D5BBC35B-A44B-4119-B8DA-DE9E3DFADA20}" type="slidenum">
              <a:rPr kumimoji="0" lang="en-US" smtClean="0"/>
              <a:pPr eaLnBrk="1" latinLnBrk="0" hangingPunct="1"/>
              <a:t>‹Nº›</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es.wikipedia.org/wiki/Adenos%C3%ADn_trifosfato"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es.wikipedia.org/wiki/Ciclo_de_Krebs" TargetMode="External"/><Relationship Id="rId3" Type="http://schemas.openxmlformats.org/officeDocument/2006/relationships/hyperlink" Target="http://www.youtube.com/watch?v=lC9O-ngh3U4" TargetMode="External"/><Relationship Id="rId7" Type="http://schemas.openxmlformats.org/officeDocument/2006/relationships/hyperlink" Target="http://mariadoloresbio.blogspot.com/2012/02/descarboxilacion-oxidativa-del-piruvato.html"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es.wikipedia.org/wiki/Gluc%C3%B3lisis" TargetMode="External"/><Relationship Id="rId5" Type="http://schemas.openxmlformats.org/officeDocument/2006/relationships/hyperlink" Target="http://www.biologia.edu.ar/metabolismo/met3glicolisis.htm" TargetMode="External"/><Relationship Id="rId4" Type="http://schemas.openxmlformats.org/officeDocument/2006/relationships/hyperlink" Target="http://www.youtube.com/watch?v=zykoSHyVZB4" TargetMode="External"/><Relationship Id="rId9" Type="http://schemas.openxmlformats.org/officeDocument/2006/relationships/hyperlink" Target="http://es.wikipedia.org/wiki/Cadena_de_transporte_de_electrone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07504" y="1340768"/>
            <a:ext cx="9036495" cy="3024336"/>
          </a:xfrm>
          <a:prstGeom prst="rect">
            <a:avLst/>
          </a:prstGeom>
          <a:noFill/>
        </p:spPr>
        <p:txBody>
          <a:bodyPr wrap="none" lIns="91440" tIns="45720" rIns="91440" bIns="45720">
            <a:prstTxWarp prst="textDeflat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solidFill>
                  <a:schemeClr val="accent1">
                    <a:lumMod val="40000"/>
                    <a:lumOff val="60000"/>
                  </a:schemeClr>
                </a:solidFill>
                <a:effectLst>
                  <a:reflection blurRad="12700" stA="50000" endPos="50000" dist="5000" dir="5400000" sy="-100000" rotWithShape="0"/>
                </a:effectLst>
              </a:rPr>
              <a:t>Poder y energía Celular</a:t>
            </a:r>
            <a:endParaRPr lang="es-ES" sz="5400" b="1" cap="all" spc="0" dirty="0">
              <a:ln w="0"/>
              <a:solidFill>
                <a:schemeClr val="accent1">
                  <a:lumMod val="40000"/>
                  <a:lumOff val="60000"/>
                </a:schemeClr>
              </a:solidFill>
              <a:effectLst>
                <a:reflection blurRad="12700" stA="50000" endPos="50000" dist="5000" dir="5400000" sy="-100000" rotWithShape="0"/>
              </a:effectLst>
            </a:endParaRPr>
          </a:p>
        </p:txBody>
      </p:sp>
      <p:sp>
        <p:nvSpPr>
          <p:cNvPr id="6" name="5 Rectángulo"/>
          <p:cNvSpPr/>
          <p:nvPr/>
        </p:nvSpPr>
        <p:spPr>
          <a:xfrm>
            <a:off x="6300986" y="6453336"/>
            <a:ext cx="2704587" cy="30777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 sz="1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Por: Adrián Bethancourt</a:t>
            </a:r>
            <a:endParaRPr lang="es-ES" sz="1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Soundtrack Piratas del Carib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9592" y="5812314"/>
            <a:ext cx="609600" cy="609600"/>
          </a:xfrm>
          <a:prstGeom prst="rect">
            <a:avLst/>
          </a:prstGeom>
        </p:spPr>
      </p:pic>
    </p:spTree>
    <p:extLst>
      <p:ext uri="{BB962C8B-B14F-4D97-AF65-F5344CB8AC3E}">
        <p14:creationId xmlns:p14="http://schemas.microsoft.com/office/powerpoint/2010/main" val="28513561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2" repeatCount="indefinite" fill="hold" display="0">
                  <p:stCondLst>
                    <p:cond delay="indefinite"/>
                  </p:stCondLst>
                  <p:endCondLst>
                    <p:cond evt="onStopAudio" delay="0">
                      <p:tgtEl>
                        <p:sldTgt/>
                      </p:tgtEl>
                    </p:cond>
                  </p:endCondLst>
                </p:cTn>
                <p:tgtEl>
                  <p:spTgt spid="8"/>
                </p:tgtEl>
              </p:cMediaNode>
            </p:audio>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4 Rectángulo"/>
          <p:cNvSpPr/>
          <p:nvPr/>
        </p:nvSpPr>
        <p:spPr>
          <a:xfrm>
            <a:off x="179512" y="692696"/>
            <a:ext cx="8712968" cy="1099185"/>
          </a:xfrm>
          <a:prstGeom prst="rect">
            <a:avLst/>
          </a:prstGeom>
          <a:noFill/>
        </p:spPr>
        <p:txBody>
          <a:bodyPr wrap="none" lIns="91440" tIns="45720" rIns="91440" bIns="45720" numCol="1">
            <a:prstTxWarp prst="textPlai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Aft>
                <a:spcPts val="0"/>
              </a:spcAft>
            </a:pPr>
            <a:r>
              <a:rPr lang="es-ES" sz="5400" b="1" cap="all" dirty="0" smtClean="0">
                <a:solidFill>
                  <a:srgbClr val="000000"/>
                </a:solidFill>
                <a:effectLst>
                  <a:reflection blurRad="12700" stA="50000" endPos="50000" dist="4953" dir="5400000" sy="-100000"/>
                </a:effectLst>
                <a:latin typeface="Papyrus" pitchFamily="66" charset="0"/>
                <a:ea typeface="Times New Roman"/>
                <a:cs typeface="Times New Roman"/>
              </a:rPr>
              <a:t>Actividad # 2</a:t>
            </a:r>
          </a:p>
        </p:txBody>
      </p:sp>
      <p:sp>
        <p:nvSpPr>
          <p:cNvPr id="6" name="5 CuadroTexto"/>
          <p:cNvSpPr txBox="1"/>
          <p:nvPr/>
        </p:nvSpPr>
        <p:spPr>
          <a:xfrm>
            <a:off x="212660" y="3130116"/>
            <a:ext cx="8208912" cy="2308324"/>
          </a:xfrm>
          <a:prstGeom prst="rect">
            <a:avLst/>
          </a:prstGeom>
          <a:noFill/>
        </p:spPr>
        <p:txBody>
          <a:bodyPr wrap="square" rtlCol="0">
            <a:spAutoFit/>
          </a:bodyPr>
          <a:lstStyle/>
          <a:p>
            <a:pPr marL="342900" indent="-342900" algn="just">
              <a:buFont typeface="Wingdings" pitchFamily="2" charset="2"/>
              <a:buChar char="v"/>
            </a:pPr>
            <a:r>
              <a:rPr lang="es-MX" sz="2400" b="1" dirty="0">
                <a:latin typeface="Batang" pitchFamily="18" charset="-127"/>
                <a:ea typeface="Batang" pitchFamily="18" charset="-127"/>
              </a:rPr>
              <a:t>Describe usando el marco </a:t>
            </a:r>
            <a:r>
              <a:rPr lang="es-MX" sz="2400" b="1" dirty="0" smtClean="0">
                <a:latin typeface="Batang" pitchFamily="18" charset="-127"/>
                <a:ea typeface="Batang" pitchFamily="18" charset="-127"/>
              </a:rPr>
              <a:t>teórico </a:t>
            </a:r>
            <a:r>
              <a:rPr lang="es-MX" sz="2400" b="1" dirty="0">
                <a:latin typeface="Batang" pitchFamily="18" charset="-127"/>
                <a:ea typeface="Batang" pitchFamily="18" charset="-127"/>
              </a:rPr>
              <a:t>realizado en la actividad #1 paso a paso la ruta </a:t>
            </a:r>
            <a:r>
              <a:rPr lang="es-MX" sz="2400" b="1" dirty="0" err="1">
                <a:latin typeface="Batang" pitchFamily="18" charset="-127"/>
                <a:ea typeface="Batang" pitchFamily="18" charset="-127"/>
              </a:rPr>
              <a:t>Embder</a:t>
            </a:r>
            <a:r>
              <a:rPr lang="es-MX" sz="2400" b="1" dirty="0">
                <a:latin typeface="Batang" pitchFamily="18" charset="-127"/>
                <a:ea typeface="Batang" pitchFamily="18" charset="-127"/>
              </a:rPr>
              <a:t> Meyerholf Parnas, la </a:t>
            </a:r>
            <a:r>
              <a:rPr lang="es-MX" sz="2400" b="1" dirty="0" err="1">
                <a:latin typeface="Batang" pitchFamily="18" charset="-127"/>
                <a:ea typeface="Batang" pitchFamily="18" charset="-127"/>
              </a:rPr>
              <a:t>descarboxilación</a:t>
            </a:r>
            <a:r>
              <a:rPr lang="es-MX" sz="2400" b="1" dirty="0">
                <a:latin typeface="Batang" pitchFamily="18" charset="-127"/>
                <a:ea typeface="Batang" pitchFamily="18" charset="-127"/>
              </a:rPr>
              <a:t> del </a:t>
            </a:r>
            <a:r>
              <a:rPr lang="es-MX" sz="2400" b="1" dirty="0" err="1">
                <a:latin typeface="Batang" pitchFamily="18" charset="-127"/>
                <a:ea typeface="Batang" pitchFamily="18" charset="-127"/>
              </a:rPr>
              <a:t>piruvato</a:t>
            </a:r>
            <a:r>
              <a:rPr lang="es-MX" sz="2400" b="1" dirty="0">
                <a:latin typeface="Batang" pitchFamily="18" charset="-127"/>
                <a:ea typeface="Batang" pitchFamily="18" charset="-127"/>
              </a:rPr>
              <a:t>, el ciclo de Krebs y la cadena de transporte de electrones en Word.</a:t>
            </a:r>
            <a:endParaRPr lang="es-PA" sz="2400" b="1" dirty="0">
              <a:latin typeface="Batang" pitchFamily="18" charset="-127"/>
              <a:ea typeface="Batang" pitchFamily="18" charset="-127"/>
            </a:endParaRPr>
          </a:p>
          <a:p>
            <a:pPr lvl="0" algn="just">
              <a:spcAft>
                <a:spcPts val="0"/>
              </a:spcAft>
            </a:pPr>
            <a:endParaRPr lang="es-PA" sz="2400" b="1" dirty="0">
              <a:effectLst/>
              <a:latin typeface="Batang" pitchFamily="18" charset="-127"/>
              <a:ea typeface="Batang" pitchFamily="18" charset="-127"/>
              <a:cs typeface="Times New Roman"/>
            </a:endParaRPr>
          </a:p>
        </p:txBody>
      </p:sp>
      <p:sp>
        <p:nvSpPr>
          <p:cNvPr id="7" name="6 CuadroTexto"/>
          <p:cNvSpPr txBox="1"/>
          <p:nvPr/>
        </p:nvSpPr>
        <p:spPr>
          <a:xfrm>
            <a:off x="244363" y="5157192"/>
            <a:ext cx="8208912" cy="1569660"/>
          </a:xfrm>
          <a:prstGeom prst="rect">
            <a:avLst/>
          </a:prstGeom>
          <a:noFill/>
        </p:spPr>
        <p:txBody>
          <a:bodyPr wrap="square" rtlCol="0">
            <a:spAutoFit/>
          </a:bodyPr>
          <a:lstStyle/>
          <a:p>
            <a:pPr marL="342900" lvl="0" indent="-342900">
              <a:buFont typeface="Wingdings" pitchFamily="2" charset="2"/>
              <a:buChar char="v"/>
            </a:pPr>
            <a:r>
              <a:rPr lang="es-MX" sz="2400" b="1" dirty="0">
                <a:latin typeface="Batang" pitchFamily="18" charset="-127"/>
                <a:ea typeface="Batang" pitchFamily="18" charset="-127"/>
              </a:rPr>
              <a:t>Identifica el momento en el que se forma de </a:t>
            </a:r>
            <a:r>
              <a:rPr lang="es-MX" sz="2400" b="1" dirty="0" err="1">
                <a:latin typeface="Batang" pitchFamily="18" charset="-127"/>
                <a:ea typeface="Batang" pitchFamily="18" charset="-127"/>
              </a:rPr>
              <a:t>Adenosin</a:t>
            </a:r>
            <a:r>
              <a:rPr lang="es-MX" sz="2400" b="1" dirty="0">
                <a:latin typeface="Batang" pitchFamily="18" charset="-127"/>
                <a:ea typeface="Batang" pitchFamily="18" charset="-127"/>
              </a:rPr>
              <a:t> </a:t>
            </a:r>
            <a:r>
              <a:rPr lang="es-MX" sz="2400" b="1" dirty="0" err="1">
                <a:latin typeface="Batang" pitchFamily="18" charset="-127"/>
                <a:ea typeface="Batang" pitchFamily="18" charset="-127"/>
              </a:rPr>
              <a:t>Tri</a:t>
            </a:r>
            <a:r>
              <a:rPr lang="es-MX" sz="2400" b="1" dirty="0">
                <a:latin typeface="Batang" pitchFamily="18" charset="-127"/>
                <a:ea typeface="Batang" pitchFamily="18" charset="-127"/>
              </a:rPr>
              <a:t> </a:t>
            </a:r>
            <a:r>
              <a:rPr lang="es-MX" sz="2400" b="1" dirty="0" err="1">
                <a:latin typeface="Batang" pitchFamily="18" charset="-127"/>
                <a:ea typeface="Batang" pitchFamily="18" charset="-127"/>
              </a:rPr>
              <a:t>fosfafo</a:t>
            </a:r>
            <a:r>
              <a:rPr lang="es-MX" sz="2400" b="1" dirty="0">
                <a:latin typeface="Batang" pitchFamily="18" charset="-127"/>
                <a:ea typeface="Batang" pitchFamily="18" charset="-127"/>
              </a:rPr>
              <a:t> en cada paso metabólico mencionado. Y descríbalo de manera breve usando el Word</a:t>
            </a:r>
            <a:endParaRPr lang="es-PA" sz="2400" b="1" dirty="0">
              <a:latin typeface="Batang" pitchFamily="18" charset="-127"/>
              <a:ea typeface="Batang" pitchFamily="18" charset="-127"/>
            </a:endParaRPr>
          </a:p>
        </p:txBody>
      </p:sp>
      <p:sp>
        <p:nvSpPr>
          <p:cNvPr id="2" name="1 Rectángulo"/>
          <p:cNvSpPr/>
          <p:nvPr/>
        </p:nvSpPr>
        <p:spPr>
          <a:xfrm>
            <a:off x="467544" y="2204864"/>
            <a:ext cx="7848872" cy="646331"/>
          </a:xfrm>
          <a:prstGeom prst="rect">
            <a:avLst/>
          </a:prstGeom>
        </p:spPr>
        <p:txBody>
          <a:bodyPr wrap="square">
            <a:spAutoFit/>
          </a:bodyPr>
          <a:lstStyle/>
          <a:p>
            <a:pPr lvl="0"/>
            <a:r>
              <a:rPr lang="es-MX" dirty="0"/>
              <a:t>¿Cómo ocurren los procesos  que generan la energía en los seres vivos?</a:t>
            </a:r>
            <a:endParaRPr lang="es-PA" dirty="0"/>
          </a:p>
        </p:txBody>
      </p:sp>
    </p:spTree>
    <p:extLst>
      <p:ext uri="{BB962C8B-B14F-4D97-AF65-F5344CB8AC3E}">
        <p14:creationId xmlns:p14="http://schemas.microsoft.com/office/powerpoint/2010/main" val="26646576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45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88212" y="1268760"/>
            <a:ext cx="8064896" cy="1569660"/>
          </a:xfrm>
          <a:prstGeom prst="rect">
            <a:avLst/>
          </a:prstGeom>
        </p:spPr>
        <p:txBody>
          <a:bodyPr wrap="square">
            <a:spAutoFit/>
          </a:bodyPr>
          <a:lstStyle/>
          <a:p>
            <a:pPr marL="342900" lvl="0" indent="-342900">
              <a:buFont typeface="Wingdings" pitchFamily="2" charset="2"/>
              <a:buChar char="v"/>
            </a:pPr>
            <a:r>
              <a:rPr lang="es-MX" sz="2400" b="1" dirty="0">
                <a:latin typeface="Batang" pitchFamily="18" charset="-127"/>
                <a:ea typeface="Batang" pitchFamily="18" charset="-127"/>
              </a:rPr>
              <a:t>Comprende el mecanismo en el que se forma de </a:t>
            </a:r>
            <a:r>
              <a:rPr lang="es-MX" sz="2400" b="1" dirty="0" err="1">
                <a:latin typeface="Batang" pitchFamily="18" charset="-127"/>
                <a:ea typeface="Batang" pitchFamily="18" charset="-127"/>
              </a:rPr>
              <a:t>Adenosin</a:t>
            </a:r>
            <a:r>
              <a:rPr lang="es-MX" sz="2400" b="1" dirty="0">
                <a:latin typeface="Batang" pitchFamily="18" charset="-127"/>
                <a:ea typeface="Batang" pitchFamily="18" charset="-127"/>
              </a:rPr>
              <a:t> </a:t>
            </a:r>
            <a:r>
              <a:rPr lang="es-MX" sz="2400" b="1" dirty="0" err="1">
                <a:latin typeface="Batang" pitchFamily="18" charset="-127"/>
                <a:ea typeface="Batang" pitchFamily="18" charset="-127"/>
              </a:rPr>
              <a:t>Tri</a:t>
            </a:r>
            <a:r>
              <a:rPr lang="es-MX" sz="2400" b="1" dirty="0">
                <a:latin typeface="Batang" pitchFamily="18" charset="-127"/>
                <a:ea typeface="Batang" pitchFamily="18" charset="-127"/>
              </a:rPr>
              <a:t> </a:t>
            </a:r>
            <a:r>
              <a:rPr lang="es-MX" sz="2400" b="1" dirty="0" err="1">
                <a:latin typeface="Batang" pitchFamily="18" charset="-127"/>
                <a:ea typeface="Batang" pitchFamily="18" charset="-127"/>
              </a:rPr>
              <a:t>fosfafo</a:t>
            </a:r>
            <a:r>
              <a:rPr lang="es-MX" sz="2400" b="1" dirty="0">
                <a:latin typeface="Batang" pitchFamily="18" charset="-127"/>
                <a:ea typeface="Batang" pitchFamily="18" charset="-127"/>
              </a:rPr>
              <a:t> en cada paso metabólico mencionado. Y descríbalo de manera breve usando el Word</a:t>
            </a:r>
            <a:endParaRPr lang="es-PA" sz="2400" b="1" dirty="0">
              <a:latin typeface="Batang" pitchFamily="18" charset="-127"/>
              <a:ea typeface="Batang" pitchFamily="18" charset="-127"/>
            </a:endParaRPr>
          </a:p>
        </p:txBody>
      </p:sp>
      <p:sp>
        <p:nvSpPr>
          <p:cNvPr id="5" name="4 Rectángulo"/>
          <p:cNvSpPr/>
          <p:nvPr/>
        </p:nvSpPr>
        <p:spPr>
          <a:xfrm>
            <a:off x="640612" y="4221088"/>
            <a:ext cx="8064896" cy="830997"/>
          </a:xfrm>
          <a:prstGeom prst="rect">
            <a:avLst/>
          </a:prstGeom>
        </p:spPr>
        <p:txBody>
          <a:bodyPr wrap="square">
            <a:spAutoFit/>
          </a:bodyPr>
          <a:lstStyle/>
          <a:p>
            <a:pPr marL="342900" lvl="0" indent="-342900">
              <a:buFont typeface="Wingdings" pitchFamily="2" charset="2"/>
              <a:buChar char="v"/>
            </a:pPr>
            <a:r>
              <a:rPr lang="es-MX" sz="2400" b="1" dirty="0">
                <a:latin typeface="Batang" pitchFamily="18" charset="-127"/>
                <a:ea typeface="Batang" pitchFamily="18" charset="-127"/>
              </a:rPr>
              <a:t>Realiza un </a:t>
            </a:r>
            <a:r>
              <a:rPr lang="es-MX" sz="2400" b="1" dirty="0" err="1">
                <a:latin typeface="Batang" pitchFamily="18" charset="-127"/>
                <a:ea typeface="Batang" pitchFamily="18" charset="-127"/>
              </a:rPr>
              <a:t>Power</a:t>
            </a:r>
            <a:r>
              <a:rPr lang="es-MX" sz="2400" b="1" dirty="0">
                <a:latin typeface="Batang" pitchFamily="18" charset="-127"/>
                <a:ea typeface="Batang" pitchFamily="18" charset="-127"/>
              </a:rPr>
              <a:t> Point que describe los pasos de cada uno de estos procesos metabólicos.</a:t>
            </a:r>
            <a:endParaRPr lang="es-PA" sz="2400" b="1" dirty="0">
              <a:latin typeface="Batang" pitchFamily="18" charset="-127"/>
              <a:ea typeface="Batang" pitchFamily="18" charset="-127"/>
            </a:endParaRPr>
          </a:p>
        </p:txBody>
      </p:sp>
    </p:spTree>
    <p:extLst>
      <p:ext uri="{BB962C8B-B14F-4D97-AF65-F5344CB8AC3E}">
        <p14:creationId xmlns:p14="http://schemas.microsoft.com/office/powerpoint/2010/main" val="252731366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971600" y="692696"/>
            <a:ext cx="7776864" cy="1446550"/>
          </a:xfrm>
          <a:prstGeom prst="rect">
            <a:avLst/>
          </a:prstGeom>
        </p:spPr>
        <p:txBody>
          <a:bodyPr wrap="square">
            <a:spAutoFit/>
          </a:bodyPr>
          <a:lstStyle/>
          <a:p>
            <a:pPr algn="ctr">
              <a:spcAft>
                <a:spcPts val="0"/>
              </a:spcAft>
            </a:pPr>
            <a:r>
              <a:rPr lang="es-ES" sz="4400" b="1" cap="all" dirty="0" smtClean="0">
                <a:solidFill>
                  <a:srgbClr val="000000"/>
                </a:solidFill>
                <a:effectLst>
                  <a:reflection blurRad="12700" stA="50000" endPos="50000" dist="4953" dir="5400000" sy="-100000"/>
                </a:effectLst>
                <a:latin typeface="Papyrus" pitchFamily="66" charset="0"/>
                <a:ea typeface="Times New Roman"/>
                <a:cs typeface="Times New Roman"/>
              </a:rPr>
              <a:t>Autoevaluación </a:t>
            </a:r>
            <a:r>
              <a:rPr lang="es-ES" sz="4400" b="1" cap="all" dirty="0">
                <a:solidFill>
                  <a:srgbClr val="000000"/>
                </a:solidFill>
                <a:effectLst>
                  <a:reflection blurRad="12700" stA="50000" endPos="50000" dist="4953" dir="5400000" sy="-100000"/>
                </a:effectLst>
                <a:latin typeface="Papyrus" pitchFamily="66" charset="0"/>
                <a:ea typeface="Times New Roman"/>
                <a:cs typeface="Times New Roman"/>
              </a:rPr>
              <a:t># </a:t>
            </a:r>
            <a:r>
              <a:rPr lang="es-ES" sz="4400" b="1" cap="all" dirty="0" smtClean="0">
                <a:solidFill>
                  <a:srgbClr val="000000"/>
                </a:solidFill>
                <a:effectLst>
                  <a:reflection blurRad="12700" stA="50000" endPos="50000" dist="4953" dir="5400000" sy="-100000"/>
                </a:effectLst>
                <a:latin typeface="Papyrus" pitchFamily="66" charset="0"/>
                <a:ea typeface="Times New Roman"/>
                <a:cs typeface="Times New Roman"/>
              </a:rPr>
              <a:t>2</a:t>
            </a:r>
            <a:endParaRPr lang="es-ES" sz="4400" b="1" cap="all" dirty="0">
              <a:solidFill>
                <a:srgbClr val="000000"/>
              </a:solidFill>
              <a:effectLst>
                <a:reflection blurRad="12700" stA="50000" endPos="50000" dist="4953" dir="5400000" sy="-100000"/>
              </a:effectLst>
              <a:latin typeface="Papyrus" pitchFamily="66" charset="0"/>
              <a:ea typeface="Times New Roman"/>
              <a:cs typeface="Times New Roman"/>
            </a:endParaRPr>
          </a:p>
        </p:txBody>
      </p:sp>
      <p:graphicFrame>
        <p:nvGraphicFramePr>
          <p:cNvPr id="4" name="3 Tabla"/>
          <p:cNvGraphicFramePr>
            <a:graphicFrameLocks noGrp="1"/>
          </p:cNvGraphicFramePr>
          <p:nvPr>
            <p:extLst>
              <p:ext uri="{D42A27DB-BD31-4B8C-83A1-F6EECF244321}">
                <p14:modId xmlns:p14="http://schemas.microsoft.com/office/powerpoint/2010/main" val="1627411510"/>
              </p:ext>
            </p:extLst>
          </p:nvPr>
        </p:nvGraphicFramePr>
        <p:xfrm>
          <a:off x="611560" y="2204863"/>
          <a:ext cx="7848872" cy="4346591"/>
        </p:xfrm>
        <a:graphic>
          <a:graphicData uri="http://schemas.openxmlformats.org/drawingml/2006/table">
            <a:tbl>
              <a:tblPr firstRow="1" firstCol="1" bandRow="1"/>
              <a:tblGrid>
                <a:gridCol w="6538396"/>
                <a:gridCol w="619832"/>
                <a:gridCol w="690644"/>
              </a:tblGrid>
              <a:tr h="244318">
                <a:tc>
                  <a:txBody>
                    <a:bodyPr/>
                    <a:lstStyle/>
                    <a:p>
                      <a:pPr algn="ctr">
                        <a:spcAft>
                          <a:spcPts val="0"/>
                        </a:spcAft>
                      </a:pPr>
                      <a:r>
                        <a:rPr lang="es-MX" sz="2000" b="1" dirty="0">
                          <a:solidFill>
                            <a:schemeClr val="bg1"/>
                          </a:solidFill>
                          <a:effectLst/>
                          <a:latin typeface="Batang" pitchFamily="18" charset="-127"/>
                          <a:ea typeface="Batang" pitchFamily="18" charset="-127"/>
                        </a:rPr>
                        <a:t>Criterios</a:t>
                      </a:r>
                      <a:endParaRPr lang="es-PA" sz="2000" b="1" dirty="0">
                        <a:solidFill>
                          <a:schemeClr val="bg1"/>
                        </a:solidFill>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s-MX" sz="2000" b="1" dirty="0">
                          <a:solidFill>
                            <a:schemeClr val="bg1"/>
                          </a:solidFill>
                          <a:effectLst/>
                          <a:latin typeface="Batang" pitchFamily="18" charset="-127"/>
                          <a:ea typeface="Batang" pitchFamily="18" charset="-127"/>
                        </a:rPr>
                        <a:t>Si</a:t>
                      </a:r>
                      <a:endParaRPr lang="es-PA" sz="2000" b="1" dirty="0">
                        <a:solidFill>
                          <a:schemeClr val="bg1"/>
                        </a:solidFill>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s-MX" sz="2000" b="1" dirty="0">
                          <a:solidFill>
                            <a:schemeClr val="bg1"/>
                          </a:solidFill>
                          <a:effectLst/>
                          <a:latin typeface="Batang" pitchFamily="18" charset="-127"/>
                          <a:ea typeface="Batang" pitchFamily="18" charset="-127"/>
                        </a:rPr>
                        <a:t>No</a:t>
                      </a:r>
                      <a:endParaRPr lang="es-PA" sz="2000" b="1" dirty="0">
                        <a:solidFill>
                          <a:schemeClr val="bg1"/>
                        </a:solidFill>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993791">
                <a:tc>
                  <a:txBody>
                    <a:bodyPr/>
                    <a:lstStyle/>
                    <a:p>
                      <a:pPr algn="just">
                        <a:spcAft>
                          <a:spcPts val="0"/>
                        </a:spcAft>
                      </a:pPr>
                      <a:r>
                        <a:rPr lang="es-MX" sz="2000" b="1" dirty="0">
                          <a:effectLst/>
                          <a:latin typeface="Batang" pitchFamily="18" charset="-127"/>
                          <a:ea typeface="Batang" pitchFamily="18" charset="-127"/>
                        </a:rPr>
                        <a:t>Describí paso a paso la ruta </a:t>
                      </a:r>
                      <a:r>
                        <a:rPr lang="es-MX" sz="2000" b="1" dirty="0" err="1">
                          <a:effectLst/>
                          <a:latin typeface="Batang" pitchFamily="18" charset="-127"/>
                          <a:ea typeface="Batang" pitchFamily="18" charset="-127"/>
                        </a:rPr>
                        <a:t>Embder</a:t>
                      </a:r>
                      <a:r>
                        <a:rPr lang="es-MX" sz="2000" b="1" dirty="0">
                          <a:effectLst/>
                          <a:latin typeface="Batang" pitchFamily="18" charset="-127"/>
                          <a:ea typeface="Batang" pitchFamily="18" charset="-127"/>
                        </a:rPr>
                        <a:t> Meyerholf Parnas, la </a:t>
                      </a:r>
                      <a:r>
                        <a:rPr lang="es-MX" sz="2000" b="1" dirty="0" err="1">
                          <a:effectLst/>
                          <a:latin typeface="Batang" pitchFamily="18" charset="-127"/>
                          <a:ea typeface="Batang" pitchFamily="18" charset="-127"/>
                        </a:rPr>
                        <a:t>descarboxilación</a:t>
                      </a:r>
                      <a:r>
                        <a:rPr lang="es-MX" sz="2000" b="1" dirty="0">
                          <a:effectLst/>
                          <a:latin typeface="Batang" pitchFamily="18" charset="-127"/>
                          <a:ea typeface="Batang" pitchFamily="18" charset="-127"/>
                        </a:rPr>
                        <a:t> del </a:t>
                      </a:r>
                      <a:r>
                        <a:rPr lang="es-MX" sz="2000" b="1" dirty="0" err="1">
                          <a:effectLst/>
                          <a:latin typeface="Batang" pitchFamily="18" charset="-127"/>
                          <a:ea typeface="Batang" pitchFamily="18" charset="-127"/>
                        </a:rPr>
                        <a:t>piruvato</a:t>
                      </a:r>
                      <a:r>
                        <a:rPr lang="es-MX" sz="2000" b="1" dirty="0">
                          <a:effectLst/>
                          <a:latin typeface="Batang" pitchFamily="18" charset="-127"/>
                          <a:ea typeface="Batang" pitchFamily="18" charset="-127"/>
                        </a:rPr>
                        <a:t>, el ciclo de Krebs y la cadena de transporte de electrones</a:t>
                      </a:r>
                      <a:endParaRPr lang="es-PA" sz="2000" b="1" dirty="0">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a:effectLst/>
                          <a:latin typeface="Batang" pitchFamily="18" charset="-127"/>
                          <a:ea typeface="Batang" pitchFamily="18" charset="-127"/>
                        </a:rPr>
                        <a:t> </a:t>
                      </a:r>
                      <a:endParaRPr lang="es-PA" sz="2000" b="1">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a:effectLst/>
                          <a:latin typeface="Batang" pitchFamily="18" charset="-127"/>
                          <a:ea typeface="Batang" pitchFamily="18" charset="-127"/>
                        </a:rPr>
                        <a:t> </a:t>
                      </a:r>
                      <a:endParaRPr lang="es-PA" sz="2000" b="1">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3791">
                <a:tc>
                  <a:txBody>
                    <a:bodyPr/>
                    <a:lstStyle/>
                    <a:p>
                      <a:pPr algn="just">
                        <a:spcAft>
                          <a:spcPts val="0"/>
                        </a:spcAft>
                      </a:pPr>
                      <a:r>
                        <a:rPr lang="es-MX" sz="2000" b="1" dirty="0">
                          <a:effectLst/>
                          <a:latin typeface="Batang" pitchFamily="18" charset="-127"/>
                          <a:ea typeface="Batang" pitchFamily="18" charset="-127"/>
                        </a:rPr>
                        <a:t>Identifico de manera plena cuando se forma ATP en los procesos de la glucolisis, </a:t>
                      </a:r>
                      <a:r>
                        <a:rPr lang="es-MX" sz="2000" b="1" dirty="0" err="1">
                          <a:effectLst/>
                          <a:latin typeface="Batang" pitchFamily="18" charset="-127"/>
                          <a:ea typeface="Batang" pitchFamily="18" charset="-127"/>
                        </a:rPr>
                        <a:t>descarboxilacíon</a:t>
                      </a:r>
                      <a:r>
                        <a:rPr lang="es-MX" sz="2000" b="1" dirty="0">
                          <a:effectLst/>
                          <a:latin typeface="Batang" pitchFamily="18" charset="-127"/>
                          <a:ea typeface="Batang" pitchFamily="18" charset="-127"/>
                        </a:rPr>
                        <a:t> del </a:t>
                      </a:r>
                      <a:r>
                        <a:rPr lang="es-MX" sz="2000" b="1" dirty="0" err="1">
                          <a:effectLst/>
                          <a:latin typeface="Batang" pitchFamily="18" charset="-127"/>
                          <a:ea typeface="Batang" pitchFamily="18" charset="-127"/>
                        </a:rPr>
                        <a:t>piruvato</a:t>
                      </a:r>
                      <a:r>
                        <a:rPr lang="es-MX" sz="2000" b="1" dirty="0">
                          <a:effectLst/>
                          <a:latin typeface="Batang" pitchFamily="18" charset="-127"/>
                          <a:ea typeface="Batang" pitchFamily="18" charset="-127"/>
                        </a:rPr>
                        <a:t>, ciclo de Krebs y la cadena de transporte de electrones.</a:t>
                      </a:r>
                      <a:endParaRPr lang="es-PA" sz="2000" b="1" dirty="0">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a:effectLst/>
                          <a:latin typeface="Batang" pitchFamily="18" charset="-127"/>
                          <a:ea typeface="Batang" pitchFamily="18" charset="-127"/>
                        </a:rPr>
                        <a:t> </a:t>
                      </a:r>
                      <a:endParaRPr lang="es-PA" sz="2000" b="1">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a:effectLst/>
                          <a:latin typeface="Batang" pitchFamily="18" charset="-127"/>
                          <a:ea typeface="Batang" pitchFamily="18" charset="-127"/>
                        </a:rPr>
                        <a:t> </a:t>
                      </a:r>
                      <a:endParaRPr lang="es-PA" sz="2000" b="1">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3791">
                <a:tc>
                  <a:txBody>
                    <a:bodyPr/>
                    <a:lstStyle/>
                    <a:p>
                      <a:pPr algn="just">
                        <a:spcAft>
                          <a:spcPts val="0"/>
                        </a:spcAft>
                      </a:pPr>
                      <a:r>
                        <a:rPr lang="es-MX" sz="2000" b="1" dirty="0">
                          <a:effectLst/>
                          <a:latin typeface="Batang" pitchFamily="18" charset="-127"/>
                          <a:ea typeface="Batang" pitchFamily="18" charset="-127"/>
                        </a:rPr>
                        <a:t>Comprendí de manera plena como se forma ATP en los procesos de la glucolisis, </a:t>
                      </a:r>
                      <a:r>
                        <a:rPr lang="es-MX" sz="2000" b="1" dirty="0" err="1">
                          <a:effectLst/>
                          <a:latin typeface="Batang" pitchFamily="18" charset="-127"/>
                          <a:ea typeface="Batang" pitchFamily="18" charset="-127"/>
                        </a:rPr>
                        <a:t>descarboxilacíon</a:t>
                      </a:r>
                      <a:r>
                        <a:rPr lang="es-MX" sz="2000" b="1" dirty="0">
                          <a:effectLst/>
                          <a:latin typeface="Batang" pitchFamily="18" charset="-127"/>
                          <a:ea typeface="Batang" pitchFamily="18" charset="-127"/>
                        </a:rPr>
                        <a:t> del </a:t>
                      </a:r>
                      <a:r>
                        <a:rPr lang="es-MX" sz="2000" b="1" dirty="0" err="1">
                          <a:effectLst/>
                          <a:latin typeface="Batang" pitchFamily="18" charset="-127"/>
                          <a:ea typeface="Batang" pitchFamily="18" charset="-127"/>
                        </a:rPr>
                        <a:t>piruvato</a:t>
                      </a:r>
                      <a:r>
                        <a:rPr lang="es-MX" sz="2000" b="1" dirty="0">
                          <a:effectLst/>
                          <a:latin typeface="Batang" pitchFamily="18" charset="-127"/>
                          <a:ea typeface="Batang" pitchFamily="18" charset="-127"/>
                        </a:rPr>
                        <a:t>, ciclo de Krebs y la cadena de transporte de electrones.</a:t>
                      </a:r>
                      <a:endParaRPr lang="es-PA" sz="2000" b="1" dirty="0">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a:effectLst/>
                          <a:latin typeface="Batang" pitchFamily="18" charset="-127"/>
                          <a:ea typeface="Batang" pitchFamily="18" charset="-127"/>
                        </a:rPr>
                        <a:t> </a:t>
                      </a:r>
                      <a:endParaRPr lang="es-PA" sz="2000" b="1">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a:effectLst/>
                          <a:latin typeface="Batang" pitchFamily="18" charset="-127"/>
                          <a:ea typeface="Batang" pitchFamily="18" charset="-127"/>
                        </a:rPr>
                        <a:t> </a:t>
                      </a:r>
                      <a:endParaRPr lang="es-PA" sz="2000" b="1">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895">
                <a:tc>
                  <a:txBody>
                    <a:bodyPr/>
                    <a:lstStyle/>
                    <a:p>
                      <a:pPr algn="just">
                        <a:spcAft>
                          <a:spcPts val="0"/>
                        </a:spcAft>
                      </a:pPr>
                      <a:r>
                        <a:rPr lang="es-MX" sz="2000" b="1" dirty="0">
                          <a:effectLst/>
                          <a:latin typeface="Batang" pitchFamily="18" charset="-127"/>
                          <a:ea typeface="Batang" pitchFamily="18" charset="-127"/>
                        </a:rPr>
                        <a:t>Realicé el </a:t>
                      </a:r>
                      <a:r>
                        <a:rPr lang="es-MX" sz="2000" b="1" dirty="0" err="1">
                          <a:effectLst/>
                          <a:latin typeface="Batang" pitchFamily="18" charset="-127"/>
                          <a:ea typeface="Batang" pitchFamily="18" charset="-127"/>
                        </a:rPr>
                        <a:t>Power</a:t>
                      </a:r>
                      <a:r>
                        <a:rPr lang="es-MX" sz="2000" b="1" dirty="0">
                          <a:effectLst/>
                          <a:latin typeface="Batang" pitchFamily="18" charset="-127"/>
                          <a:ea typeface="Batang" pitchFamily="18" charset="-127"/>
                        </a:rPr>
                        <a:t> Point describiendo los pasos metabólicos señalados</a:t>
                      </a:r>
                      <a:endParaRPr lang="es-PA" sz="2000" b="1" dirty="0">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dirty="0">
                          <a:effectLst/>
                          <a:latin typeface="Batang" pitchFamily="18" charset="-127"/>
                          <a:ea typeface="Batang" pitchFamily="18" charset="-127"/>
                        </a:rPr>
                        <a:t> </a:t>
                      </a:r>
                      <a:endParaRPr lang="es-PA" sz="2000" b="1" dirty="0">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dirty="0">
                          <a:effectLst/>
                          <a:latin typeface="Batang" pitchFamily="18" charset="-127"/>
                          <a:ea typeface="Batang" pitchFamily="18" charset="-127"/>
                        </a:rPr>
                        <a:t> </a:t>
                      </a:r>
                      <a:endParaRPr lang="es-PA" sz="2000" b="1" dirty="0">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54386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971600" y="692696"/>
            <a:ext cx="7776864" cy="769441"/>
          </a:xfrm>
          <a:prstGeom prst="rect">
            <a:avLst/>
          </a:prstGeom>
        </p:spPr>
        <p:txBody>
          <a:bodyPr wrap="square">
            <a:spAutoFit/>
          </a:bodyPr>
          <a:lstStyle/>
          <a:p>
            <a:pPr algn="ctr">
              <a:spcAft>
                <a:spcPts val="0"/>
              </a:spcAft>
            </a:pPr>
            <a:r>
              <a:rPr lang="es-ES" sz="4400" b="1" cap="all" dirty="0" smtClean="0">
                <a:solidFill>
                  <a:srgbClr val="000000"/>
                </a:solidFill>
                <a:effectLst>
                  <a:reflection blurRad="12700" stA="50000" endPos="50000" dist="4953" dir="5400000" sy="-100000"/>
                </a:effectLst>
                <a:latin typeface="Papyrus" pitchFamily="66" charset="0"/>
                <a:ea typeface="Times New Roman"/>
                <a:cs typeface="Times New Roman"/>
              </a:rPr>
              <a:t>Rúbrica</a:t>
            </a:r>
            <a:endParaRPr lang="es-ES" sz="4400" b="1" cap="all" dirty="0">
              <a:solidFill>
                <a:srgbClr val="000000"/>
              </a:solidFill>
              <a:effectLst>
                <a:reflection blurRad="12700" stA="50000" endPos="50000" dist="4953" dir="5400000" sy="-100000"/>
              </a:effectLst>
              <a:latin typeface="Papyrus" pitchFamily="66" charset="0"/>
              <a:ea typeface="Times New Roman"/>
              <a:cs typeface="Times New Roman"/>
            </a:endParaRPr>
          </a:p>
        </p:txBody>
      </p:sp>
      <p:graphicFrame>
        <p:nvGraphicFramePr>
          <p:cNvPr id="5" name="4 Tabla"/>
          <p:cNvGraphicFramePr>
            <a:graphicFrameLocks noGrp="1"/>
          </p:cNvGraphicFramePr>
          <p:nvPr>
            <p:extLst>
              <p:ext uri="{D42A27DB-BD31-4B8C-83A1-F6EECF244321}">
                <p14:modId xmlns:p14="http://schemas.microsoft.com/office/powerpoint/2010/main" val="2397246830"/>
              </p:ext>
            </p:extLst>
          </p:nvPr>
        </p:nvGraphicFramePr>
        <p:xfrm>
          <a:off x="395536" y="2060848"/>
          <a:ext cx="8354750" cy="3749040"/>
        </p:xfrm>
        <a:graphic>
          <a:graphicData uri="http://schemas.openxmlformats.org/drawingml/2006/table">
            <a:tbl>
              <a:tblPr firstRow="1" bandRow="1">
                <a:tableStyleId>{5940675A-B579-460E-94D1-54222C63F5DA}</a:tableStyleId>
              </a:tblPr>
              <a:tblGrid>
                <a:gridCol w="1670950"/>
                <a:gridCol w="1670950"/>
                <a:gridCol w="1670950"/>
                <a:gridCol w="1670950"/>
                <a:gridCol w="1670950"/>
              </a:tblGrid>
              <a:tr h="0">
                <a:tc>
                  <a:txBody>
                    <a:bodyPr/>
                    <a:lstStyle/>
                    <a:p>
                      <a:pPr algn="ctr"/>
                      <a:r>
                        <a:rPr kumimoji="0" lang="es-MX" sz="1800" kern="1200" dirty="0" smtClean="0">
                          <a:solidFill>
                            <a:schemeClr val="bg1"/>
                          </a:solidFill>
                          <a:effectLst/>
                          <a:latin typeface="+mn-lt"/>
                          <a:ea typeface="+mn-ea"/>
                          <a:cs typeface="+mn-cs"/>
                        </a:rPr>
                        <a:t>Criterios</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4</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Correcto y completo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3</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Intermedio alto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2</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Intermedio bajo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1</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Incompleto e incorrecto</a:t>
                      </a:r>
                      <a:endParaRPr lang="es-PA" dirty="0">
                        <a:solidFill>
                          <a:schemeClr val="bg1"/>
                        </a:solidFill>
                      </a:endParaRPr>
                    </a:p>
                  </a:txBody>
                  <a:tcPr>
                    <a:solidFill>
                      <a:schemeClr val="tx1"/>
                    </a:solidFill>
                  </a:tcPr>
                </a:tc>
              </a:tr>
              <a:tr h="0">
                <a:tc>
                  <a:txBody>
                    <a:bodyPr/>
                    <a:lstStyle/>
                    <a:p>
                      <a:pPr algn="l"/>
                      <a:endParaRPr kumimoji="0" lang="es-MX" sz="1200" b="1" kern="1200" dirty="0" smtClean="0">
                        <a:solidFill>
                          <a:schemeClr val="tx1"/>
                        </a:solidFill>
                        <a:effectLst/>
                        <a:latin typeface="+mn-lt"/>
                        <a:ea typeface="+mn-ea"/>
                        <a:cs typeface="+mn-cs"/>
                      </a:endParaRPr>
                    </a:p>
                    <a:p>
                      <a:pPr algn="l"/>
                      <a:endParaRPr kumimoji="0" lang="es-MX" sz="1200" b="1" kern="1200" dirty="0" smtClean="0">
                        <a:solidFill>
                          <a:schemeClr val="tx1"/>
                        </a:solidFill>
                        <a:effectLst/>
                        <a:latin typeface="+mn-lt"/>
                        <a:ea typeface="+mn-ea"/>
                        <a:cs typeface="+mn-cs"/>
                      </a:endParaRPr>
                    </a:p>
                    <a:p>
                      <a:pPr algn="l"/>
                      <a:endParaRPr kumimoji="0" lang="es-MX" sz="1200" b="1" kern="1200" dirty="0" smtClean="0">
                        <a:solidFill>
                          <a:schemeClr val="tx1"/>
                        </a:solidFill>
                        <a:effectLst/>
                        <a:latin typeface="+mn-lt"/>
                        <a:ea typeface="+mn-ea"/>
                        <a:cs typeface="+mn-cs"/>
                      </a:endParaRPr>
                    </a:p>
                    <a:p>
                      <a:pPr algn="l"/>
                      <a:endParaRPr kumimoji="0" lang="es-MX" sz="1200" b="1" kern="1200" dirty="0" smtClean="0">
                        <a:solidFill>
                          <a:schemeClr val="tx1"/>
                        </a:solidFill>
                        <a:effectLst/>
                        <a:latin typeface="+mn-lt"/>
                        <a:ea typeface="+mn-ea"/>
                        <a:cs typeface="+mn-cs"/>
                      </a:endParaRPr>
                    </a:p>
                    <a:p>
                      <a:pPr algn="l"/>
                      <a:endParaRPr kumimoji="0" lang="es-MX" sz="1200" b="1" kern="1200" dirty="0" smtClean="0">
                        <a:solidFill>
                          <a:schemeClr val="tx1"/>
                        </a:solidFill>
                        <a:effectLst/>
                        <a:latin typeface="+mn-lt"/>
                        <a:ea typeface="+mn-ea"/>
                        <a:cs typeface="+mn-cs"/>
                      </a:endParaRPr>
                    </a:p>
                    <a:p>
                      <a:pPr algn="l"/>
                      <a:endParaRPr kumimoji="0" lang="es-MX" sz="1200" b="1" kern="1200" dirty="0" smtClean="0">
                        <a:solidFill>
                          <a:schemeClr val="tx1"/>
                        </a:solidFill>
                        <a:effectLst/>
                        <a:latin typeface="+mn-lt"/>
                        <a:ea typeface="+mn-ea"/>
                        <a:cs typeface="+mn-cs"/>
                      </a:endParaRPr>
                    </a:p>
                    <a:p>
                      <a:pPr algn="l"/>
                      <a:r>
                        <a:rPr kumimoji="0" lang="es-MX" sz="1200" b="1" kern="1200" dirty="0" smtClean="0">
                          <a:solidFill>
                            <a:schemeClr val="tx1"/>
                          </a:solidFill>
                          <a:effectLst/>
                          <a:latin typeface="+mn-lt"/>
                          <a:ea typeface="+mn-ea"/>
                          <a:cs typeface="+mn-cs"/>
                        </a:rPr>
                        <a:t>Aplicación de contenido</a:t>
                      </a:r>
                      <a:endParaRPr kumimoji="0" lang="es-PA" sz="1200" b="1" kern="1200" dirty="0" smtClean="0">
                        <a:solidFill>
                          <a:schemeClr val="tx1"/>
                        </a:solidFill>
                        <a:effectLst/>
                        <a:latin typeface="+mn-lt"/>
                        <a:ea typeface="+mn-ea"/>
                        <a:cs typeface="+mn-cs"/>
                      </a:endParaRPr>
                    </a:p>
                    <a:p>
                      <a:pPr algn="l"/>
                      <a:endParaRPr lang="es-PA" sz="1200" b="1" dirty="0"/>
                    </a:p>
                  </a:txBody>
                  <a:tcPr/>
                </a:tc>
                <a:tc>
                  <a:txBody>
                    <a:bodyPr/>
                    <a:lstStyle/>
                    <a:p>
                      <a:pPr algn="just"/>
                      <a:r>
                        <a:rPr kumimoji="0" lang="es-MX" sz="1200" b="1" kern="1200" dirty="0" smtClean="0">
                          <a:solidFill>
                            <a:schemeClr val="tx1"/>
                          </a:solidFill>
                          <a:effectLst/>
                          <a:latin typeface="Arial" pitchFamily="34" charset="0"/>
                          <a:ea typeface="+mn-ea"/>
                          <a:cs typeface="Arial" pitchFamily="34" charset="0"/>
                        </a:rPr>
                        <a:t>Los conceptos plasmados en su presentación explican de manera detallada y coherente los procesos metabólicos solicitados, haciendo énfasis en los pasos donde se da la formación de ATP.</a:t>
                      </a:r>
                      <a:endParaRPr lang="es-PA" sz="1200" b="1" dirty="0">
                        <a:latin typeface="Arial" pitchFamily="34" charset="0"/>
                        <a:cs typeface="Arial" pitchFamily="34" charset="0"/>
                      </a:endParaRPr>
                    </a:p>
                  </a:txBody>
                  <a:tcPr/>
                </a:tc>
                <a:tc>
                  <a:txBody>
                    <a:bodyPr/>
                    <a:lstStyle/>
                    <a:p>
                      <a:pPr algn="just"/>
                      <a:r>
                        <a:rPr lang="es-MX" sz="1200" b="1" dirty="0" smtClean="0">
                          <a:effectLst/>
                          <a:latin typeface="Arial" pitchFamily="34" charset="0"/>
                          <a:ea typeface="Times New Roman"/>
                          <a:cs typeface="Arial" pitchFamily="34" charset="0"/>
                        </a:rPr>
                        <a:t>Los conceptos plasmados en su presentación explican de manera detallada los procesos metabólicos  solicitados, haciendo énfasis en los pasos donde se da la formación de ATP</a:t>
                      </a:r>
                      <a:endParaRPr lang="es-PA" sz="1200" b="1" dirty="0">
                        <a:latin typeface="Arial" pitchFamily="34" charset="0"/>
                        <a:cs typeface="Arial" pitchFamily="34" charset="0"/>
                      </a:endParaRPr>
                    </a:p>
                  </a:txBody>
                  <a:tcPr/>
                </a:tc>
                <a:tc>
                  <a:txBody>
                    <a:bodyPr/>
                    <a:lstStyle/>
                    <a:p>
                      <a:pPr algn="just"/>
                      <a:r>
                        <a:rPr lang="es-MX" sz="1200" b="1" dirty="0" smtClean="0">
                          <a:effectLst/>
                          <a:latin typeface="Arial" pitchFamily="34" charset="0"/>
                          <a:ea typeface="Times New Roman"/>
                          <a:cs typeface="Arial" pitchFamily="34" charset="0"/>
                        </a:rPr>
                        <a:t>Los conceptos plasmados en su presentación presentan ciertas inconsistencias en los procesos metabólicos. La transición entre un paso y otro no son del todo claro, hay  dudas sobre los momentos específicos en los pasos donde se da la formación de ATP.</a:t>
                      </a:r>
                      <a:endParaRPr lang="es-PA" sz="1200" b="1" dirty="0">
                        <a:latin typeface="Arial" pitchFamily="34" charset="0"/>
                        <a:cs typeface="Arial" pitchFamily="34" charset="0"/>
                      </a:endParaRPr>
                    </a:p>
                  </a:txBody>
                  <a:tcPr/>
                </a:tc>
                <a:tc>
                  <a:txBody>
                    <a:bodyPr/>
                    <a:lstStyle/>
                    <a:p>
                      <a:pPr algn="just"/>
                      <a:r>
                        <a:rPr lang="es-MX" sz="1200" b="1" dirty="0" smtClean="0">
                          <a:effectLst/>
                          <a:latin typeface="Arial" pitchFamily="34" charset="0"/>
                          <a:ea typeface="Times New Roman"/>
                          <a:cs typeface="Arial" pitchFamily="34" charset="0"/>
                        </a:rPr>
                        <a:t>Los conceptos plasmados en su presentación no explican de manera clara los procesos metabólicos  solicitados. No resalta, ni ilustra, ni explica los momentos específicos en los pasos donde se da la formación de ATP.</a:t>
                      </a:r>
                      <a:endParaRPr lang="es-PA" sz="1200" b="1"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41784360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1506246871"/>
              </p:ext>
            </p:extLst>
          </p:nvPr>
        </p:nvGraphicFramePr>
        <p:xfrm>
          <a:off x="394625" y="1124744"/>
          <a:ext cx="8354750" cy="4320189"/>
        </p:xfrm>
        <a:graphic>
          <a:graphicData uri="http://schemas.openxmlformats.org/drawingml/2006/table">
            <a:tbl>
              <a:tblPr firstRow="1" bandRow="1">
                <a:tableStyleId>{5940675A-B579-460E-94D1-54222C63F5DA}</a:tableStyleId>
              </a:tblPr>
              <a:tblGrid>
                <a:gridCol w="1670950"/>
                <a:gridCol w="1670950"/>
                <a:gridCol w="1670950"/>
                <a:gridCol w="1670950"/>
                <a:gridCol w="1670950"/>
              </a:tblGrid>
              <a:tr h="1241709">
                <a:tc>
                  <a:txBody>
                    <a:bodyPr/>
                    <a:lstStyle/>
                    <a:p>
                      <a:pPr algn="ctr"/>
                      <a:r>
                        <a:rPr kumimoji="0" lang="es-MX" sz="1800" kern="1200" dirty="0" smtClean="0">
                          <a:solidFill>
                            <a:schemeClr val="bg1"/>
                          </a:solidFill>
                          <a:effectLst/>
                          <a:latin typeface="+mn-lt"/>
                          <a:ea typeface="+mn-ea"/>
                          <a:cs typeface="+mn-cs"/>
                        </a:rPr>
                        <a:t>Criterios</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4</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Correcto y completo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3</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Intermedio alto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2</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Intermedio bajo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1</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Incompleto e incorrecto</a:t>
                      </a:r>
                      <a:endParaRPr lang="es-PA" dirty="0">
                        <a:solidFill>
                          <a:schemeClr val="bg1"/>
                        </a:solidFill>
                      </a:endParaRPr>
                    </a:p>
                  </a:txBody>
                  <a:tcPr>
                    <a:solidFill>
                      <a:schemeClr val="tx1"/>
                    </a:solidFill>
                  </a:tcPr>
                </a:tc>
              </a:tr>
              <a:tr h="2855931">
                <a:tc>
                  <a:txBody>
                    <a:bodyPr/>
                    <a:lstStyle/>
                    <a:p>
                      <a:endParaRPr kumimoji="0" lang="es-MX" sz="1800" b="1" kern="1200" dirty="0" smtClean="0">
                        <a:solidFill>
                          <a:schemeClr val="tx1"/>
                        </a:solidFill>
                        <a:effectLst/>
                        <a:latin typeface="+mn-lt"/>
                        <a:ea typeface="+mn-ea"/>
                        <a:cs typeface="+mn-cs"/>
                      </a:endParaRPr>
                    </a:p>
                    <a:p>
                      <a:endParaRPr kumimoji="0" lang="es-MX" sz="1800" b="1" kern="1200" dirty="0" smtClean="0">
                        <a:solidFill>
                          <a:schemeClr val="tx1"/>
                        </a:solidFill>
                        <a:effectLst/>
                        <a:latin typeface="+mn-lt"/>
                        <a:ea typeface="+mn-ea"/>
                        <a:cs typeface="+mn-cs"/>
                      </a:endParaRPr>
                    </a:p>
                    <a:p>
                      <a:endParaRPr kumimoji="0" lang="es-MX" sz="1800" b="1" kern="1200" dirty="0" smtClean="0">
                        <a:solidFill>
                          <a:schemeClr val="tx1"/>
                        </a:solidFill>
                        <a:effectLst/>
                        <a:latin typeface="+mn-lt"/>
                        <a:ea typeface="+mn-ea"/>
                        <a:cs typeface="+mn-cs"/>
                      </a:endParaRPr>
                    </a:p>
                    <a:p>
                      <a:endParaRPr kumimoji="0" lang="es-MX" sz="1800" b="1" kern="1200" dirty="0" smtClean="0">
                        <a:solidFill>
                          <a:schemeClr val="tx1"/>
                        </a:solidFill>
                        <a:effectLst/>
                        <a:latin typeface="+mn-lt"/>
                        <a:ea typeface="+mn-ea"/>
                        <a:cs typeface="+mn-cs"/>
                      </a:endParaRPr>
                    </a:p>
                    <a:p>
                      <a:endParaRPr kumimoji="0" lang="es-MX" sz="1800" b="1" kern="1200" dirty="0" smtClean="0">
                        <a:solidFill>
                          <a:schemeClr val="tx1"/>
                        </a:solidFill>
                        <a:effectLst/>
                        <a:latin typeface="+mn-lt"/>
                        <a:ea typeface="+mn-ea"/>
                        <a:cs typeface="+mn-cs"/>
                      </a:endParaRPr>
                    </a:p>
                    <a:p>
                      <a:r>
                        <a:rPr kumimoji="0" lang="es-MX" sz="1800" b="1" kern="1200" dirty="0" smtClean="0">
                          <a:solidFill>
                            <a:schemeClr val="tx1"/>
                          </a:solidFill>
                          <a:effectLst/>
                          <a:latin typeface="+mn-lt"/>
                          <a:ea typeface="+mn-ea"/>
                          <a:cs typeface="+mn-cs"/>
                        </a:rPr>
                        <a:t>Estructura</a:t>
                      </a:r>
                      <a:endParaRPr kumimoji="0" lang="es-PA" sz="1800" b="1" kern="1200" dirty="0" smtClean="0">
                        <a:solidFill>
                          <a:schemeClr val="tx1"/>
                        </a:solidFill>
                        <a:effectLst/>
                        <a:latin typeface="+mn-lt"/>
                        <a:ea typeface="+mn-ea"/>
                        <a:cs typeface="+mn-cs"/>
                      </a:endParaRPr>
                    </a:p>
                    <a:p>
                      <a:endParaRPr lang="es-PA" sz="1200" b="1" dirty="0"/>
                    </a:p>
                  </a:txBody>
                  <a:tcPr/>
                </a:tc>
                <a:tc>
                  <a:txBody>
                    <a:bodyPr/>
                    <a:lstStyle/>
                    <a:p>
                      <a:pPr algn="just"/>
                      <a:r>
                        <a:rPr lang="es-MX" sz="1400" b="1" dirty="0" smtClean="0">
                          <a:effectLst/>
                          <a:latin typeface="Arial"/>
                          <a:ea typeface="Times New Roman"/>
                        </a:rPr>
                        <a:t>Los procesos metabólicos han sido plasmados en la presentación en un orden lógico correcto, en donde la transición entre un paso metabólico  y otro es sencilla y natural.</a:t>
                      </a:r>
                      <a:endParaRPr lang="es-PA" sz="1400" b="1" dirty="0"/>
                    </a:p>
                  </a:txBody>
                  <a:tcPr/>
                </a:tc>
                <a:tc>
                  <a:txBody>
                    <a:bodyPr/>
                    <a:lstStyle/>
                    <a:p>
                      <a:pPr algn="just"/>
                      <a:r>
                        <a:rPr lang="es-MX" sz="1400" b="1" dirty="0" smtClean="0">
                          <a:effectLst/>
                          <a:latin typeface="Arial"/>
                          <a:ea typeface="Times New Roman"/>
                        </a:rPr>
                        <a:t>Los procesos metabólicos han sido plasmados en la presentación en un orden lógico correcto, sin embargo la transición entre un paso metabólico  y otro  no es del todo sencilla.</a:t>
                      </a:r>
                      <a:endParaRPr lang="es-PA" sz="1400" b="1" dirty="0"/>
                    </a:p>
                  </a:txBody>
                  <a:tcPr/>
                </a:tc>
                <a:tc>
                  <a:txBody>
                    <a:bodyPr/>
                    <a:lstStyle/>
                    <a:p>
                      <a:pPr algn="just"/>
                      <a:r>
                        <a:rPr lang="es-MX" sz="1400" b="1" dirty="0" smtClean="0">
                          <a:effectLst/>
                          <a:latin typeface="Arial"/>
                          <a:ea typeface="Times New Roman"/>
                        </a:rPr>
                        <a:t>Los procesos metabólicos   han sido plasmados en la presentación en un orden del todo lógico correcto, y la transición entre un paso metabólico  y otro  no es del todo sencilla y algo forzada.</a:t>
                      </a:r>
                      <a:endParaRPr lang="es-PA" sz="1400" b="1" dirty="0"/>
                    </a:p>
                  </a:txBody>
                  <a:tcPr/>
                </a:tc>
                <a:tc>
                  <a:txBody>
                    <a:bodyPr/>
                    <a:lstStyle/>
                    <a:p>
                      <a:pPr algn="just"/>
                      <a:r>
                        <a:rPr lang="es-MX" sz="1400" b="1" dirty="0" smtClean="0">
                          <a:effectLst/>
                          <a:latin typeface="Arial"/>
                          <a:ea typeface="Times New Roman"/>
                        </a:rPr>
                        <a:t>Los procesos metabólicos no  han sido plasmados en la presentación en un orden del todo lógico correcto, y la transición entre un paso metabólico  y otro  no es del todo sencilla y algo forzada.</a:t>
                      </a:r>
                      <a:endParaRPr lang="es-PA" sz="1400" b="1" dirty="0"/>
                    </a:p>
                  </a:txBody>
                  <a:tcPr/>
                </a:tc>
              </a:tr>
            </a:tbl>
          </a:graphicData>
        </a:graphic>
      </p:graphicFrame>
    </p:spTree>
    <p:extLst>
      <p:ext uri="{BB962C8B-B14F-4D97-AF65-F5344CB8AC3E}">
        <p14:creationId xmlns:p14="http://schemas.microsoft.com/office/powerpoint/2010/main" val="4001956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125061985"/>
              </p:ext>
            </p:extLst>
          </p:nvPr>
        </p:nvGraphicFramePr>
        <p:xfrm>
          <a:off x="394625" y="1124744"/>
          <a:ext cx="8354750" cy="4097640"/>
        </p:xfrm>
        <a:graphic>
          <a:graphicData uri="http://schemas.openxmlformats.org/drawingml/2006/table">
            <a:tbl>
              <a:tblPr firstRow="1" bandRow="1">
                <a:tableStyleId>{5940675A-B579-460E-94D1-54222C63F5DA}</a:tableStyleId>
              </a:tblPr>
              <a:tblGrid>
                <a:gridCol w="1670950"/>
                <a:gridCol w="1670950"/>
                <a:gridCol w="1670950"/>
                <a:gridCol w="1670950"/>
                <a:gridCol w="1670950"/>
              </a:tblGrid>
              <a:tr h="1241709">
                <a:tc>
                  <a:txBody>
                    <a:bodyPr/>
                    <a:lstStyle/>
                    <a:p>
                      <a:pPr algn="ctr"/>
                      <a:r>
                        <a:rPr kumimoji="0" lang="es-MX" sz="1800" kern="1200" dirty="0" smtClean="0">
                          <a:solidFill>
                            <a:schemeClr val="bg1"/>
                          </a:solidFill>
                          <a:effectLst/>
                          <a:latin typeface="+mn-lt"/>
                          <a:ea typeface="+mn-ea"/>
                          <a:cs typeface="+mn-cs"/>
                        </a:rPr>
                        <a:t>Criterios</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4</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Correcto y completo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3</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Intermedio alto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2</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Intermedio bajo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1</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Incompleto e incorrecto</a:t>
                      </a:r>
                      <a:endParaRPr lang="es-PA" dirty="0">
                        <a:solidFill>
                          <a:schemeClr val="bg1"/>
                        </a:solidFill>
                      </a:endParaRPr>
                    </a:p>
                  </a:txBody>
                  <a:tcPr>
                    <a:solidFill>
                      <a:schemeClr val="tx1"/>
                    </a:solidFill>
                  </a:tcPr>
                </a:tc>
              </a:tr>
              <a:tr h="2855931">
                <a:tc>
                  <a:txBody>
                    <a:bodyPr/>
                    <a:lstStyle/>
                    <a:p>
                      <a:endParaRPr kumimoji="0" lang="es-MX" sz="1800" b="1" kern="1200" dirty="0" smtClean="0">
                        <a:solidFill>
                          <a:schemeClr val="tx1"/>
                        </a:solidFill>
                        <a:effectLst/>
                        <a:latin typeface="Arial" pitchFamily="34" charset="0"/>
                        <a:ea typeface="+mn-ea"/>
                        <a:cs typeface="Arial" pitchFamily="34" charset="0"/>
                      </a:endParaRPr>
                    </a:p>
                    <a:p>
                      <a:endParaRPr kumimoji="0" lang="es-MX" sz="1800" b="1" kern="1200" dirty="0" smtClean="0">
                        <a:solidFill>
                          <a:schemeClr val="tx1"/>
                        </a:solidFill>
                        <a:effectLst/>
                        <a:latin typeface="Arial" pitchFamily="34" charset="0"/>
                        <a:ea typeface="+mn-ea"/>
                        <a:cs typeface="Arial" pitchFamily="34" charset="0"/>
                      </a:endParaRPr>
                    </a:p>
                    <a:p>
                      <a:endParaRPr kumimoji="0" lang="es-MX" sz="1800" b="1" kern="1200" dirty="0" smtClean="0">
                        <a:solidFill>
                          <a:schemeClr val="tx1"/>
                        </a:solidFill>
                        <a:effectLst/>
                        <a:latin typeface="Arial" pitchFamily="34" charset="0"/>
                        <a:ea typeface="+mn-ea"/>
                        <a:cs typeface="Arial" pitchFamily="34" charset="0"/>
                      </a:endParaRPr>
                    </a:p>
                    <a:p>
                      <a:endParaRPr kumimoji="0" lang="es-MX" sz="1800" b="1" kern="1200" dirty="0" smtClean="0">
                        <a:solidFill>
                          <a:schemeClr val="tx1"/>
                        </a:solidFill>
                        <a:effectLst/>
                        <a:latin typeface="Arial" pitchFamily="34" charset="0"/>
                        <a:ea typeface="+mn-ea"/>
                        <a:cs typeface="Arial" pitchFamily="34" charset="0"/>
                      </a:endParaRPr>
                    </a:p>
                    <a:p>
                      <a:r>
                        <a:rPr kumimoji="0" lang="es-MX" sz="1800" b="1" kern="1200" dirty="0" smtClean="0">
                          <a:solidFill>
                            <a:schemeClr val="tx1"/>
                          </a:solidFill>
                          <a:effectLst/>
                          <a:latin typeface="Arial" pitchFamily="34" charset="0"/>
                          <a:ea typeface="+mn-ea"/>
                          <a:cs typeface="Arial" pitchFamily="34" charset="0"/>
                        </a:rPr>
                        <a:t>Presentación</a:t>
                      </a:r>
                      <a:endParaRPr kumimoji="0" lang="es-PA" sz="1800" b="1" kern="1200" dirty="0" smtClean="0">
                        <a:solidFill>
                          <a:schemeClr val="tx1"/>
                        </a:solidFill>
                        <a:effectLst/>
                        <a:latin typeface="Arial" pitchFamily="34" charset="0"/>
                        <a:ea typeface="+mn-ea"/>
                        <a:cs typeface="Arial" pitchFamily="34" charset="0"/>
                      </a:endParaRPr>
                    </a:p>
                    <a:p>
                      <a:endParaRPr lang="es-PA" sz="1200" b="1" dirty="0">
                        <a:latin typeface="Arial" pitchFamily="34" charset="0"/>
                        <a:cs typeface="Arial" pitchFamily="34" charset="0"/>
                      </a:endParaRPr>
                    </a:p>
                  </a:txBody>
                  <a:tcPr/>
                </a:tc>
                <a:tc>
                  <a:txBody>
                    <a:bodyPr/>
                    <a:lstStyle/>
                    <a:p>
                      <a:pPr algn="just"/>
                      <a:r>
                        <a:rPr lang="es-MX" sz="1400" b="1" dirty="0" smtClean="0">
                          <a:effectLst/>
                          <a:latin typeface="Arial" pitchFamily="34" charset="0"/>
                          <a:ea typeface="Times New Roman"/>
                          <a:cs typeface="Arial" pitchFamily="34" charset="0"/>
                        </a:rPr>
                        <a:t>La presentación fue creada utilizando todas las herramientas disponibles por el programa, de forma creativa e innovadora. </a:t>
                      </a:r>
                      <a:endParaRPr lang="es-PA" sz="1400" b="1" dirty="0">
                        <a:latin typeface="Arial" pitchFamily="34" charset="0"/>
                        <a:cs typeface="Arial" pitchFamily="34" charset="0"/>
                      </a:endParaRPr>
                    </a:p>
                  </a:txBody>
                  <a:tcPr/>
                </a:tc>
                <a:tc>
                  <a:txBody>
                    <a:bodyPr/>
                    <a:lstStyle/>
                    <a:p>
                      <a:pPr algn="just"/>
                      <a:r>
                        <a:rPr lang="es-MX" sz="1400" b="1" dirty="0" smtClean="0">
                          <a:effectLst/>
                          <a:latin typeface="Arial" pitchFamily="34" charset="0"/>
                          <a:ea typeface="Times New Roman"/>
                          <a:cs typeface="Arial" pitchFamily="34" charset="0"/>
                        </a:rPr>
                        <a:t>La presentación fue creada utilizando la mayoría de las herramientas disponibles por el programa, de forma creativa e innovadora.</a:t>
                      </a:r>
                      <a:endParaRPr lang="es-PA" sz="1400" b="1" dirty="0">
                        <a:latin typeface="Arial" pitchFamily="34" charset="0"/>
                        <a:cs typeface="Arial" pitchFamily="34" charset="0"/>
                      </a:endParaRPr>
                    </a:p>
                  </a:txBody>
                  <a:tcPr/>
                </a:tc>
                <a:tc>
                  <a:txBody>
                    <a:bodyPr/>
                    <a:lstStyle/>
                    <a:p>
                      <a:pPr algn="just"/>
                      <a:r>
                        <a:rPr lang="es-MX" sz="1400" b="1" dirty="0" smtClean="0">
                          <a:effectLst/>
                          <a:latin typeface="Arial" pitchFamily="34" charset="0"/>
                          <a:ea typeface="Times New Roman"/>
                          <a:cs typeface="Arial" pitchFamily="34" charset="0"/>
                        </a:rPr>
                        <a:t>La presentación fue creada utilizando alguna de las herramientas disponibles por el programa, de forma creativa e innovadora.</a:t>
                      </a:r>
                      <a:endParaRPr lang="es-PA" sz="1400" b="1" dirty="0">
                        <a:latin typeface="Arial" pitchFamily="34" charset="0"/>
                        <a:cs typeface="Arial" pitchFamily="34" charset="0"/>
                      </a:endParaRPr>
                    </a:p>
                  </a:txBody>
                  <a:tcPr/>
                </a:tc>
                <a:tc>
                  <a:txBody>
                    <a:bodyPr/>
                    <a:lstStyle/>
                    <a:p>
                      <a:pPr marR="32385" algn="just">
                        <a:spcBef>
                          <a:spcPts val="100"/>
                        </a:spcBef>
                        <a:spcAft>
                          <a:spcPts val="0"/>
                        </a:spcAft>
                        <a:tabLst>
                          <a:tab pos="845820" algn="l"/>
                        </a:tabLst>
                      </a:pPr>
                      <a:r>
                        <a:rPr lang="es-MX" sz="1400" b="1" dirty="0" smtClean="0">
                          <a:effectLst/>
                          <a:latin typeface="Arial" pitchFamily="34" charset="0"/>
                          <a:ea typeface="Times New Roman"/>
                          <a:cs typeface="Arial" pitchFamily="34" charset="0"/>
                        </a:rPr>
                        <a:t>La presentación fue creada utilizando  pocas herramientas disponibles por el programa, de forma poco creativa e innovadora.</a:t>
                      </a:r>
                      <a:endParaRPr lang="es-PA" sz="2800" b="1" dirty="0" smtClean="0">
                        <a:effectLst/>
                        <a:latin typeface="Arial" pitchFamily="34" charset="0"/>
                        <a:ea typeface="Times New Roman"/>
                        <a:cs typeface="Arial" pitchFamily="34" charset="0"/>
                      </a:endParaRPr>
                    </a:p>
                    <a:p>
                      <a:pPr algn="just"/>
                      <a:endParaRPr lang="es-PA" sz="1400" b="1"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41861244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1175424714"/>
              </p:ext>
            </p:extLst>
          </p:nvPr>
        </p:nvGraphicFramePr>
        <p:xfrm>
          <a:off x="394625" y="1124744"/>
          <a:ext cx="8354750" cy="4097640"/>
        </p:xfrm>
        <a:graphic>
          <a:graphicData uri="http://schemas.openxmlformats.org/drawingml/2006/table">
            <a:tbl>
              <a:tblPr firstRow="1" bandRow="1">
                <a:tableStyleId>{5940675A-B579-460E-94D1-54222C63F5DA}</a:tableStyleId>
              </a:tblPr>
              <a:tblGrid>
                <a:gridCol w="1670950"/>
                <a:gridCol w="1670950"/>
                <a:gridCol w="1670950"/>
                <a:gridCol w="1670950"/>
                <a:gridCol w="1670950"/>
              </a:tblGrid>
              <a:tr h="1241709">
                <a:tc>
                  <a:txBody>
                    <a:bodyPr/>
                    <a:lstStyle/>
                    <a:p>
                      <a:pPr algn="ctr"/>
                      <a:r>
                        <a:rPr kumimoji="0" lang="es-MX" sz="1800" kern="1200" dirty="0" smtClean="0">
                          <a:solidFill>
                            <a:schemeClr val="bg1"/>
                          </a:solidFill>
                          <a:effectLst/>
                          <a:latin typeface="+mn-lt"/>
                          <a:ea typeface="+mn-ea"/>
                          <a:cs typeface="+mn-cs"/>
                        </a:rPr>
                        <a:t>Criterios</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4</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Correcto y completo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3</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Intermedio alto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2</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Intermedio bajo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1</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Incompleto e incorrecto</a:t>
                      </a:r>
                      <a:endParaRPr lang="es-PA" dirty="0">
                        <a:solidFill>
                          <a:schemeClr val="bg1"/>
                        </a:solidFill>
                      </a:endParaRPr>
                    </a:p>
                  </a:txBody>
                  <a:tcPr>
                    <a:solidFill>
                      <a:schemeClr val="tx1"/>
                    </a:solidFill>
                  </a:tcPr>
                </a:tc>
              </a:tr>
              <a:tr h="2855931">
                <a:tc>
                  <a:txBody>
                    <a:bodyPr/>
                    <a:lstStyle/>
                    <a:p>
                      <a:endParaRPr kumimoji="0" lang="es-MX" sz="1800" b="1" kern="1200" dirty="0" smtClean="0">
                        <a:solidFill>
                          <a:schemeClr val="tx1"/>
                        </a:solidFill>
                        <a:effectLst/>
                        <a:latin typeface="Arial" pitchFamily="34" charset="0"/>
                        <a:ea typeface="+mn-ea"/>
                        <a:cs typeface="Arial" pitchFamily="34" charset="0"/>
                      </a:endParaRPr>
                    </a:p>
                    <a:p>
                      <a:endParaRPr kumimoji="0" lang="es-MX" sz="1800" b="1" kern="1200" dirty="0" smtClean="0">
                        <a:solidFill>
                          <a:schemeClr val="tx1"/>
                        </a:solidFill>
                        <a:effectLst/>
                        <a:latin typeface="Arial" pitchFamily="34" charset="0"/>
                        <a:ea typeface="+mn-ea"/>
                        <a:cs typeface="Arial" pitchFamily="34" charset="0"/>
                      </a:endParaRPr>
                    </a:p>
                    <a:p>
                      <a:endParaRPr kumimoji="0" lang="es-MX" sz="1800" b="1" kern="1200" dirty="0" smtClean="0">
                        <a:solidFill>
                          <a:schemeClr val="tx1"/>
                        </a:solidFill>
                        <a:effectLst/>
                        <a:latin typeface="Arial" pitchFamily="34" charset="0"/>
                        <a:ea typeface="+mn-ea"/>
                        <a:cs typeface="Arial" pitchFamily="34" charset="0"/>
                      </a:endParaRPr>
                    </a:p>
                    <a:p>
                      <a:endParaRPr kumimoji="0" lang="es-MX" sz="1800" b="1" kern="1200" dirty="0" smtClean="0">
                        <a:solidFill>
                          <a:schemeClr val="tx1"/>
                        </a:solidFill>
                        <a:effectLst/>
                        <a:latin typeface="Arial" pitchFamily="34" charset="0"/>
                        <a:ea typeface="+mn-ea"/>
                        <a:cs typeface="Arial" pitchFamily="34" charset="0"/>
                      </a:endParaRPr>
                    </a:p>
                    <a:p>
                      <a:r>
                        <a:rPr kumimoji="0" lang="es-MX" sz="1800" b="1" kern="1200" dirty="0" smtClean="0">
                          <a:solidFill>
                            <a:schemeClr val="tx1"/>
                          </a:solidFill>
                          <a:effectLst/>
                          <a:latin typeface="Arial" pitchFamily="34" charset="0"/>
                          <a:ea typeface="+mn-ea"/>
                          <a:cs typeface="Arial" pitchFamily="34" charset="0"/>
                        </a:rPr>
                        <a:t>Investigación</a:t>
                      </a:r>
                      <a:endParaRPr kumimoji="0" lang="es-PA" sz="1800" b="1" kern="1200" dirty="0" smtClean="0">
                        <a:solidFill>
                          <a:schemeClr val="tx1"/>
                        </a:solidFill>
                        <a:effectLst/>
                        <a:latin typeface="Arial" pitchFamily="34" charset="0"/>
                        <a:ea typeface="+mn-ea"/>
                        <a:cs typeface="Arial" pitchFamily="34" charset="0"/>
                      </a:endParaRPr>
                    </a:p>
                    <a:p>
                      <a:endParaRPr lang="es-PA" sz="1200" b="1" dirty="0">
                        <a:latin typeface="Arial" pitchFamily="34" charset="0"/>
                        <a:cs typeface="Arial"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s-MX" sz="1400" b="1" kern="1200" dirty="0" smtClean="0">
                          <a:solidFill>
                            <a:schemeClr val="tx1"/>
                          </a:solidFill>
                          <a:effectLst/>
                          <a:latin typeface="Arial" pitchFamily="34" charset="0"/>
                          <a:ea typeface="+mn-ea"/>
                          <a:cs typeface="Arial" pitchFamily="34" charset="0"/>
                        </a:rPr>
                        <a:t>El estudiante consulto en diversas fuentes de información con un rico, atinado y puntual contenido.</a:t>
                      </a:r>
                      <a:endParaRPr kumimoji="0" lang="es-PA" sz="1400" b="1" kern="1200" dirty="0" smtClean="0">
                        <a:solidFill>
                          <a:schemeClr val="tx1"/>
                        </a:solidFill>
                        <a:effectLst/>
                        <a:latin typeface="Arial" pitchFamily="34" charset="0"/>
                        <a:ea typeface="+mn-ea"/>
                        <a:cs typeface="Arial" pitchFamily="34" charset="0"/>
                      </a:endParaRPr>
                    </a:p>
                    <a:p>
                      <a:pPr algn="just"/>
                      <a:endParaRPr lang="es-PA" sz="1400" b="1" dirty="0">
                        <a:latin typeface="Arial" pitchFamily="34" charset="0"/>
                        <a:cs typeface="Arial" pitchFamily="34" charset="0"/>
                      </a:endParaRPr>
                    </a:p>
                  </a:txBody>
                  <a:tcPr/>
                </a:tc>
                <a:tc>
                  <a:txBody>
                    <a:bodyPr/>
                    <a:lstStyle/>
                    <a:p>
                      <a:pPr algn="just"/>
                      <a:r>
                        <a:rPr kumimoji="0" lang="es-MX" sz="1400" b="1" kern="1200" dirty="0" smtClean="0">
                          <a:solidFill>
                            <a:schemeClr val="tx1"/>
                          </a:solidFill>
                          <a:effectLst/>
                          <a:latin typeface="Arial" pitchFamily="34" charset="0"/>
                          <a:ea typeface="+mn-ea"/>
                          <a:cs typeface="Arial" pitchFamily="34" charset="0"/>
                        </a:rPr>
                        <a:t>El estudiante consulto en diversas fuentes de información.</a:t>
                      </a:r>
                      <a:endParaRPr lang="es-PA" sz="1400" b="1" dirty="0">
                        <a:latin typeface="Arial" pitchFamily="34" charset="0"/>
                        <a:cs typeface="Arial" pitchFamily="34" charset="0"/>
                      </a:endParaRPr>
                    </a:p>
                  </a:txBody>
                  <a:tcPr/>
                </a:tc>
                <a:tc>
                  <a:txBody>
                    <a:bodyPr/>
                    <a:lstStyle/>
                    <a:p>
                      <a:pPr algn="just"/>
                      <a:r>
                        <a:rPr kumimoji="0" lang="es-MX" sz="1400" b="1" kern="1200" dirty="0" smtClean="0">
                          <a:solidFill>
                            <a:schemeClr val="tx1"/>
                          </a:solidFill>
                          <a:effectLst/>
                          <a:latin typeface="Arial" pitchFamily="34" charset="0"/>
                          <a:ea typeface="+mn-ea"/>
                          <a:cs typeface="Arial" pitchFamily="34" charset="0"/>
                        </a:rPr>
                        <a:t>El estudiante consulto en pocas fuentes de información puntual al contenido solicitado.</a:t>
                      </a:r>
                      <a:endParaRPr lang="es-PA" sz="1400" b="1" dirty="0">
                        <a:latin typeface="Arial" pitchFamily="34" charset="0"/>
                        <a:cs typeface="Arial" pitchFamily="34" charset="0"/>
                      </a:endParaRPr>
                    </a:p>
                  </a:txBody>
                  <a:tcPr/>
                </a:tc>
                <a:tc>
                  <a:txBody>
                    <a:bodyPr/>
                    <a:lstStyle/>
                    <a:p>
                      <a:pPr algn="just"/>
                      <a:r>
                        <a:rPr kumimoji="0" lang="es-MX" sz="1400" b="1" kern="1200" dirty="0" smtClean="0">
                          <a:solidFill>
                            <a:schemeClr val="tx1"/>
                          </a:solidFill>
                          <a:effectLst/>
                          <a:latin typeface="Arial" pitchFamily="34" charset="0"/>
                          <a:ea typeface="+mn-ea"/>
                          <a:cs typeface="Arial" pitchFamily="34" charset="0"/>
                        </a:rPr>
                        <a:t>El estudiante consulto en un limitado número de fuentes de información.</a:t>
                      </a:r>
                      <a:endParaRPr lang="es-PA" sz="1400" b="1"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40778092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4185905498"/>
              </p:ext>
            </p:extLst>
          </p:nvPr>
        </p:nvGraphicFramePr>
        <p:xfrm>
          <a:off x="394625" y="1380180"/>
          <a:ext cx="8354750" cy="4097640"/>
        </p:xfrm>
        <a:graphic>
          <a:graphicData uri="http://schemas.openxmlformats.org/drawingml/2006/table">
            <a:tbl>
              <a:tblPr firstRow="1" bandRow="1">
                <a:tableStyleId>{5940675A-B579-460E-94D1-54222C63F5DA}</a:tableStyleId>
              </a:tblPr>
              <a:tblGrid>
                <a:gridCol w="1670950"/>
                <a:gridCol w="1670950"/>
                <a:gridCol w="1670950"/>
                <a:gridCol w="1670950"/>
                <a:gridCol w="1670950"/>
              </a:tblGrid>
              <a:tr h="1241709">
                <a:tc>
                  <a:txBody>
                    <a:bodyPr/>
                    <a:lstStyle/>
                    <a:p>
                      <a:pPr algn="ctr"/>
                      <a:r>
                        <a:rPr kumimoji="0" lang="es-MX" sz="1800" kern="1200" dirty="0" smtClean="0">
                          <a:solidFill>
                            <a:schemeClr val="bg1"/>
                          </a:solidFill>
                          <a:effectLst/>
                          <a:latin typeface="+mn-lt"/>
                          <a:ea typeface="+mn-ea"/>
                          <a:cs typeface="+mn-cs"/>
                        </a:rPr>
                        <a:t>Criterios</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4</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Correcto y completo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3</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Intermedio alto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2</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Intermedio bajo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1</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Incompleto e incorrecto</a:t>
                      </a:r>
                      <a:endParaRPr lang="es-PA" dirty="0">
                        <a:solidFill>
                          <a:schemeClr val="bg1"/>
                        </a:solidFill>
                      </a:endParaRPr>
                    </a:p>
                  </a:txBody>
                  <a:tcPr>
                    <a:solidFill>
                      <a:schemeClr val="tx1"/>
                    </a:solidFill>
                  </a:tcPr>
                </a:tc>
              </a:tr>
              <a:tr h="2855931">
                <a:tc>
                  <a:txBody>
                    <a:bodyPr/>
                    <a:lstStyle/>
                    <a:p>
                      <a:endParaRPr kumimoji="0" lang="es-MX" sz="1800" b="1" kern="1200" dirty="0" smtClean="0">
                        <a:solidFill>
                          <a:schemeClr val="tx1"/>
                        </a:solidFill>
                        <a:effectLst/>
                        <a:latin typeface="Arial" pitchFamily="34" charset="0"/>
                        <a:ea typeface="+mn-ea"/>
                        <a:cs typeface="Arial" pitchFamily="34" charset="0"/>
                      </a:endParaRPr>
                    </a:p>
                    <a:p>
                      <a:endParaRPr kumimoji="0" lang="es-MX" sz="1800" b="1" kern="1200" dirty="0" smtClean="0">
                        <a:solidFill>
                          <a:schemeClr val="tx1"/>
                        </a:solidFill>
                        <a:effectLst/>
                        <a:latin typeface="Arial" pitchFamily="34" charset="0"/>
                        <a:ea typeface="+mn-ea"/>
                        <a:cs typeface="Arial" pitchFamily="34" charset="0"/>
                      </a:endParaRPr>
                    </a:p>
                    <a:p>
                      <a:endParaRPr kumimoji="0" lang="es-MX" sz="1800" b="1" kern="1200" dirty="0" smtClean="0">
                        <a:solidFill>
                          <a:schemeClr val="tx1"/>
                        </a:solidFill>
                        <a:effectLst/>
                        <a:latin typeface="Arial" pitchFamily="34" charset="0"/>
                        <a:ea typeface="+mn-ea"/>
                        <a:cs typeface="Arial" pitchFamily="34" charset="0"/>
                      </a:endParaRPr>
                    </a:p>
                    <a:p>
                      <a:endParaRPr kumimoji="0" lang="es-MX" sz="1800" b="1" kern="1200" dirty="0" smtClean="0">
                        <a:solidFill>
                          <a:schemeClr val="tx1"/>
                        </a:solidFill>
                        <a:effectLst/>
                        <a:latin typeface="Arial" pitchFamily="34" charset="0"/>
                        <a:ea typeface="+mn-ea"/>
                        <a:cs typeface="Arial" pitchFamily="34" charset="0"/>
                      </a:endParaRPr>
                    </a:p>
                    <a:p>
                      <a:r>
                        <a:rPr kumimoji="0" lang="es-MX" sz="1800" b="1" kern="1200" dirty="0" smtClean="0">
                          <a:solidFill>
                            <a:schemeClr val="tx1"/>
                          </a:solidFill>
                          <a:effectLst/>
                          <a:latin typeface="Arial" pitchFamily="34" charset="0"/>
                          <a:ea typeface="+mn-ea"/>
                          <a:cs typeface="Arial" pitchFamily="34" charset="0"/>
                        </a:rPr>
                        <a:t>Trabajo colaborativo</a:t>
                      </a:r>
                      <a:endParaRPr kumimoji="0" lang="es-PA" sz="1800" b="1" kern="1200" dirty="0" smtClean="0">
                        <a:solidFill>
                          <a:schemeClr val="tx1"/>
                        </a:solidFill>
                        <a:effectLst/>
                        <a:latin typeface="Arial" pitchFamily="34" charset="0"/>
                        <a:ea typeface="+mn-ea"/>
                        <a:cs typeface="Arial" pitchFamily="34" charset="0"/>
                      </a:endParaRPr>
                    </a:p>
                    <a:p>
                      <a:endParaRPr lang="es-PA" sz="1200" b="1" dirty="0">
                        <a:latin typeface="Arial" pitchFamily="34" charset="0"/>
                        <a:cs typeface="Arial" pitchFamily="34" charset="0"/>
                      </a:endParaRPr>
                    </a:p>
                  </a:txBody>
                  <a:tcPr/>
                </a:tc>
                <a:tc>
                  <a:txBody>
                    <a:bodyPr/>
                    <a:lstStyle/>
                    <a:p>
                      <a:pPr algn="just"/>
                      <a:r>
                        <a:rPr lang="es-MX" sz="1400" b="1" dirty="0" smtClean="0">
                          <a:effectLst/>
                          <a:latin typeface="Arial" pitchFamily="34" charset="0"/>
                          <a:ea typeface="Times New Roman"/>
                          <a:cs typeface="Arial" pitchFamily="34" charset="0"/>
                        </a:rPr>
                        <a:t>El estudiante  participo de manera activa, dinámica y  efectiva en la confección de la presentación.</a:t>
                      </a:r>
                      <a:endParaRPr lang="es-PA" sz="1400" b="1" dirty="0">
                        <a:latin typeface="Arial" pitchFamily="34" charset="0"/>
                        <a:cs typeface="Arial" pitchFamily="34" charset="0"/>
                      </a:endParaRPr>
                    </a:p>
                  </a:txBody>
                  <a:tcPr/>
                </a:tc>
                <a:tc>
                  <a:txBody>
                    <a:bodyPr/>
                    <a:lstStyle/>
                    <a:p>
                      <a:pPr algn="just"/>
                      <a:r>
                        <a:rPr lang="es-MX" sz="1400" b="1" dirty="0" smtClean="0">
                          <a:effectLst/>
                          <a:latin typeface="Arial" pitchFamily="34" charset="0"/>
                          <a:ea typeface="Times New Roman"/>
                          <a:cs typeface="Arial" pitchFamily="34" charset="0"/>
                        </a:rPr>
                        <a:t>El estudiante  participo de manera activa y dinámica en la confección de la presentación.</a:t>
                      </a:r>
                      <a:endParaRPr lang="es-PA" sz="1400" b="1" dirty="0">
                        <a:latin typeface="Arial" pitchFamily="34" charset="0"/>
                        <a:cs typeface="Arial" pitchFamily="34" charset="0"/>
                      </a:endParaRPr>
                    </a:p>
                  </a:txBody>
                  <a:tcPr/>
                </a:tc>
                <a:tc>
                  <a:txBody>
                    <a:bodyPr/>
                    <a:lstStyle/>
                    <a:p>
                      <a:pPr algn="just"/>
                      <a:r>
                        <a:rPr lang="es-MX" sz="1400" b="1" dirty="0" smtClean="0">
                          <a:effectLst/>
                          <a:latin typeface="Arial" pitchFamily="34" charset="0"/>
                          <a:ea typeface="Times New Roman"/>
                          <a:cs typeface="Arial" pitchFamily="34" charset="0"/>
                        </a:rPr>
                        <a:t>El estudiante  participo de manera poco activa y dinámica en la confección de la presentación.</a:t>
                      </a:r>
                      <a:endParaRPr lang="es-PA" sz="1400" b="1" dirty="0">
                        <a:latin typeface="Arial" pitchFamily="34" charset="0"/>
                        <a:cs typeface="Arial" pitchFamily="34" charset="0"/>
                      </a:endParaRPr>
                    </a:p>
                  </a:txBody>
                  <a:tcPr/>
                </a:tc>
                <a:tc>
                  <a:txBody>
                    <a:bodyPr/>
                    <a:lstStyle/>
                    <a:p>
                      <a:pPr algn="just"/>
                      <a:r>
                        <a:rPr lang="es-MX" sz="1400" b="1" dirty="0" smtClean="0">
                          <a:effectLst/>
                          <a:latin typeface="Arial" pitchFamily="34" charset="0"/>
                          <a:ea typeface="Times New Roman"/>
                          <a:cs typeface="Arial" pitchFamily="34" charset="0"/>
                        </a:rPr>
                        <a:t>El estudiante  participo de manera poco activa y poco atinada en la confección de la presentación</a:t>
                      </a:r>
                      <a:endParaRPr lang="es-PA" sz="1400" b="1"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16640404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1459435713"/>
              </p:ext>
            </p:extLst>
          </p:nvPr>
        </p:nvGraphicFramePr>
        <p:xfrm>
          <a:off x="394625" y="1196752"/>
          <a:ext cx="8354750" cy="4097640"/>
        </p:xfrm>
        <a:graphic>
          <a:graphicData uri="http://schemas.openxmlformats.org/drawingml/2006/table">
            <a:tbl>
              <a:tblPr firstRow="1" bandRow="1">
                <a:tableStyleId>{5940675A-B579-460E-94D1-54222C63F5DA}</a:tableStyleId>
              </a:tblPr>
              <a:tblGrid>
                <a:gridCol w="1670950"/>
                <a:gridCol w="1670950"/>
                <a:gridCol w="1670950"/>
                <a:gridCol w="1670950"/>
                <a:gridCol w="1670950"/>
              </a:tblGrid>
              <a:tr h="1241709">
                <a:tc>
                  <a:txBody>
                    <a:bodyPr/>
                    <a:lstStyle/>
                    <a:p>
                      <a:pPr algn="ctr"/>
                      <a:r>
                        <a:rPr kumimoji="0" lang="es-MX" sz="1800" kern="1200" dirty="0" smtClean="0">
                          <a:solidFill>
                            <a:schemeClr val="bg1"/>
                          </a:solidFill>
                          <a:effectLst/>
                          <a:latin typeface="+mn-lt"/>
                          <a:ea typeface="+mn-ea"/>
                          <a:cs typeface="+mn-cs"/>
                        </a:rPr>
                        <a:t>Criterios</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4</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Correcto y completo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3</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Intermedio alto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2</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Intermedio bajo</a:t>
                      </a:r>
                      <a:endParaRPr lang="es-PA" dirty="0">
                        <a:solidFill>
                          <a:schemeClr val="bg1"/>
                        </a:solidFill>
                      </a:endParaRPr>
                    </a:p>
                  </a:txBody>
                  <a:tcPr>
                    <a:solidFill>
                      <a:schemeClr val="tx1"/>
                    </a:solidFill>
                  </a:tcPr>
                </a:tc>
                <a:tc>
                  <a:txBody>
                    <a:bodyPr/>
                    <a:lstStyle/>
                    <a:p>
                      <a:pPr algn="ctr"/>
                      <a:r>
                        <a:rPr kumimoji="0" lang="es-MX" sz="1800" kern="1200" dirty="0" smtClean="0">
                          <a:solidFill>
                            <a:schemeClr val="bg1"/>
                          </a:solidFill>
                          <a:effectLst/>
                          <a:latin typeface="+mn-lt"/>
                          <a:ea typeface="+mn-ea"/>
                          <a:cs typeface="+mn-cs"/>
                        </a:rPr>
                        <a:t>1</a:t>
                      </a:r>
                      <a:endParaRPr kumimoji="0" lang="es-PA" sz="1800" kern="1200" dirty="0" smtClean="0">
                        <a:solidFill>
                          <a:schemeClr val="bg1"/>
                        </a:solidFill>
                        <a:effectLst/>
                        <a:latin typeface="+mn-lt"/>
                        <a:ea typeface="+mn-ea"/>
                        <a:cs typeface="+mn-cs"/>
                      </a:endParaRPr>
                    </a:p>
                    <a:p>
                      <a:pPr algn="ctr"/>
                      <a:r>
                        <a:rPr kumimoji="0" lang="es-MX" sz="1800" kern="1200" dirty="0" smtClean="0">
                          <a:solidFill>
                            <a:schemeClr val="bg1"/>
                          </a:solidFill>
                          <a:effectLst/>
                          <a:latin typeface="+mn-lt"/>
                          <a:ea typeface="+mn-ea"/>
                          <a:cs typeface="+mn-cs"/>
                        </a:rPr>
                        <a:t>Incompleto e incorrecto</a:t>
                      </a:r>
                      <a:endParaRPr lang="es-PA" dirty="0">
                        <a:solidFill>
                          <a:schemeClr val="bg1"/>
                        </a:solidFill>
                      </a:endParaRPr>
                    </a:p>
                  </a:txBody>
                  <a:tcPr>
                    <a:solidFill>
                      <a:schemeClr val="tx1"/>
                    </a:solidFill>
                  </a:tcPr>
                </a:tc>
              </a:tr>
              <a:tr h="2855931">
                <a:tc>
                  <a:txBody>
                    <a:bodyPr/>
                    <a:lstStyle/>
                    <a:p>
                      <a:pPr marR="32385">
                        <a:spcBef>
                          <a:spcPts val="100"/>
                        </a:spcBef>
                        <a:spcAft>
                          <a:spcPts val="0"/>
                        </a:spcAft>
                      </a:pPr>
                      <a:endParaRPr lang="es-MX" sz="1800" b="1" dirty="0" smtClean="0">
                        <a:effectLst/>
                        <a:latin typeface="Arial" pitchFamily="34" charset="0"/>
                        <a:ea typeface="Times New Roman"/>
                        <a:cs typeface="Arial" pitchFamily="34" charset="0"/>
                      </a:endParaRPr>
                    </a:p>
                    <a:p>
                      <a:pPr marR="32385">
                        <a:spcBef>
                          <a:spcPts val="100"/>
                        </a:spcBef>
                        <a:spcAft>
                          <a:spcPts val="0"/>
                        </a:spcAft>
                      </a:pPr>
                      <a:endParaRPr lang="es-MX" sz="1800" b="1" dirty="0" smtClean="0">
                        <a:effectLst/>
                        <a:latin typeface="Arial" pitchFamily="34" charset="0"/>
                        <a:ea typeface="Times New Roman"/>
                        <a:cs typeface="Arial" pitchFamily="34" charset="0"/>
                      </a:endParaRPr>
                    </a:p>
                    <a:p>
                      <a:pPr marR="32385">
                        <a:spcBef>
                          <a:spcPts val="100"/>
                        </a:spcBef>
                        <a:spcAft>
                          <a:spcPts val="0"/>
                        </a:spcAft>
                      </a:pPr>
                      <a:endParaRPr lang="es-MX" sz="1800" b="1" dirty="0" smtClean="0">
                        <a:effectLst/>
                        <a:latin typeface="Arial" pitchFamily="34" charset="0"/>
                        <a:ea typeface="Times New Roman"/>
                        <a:cs typeface="Arial" pitchFamily="34" charset="0"/>
                      </a:endParaRPr>
                    </a:p>
                    <a:p>
                      <a:pPr marR="32385">
                        <a:spcBef>
                          <a:spcPts val="100"/>
                        </a:spcBef>
                        <a:spcAft>
                          <a:spcPts val="0"/>
                        </a:spcAft>
                      </a:pPr>
                      <a:r>
                        <a:rPr lang="es-MX" sz="1800" b="1" dirty="0" smtClean="0">
                          <a:effectLst/>
                          <a:latin typeface="Arial" pitchFamily="34" charset="0"/>
                          <a:ea typeface="Times New Roman"/>
                          <a:cs typeface="Arial" pitchFamily="34" charset="0"/>
                        </a:rPr>
                        <a:t>Herramientas de andamiaje</a:t>
                      </a:r>
                      <a:endParaRPr lang="es-PA" sz="1800" b="1" dirty="0" smtClean="0">
                        <a:effectLst/>
                        <a:latin typeface="Arial" pitchFamily="34" charset="0"/>
                        <a:ea typeface="Times New Roman"/>
                        <a:cs typeface="Arial" pitchFamily="34" charset="0"/>
                      </a:endParaRPr>
                    </a:p>
                    <a:p>
                      <a:endParaRPr lang="es-PA" sz="1800" b="1" dirty="0">
                        <a:latin typeface="Arial" pitchFamily="34" charset="0"/>
                        <a:cs typeface="Arial" pitchFamily="34" charset="0"/>
                      </a:endParaRPr>
                    </a:p>
                  </a:txBody>
                  <a:tcPr/>
                </a:tc>
                <a:tc>
                  <a:txBody>
                    <a:bodyPr/>
                    <a:lstStyle/>
                    <a:p>
                      <a:pPr algn="just"/>
                      <a:r>
                        <a:rPr lang="es-MX" sz="1400" b="1" dirty="0" smtClean="0">
                          <a:effectLst/>
                          <a:latin typeface="Arial" pitchFamily="34" charset="0"/>
                          <a:ea typeface="Times New Roman"/>
                          <a:cs typeface="Arial" pitchFamily="34" charset="0"/>
                        </a:rPr>
                        <a:t>El estudiante utilizo todas las herramientas de andamiaje disponibles de manera eficaz </a:t>
                      </a:r>
                      <a:endParaRPr lang="es-PA" sz="1400" b="1" dirty="0">
                        <a:latin typeface="Arial" pitchFamily="34" charset="0"/>
                        <a:cs typeface="Arial" pitchFamily="34" charset="0"/>
                      </a:endParaRPr>
                    </a:p>
                  </a:txBody>
                  <a:tcPr/>
                </a:tc>
                <a:tc>
                  <a:txBody>
                    <a:bodyPr/>
                    <a:lstStyle/>
                    <a:p>
                      <a:pPr algn="just"/>
                      <a:r>
                        <a:rPr lang="es-MX" sz="1400" b="1" dirty="0" smtClean="0">
                          <a:effectLst/>
                          <a:latin typeface="Arial" pitchFamily="34" charset="0"/>
                          <a:ea typeface="Times New Roman"/>
                          <a:cs typeface="Arial" pitchFamily="34" charset="0"/>
                        </a:rPr>
                        <a:t>El estudiante utilizo la mayoría herramientas de andamiaje disponibles de manera eficaz.</a:t>
                      </a:r>
                      <a:endParaRPr lang="es-PA" sz="1400" b="1" dirty="0">
                        <a:latin typeface="Arial" pitchFamily="34" charset="0"/>
                        <a:cs typeface="Arial" pitchFamily="34" charset="0"/>
                      </a:endParaRPr>
                    </a:p>
                  </a:txBody>
                  <a:tcPr/>
                </a:tc>
                <a:tc>
                  <a:txBody>
                    <a:bodyPr/>
                    <a:lstStyle/>
                    <a:p>
                      <a:pPr algn="just"/>
                      <a:r>
                        <a:rPr lang="es-MX" sz="1400" b="1" dirty="0" smtClean="0">
                          <a:effectLst/>
                          <a:latin typeface="Arial" pitchFamily="34" charset="0"/>
                          <a:ea typeface="Times New Roman"/>
                          <a:cs typeface="Arial" pitchFamily="34" charset="0"/>
                        </a:rPr>
                        <a:t>El estudiante utilizo alguna de las herramientas de andamiaje disponibles de manera eficaz.</a:t>
                      </a:r>
                      <a:endParaRPr lang="es-PA" sz="1400" b="1" dirty="0">
                        <a:latin typeface="Arial" pitchFamily="34" charset="0"/>
                        <a:cs typeface="Arial" pitchFamily="34" charset="0"/>
                      </a:endParaRPr>
                    </a:p>
                  </a:txBody>
                  <a:tcPr/>
                </a:tc>
                <a:tc>
                  <a:txBody>
                    <a:bodyPr/>
                    <a:lstStyle/>
                    <a:p>
                      <a:pPr algn="just"/>
                      <a:r>
                        <a:rPr lang="es-MX" sz="1400" b="1" dirty="0" smtClean="0">
                          <a:effectLst/>
                          <a:latin typeface="Arial" pitchFamily="34" charset="0"/>
                          <a:ea typeface="Times New Roman"/>
                          <a:cs typeface="Arial" pitchFamily="34" charset="0"/>
                        </a:rPr>
                        <a:t>El estudiante utilizo  pocas  herramientas de andamiaje disponibles</a:t>
                      </a:r>
                      <a:endParaRPr lang="es-PA" sz="1400" b="1" dirty="0">
                        <a:latin typeface="Arial" pitchFamily="34" charset="0"/>
                        <a:cs typeface="Arial" pitchFamily="34" charset="0"/>
                      </a:endParaRPr>
                    </a:p>
                  </a:txBody>
                  <a:tcPr/>
                </a:tc>
              </a:tr>
            </a:tbl>
          </a:graphicData>
        </a:graphic>
      </p:graphicFrame>
    </p:spTree>
    <p:extLst>
      <p:ext uri="{BB962C8B-B14F-4D97-AF65-F5344CB8AC3E}">
        <p14:creationId xmlns:p14="http://schemas.microsoft.com/office/powerpoint/2010/main" val="3065461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2" y="13454"/>
            <a:ext cx="915888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0" y="692696"/>
            <a:ext cx="7776864" cy="769441"/>
          </a:xfrm>
          <a:prstGeom prst="rect">
            <a:avLst/>
          </a:prstGeom>
        </p:spPr>
        <p:txBody>
          <a:bodyPr wrap="square">
            <a:spAutoFit/>
          </a:bodyPr>
          <a:lstStyle/>
          <a:p>
            <a:pPr algn="ctr">
              <a:spcAft>
                <a:spcPts val="0"/>
              </a:spcAft>
            </a:pPr>
            <a:r>
              <a:rPr lang="es-ES" sz="4400" b="1" cap="all" dirty="0" smtClean="0">
                <a:solidFill>
                  <a:srgbClr val="000000"/>
                </a:solidFill>
                <a:effectLst>
                  <a:reflection blurRad="12700" stA="50000" endPos="50000" dist="4953" dir="5400000" sy="-100000"/>
                </a:effectLst>
                <a:latin typeface="Papyrus" pitchFamily="66" charset="0"/>
                <a:ea typeface="Times New Roman"/>
                <a:cs typeface="Times New Roman"/>
              </a:rPr>
              <a:t>Ficha Técnica</a:t>
            </a:r>
            <a:endParaRPr lang="es-ES" sz="4400" b="1" cap="all" dirty="0">
              <a:solidFill>
                <a:srgbClr val="000000"/>
              </a:solidFill>
              <a:effectLst>
                <a:reflection blurRad="12700" stA="50000" endPos="50000" dist="4953" dir="5400000" sy="-100000"/>
              </a:effectLst>
              <a:latin typeface="Papyrus" pitchFamily="66" charset="0"/>
              <a:ea typeface="Times New Roman"/>
              <a:cs typeface="Times New Roman"/>
            </a:endParaRPr>
          </a:p>
        </p:txBody>
      </p:sp>
      <p:sp>
        <p:nvSpPr>
          <p:cNvPr id="3" name="2 CuadroTexto"/>
          <p:cNvSpPr txBox="1"/>
          <p:nvPr/>
        </p:nvSpPr>
        <p:spPr>
          <a:xfrm>
            <a:off x="395536" y="1700808"/>
            <a:ext cx="8136904" cy="5170646"/>
          </a:xfrm>
          <a:prstGeom prst="rect">
            <a:avLst/>
          </a:prstGeom>
          <a:noFill/>
        </p:spPr>
        <p:txBody>
          <a:bodyPr wrap="square" rtlCol="0">
            <a:spAutoFit/>
          </a:bodyPr>
          <a:lstStyle/>
          <a:p>
            <a:pPr marL="342900" indent="-342900" algn="just">
              <a:buFont typeface="Wingdings" pitchFamily="2" charset="2"/>
              <a:buChar char="v"/>
            </a:pPr>
            <a:r>
              <a:rPr lang="es-MX" sz="2400" b="1" u="sng" dirty="0">
                <a:latin typeface="Batang" pitchFamily="18" charset="-127"/>
                <a:ea typeface="Batang" pitchFamily="18" charset="-127"/>
              </a:rPr>
              <a:t>Título</a:t>
            </a:r>
            <a:r>
              <a:rPr lang="es-MX" b="1" dirty="0">
                <a:latin typeface="Batang" pitchFamily="18" charset="-127"/>
                <a:ea typeface="Batang" pitchFamily="18" charset="-127"/>
              </a:rPr>
              <a:t>: Poder y energía celular</a:t>
            </a:r>
            <a:endParaRPr lang="es-PA" b="1" dirty="0">
              <a:latin typeface="Batang" pitchFamily="18" charset="-127"/>
              <a:ea typeface="Batang" pitchFamily="18" charset="-127"/>
            </a:endParaRPr>
          </a:p>
          <a:p>
            <a:pPr algn="just"/>
            <a:r>
              <a:rPr lang="es-PA" b="1" dirty="0">
                <a:latin typeface="Batang" pitchFamily="18" charset="-127"/>
                <a:ea typeface="Batang" pitchFamily="18" charset="-127"/>
              </a:rPr>
              <a:t> </a:t>
            </a:r>
          </a:p>
          <a:p>
            <a:pPr marL="342900" indent="-342900" algn="just">
              <a:buFont typeface="Wingdings" pitchFamily="2" charset="2"/>
              <a:buChar char="v"/>
            </a:pPr>
            <a:r>
              <a:rPr lang="es-PA" sz="2400" b="1" u="sng" dirty="0">
                <a:latin typeface="Batang" pitchFamily="18" charset="-127"/>
                <a:ea typeface="Batang" pitchFamily="18" charset="-127"/>
              </a:rPr>
              <a:t>Autor</a:t>
            </a:r>
            <a:r>
              <a:rPr lang="es-PA" b="1" dirty="0">
                <a:latin typeface="Batang" pitchFamily="18" charset="-127"/>
                <a:ea typeface="Batang" pitchFamily="18" charset="-127"/>
              </a:rPr>
              <a:t>: Adrián Bethancourt</a:t>
            </a:r>
          </a:p>
          <a:p>
            <a:pPr algn="just"/>
            <a:r>
              <a:rPr lang="es-PA" b="1" dirty="0">
                <a:latin typeface="Batang" pitchFamily="18" charset="-127"/>
                <a:ea typeface="Batang" pitchFamily="18" charset="-127"/>
              </a:rPr>
              <a:t> </a:t>
            </a:r>
          </a:p>
          <a:p>
            <a:pPr marL="342900" indent="-342900" algn="just">
              <a:buFont typeface="Wingdings" pitchFamily="2" charset="2"/>
              <a:buChar char="v"/>
            </a:pPr>
            <a:r>
              <a:rPr lang="es-PA" sz="2400" b="1" u="sng" dirty="0">
                <a:latin typeface="Batang" pitchFamily="18" charset="-127"/>
                <a:ea typeface="Batang" pitchFamily="18" charset="-127"/>
              </a:rPr>
              <a:t>Contacto</a:t>
            </a:r>
            <a:r>
              <a:rPr lang="es-PA" b="1" dirty="0">
                <a:latin typeface="Batang" pitchFamily="18" charset="-127"/>
                <a:ea typeface="Batang" pitchFamily="18" charset="-127"/>
              </a:rPr>
              <a:t>: </a:t>
            </a:r>
            <a:r>
              <a:rPr lang="es-PA" b="1" dirty="0" smtClean="0">
                <a:latin typeface="Batang" pitchFamily="18" charset="-127"/>
                <a:ea typeface="Batang" pitchFamily="18" charset="-127"/>
              </a:rPr>
              <a:t>adrian.bethancourt.@educapanama.edu.pa</a:t>
            </a:r>
          </a:p>
          <a:p>
            <a:pPr>
              <a:spcAft>
                <a:spcPts val="0"/>
              </a:spcAft>
            </a:pPr>
            <a:endParaRPr lang="es-MX" b="1" dirty="0" smtClean="0">
              <a:latin typeface="Times New Roman"/>
              <a:ea typeface="Times New Roman"/>
            </a:endParaRPr>
          </a:p>
          <a:p>
            <a:pPr marL="342900" indent="-342900">
              <a:spcAft>
                <a:spcPts val="0"/>
              </a:spcAft>
              <a:buFont typeface="Wingdings" pitchFamily="2" charset="2"/>
              <a:buChar char="v"/>
            </a:pPr>
            <a:r>
              <a:rPr lang="es-MX" sz="2400" b="1" u="sng" dirty="0" smtClean="0">
                <a:latin typeface="Batang" pitchFamily="18" charset="-127"/>
                <a:ea typeface="Batang" pitchFamily="18" charset="-127"/>
              </a:rPr>
              <a:t>Descripción</a:t>
            </a:r>
            <a:r>
              <a:rPr lang="es-MX" b="1" dirty="0">
                <a:latin typeface="Batang" pitchFamily="18" charset="-127"/>
                <a:ea typeface="Batang" pitchFamily="18" charset="-127"/>
              </a:rPr>
              <a:t>: </a:t>
            </a:r>
            <a:r>
              <a:rPr lang="es-ES_tradnl" b="1" dirty="0">
                <a:latin typeface="Batang" pitchFamily="18" charset="-127"/>
                <a:ea typeface="Batang" pitchFamily="18" charset="-127"/>
              </a:rPr>
              <a:t>Analiza el flujo energético en los seres vivos y su importancia en la conservación de la homeostasia</a:t>
            </a:r>
            <a:r>
              <a:rPr lang="es-ES_tradnl" b="1" dirty="0">
                <a:latin typeface="Times New Roman"/>
                <a:ea typeface="Times New Roman"/>
              </a:rPr>
              <a:t>.</a:t>
            </a:r>
            <a:endParaRPr lang="es-PA" dirty="0">
              <a:latin typeface="Times New Roman"/>
              <a:ea typeface="Times New Roman"/>
            </a:endParaRPr>
          </a:p>
          <a:p>
            <a:pPr algn="just"/>
            <a:endParaRPr lang="es-PA" b="1" dirty="0" smtClean="0">
              <a:latin typeface="Batang" pitchFamily="18" charset="-127"/>
              <a:ea typeface="Batang" pitchFamily="18" charset="-127"/>
            </a:endParaRPr>
          </a:p>
          <a:p>
            <a:pPr marL="342900" indent="-342900" algn="just">
              <a:buFont typeface="Wingdings" pitchFamily="2" charset="2"/>
              <a:buChar char="v"/>
            </a:pPr>
            <a:r>
              <a:rPr lang="es-PA" sz="2400" b="1" u="sng" dirty="0" smtClean="0">
                <a:latin typeface="Batang" pitchFamily="18" charset="-127"/>
                <a:ea typeface="Batang" pitchFamily="18" charset="-127"/>
              </a:rPr>
              <a:t>Materia</a:t>
            </a:r>
            <a:r>
              <a:rPr lang="es-PA" b="1" dirty="0" smtClean="0">
                <a:latin typeface="Batang" pitchFamily="18" charset="-127"/>
                <a:ea typeface="Batang" pitchFamily="18" charset="-127"/>
              </a:rPr>
              <a:t>: Biología</a:t>
            </a:r>
            <a:endParaRPr lang="es-PA" b="1" dirty="0">
              <a:latin typeface="Batang" pitchFamily="18" charset="-127"/>
              <a:ea typeface="Batang" pitchFamily="18" charset="-127"/>
            </a:endParaRPr>
          </a:p>
          <a:p>
            <a:pPr algn="just"/>
            <a:r>
              <a:rPr lang="es-MX" b="1" dirty="0">
                <a:latin typeface="Batang" pitchFamily="18" charset="-127"/>
                <a:ea typeface="Batang" pitchFamily="18" charset="-127"/>
              </a:rPr>
              <a:t> </a:t>
            </a:r>
            <a:endParaRPr lang="es-PA" b="1" dirty="0" smtClean="0">
              <a:latin typeface="Batang" pitchFamily="18" charset="-127"/>
              <a:ea typeface="Batang" pitchFamily="18" charset="-127"/>
            </a:endParaRPr>
          </a:p>
          <a:p>
            <a:pPr marL="285750" indent="-285750" algn="just">
              <a:buFont typeface="Wingdings" pitchFamily="2" charset="2"/>
              <a:buChar char="v"/>
            </a:pPr>
            <a:r>
              <a:rPr lang="es-MX" b="1" dirty="0">
                <a:latin typeface="Batang" pitchFamily="18" charset="-127"/>
                <a:ea typeface="Batang" pitchFamily="18" charset="-127"/>
              </a:rPr>
              <a:t> </a:t>
            </a:r>
            <a:r>
              <a:rPr lang="es-MX" sz="2400" b="1" u="sng" dirty="0" smtClean="0">
                <a:latin typeface="Batang" pitchFamily="18" charset="-127"/>
                <a:ea typeface="Batang" pitchFamily="18" charset="-127"/>
              </a:rPr>
              <a:t>Nivel </a:t>
            </a:r>
            <a:r>
              <a:rPr lang="es-MX" sz="2400" b="1" u="sng" dirty="0">
                <a:latin typeface="Batang" pitchFamily="18" charset="-127"/>
                <a:ea typeface="Batang" pitchFamily="18" charset="-127"/>
              </a:rPr>
              <a:t>Escolar</a:t>
            </a:r>
            <a:r>
              <a:rPr lang="es-MX" b="1" dirty="0">
                <a:latin typeface="Batang" pitchFamily="18" charset="-127"/>
                <a:ea typeface="Batang" pitchFamily="18" charset="-127"/>
              </a:rPr>
              <a:t>: Media</a:t>
            </a:r>
            <a:endParaRPr lang="es-PA" b="1" dirty="0">
              <a:latin typeface="Batang" pitchFamily="18" charset="-127"/>
              <a:ea typeface="Batang" pitchFamily="18" charset="-127"/>
            </a:endParaRPr>
          </a:p>
          <a:p>
            <a:pPr algn="just"/>
            <a:r>
              <a:rPr lang="es-MX" b="1" dirty="0">
                <a:latin typeface="Batang" pitchFamily="18" charset="-127"/>
                <a:ea typeface="Batang" pitchFamily="18" charset="-127"/>
              </a:rPr>
              <a:t> </a:t>
            </a:r>
            <a:endParaRPr lang="es-PA" b="1" dirty="0">
              <a:latin typeface="Batang" pitchFamily="18" charset="-127"/>
              <a:ea typeface="Batang" pitchFamily="18" charset="-127"/>
            </a:endParaRPr>
          </a:p>
          <a:p>
            <a:pPr marL="342900" indent="-342900" algn="just">
              <a:buFont typeface="Wingdings" pitchFamily="2" charset="2"/>
              <a:buChar char="v"/>
            </a:pPr>
            <a:r>
              <a:rPr lang="es-MX" sz="2400" b="1" u="sng" dirty="0">
                <a:latin typeface="Batang" pitchFamily="18" charset="-127"/>
                <a:ea typeface="Batang" pitchFamily="18" charset="-127"/>
              </a:rPr>
              <a:t>Grado</a:t>
            </a:r>
            <a:r>
              <a:rPr lang="es-MX" b="1" dirty="0">
                <a:latin typeface="Batang" pitchFamily="18" charset="-127"/>
                <a:ea typeface="Batang" pitchFamily="18" charset="-127"/>
              </a:rPr>
              <a:t>: 11° Bachiller en </a:t>
            </a:r>
            <a:r>
              <a:rPr lang="es-MX" b="1" dirty="0" smtClean="0">
                <a:latin typeface="Batang" pitchFamily="18" charset="-127"/>
                <a:ea typeface="Batang" pitchFamily="18" charset="-127"/>
              </a:rPr>
              <a:t>Ciencias</a:t>
            </a:r>
            <a:endParaRPr lang="es-MX" b="1" dirty="0">
              <a:latin typeface="Batang" pitchFamily="18" charset="-127"/>
              <a:ea typeface="Batang" pitchFamily="18" charset="-127"/>
            </a:endParaRPr>
          </a:p>
          <a:p>
            <a:pPr algn="just"/>
            <a:r>
              <a:rPr lang="es-MX" b="1" dirty="0" smtClean="0">
                <a:latin typeface="Batang" pitchFamily="18" charset="-127"/>
                <a:ea typeface="Batang" pitchFamily="18" charset="-127"/>
              </a:rPr>
              <a:t>     Centro Educativo </a:t>
            </a:r>
            <a:r>
              <a:rPr lang="es-MX" b="1" dirty="0" err="1" smtClean="0">
                <a:latin typeface="Batang" pitchFamily="18" charset="-127"/>
                <a:ea typeface="Batang" pitchFamily="18" charset="-127"/>
              </a:rPr>
              <a:t>Tortí</a:t>
            </a:r>
            <a:endParaRPr lang="es-PA" b="1" dirty="0">
              <a:latin typeface="Batang" pitchFamily="18" charset="-127"/>
              <a:ea typeface="Batang" pitchFamily="18" charset="-127"/>
            </a:endParaRPr>
          </a:p>
          <a:p>
            <a:pPr algn="just"/>
            <a:endParaRPr lang="es-PA" dirty="0"/>
          </a:p>
        </p:txBody>
      </p:sp>
    </p:spTree>
    <p:extLst>
      <p:ext uri="{BB962C8B-B14F-4D97-AF65-F5344CB8AC3E}">
        <p14:creationId xmlns:p14="http://schemas.microsoft.com/office/powerpoint/2010/main" val="7536068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4 Rectángulo"/>
          <p:cNvSpPr/>
          <p:nvPr/>
        </p:nvSpPr>
        <p:spPr>
          <a:xfrm>
            <a:off x="971600" y="476672"/>
            <a:ext cx="7056784" cy="1099185"/>
          </a:xfrm>
          <a:prstGeom prst="rect">
            <a:avLst/>
          </a:prstGeom>
          <a:noFill/>
        </p:spPr>
        <p:txBody>
          <a:bodyPr wrap="none" lIns="91440" tIns="45720" rIns="91440" bIns="45720" numCol="1">
            <a:prstTxWarp prst="textPlai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Aft>
                <a:spcPts val="0"/>
              </a:spcAft>
            </a:pPr>
            <a:r>
              <a:rPr lang="es-ES" sz="5400" b="1" kern="1200" cap="all" dirty="0">
                <a:solidFill>
                  <a:srgbClr val="000000"/>
                </a:solidFill>
                <a:effectLst>
                  <a:reflection blurRad="12700" stA="50000" endPos="50000" dist="4953" dir="5400000" sy="-100000"/>
                </a:effectLst>
                <a:latin typeface="Papyrus" pitchFamily="66" charset="0"/>
                <a:ea typeface="Times New Roman"/>
                <a:cs typeface="Times New Roman"/>
              </a:rPr>
              <a:t>Objetivos</a:t>
            </a:r>
            <a:endParaRPr lang="es-PA" sz="1200" dirty="0">
              <a:effectLst/>
              <a:latin typeface="Papyrus" pitchFamily="66" charset="0"/>
              <a:ea typeface="Times New Roman"/>
            </a:endParaRPr>
          </a:p>
        </p:txBody>
      </p:sp>
      <p:sp>
        <p:nvSpPr>
          <p:cNvPr id="18" name="1 CuadroTexto"/>
          <p:cNvSpPr txBox="1"/>
          <p:nvPr/>
        </p:nvSpPr>
        <p:spPr>
          <a:xfrm>
            <a:off x="1284980" y="2539196"/>
            <a:ext cx="6574039" cy="3970318"/>
          </a:xfrm>
          <a:prstGeom prst="rect">
            <a:avLst/>
          </a:prstGeom>
          <a:noFill/>
        </p:spPr>
        <p:txBody>
          <a:bodyPr wrap="square" rtlCol="0">
            <a:spAutoFit/>
          </a:bodyPr>
          <a:lstStyle/>
          <a:p>
            <a:pPr algn="just">
              <a:spcAft>
                <a:spcPts val="0"/>
              </a:spcAft>
            </a:pPr>
            <a:r>
              <a:rPr lang="es-MX" sz="3600" b="1" kern="1200" dirty="0">
                <a:solidFill>
                  <a:srgbClr val="000000"/>
                </a:solidFill>
                <a:effectLst/>
                <a:latin typeface="Papyrus"/>
                <a:ea typeface="Times New Roman"/>
                <a:cs typeface="Times New Roman"/>
              </a:rPr>
              <a:t>Comprender y describir los procesos de la glucólisis, </a:t>
            </a:r>
            <a:r>
              <a:rPr lang="es-MX" sz="3600" b="1" kern="1200" dirty="0" err="1">
                <a:solidFill>
                  <a:srgbClr val="000000"/>
                </a:solidFill>
                <a:effectLst/>
                <a:latin typeface="Papyrus"/>
                <a:ea typeface="Times New Roman"/>
                <a:cs typeface="Times New Roman"/>
              </a:rPr>
              <a:t>descarboxilación</a:t>
            </a:r>
            <a:r>
              <a:rPr lang="es-MX" sz="3600" b="1" kern="1200" dirty="0">
                <a:solidFill>
                  <a:srgbClr val="000000"/>
                </a:solidFill>
                <a:effectLst/>
                <a:latin typeface="Papyrus"/>
                <a:ea typeface="Times New Roman"/>
                <a:cs typeface="Times New Roman"/>
              </a:rPr>
              <a:t> del </a:t>
            </a:r>
            <a:r>
              <a:rPr lang="es-MX" sz="3600" b="1" kern="1200" dirty="0" err="1">
                <a:solidFill>
                  <a:srgbClr val="000000"/>
                </a:solidFill>
                <a:effectLst/>
                <a:latin typeface="Papyrus"/>
                <a:ea typeface="Times New Roman"/>
                <a:cs typeface="Times New Roman"/>
              </a:rPr>
              <a:t>piruvato</a:t>
            </a:r>
            <a:r>
              <a:rPr lang="es-MX" sz="3600" b="1" kern="1200" dirty="0">
                <a:solidFill>
                  <a:srgbClr val="000000"/>
                </a:solidFill>
                <a:effectLst/>
                <a:latin typeface="Papyrus"/>
                <a:ea typeface="Times New Roman"/>
                <a:cs typeface="Times New Roman"/>
              </a:rPr>
              <a:t>, ciclo de Krebs y la cadena de transporte de electrones como mecanismos que asegura la continuidad de los seres vivos.</a:t>
            </a:r>
            <a:endParaRPr lang="es-PA" sz="3600" dirty="0">
              <a:effectLst/>
              <a:latin typeface="Times New Roman"/>
              <a:ea typeface="Times New Roman"/>
            </a:endParaRPr>
          </a:p>
        </p:txBody>
      </p:sp>
    </p:spTree>
    <p:extLst>
      <p:ext uri="{BB962C8B-B14F-4D97-AF65-F5344CB8AC3E}">
        <p14:creationId xmlns:p14="http://schemas.microsoft.com/office/powerpoint/2010/main" val="27920071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 y="-24920"/>
            <a:ext cx="9144000" cy="688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39552" y="2708920"/>
            <a:ext cx="7560840" cy="3447098"/>
          </a:xfrm>
          <a:prstGeom prst="rect">
            <a:avLst/>
          </a:prstGeom>
        </p:spPr>
        <p:txBody>
          <a:bodyPr wrap="square">
            <a:spAutoFit/>
          </a:bodyPr>
          <a:lstStyle/>
          <a:p>
            <a:pPr algn="just"/>
            <a:endParaRPr lang="es-MX" b="1" dirty="0" smtClean="0">
              <a:latin typeface="Batang" pitchFamily="18" charset="-127"/>
              <a:ea typeface="Batang" pitchFamily="18" charset="-127"/>
            </a:endParaRPr>
          </a:p>
          <a:p>
            <a:pPr algn="just"/>
            <a:r>
              <a:rPr lang="es-MX" sz="2000" b="1" dirty="0" smtClean="0">
                <a:latin typeface="Batang" pitchFamily="18" charset="-127"/>
                <a:ea typeface="Batang" pitchFamily="18" charset="-127"/>
              </a:rPr>
              <a:t>Que el estudiante comprenda de manera clara, los mecanismos y estrategias que los seres vivos utilizan para la generación de energía. Son mecanismos a nivel molecular regulado por enzimas y coenzimas,  que actúan sobre sustratos y los transforman en productos  produciendo </a:t>
            </a:r>
            <a:r>
              <a:rPr lang="es-MX" sz="2000" b="1" dirty="0" err="1" smtClean="0">
                <a:latin typeface="Batang" pitchFamily="18" charset="-127"/>
                <a:ea typeface="Batang" pitchFamily="18" charset="-127"/>
              </a:rPr>
              <a:t>adenosin</a:t>
            </a:r>
            <a:r>
              <a:rPr lang="es-MX" sz="2000" b="1" dirty="0" smtClean="0">
                <a:latin typeface="Batang" pitchFamily="18" charset="-127"/>
                <a:ea typeface="Batang" pitchFamily="18" charset="-127"/>
              </a:rPr>
              <a:t> </a:t>
            </a:r>
            <a:r>
              <a:rPr lang="es-MX" sz="2000" b="1" dirty="0" err="1" smtClean="0">
                <a:latin typeface="Batang" pitchFamily="18" charset="-127"/>
                <a:ea typeface="Batang" pitchFamily="18" charset="-127"/>
              </a:rPr>
              <a:t>tri</a:t>
            </a:r>
            <a:r>
              <a:rPr lang="es-MX" sz="2000" b="1" dirty="0" smtClean="0">
                <a:latin typeface="Batang" pitchFamily="18" charset="-127"/>
                <a:ea typeface="Batang" pitchFamily="18" charset="-127"/>
              </a:rPr>
              <a:t> fosfato la cual es la molécula que proporciona energía en los sistemas vivientes. Si, dicho así suena difícil, la idea de este proyecto es invitar a las mentes jóvenes que exploren el fascinante mundo de la bioenergética siendo curiosos y ansiosos de conocimiento.</a:t>
            </a:r>
            <a:endParaRPr lang="es-PA" sz="2000" b="1" dirty="0">
              <a:latin typeface="Batang" pitchFamily="18" charset="-127"/>
              <a:ea typeface="Batang" pitchFamily="18" charset="-127"/>
            </a:endParaRPr>
          </a:p>
        </p:txBody>
      </p:sp>
      <p:sp>
        <p:nvSpPr>
          <p:cNvPr id="3" name="2 Rectángulo"/>
          <p:cNvSpPr/>
          <p:nvPr/>
        </p:nvSpPr>
        <p:spPr>
          <a:xfrm>
            <a:off x="257038" y="836712"/>
            <a:ext cx="8641894" cy="1754326"/>
          </a:xfrm>
          <a:prstGeom prst="rect">
            <a:avLst/>
          </a:prstGeom>
          <a:noFill/>
        </p:spPr>
        <p:txBody>
          <a:bodyPr wrap="square" lIns="91440" tIns="45720" rIns="91440" bIns="45720">
            <a:prstTxWarp prst="textDeflat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 que se quiere Lograr</a:t>
            </a:r>
            <a:endParaRPr lang="es-E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7880456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395536" y="1628800"/>
            <a:ext cx="8352928" cy="5262979"/>
          </a:xfrm>
          <a:prstGeom prst="rect">
            <a:avLst/>
          </a:prstGeom>
        </p:spPr>
        <p:txBody>
          <a:bodyPr wrap="square">
            <a:spAutoFit/>
          </a:bodyPr>
          <a:lstStyle/>
          <a:p>
            <a:pPr marL="342900" indent="-342900">
              <a:buFont typeface="Wingdings" pitchFamily="2" charset="2"/>
              <a:buChar char="v"/>
            </a:pPr>
            <a:r>
              <a:rPr lang="es-MX" sz="2800" b="1" u="sng" dirty="0">
                <a:latin typeface="Batang" pitchFamily="18" charset="-127"/>
                <a:ea typeface="Batang" pitchFamily="18" charset="-127"/>
              </a:rPr>
              <a:t>Recursos</a:t>
            </a:r>
            <a:r>
              <a:rPr lang="es-MX" sz="2000" b="1" dirty="0">
                <a:latin typeface="Batang" pitchFamily="18" charset="-127"/>
                <a:ea typeface="Batang" pitchFamily="18" charset="-127"/>
              </a:rPr>
              <a:t>: Computadora, Internet, </a:t>
            </a:r>
            <a:r>
              <a:rPr lang="en-US" sz="2000" b="1" dirty="0">
                <a:latin typeface="Batang" pitchFamily="18" charset="-127"/>
                <a:ea typeface="Batang" pitchFamily="18" charset="-127"/>
              </a:rPr>
              <a:t>Data show</a:t>
            </a:r>
            <a:endParaRPr lang="es-PA" sz="2000" dirty="0">
              <a:latin typeface="Batang" pitchFamily="18" charset="-127"/>
              <a:ea typeface="Batang" pitchFamily="18" charset="-127"/>
            </a:endParaRPr>
          </a:p>
          <a:p>
            <a:r>
              <a:rPr lang="es-MX" sz="2000" b="1" dirty="0">
                <a:latin typeface="Batang" pitchFamily="18" charset="-127"/>
                <a:ea typeface="Batang" pitchFamily="18" charset="-127"/>
              </a:rPr>
              <a:t> </a:t>
            </a:r>
            <a:endParaRPr lang="es-PA" sz="2000" dirty="0">
              <a:latin typeface="Batang" pitchFamily="18" charset="-127"/>
              <a:ea typeface="Batang" pitchFamily="18" charset="-127"/>
            </a:endParaRPr>
          </a:p>
          <a:p>
            <a:pPr marL="342900" indent="-342900">
              <a:buFont typeface="Wingdings" pitchFamily="2" charset="2"/>
              <a:buChar char="v"/>
            </a:pPr>
            <a:r>
              <a:rPr lang="en-US" sz="2800" b="1" u="sng" dirty="0" err="1">
                <a:latin typeface="Batang" pitchFamily="18" charset="-127"/>
                <a:ea typeface="Batang" pitchFamily="18" charset="-127"/>
              </a:rPr>
              <a:t>Aplicaciones</a:t>
            </a:r>
            <a:r>
              <a:rPr lang="en-US" sz="2800" b="1" u="sng" dirty="0">
                <a:latin typeface="Batang" pitchFamily="18" charset="-127"/>
                <a:ea typeface="Batang" pitchFamily="18" charset="-127"/>
              </a:rPr>
              <a:t>:</a:t>
            </a:r>
            <a:r>
              <a:rPr lang="en-US" sz="2000" b="1" dirty="0">
                <a:latin typeface="Batang" pitchFamily="18" charset="-127"/>
                <a:ea typeface="Batang" pitchFamily="18" charset="-127"/>
              </a:rPr>
              <a:t>  Microsoft Word, Microsoft Power Point, </a:t>
            </a:r>
            <a:endParaRPr lang="es-PA" sz="2000" dirty="0">
              <a:latin typeface="Batang" pitchFamily="18" charset="-127"/>
              <a:ea typeface="Batang" pitchFamily="18" charset="-127"/>
            </a:endParaRPr>
          </a:p>
          <a:p>
            <a:r>
              <a:rPr lang="es-MX" sz="2000" b="1" dirty="0">
                <a:latin typeface="Batang" pitchFamily="18" charset="-127"/>
                <a:ea typeface="Batang" pitchFamily="18" charset="-127"/>
              </a:rPr>
              <a:t>Fuentes de Consulta: </a:t>
            </a:r>
            <a:endParaRPr lang="es-MX" sz="2000" b="1" dirty="0" smtClean="0">
              <a:latin typeface="Batang" pitchFamily="18" charset="-127"/>
              <a:ea typeface="Batang" pitchFamily="18" charset="-127"/>
            </a:endParaRPr>
          </a:p>
          <a:p>
            <a:endParaRPr lang="es-MX" sz="2000" b="1" dirty="0">
              <a:latin typeface="Batang" pitchFamily="18" charset="-127"/>
              <a:ea typeface="Batang" pitchFamily="18" charset="-127"/>
            </a:endParaRPr>
          </a:p>
          <a:p>
            <a:pPr marL="342900" indent="-342900">
              <a:buFont typeface="Wingdings" pitchFamily="2" charset="2"/>
              <a:buChar char="v"/>
            </a:pPr>
            <a:r>
              <a:rPr lang="es-MX" sz="2800" b="1" u="sng" dirty="0" smtClean="0">
                <a:latin typeface="Batang" pitchFamily="18" charset="-127"/>
                <a:ea typeface="Batang" pitchFamily="18" charset="-127"/>
              </a:rPr>
              <a:t>Tiempo:</a:t>
            </a:r>
            <a:r>
              <a:rPr lang="es-MX" sz="2000" b="1" dirty="0" smtClean="0">
                <a:latin typeface="Batang" pitchFamily="18" charset="-127"/>
                <a:ea typeface="Batang" pitchFamily="18" charset="-127"/>
              </a:rPr>
              <a:t> 12 periodos. 3 periodos para la glucólisis, 3 periodos para la </a:t>
            </a:r>
            <a:r>
              <a:rPr lang="es-MX" sz="2000" b="1" dirty="0" err="1" smtClean="0">
                <a:latin typeface="Batang" pitchFamily="18" charset="-127"/>
                <a:ea typeface="Batang" pitchFamily="18" charset="-127"/>
              </a:rPr>
              <a:t>descarboxilación</a:t>
            </a:r>
            <a:r>
              <a:rPr lang="es-MX" sz="2000" b="1" dirty="0" smtClean="0">
                <a:latin typeface="Batang" pitchFamily="18" charset="-127"/>
                <a:ea typeface="Batang" pitchFamily="18" charset="-127"/>
              </a:rPr>
              <a:t> del </a:t>
            </a:r>
            <a:r>
              <a:rPr lang="es-MX" sz="2000" b="1" dirty="0" err="1" smtClean="0">
                <a:latin typeface="Batang" pitchFamily="18" charset="-127"/>
                <a:ea typeface="Batang" pitchFamily="18" charset="-127"/>
              </a:rPr>
              <a:t>piruvato</a:t>
            </a:r>
            <a:r>
              <a:rPr lang="es-MX" sz="2000" b="1" dirty="0" smtClean="0">
                <a:latin typeface="Batang" pitchFamily="18" charset="-127"/>
                <a:ea typeface="Batang" pitchFamily="18" charset="-127"/>
              </a:rPr>
              <a:t>, 3 periodos para el ciclo de </a:t>
            </a:r>
            <a:r>
              <a:rPr lang="es-MX" sz="2000" b="1" dirty="0" err="1" smtClean="0">
                <a:latin typeface="Batang" pitchFamily="18" charset="-127"/>
                <a:ea typeface="Batang" pitchFamily="18" charset="-127"/>
              </a:rPr>
              <a:t>krebs</a:t>
            </a:r>
            <a:r>
              <a:rPr lang="es-MX" sz="2000" b="1" dirty="0" smtClean="0">
                <a:latin typeface="Batang" pitchFamily="18" charset="-127"/>
                <a:ea typeface="Batang" pitchFamily="18" charset="-127"/>
              </a:rPr>
              <a:t>, 3 periodos para la cadena de transporte de electrones.</a:t>
            </a:r>
          </a:p>
          <a:p>
            <a:endParaRPr lang="es-MX" sz="2000" b="1" dirty="0">
              <a:latin typeface="Batang" pitchFamily="18" charset="-127"/>
              <a:ea typeface="Batang" pitchFamily="18" charset="-127"/>
            </a:endParaRPr>
          </a:p>
          <a:p>
            <a:pPr marL="342900" indent="-342900">
              <a:buFont typeface="Wingdings" pitchFamily="2" charset="2"/>
              <a:buChar char="v"/>
            </a:pPr>
            <a:r>
              <a:rPr lang="es-MX" sz="2800" b="1" u="sng" dirty="0" smtClean="0">
                <a:latin typeface="Batang" pitchFamily="18" charset="-127"/>
                <a:ea typeface="Batang" pitchFamily="18" charset="-127"/>
              </a:rPr>
              <a:t>Ubicación en  el programa de estudios</a:t>
            </a:r>
            <a:r>
              <a:rPr lang="es-MX" sz="2000" b="1" dirty="0" smtClean="0">
                <a:latin typeface="Batang" pitchFamily="18" charset="-127"/>
                <a:ea typeface="Batang" pitchFamily="18" charset="-127"/>
              </a:rPr>
              <a:t>: </a:t>
            </a:r>
            <a:r>
              <a:rPr lang="es-ES_tradnl" sz="2000" b="1" dirty="0">
                <a:latin typeface="Batang" pitchFamily="18" charset="-127"/>
                <a:ea typeface="Batang" pitchFamily="18" charset="-127"/>
              </a:rPr>
              <a:t>BIOENERGÉTICA </a:t>
            </a:r>
            <a:endParaRPr lang="es-ES_tradnl" sz="2000" b="1" dirty="0" smtClean="0">
              <a:latin typeface="Batang" pitchFamily="18" charset="-127"/>
              <a:ea typeface="Batang" pitchFamily="18" charset="-127"/>
            </a:endParaRPr>
          </a:p>
          <a:p>
            <a:endParaRPr lang="es-ES_tradnl" sz="2000" b="1" dirty="0" smtClean="0">
              <a:latin typeface="Batang" pitchFamily="18" charset="-127"/>
              <a:ea typeface="Batang" pitchFamily="18" charset="-127"/>
            </a:endParaRPr>
          </a:p>
          <a:p>
            <a:pPr marL="342900" indent="-342900">
              <a:buFont typeface="Wingdings" pitchFamily="2" charset="2"/>
              <a:buChar char="v"/>
            </a:pPr>
            <a:r>
              <a:rPr lang="es-ES_tradnl" sz="2400" b="1" u="sng" dirty="0" smtClean="0">
                <a:latin typeface="Batang" pitchFamily="18" charset="-127"/>
                <a:ea typeface="Batang" pitchFamily="18" charset="-127"/>
              </a:rPr>
              <a:t>Derechos</a:t>
            </a:r>
            <a:r>
              <a:rPr lang="es-ES_tradnl" sz="2000" b="1" dirty="0" smtClean="0">
                <a:latin typeface="Batang" pitchFamily="18" charset="-127"/>
                <a:ea typeface="Batang" pitchFamily="18" charset="-127"/>
              </a:rPr>
              <a:t>: Libres para uso educativo.</a:t>
            </a:r>
          </a:p>
          <a:p>
            <a:pPr marL="342900" indent="-342900">
              <a:buFont typeface="Wingdings" pitchFamily="2" charset="2"/>
              <a:buChar char="v"/>
            </a:pPr>
            <a:endParaRPr lang="es-ES_tradnl" sz="2000" b="1" dirty="0">
              <a:latin typeface="Batang" pitchFamily="18" charset="-127"/>
              <a:ea typeface="Batang" pitchFamily="18" charset="-127"/>
            </a:endParaRPr>
          </a:p>
          <a:p>
            <a:pPr marL="342900" indent="-342900">
              <a:buFont typeface="Wingdings" pitchFamily="2" charset="2"/>
              <a:buChar char="v"/>
            </a:pPr>
            <a:endParaRPr lang="es-PA" sz="2000" dirty="0">
              <a:latin typeface="Batang" pitchFamily="18" charset="-127"/>
              <a:ea typeface="Batang" pitchFamily="18" charset="-127"/>
            </a:endParaRPr>
          </a:p>
        </p:txBody>
      </p:sp>
    </p:spTree>
    <p:extLst>
      <p:ext uri="{BB962C8B-B14F-4D97-AF65-F5344CB8AC3E}">
        <p14:creationId xmlns:p14="http://schemas.microsoft.com/office/powerpoint/2010/main" val="38094792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6" y="-176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045236" y="2967335"/>
            <a:ext cx="7053534" cy="923330"/>
          </a:xfrm>
          <a:prstGeom prst="rect">
            <a:avLst/>
          </a:prstGeom>
          <a:noFill/>
        </p:spPr>
        <p:txBody>
          <a:bodyPr wrap="none" lIns="91440" tIns="45720" rIns="91440" bIns="45720">
            <a:prstTxWarp prst="textDeflat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5400" b="1" cap="all" spc="0" dirty="0" smtClean="0">
                <a:ln w="0">
                  <a:solidFill>
                    <a:schemeClr val="tx1"/>
                  </a:solidFill>
                </a:ln>
                <a:effectLst>
                  <a:reflection blurRad="12700" stA="50000" endPos="50000" dist="5000" dir="5400000" sy="-100000" rotWithShape="0"/>
                </a:effectLst>
              </a:rPr>
              <a:t>Gracias… Totales</a:t>
            </a:r>
            <a:endParaRPr lang="es-ES" sz="5400" b="1" cap="all" spc="0" dirty="0">
              <a:ln w="0">
                <a:solidFill>
                  <a:schemeClr val="tx1"/>
                </a:solidFill>
              </a:ln>
              <a:effectLst>
                <a:reflection blurRad="12700" stA="50000" endPos="50000" dist="5000" dir="5400000" sy="-100000" rotWithShape="0"/>
              </a:effectLst>
            </a:endParaRPr>
          </a:p>
        </p:txBody>
      </p:sp>
    </p:spTree>
    <p:extLst>
      <p:ext uri="{BB962C8B-B14F-4D97-AF65-F5344CB8AC3E}">
        <p14:creationId xmlns:p14="http://schemas.microsoft.com/office/powerpoint/2010/main" val="38065979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4 Rectángulo"/>
          <p:cNvSpPr/>
          <p:nvPr/>
        </p:nvSpPr>
        <p:spPr>
          <a:xfrm>
            <a:off x="179512" y="692696"/>
            <a:ext cx="7056784" cy="1099185"/>
          </a:xfrm>
          <a:prstGeom prst="rect">
            <a:avLst/>
          </a:prstGeom>
          <a:noFill/>
        </p:spPr>
        <p:txBody>
          <a:bodyPr wrap="none" lIns="91440" tIns="45720" rIns="91440" bIns="45720" numCol="1">
            <a:prstTxWarp prst="textPlai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Aft>
                <a:spcPts val="0"/>
              </a:spcAft>
            </a:pPr>
            <a:r>
              <a:rPr lang="es-ES" sz="5400" b="1" cap="all" dirty="0" smtClean="0">
                <a:solidFill>
                  <a:srgbClr val="000000"/>
                </a:solidFill>
                <a:effectLst>
                  <a:reflection blurRad="12700" stA="50000" endPos="50000" dist="4953" dir="5400000" sy="-100000"/>
                </a:effectLst>
                <a:latin typeface="Papyrus" pitchFamily="66" charset="0"/>
                <a:ea typeface="Times New Roman"/>
                <a:cs typeface="Times New Roman"/>
              </a:rPr>
              <a:t>Situación    de </a:t>
            </a:r>
          </a:p>
          <a:p>
            <a:pPr algn="ctr">
              <a:spcAft>
                <a:spcPts val="0"/>
              </a:spcAft>
            </a:pPr>
            <a:r>
              <a:rPr lang="es-ES" sz="5400" b="1" cap="all" dirty="0" smtClean="0">
                <a:solidFill>
                  <a:srgbClr val="000000"/>
                </a:solidFill>
                <a:effectLst>
                  <a:reflection blurRad="12700" stA="50000" endPos="50000" dist="4953" dir="5400000" sy="-100000"/>
                </a:effectLst>
                <a:latin typeface="Papyrus" pitchFamily="66" charset="0"/>
                <a:ea typeface="Times New Roman"/>
                <a:cs typeface="Times New Roman"/>
              </a:rPr>
              <a:t>aprendizaje</a:t>
            </a:r>
            <a:endParaRPr lang="es-PA" sz="1200" dirty="0">
              <a:effectLst/>
              <a:latin typeface="Papyrus" pitchFamily="66" charset="0"/>
              <a:ea typeface="Times New Roman"/>
            </a:endParaRPr>
          </a:p>
        </p:txBody>
      </p:sp>
      <p:sp>
        <p:nvSpPr>
          <p:cNvPr id="2" name="1 CuadroTexto"/>
          <p:cNvSpPr txBox="1"/>
          <p:nvPr/>
        </p:nvSpPr>
        <p:spPr>
          <a:xfrm>
            <a:off x="395536" y="2204864"/>
            <a:ext cx="8352928" cy="4154984"/>
          </a:xfrm>
          <a:prstGeom prst="rect">
            <a:avLst/>
          </a:prstGeom>
          <a:noFill/>
        </p:spPr>
        <p:txBody>
          <a:bodyPr wrap="square" rtlCol="0">
            <a:spAutoFit/>
          </a:bodyPr>
          <a:lstStyle/>
          <a:p>
            <a:pPr algn="just"/>
            <a:r>
              <a:rPr lang="es-MX" sz="2400" b="1" dirty="0">
                <a:latin typeface="Batang" pitchFamily="18" charset="-127"/>
                <a:ea typeface="Batang" pitchFamily="18" charset="-127"/>
              </a:rPr>
              <a:t>En un juego de Futbol entre la Federación Galáctica vs el imperio </a:t>
            </a:r>
            <a:r>
              <a:rPr lang="es-MX" sz="2400" b="1" dirty="0" err="1">
                <a:latin typeface="Batang" pitchFamily="18" charset="-127"/>
                <a:ea typeface="Batang" pitchFamily="18" charset="-127"/>
              </a:rPr>
              <a:t>Klingon</a:t>
            </a:r>
            <a:r>
              <a:rPr lang="es-MX" sz="2400" b="1" dirty="0">
                <a:latin typeface="Batang" pitchFamily="18" charset="-127"/>
                <a:ea typeface="Batang" pitchFamily="18" charset="-127"/>
              </a:rPr>
              <a:t>.------  </a:t>
            </a:r>
            <a:r>
              <a:rPr lang="es-MX" sz="2400" b="1" i="1" dirty="0">
                <a:latin typeface="Batang" pitchFamily="18" charset="-127"/>
                <a:ea typeface="Batang" pitchFamily="18" charset="-127"/>
              </a:rPr>
              <a:t>Comandante </a:t>
            </a:r>
            <a:r>
              <a:rPr lang="es-MX" sz="2400" b="1" i="1" dirty="0" err="1">
                <a:latin typeface="Batang" pitchFamily="18" charset="-127"/>
                <a:ea typeface="Batang" pitchFamily="18" charset="-127"/>
              </a:rPr>
              <a:t>Kirck</a:t>
            </a:r>
            <a:r>
              <a:rPr lang="es-MX" sz="2400" b="1" i="1" dirty="0">
                <a:latin typeface="Batang" pitchFamily="18" charset="-127"/>
                <a:ea typeface="Batang" pitchFamily="18" charset="-127"/>
              </a:rPr>
              <a:t>, el alférez </a:t>
            </a:r>
            <a:r>
              <a:rPr lang="es-MX" sz="2400" b="1" i="1" dirty="0" err="1">
                <a:latin typeface="Batang" pitchFamily="18" charset="-127"/>
                <a:ea typeface="Batang" pitchFamily="18" charset="-127"/>
              </a:rPr>
              <a:t>Kyrus</a:t>
            </a:r>
            <a:r>
              <a:rPr lang="es-MX" sz="2400" b="1" i="1" dirty="0">
                <a:latin typeface="Batang" pitchFamily="18" charset="-127"/>
                <a:ea typeface="Batang" pitchFamily="18" charset="-127"/>
              </a:rPr>
              <a:t> esta tendido en el piso…vamos por el minuto 30 del segundo tiempo, estamos ganando por un gol, hay que defender el marcador…y ya hemos hechos los 3 cambios…que hacemos comandante</a:t>
            </a:r>
            <a:r>
              <a:rPr lang="es-MX" sz="2400" b="1" dirty="0">
                <a:latin typeface="Batang" pitchFamily="18" charset="-127"/>
                <a:ea typeface="Batang" pitchFamily="18" charset="-127"/>
              </a:rPr>
              <a:t>…--------</a:t>
            </a:r>
            <a:r>
              <a:rPr lang="es-MX" sz="2400" b="1" i="1" dirty="0">
                <a:latin typeface="Batang" pitchFamily="18" charset="-127"/>
                <a:ea typeface="Batang" pitchFamily="18" charset="-127"/>
              </a:rPr>
              <a:t>Señor Data, llame de inmediato al Señor </a:t>
            </a:r>
            <a:r>
              <a:rPr lang="es-MX" sz="2400" b="1" i="1" dirty="0" err="1">
                <a:latin typeface="Batang" pitchFamily="18" charset="-127"/>
                <a:ea typeface="Batang" pitchFamily="18" charset="-127"/>
              </a:rPr>
              <a:t>Spock</a:t>
            </a:r>
            <a:r>
              <a:rPr lang="es-MX" sz="2400" b="1" i="1" dirty="0">
                <a:latin typeface="Batang" pitchFamily="18" charset="-127"/>
                <a:ea typeface="Batang" pitchFamily="18" charset="-127"/>
              </a:rPr>
              <a:t>….</a:t>
            </a:r>
            <a:r>
              <a:rPr lang="es-MX" sz="2400" b="1" i="1" dirty="0" err="1">
                <a:latin typeface="Batang" pitchFamily="18" charset="-127"/>
                <a:ea typeface="Batang" pitchFamily="18" charset="-127"/>
              </a:rPr>
              <a:t>digale</a:t>
            </a:r>
            <a:r>
              <a:rPr lang="es-MX" sz="2400" b="1" i="1" dirty="0">
                <a:latin typeface="Batang" pitchFamily="18" charset="-127"/>
                <a:ea typeface="Batang" pitchFamily="18" charset="-127"/>
              </a:rPr>
              <a:t> que venga de inmediato al banquillo con una nave espacial y con el rayo para miniaturizar objetos….</a:t>
            </a:r>
            <a:r>
              <a:rPr lang="es-MX" sz="2400" b="1" dirty="0">
                <a:latin typeface="Batang" pitchFamily="18" charset="-127"/>
                <a:ea typeface="Batang" pitchFamily="18" charset="-127"/>
              </a:rPr>
              <a:t>------ </a:t>
            </a:r>
            <a:r>
              <a:rPr lang="es-MX" sz="2400" b="1" i="1" dirty="0">
                <a:latin typeface="Batang" pitchFamily="18" charset="-127"/>
                <a:ea typeface="Batang" pitchFamily="18" charset="-127"/>
              </a:rPr>
              <a:t>Comandante </a:t>
            </a:r>
            <a:r>
              <a:rPr lang="es-MX" sz="2400" b="1" i="1" dirty="0" err="1">
                <a:latin typeface="Batang" pitchFamily="18" charset="-127"/>
                <a:ea typeface="Batang" pitchFamily="18" charset="-127"/>
              </a:rPr>
              <a:t>Kirck</a:t>
            </a:r>
            <a:r>
              <a:rPr lang="es-MX" sz="2400" b="1" i="1" dirty="0">
                <a:latin typeface="Batang" pitchFamily="18" charset="-127"/>
                <a:ea typeface="Batang" pitchFamily="18" charset="-127"/>
              </a:rPr>
              <a:t>,  </a:t>
            </a:r>
            <a:r>
              <a:rPr lang="es-MX" sz="2400" b="1" i="1" dirty="0" err="1">
                <a:latin typeface="Batang" pitchFamily="18" charset="-127"/>
                <a:ea typeface="Batang" pitchFamily="18" charset="-127"/>
              </a:rPr>
              <a:t>Spock</a:t>
            </a:r>
            <a:r>
              <a:rPr lang="es-MX" sz="2400" b="1" i="1" dirty="0">
                <a:latin typeface="Batang" pitchFamily="18" charset="-127"/>
                <a:ea typeface="Batang" pitchFamily="18" charset="-127"/>
              </a:rPr>
              <a:t> reportándose con los implementos solicitados, nave y rayo para achicar</a:t>
            </a:r>
            <a:r>
              <a:rPr lang="es-MX" sz="2400" i="1" dirty="0"/>
              <a:t>…</a:t>
            </a:r>
            <a:endParaRPr lang="es-PA" sz="2400" dirty="0"/>
          </a:p>
        </p:txBody>
      </p:sp>
    </p:spTree>
    <p:extLst>
      <p:ext uri="{BB962C8B-B14F-4D97-AF65-F5344CB8AC3E}">
        <p14:creationId xmlns:p14="http://schemas.microsoft.com/office/powerpoint/2010/main" val="27364531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07504" y="1700808"/>
            <a:ext cx="8712968" cy="4801314"/>
          </a:xfrm>
          <a:prstGeom prst="rect">
            <a:avLst/>
          </a:prstGeom>
          <a:noFill/>
        </p:spPr>
        <p:txBody>
          <a:bodyPr wrap="square" rtlCol="0">
            <a:spAutoFit/>
          </a:bodyPr>
          <a:lstStyle/>
          <a:p>
            <a:pPr algn="just"/>
            <a:r>
              <a:rPr lang="es-MX" sz="2400" b="1" i="1" dirty="0">
                <a:latin typeface="Batang" pitchFamily="18" charset="-127"/>
                <a:ea typeface="Batang" pitchFamily="18" charset="-127"/>
              </a:rPr>
              <a:t>….</a:t>
            </a:r>
            <a:r>
              <a:rPr lang="es-MX" sz="2400" b="1" dirty="0">
                <a:latin typeface="Batang" pitchFamily="18" charset="-127"/>
                <a:ea typeface="Batang" pitchFamily="18" charset="-127"/>
              </a:rPr>
              <a:t>  -----</a:t>
            </a:r>
            <a:r>
              <a:rPr lang="es-MX" sz="2400" b="1" i="1" dirty="0">
                <a:latin typeface="Batang" pitchFamily="18" charset="-127"/>
                <a:ea typeface="Batang" pitchFamily="18" charset="-127"/>
              </a:rPr>
              <a:t>Excelente señor </a:t>
            </a:r>
            <a:r>
              <a:rPr lang="es-MX" sz="2400" b="1" i="1" dirty="0" err="1">
                <a:latin typeface="Batang" pitchFamily="18" charset="-127"/>
                <a:ea typeface="Batang" pitchFamily="18" charset="-127"/>
              </a:rPr>
              <a:t>Spock</a:t>
            </a:r>
            <a:r>
              <a:rPr lang="es-MX" sz="2400" b="1" i="1" dirty="0">
                <a:latin typeface="Batang" pitchFamily="18" charset="-127"/>
                <a:ea typeface="Batang" pitchFamily="18" charset="-127"/>
              </a:rPr>
              <a:t>…  vaya a la nave, le vamos a disparar el rayo para miniaturizar he ira de inmediato a las células de las pantorrillas del alférez </a:t>
            </a:r>
            <a:r>
              <a:rPr lang="es-MX" sz="2400" b="1" i="1" dirty="0" err="1">
                <a:latin typeface="Batang" pitchFamily="18" charset="-127"/>
                <a:ea typeface="Batang" pitchFamily="18" charset="-127"/>
              </a:rPr>
              <a:t>Kyrus</a:t>
            </a:r>
            <a:r>
              <a:rPr lang="es-MX" sz="2400" b="1" i="1" dirty="0">
                <a:latin typeface="Batang" pitchFamily="18" charset="-127"/>
                <a:ea typeface="Batang" pitchFamily="18" charset="-127"/>
              </a:rPr>
              <a:t>,   vea si la glucolisis, la </a:t>
            </a:r>
            <a:r>
              <a:rPr lang="es-MX" sz="2400" b="1" i="1" dirty="0" err="1">
                <a:latin typeface="Batang" pitchFamily="18" charset="-127"/>
                <a:ea typeface="Batang" pitchFamily="18" charset="-127"/>
              </a:rPr>
              <a:t>descarboxilación</a:t>
            </a:r>
            <a:r>
              <a:rPr lang="es-MX" sz="2400" b="1" i="1" dirty="0">
                <a:latin typeface="Batang" pitchFamily="18" charset="-127"/>
                <a:ea typeface="Batang" pitchFamily="18" charset="-127"/>
              </a:rPr>
              <a:t> del </a:t>
            </a:r>
            <a:r>
              <a:rPr lang="es-MX" sz="2400" b="1" i="1" dirty="0" err="1">
                <a:latin typeface="Batang" pitchFamily="18" charset="-127"/>
                <a:ea typeface="Batang" pitchFamily="18" charset="-127"/>
              </a:rPr>
              <a:t>piruvato</a:t>
            </a:r>
            <a:r>
              <a:rPr lang="es-MX" sz="2400" b="1" i="1" dirty="0">
                <a:latin typeface="Batang" pitchFamily="18" charset="-127"/>
                <a:ea typeface="Batang" pitchFamily="18" charset="-127"/>
              </a:rPr>
              <a:t>, el ciclo de Krebs y la cadena de transporte de electrones se esta dando de la manera correcta, de paso revise los niveles de lactato que hay en el medio…corrija cualquiera falla que se esta dando en alguno de estas vías metabólicas y en la generación de energía en los músculos del alférez </a:t>
            </a:r>
            <a:r>
              <a:rPr lang="es-MX" sz="2400" b="1" i="1" dirty="0" err="1">
                <a:latin typeface="Batang" pitchFamily="18" charset="-127"/>
                <a:ea typeface="Batang" pitchFamily="18" charset="-127"/>
              </a:rPr>
              <a:t>Kyrus</a:t>
            </a:r>
            <a:r>
              <a:rPr lang="es-MX" sz="2400" b="1" i="1" dirty="0">
                <a:latin typeface="Batang" pitchFamily="18" charset="-127"/>
                <a:ea typeface="Batang" pitchFamily="18" charset="-127"/>
              </a:rPr>
              <a:t>, el partido depende de usted…</a:t>
            </a:r>
            <a:r>
              <a:rPr lang="es-MX" sz="2400" b="1" dirty="0">
                <a:latin typeface="Batang" pitchFamily="18" charset="-127"/>
                <a:ea typeface="Batang" pitchFamily="18" charset="-127"/>
              </a:rPr>
              <a:t>-------</a:t>
            </a:r>
            <a:r>
              <a:rPr lang="es-MX" sz="2400" b="1" i="1" dirty="0">
                <a:latin typeface="Batang" pitchFamily="18" charset="-127"/>
                <a:ea typeface="Batang" pitchFamily="18" charset="-127"/>
              </a:rPr>
              <a:t>Copiado mi comandante, pero mientras tanto aplíquenle </a:t>
            </a:r>
            <a:r>
              <a:rPr lang="es-MX" sz="2400" b="1" i="1" dirty="0" err="1">
                <a:latin typeface="Batang" pitchFamily="18" charset="-127"/>
                <a:ea typeface="Batang" pitchFamily="18" charset="-127"/>
              </a:rPr>
              <a:t>cofal</a:t>
            </a:r>
            <a:r>
              <a:rPr lang="es-MX" sz="2400" b="1" i="1" dirty="0">
                <a:latin typeface="Batang" pitchFamily="18" charset="-127"/>
                <a:ea typeface="Batang" pitchFamily="18" charset="-127"/>
              </a:rPr>
              <a:t> en el área acalambrada….</a:t>
            </a:r>
            <a:endParaRPr lang="es-PA" sz="2400" b="1" dirty="0">
              <a:latin typeface="Batang" pitchFamily="18" charset="-127"/>
              <a:ea typeface="Batang" pitchFamily="18" charset="-127"/>
            </a:endParaRPr>
          </a:p>
          <a:p>
            <a:endParaRPr lang="es-PA" dirty="0"/>
          </a:p>
        </p:txBody>
      </p:sp>
      <p:sp>
        <p:nvSpPr>
          <p:cNvPr id="4" name="4 Rectángulo"/>
          <p:cNvSpPr/>
          <p:nvPr/>
        </p:nvSpPr>
        <p:spPr>
          <a:xfrm>
            <a:off x="179512" y="476672"/>
            <a:ext cx="7704856" cy="1099185"/>
          </a:xfrm>
          <a:prstGeom prst="rect">
            <a:avLst/>
          </a:prstGeom>
          <a:noFill/>
        </p:spPr>
        <p:txBody>
          <a:bodyPr wrap="none" lIns="91440" tIns="45720" rIns="91440" bIns="45720" numCol="1">
            <a:prstTxWarp prst="textPlai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spcAft>
                <a:spcPts val="0"/>
              </a:spcAft>
            </a:pPr>
            <a:r>
              <a:rPr lang="es-ES" sz="5400" b="1" cap="all" dirty="0" smtClean="0">
                <a:solidFill>
                  <a:srgbClr val="000000"/>
                </a:solidFill>
                <a:effectLst>
                  <a:reflection blurRad="12700" stA="50000" endPos="50000" dist="4953" dir="5400000" sy="-100000"/>
                </a:effectLst>
                <a:latin typeface="Papyrus" pitchFamily="66" charset="0"/>
                <a:ea typeface="Times New Roman"/>
                <a:cs typeface="Times New Roman"/>
              </a:rPr>
              <a:t>Continuación…….</a:t>
            </a:r>
          </a:p>
          <a:p>
            <a:pPr algn="just">
              <a:spcAft>
                <a:spcPts val="0"/>
              </a:spcAft>
            </a:pPr>
            <a:r>
              <a:rPr lang="es-ES" sz="5400" b="1" cap="all" dirty="0" smtClean="0">
                <a:solidFill>
                  <a:srgbClr val="000000"/>
                </a:solidFill>
                <a:effectLst>
                  <a:reflection blurRad="12700" stA="50000" endPos="50000" dist="4953" dir="5400000" sy="-100000"/>
                </a:effectLst>
                <a:latin typeface="Papyrus" pitchFamily="66" charset="0"/>
                <a:ea typeface="Times New Roman"/>
                <a:cs typeface="Times New Roman"/>
              </a:rPr>
              <a:t>Situación    de </a:t>
            </a:r>
          </a:p>
          <a:p>
            <a:pPr algn="just">
              <a:spcAft>
                <a:spcPts val="0"/>
              </a:spcAft>
            </a:pPr>
            <a:r>
              <a:rPr lang="es-ES" sz="5400" b="1" cap="all" dirty="0" smtClean="0">
                <a:solidFill>
                  <a:srgbClr val="000000"/>
                </a:solidFill>
                <a:effectLst>
                  <a:reflection blurRad="12700" stA="50000" endPos="50000" dist="4953" dir="5400000" sy="-100000"/>
                </a:effectLst>
                <a:latin typeface="Papyrus" pitchFamily="66" charset="0"/>
                <a:ea typeface="Times New Roman"/>
                <a:cs typeface="Times New Roman"/>
              </a:rPr>
              <a:t>aprendizaje</a:t>
            </a:r>
            <a:endParaRPr lang="es-PA" sz="1200" dirty="0">
              <a:effectLst/>
              <a:latin typeface="Papyrus" pitchFamily="66" charset="0"/>
              <a:ea typeface="Times New Roman"/>
            </a:endParaRPr>
          </a:p>
        </p:txBody>
      </p:sp>
    </p:spTree>
    <p:extLst>
      <p:ext uri="{BB962C8B-B14F-4D97-AF65-F5344CB8AC3E}">
        <p14:creationId xmlns:p14="http://schemas.microsoft.com/office/powerpoint/2010/main" val="2552477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4 Rectángulo"/>
          <p:cNvSpPr/>
          <p:nvPr/>
        </p:nvSpPr>
        <p:spPr>
          <a:xfrm>
            <a:off x="179512" y="692696"/>
            <a:ext cx="8712968" cy="1099185"/>
          </a:xfrm>
          <a:prstGeom prst="rect">
            <a:avLst/>
          </a:prstGeom>
          <a:noFill/>
        </p:spPr>
        <p:txBody>
          <a:bodyPr wrap="none" lIns="91440" tIns="45720" rIns="91440" bIns="45720" numCol="1">
            <a:prstTxWarp prst="textPlai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Aft>
                <a:spcPts val="0"/>
              </a:spcAft>
            </a:pPr>
            <a:r>
              <a:rPr lang="es-ES" sz="5400" b="1" cap="all" dirty="0" smtClean="0">
                <a:solidFill>
                  <a:srgbClr val="000000"/>
                </a:solidFill>
                <a:effectLst>
                  <a:reflection blurRad="12700" stA="50000" endPos="50000" dist="4953" dir="5400000" sy="-100000"/>
                </a:effectLst>
                <a:latin typeface="Papyrus" pitchFamily="66" charset="0"/>
                <a:ea typeface="Times New Roman"/>
                <a:cs typeface="Times New Roman"/>
              </a:rPr>
              <a:t>Preguntas      Generadoras</a:t>
            </a:r>
          </a:p>
        </p:txBody>
      </p:sp>
      <p:sp>
        <p:nvSpPr>
          <p:cNvPr id="2" name="1 CuadroTexto"/>
          <p:cNvSpPr txBox="1"/>
          <p:nvPr/>
        </p:nvSpPr>
        <p:spPr>
          <a:xfrm>
            <a:off x="323528" y="2349460"/>
            <a:ext cx="8208912" cy="1292662"/>
          </a:xfrm>
          <a:prstGeom prst="rect">
            <a:avLst/>
          </a:prstGeom>
          <a:noFill/>
        </p:spPr>
        <p:txBody>
          <a:bodyPr wrap="square" rtlCol="0">
            <a:spAutoFit/>
          </a:bodyPr>
          <a:lstStyle/>
          <a:p>
            <a:pPr marL="342900" lvl="0" indent="-342900">
              <a:buFont typeface="Wingdings" pitchFamily="2" charset="2"/>
              <a:buChar char="v"/>
            </a:pPr>
            <a:r>
              <a:rPr lang="es-MX" sz="2000" b="1" dirty="0" smtClean="0">
                <a:latin typeface="Batang" pitchFamily="18" charset="-127"/>
                <a:ea typeface="Batang" pitchFamily="18" charset="-127"/>
              </a:rPr>
              <a:t>¿</a:t>
            </a:r>
            <a:r>
              <a:rPr lang="es-MX" sz="2000" b="1" dirty="0">
                <a:latin typeface="Batang" pitchFamily="18" charset="-127"/>
                <a:ea typeface="Batang" pitchFamily="18" charset="-127"/>
              </a:rPr>
              <a:t>Cuáles son los principales procesos metabólicos  que generan la energía en los seres vivos?</a:t>
            </a:r>
            <a:endParaRPr lang="es-PA" sz="2000" b="1" dirty="0">
              <a:latin typeface="Batang" pitchFamily="18" charset="-127"/>
              <a:ea typeface="Batang" pitchFamily="18" charset="-127"/>
            </a:endParaRPr>
          </a:p>
          <a:p>
            <a:r>
              <a:rPr lang="es-MX" sz="2000" b="1" dirty="0">
                <a:latin typeface="Batang" pitchFamily="18" charset="-127"/>
                <a:ea typeface="Batang" pitchFamily="18" charset="-127"/>
              </a:rPr>
              <a:t> </a:t>
            </a:r>
            <a:endParaRPr lang="es-PA" sz="2000" b="1" dirty="0">
              <a:latin typeface="Batang" pitchFamily="18" charset="-127"/>
              <a:ea typeface="Batang" pitchFamily="18" charset="-127"/>
            </a:endParaRPr>
          </a:p>
          <a:p>
            <a:endParaRPr lang="es-PA" dirty="0"/>
          </a:p>
        </p:txBody>
      </p:sp>
      <p:sp>
        <p:nvSpPr>
          <p:cNvPr id="5" name="4 CuadroTexto"/>
          <p:cNvSpPr txBox="1"/>
          <p:nvPr/>
        </p:nvSpPr>
        <p:spPr>
          <a:xfrm>
            <a:off x="405424" y="3789040"/>
            <a:ext cx="8208912" cy="984885"/>
          </a:xfrm>
          <a:prstGeom prst="rect">
            <a:avLst/>
          </a:prstGeom>
          <a:noFill/>
        </p:spPr>
        <p:txBody>
          <a:bodyPr wrap="square" rtlCol="0">
            <a:spAutoFit/>
          </a:bodyPr>
          <a:lstStyle/>
          <a:p>
            <a:pPr marL="342900" lvl="0" indent="-342900">
              <a:buFont typeface="Wingdings" pitchFamily="2" charset="2"/>
              <a:buChar char="v"/>
            </a:pPr>
            <a:r>
              <a:rPr lang="es-MX" sz="2000" b="1" dirty="0">
                <a:latin typeface="Batang" pitchFamily="18" charset="-127"/>
                <a:ea typeface="Batang" pitchFamily="18" charset="-127"/>
              </a:rPr>
              <a:t>¿Cómo ocurren los procesos  que generan la energía en los seres vivos? </a:t>
            </a:r>
            <a:endParaRPr lang="es-PA" sz="2000" b="1" dirty="0">
              <a:latin typeface="Batang" pitchFamily="18" charset="-127"/>
              <a:ea typeface="Batang" pitchFamily="18" charset="-127"/>
            </a:endParaRPr>
          </a:p>
          <a:p>
            <a:endParaRPr lang="es-PA" dirty="0"/>
          </a:p>
        </p:txBody>
      </p:sp>
    </p:spTree>
    <p:extLst>
      <p:ext uri="{BB962C8B-B14F-4D97-AF65-F5344CB8AC3E}">
        <p14:creationId xmlns:p14="http://schemas.microsoft.com/office/powerpoint/2010/main" val="40542161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4 Rectángulo"/>
          <p:cNvSpPr/>
          <p:nvPr/>
        </p:nvSpPr>
        <p:spPr>
          <a:xfrm>
            <a:off x="179512" y="692696"/>
            <a:ext cx="8712968" cy="1099185"/>
          </a:xfrm>
          <a:prstGeom prst="rect">
            <a:avLst/>
          </a:prstGeom>
          <a:noFill/>
        </p:spPr>
        <p:txBody>
          <a:bodyPr wrap="none" lIns="91440" tIns="45720" rIns="91440" bIns="45720" numCol="1">
            <a:prstTxWarp prst="textPlai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Aft>
                <a:spcPts val="0"/>
              </a:spcAft>
            </a:pPr>
            <a:r>
              <a:rPr lang="es-ES" sz="5400" b="1" cap="all" dirty="0" smtClean="0">
                <a:solidFill>
                  <a:srgbClr val="000000"/>
                </a:solidFill>
                <a:effectLst>
                  <a:reflection blurRad="12700" stA="50000" endPos="50000" dist="4953" dir="5400000" sy="-100000"/>
                </a:effectLst>
                <a:latin typeface="Papyrus" pitchFamily="66" charset="0"/>
                <a:ea typeface="Times New Roman"/>
                <a:cs typeface="Times New Roman"/>
              </a:rPr>
              <a:t>Producto   Principal</a:t>
            </a:r>
          </a:p>
        </p:txBody>
      </p:sp>
      <p:sp>
        <p:nvSpPr>
          <p:cNvPr id="4" name="3 CuadroTexto"/>
          <p:cNvSpPr txBox="1"/>
          <p:nvPr/>
        </p:nvSpPr>
        <p:spPr>
          <a:xfrm>
            <a:off x="683568" y="3212976"/>
            <a:ext cx="7272808" cy="830997"/>
          </a:xfrm>
          <a:prstGeom prst="rect">
            <a:avLst/>
          </a:prstGeom>
          <a:noFill/>
        </p:spPr>
        <p:txBody>
          <a:bodyPr wrap="square" rtlCol="0">
            <a:spAutoFit/>
          </a:bodyPr>
          <a:lstStyle/>
          <a:p>
            <a:pPr marL="342900" indent="-342900">
              <a:buFont typeface="Wingdings" pitchFamily="2" charset="2"/>
              <a:buChar char="v"/>
            </a:pPr>
            <a:r>
              <a:rPr lang="es-MX" sz="2400" b="1" dirty="0">
                <a:latin typeface="Batang" pitchFamily="18" charset="-127"/>
                <a:ea typeface="Batang" pitchFamily="18" charset="-127"/>
              </a:rPr>
              <a:t>Realiza una presentación utilizando Microsoft </a:t>
            </a:r>
            <a:r>
              <a:rPr lang="es-MX" sz="2400" b="1" dirty="0" err="1">
                <a:latin typeface="Batang" pitchFamily="18" charset="-127"/>
                <a:ea typeface="Batang" pitchFamily="18" charset="-127"/>
              </a:rPr>
              <a:t>Power</a:t>
            </a:r>
            <a:r>
              <a:rPr lang="es-MX" sz="2400" b="1" dirty="0">
                <a:latin typeface="Batang" pitchFamily="18" charset="-127"/>
                <a:ea typeface="Batang" pitchFamily="18" charset="-127"/>
              </a:rPr>
              <a:t> Point</a:t>
            </a:r>
            <a:endParaRPr lang="es-PA" sz="2400" b="1" dirty="0">
              <a:latin typeface="Batang" pitchFamily="18" charset="-127"/>
              <a:ea typeface="Batang" pitchFamily="18" charset="-127"/>
            </a:endParaRPr>
          </a:p>
        </p:txBody>
      </p:sp>
    </p:spTree>
    <p:extLst>
      <p:ext uri="{BB962C8B-B14F-4D97-AF65-F5344CB8AC3E}">
        <p14:creationId xmlns:p14="http://schemas.microsoft.com/office/powerpoint/2010/main" val="33502774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4 Rectángulo"/>
          <p:cNvSpPr/>
          <p:nvPr/>
        </p:nvSpPr>
        <p:spPr>
          <a:xfrm>
            <a:off x="179512" y="692696"/>
            <a:ext cx="8712968" cy="1099185"/>
          </a:xfrm>
          <a:prstGeom prst="rect">
            <a:avLst/>
          </a:prstGeom>
          <a:noFill/>
        </p:spPr>
        <p:txBody>
          <a:bodyPr wrap="none" lIns="91440" tIns="45720" rIns="91440" bIns="45720" numCol="1">
            <a:prstTxWarp prst="textPlain">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Aft>
                <a:spcPts val="0"/>
              </a:spcAft>
            </a:pPr>
            <a:r>
              <a:rPr lang="es-ES" sz="5400" b="1" cap="all" dirty="0" smtClean="0">
                <a:solidFill>
                  <a:srgbClr val="000000"/>
                </a:solidFill>
                <a:effectLst>
                  <a:reflection blurRad="12700" stA="50000" endPos="50000" dist="4953" dir="5400000" sy="-100000"/>
                </a:effectLst>
                <a:latin typeface="Papyrus" pitchFamily="66" charset="0"/>
                <a:ea typeface="Times New Roman"/>
                <a:cs typeface="Times New Roman"/>
              </a:rPr>
              <a:t>Actividad # 1</a:t>
            </a:r>
          </a:p>
        </p:txBody>
      </p:sp>
      <p:sp>
        <p:nvSpPr>
          <p:cNvPr id="5" name="4 CuadroTexto"/>
          <p:cNvSpPr txBox="1"/>
          <p:nvPr/>
        </p:nvSpPr>
        <p:spPr>
          <a:xfrm>
            <a:off x="431540" y="3212976"/>
            <a:ext cx="8208912" cy="1046440"/>
          </a:xfrm>
          <a:prstGeom prst="rect">
            <a:avLst/>
          </a:prstGeom>
          <a:noFill/>
        </p:spPr>
        <p:txBody>
          <a:bodyPr wrap="square" rtlCol="0">
            <a:spAutoFit/>
          </a:bodyPr>
          <a:lstStyle/>
          <a:p>
            <a:pPr marL="342900" lvl="0" indent="-342900" algn="just">
              <a:spcAft>
                <a:spcPts val="0"/>
              </a:spcAft>
              <a:buFont typeface="Wingdings" pitchFamily="2" charset="2"/>
              <a:buChar char="v"/>
            </a:pPr>
            <a:r>
              <a:rPr lang="es-MX" sz="2400" b="1" dirty="0">
                <a:latin typeface="Batang" pitchFamily="18" charset="-127"/>
                <a:ea typeface="Batang" pitchFamily="18" charset="-127"/>
                <a:cs typeface="Times New Roman"/>
              </a:rPr>
              <a:t>Forma equipo de 3 estudiantes</a:t>
            </a:r>
            <a:r>
              <a:rPr lang="es-MX" sz="2000" dirty="0">
                <a:latin typeface="Times New Roman"/>
                <a:ea typeface="Times New Roman"/>
                <a:cs typeface="Times New Roman"/>
              </a:rPr>
              <a:t>.</a:t>
            </a:r>
            <a:endParaRPr lang="es-PA" sz="2000" dirty="0">
              <a:latin typeface="Times New Roman"/>
              <a:ea typeface="Times New Roman"/>
              <a:cs typeface="Times New Roman"/>
            </a:endParaRPr>
          </a:p>
          <a:p>
            <a:r>
              <a:rPr lang="es-MX" sz="2000" b="1" dirty="0" smtClean="0">
                <a:latin typeface="Batang" pitchFamily="18" charset="-127"/>
                <a:ea typeface="Batang" pitchFamily="18" charset="-127"/>
              </a:rPr>
              <a:t> </a:t>
            </a:r>
            <a:endParaRPr lang="es-PA" sz="2000" b="1" dirty="0" smtClean="0">
              <a:latin typeface="Batang" pitchFamily="18" charset="-127"/>
              <a:ea typeface="Batang" pitchFamily="18" charset="-127"/>
            </a:endParaRPr>
          </a:p>
          <a:p>
            <a:endParaRPr lang="es-PA" dirty="0"/>
          </a:p>
        </p:txBody>
      </p:sp>
      <p:sp>
        <p:nvSpPr>
          <p:cNvPr id="6" name="5 CuadroTexto"/>
          <p:cNvSpPr txBox="1"/>
          <p:nvPr/>
        </p:nvSpPr>
        <p:spPr>
          <a:xfrm>
            <a:off x="431540" y="4437112"/>
            <a:ext cx="8208912" cy="1477328"/>
          </a:xfrm>
          <a:prstGeom prst="rect">
            <a:avLst/>
          </a:prstGeom>
          <a:noFill/>
        </p:spPr>
        <p:txBody>
          <a:bodyPr wrap="square" rtlCol="0">
            <a:spAutoFit/>
          </a:bodyPr>
          <a:lstStyle/>
          <a:p>
            <a:pPr marL="342900" lvl="0" indent="-342900" algn="just">
              <a:spcAft>
                <a:spcPts val="0"/>
              </a:spcAft>
              <a:buFont typeface="Wingdings" pitchFamily="2" charset="2"/>
              <a:buChar char="v"/>
            </a:pPr>
            <a:r>
              <a:rPr lang="es-MX" sz="2400" b="1" dirty="0">
                <a:latin typeface="Batang" pitchFamily="18" charset="-127"/>
                <a:ea typeface="Batang" pitchFamily="18" charset="-127"/>
                <a:cs typeface="Times New Roman"/>
              </a:rPr>
              <a:t>Describe la estructura, función e importancia del </a:t>
            </a:r>
            <a:r>
              <a:rPr lang="es-MX" sz="2400" b="1" u="sng" dirty="0" err="1">
                <a:ln>
                  <a:solidFill>
                    <a:schemeClr val="tx1"/>
                  </a:solidFill>
                </a:ln>
                <a:solidFill>
                  <a:schemeClr val="bg2">
                    <a:lumMod val="50000"/>
                  </a:schemeClr>
                </a:solidFill>
                <a:latin typeface="Batang" pitchFamily="18" charset="-127"/>
                <a:ea typeface="Batang" pitchFamily="18" charset="-127"/>
                <a:cs typeface="Times New Roman"/>
                <a:hlinkClick r:id="rId3"/>
              </a:rPr>
              <a:t>adenosin</a:t>
            </a:r>
            <a:r>
              <a:rPr lang="es-MX" sz="2400" b="1" u="sng" dirty="0">
                <a:ln>
                  <a:solidFill>
                    <a:schemeClr val="tx1"/>
                  </a:solidFill>
                </a:ln>
                <a:solidFill>
                  <a:schemeClr val="bg2">
                    <a:lumMod val="50000"/>
                  </a:schemeClr>
                </a:solidFill>
                <a:latin typeface="Batang" pitchFamily="18" charset="-127"/>
                <a:ea typeface="Batang" pitchFamily="18" charset="-127"/>
                <a:cs typeface="Times New Roman"/>
                <a:hlinkClick r:id="rId3"/>
              </a:rPr>
              <a:t> </a:t>
            </a:r>
            <a:r>
              <a:rPr lang="es-MX" sz="2400" b="1" u="sng" dirty="0" err="1">
                <a:ln>
                  <a:solidFill>
                    <a:schemeClr val="tx1"/>
                  </a:solidFill>
                </a:ln>
                <a:solidFill>
                  <a:schemeClr val="bg2">
                    <a:lumMod val="50000"/>
                  </a:schemeClr>
                </a:solidFill>
                <a:latin typeface="Batang" pitchFamily="18" charset="-127"/>
                <a:ea typeface="Batang" pitchFamily="18" charset="-127"/>
                <a:cs typeface="Times New Roman"/>
                <a:hlinkClick r:id="rId3"/>
              </a:rPr>
              <a:t>tri</a:t>
            </a:r>
            <a:r>
              <a:rPr lang="es-MX" sz="2400" b="1" u="sng" dirty="0">
                <a:ln>
                  <a:solidFill>
                    <a:schemeClr val="tx1"/>
                  </a:solidFill>
                </a:ln>
                <a:solidFill>
                  <a:schemeClr val="bg2">
                    <a:lumMod val="50000"/>
                  </a:schemeClr>
                </a:solidFill>
                <a:latin typeface="Batang" pitchFamily="18" charset="-127"/>
                <a:ea typeface="Batang" pitchFamily="18" charset="-127"/>
                <a:cs typeface="Times New Roman"/>
                <a:hlinkClick r:id="rId3"/>
              </a:rPr>
              <a:t> fosfato</a:t>
            </a:r>
            <a:endParaRPr lang="es-PA" sz="2400" b="1" dirty="0">
              <a:ln>
                <a:solidFill>
                  <a:schemeClr val="tx1"/>
                </a:solidFill>
              </a:ln>
              <a:solidFill>
                <a:schemeClr val="bg2">
                  <a:lumMod val="50000"/>
                </a:schemeClr>
              </a:solidFill>
              <a:latin typeface="Batang" pitchFamily="18" charset="-127"/>
              <a:ea typeface="Batang" pitchFamily="18" charset="-127"/>
              <a:cs typeface="Times New Roman"/>
            </a:endParaRPr>
          </a:p>
          <a:p>
            <a:r>
              <a:rPr lang="es-MX" sz="2400" b="1" dirty="0" smtClean="0">
                <a:latin typeface="Batang" pitchFamily="18" charset="-127"/>
                <a:ea typeface="Batang" pitchFamily="18" charset="-127"/>
              </a:rPr>
              <a:t> </a:t>
            </a:r>
            <a:endParaRPr lang="es-PA" sz="2400" b="1" dirty="0" smtClean="0">
              <a:latin typeface="Batang" pitchFamily="18" charset="-127"/>
              <a:ea typeface="Batang" pitchFamily="18" charset="-127"/>
            </a:endParaRPr>
          </a:p>
          <a:p>
            <a:endParaRPr lang="es-PA" dirty="0"/>
          </a:p>
        </p:txBody>
      </p:sp>
      <p:sp>
        <p:nvSpPr>
          <p:cNvPr id="7" name="6 CuadroTexto"/>
          <p:cNvSpPr txBox="1"/>
          <p:nvPr/>
        </p:nvSpPr>
        <p:spPr>
          <a:xfrm>
            <a:off x="467544" y="1988840"/>
            <a:ext cx="8172908" cy="1446550"/>
          </a:xfrm>
          <a:prstGeom prst="rect">
            <a:avLst/>
          </a:prstGeom>
          <a:noFill/>
        </p:spPr>
        <p:txBody>
          <a:bodyPr wrap="square" rtlCol="0">
            <a:spAutoFit/>
          </a:bodyPr>
          <a:lstStyle/>
          <a:p>
            <a:pPr algn="just"/>
            <a:r>
              <a:rPr lang="es-MX" sz="2400" b="1" dirty="0">
                <a:latin typeface="Batang" pitchFamily="18" charset="-127"/>
                <a:ea typeface="Batang" pitchFamily="18" charset="-127"/>
              </a:rPr>
              <a:t>¿Cuáles son los principales procesos metabólicos  que generan la energía en los seres vivos?</a:t>
            </a:r>
            <a:endParaRPr lang="es-PA" sz="2400" b="1" dirty="0">
              <a:latin typeface="Batang" pitchFamily="18" charset="-127"/>
              <a:ea typeface="Batang" pitchFamily="18" charset="-127"/>
            </a:endParaRPr>
          </a:p>
          <a:p>
            <a:pPr lvl="0" algn="just">
              <a:spcAft>
                <a:spcPts val="0"/>
              </a:spcAft>
            </a:pPr>
            <a:endParaRPr lang="es-PA" sz="2000" dirty="0">
              <a:latin typeface="Times New Roman"/>
              <a:ea typeface="Times New Roman"/>
              <a:cs typeface="Times New Roman"/>
            </a:endParaRPr>
          </a:p>
          <a:p>
            <a:endParaRPr lang="es-PA" sz="2000" b="1" dirty="0" smtClean="0">
              <a:latin typeface="Batang" pitchFamily="18" charset="-127"/>
              <a:ea typeface="Batang" pitchFamily="18" charset="-127"/>
            </a:endParaRPr>
          </a:p>
        </p:txBody>
      </p:sp>
    </p:spTree>
    <p:extLst>
      <p:ext uri="{BB962C8B-B14F-4D97-AF65-F5344CB8AC3E}">
        <p14:creationId xmlns:p14="http://schemas.microsoft.com/office/powerpoint/2010/main" val="16993721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53557" y="620688"/>
            <a:ext cx="8208912" cy="1415772"/>
          </a:xfrm>
          <a:prstGeom prst="rect">
            <a:avLst/>
          </a:prstGeom>
          <a:noFill/>
        </p:spPr>
        <p:txBody>
          <a:bodyPr wrap="square" rtlCol="0">
            <a:spAutoFit/>
          </a:bodyPr>
          <a:lstStyle/>
          <a:p>
            <a:pPr marL="342900" lvl="0" indent="-342900">
              <a:buFont typeface="Wingdings" pitchFamily="2" charset="2"/>
              <a:buChar char="v"/>
            </a:pPr>
            <a:r>
              <a:rPr lang="es-MX" sz="2400" b="1" dirty="0">
                <a:latin typeface="Batang" pitchFamily="18" charset="-127"/>
                <a:ea typeface="Batang" pitchFamily="18" charset="-127"/>
              </a:rPr>
              <a:t>Observa videos (</a:t>
            </a:r>
            <a:r>
              <a:rPr lang="es-MX" sz="2400" b="1" u="sng" dirty="0">
                <a:ln>
                  <a:solidFill>
                    <a:schemeClr val="tx1"/>
                  </a:solidFill>
                </a:ln>
                <a:solidFill>
                  <a:schemeClr val="bg2">
                    <a:lumMod val="75000"/>
                  </a:schemeClr>
                </a:solidFill>
                <a:latin typeface="Batang" pitchFamily="18" charset="-127"/>
                <a:ea typeface="Batang" pitchFamily="18" charset="-127"/>
                <a:hlinkClick r:id="rId3"/>
              </a:rPr>
              <a:t>video 1</a:t>
            </a:r>
            <a:r>
              <a:rPr lang="es-MX" sz="2400" b="1" dirty="0">
                <a:ln>
                  <a:solidFill>
                    <a:schemeClr val="tx1"/>
                  </a:solidFill>
                </a:ln>
                <a:solidFill>
                  <a:schemeClr val="bg2">
                    <a:lumMod val="75000"/>
                  </a:schemeClr>
                </a:solidFill>
                <a:latin typeface="Batang" pitchFamily="18" charset="-127"/>
                <a:ea typeface="Batang" pitchFamily="18" charset="-127"/>
              </a:rPr>
              <a:t>, </a:t>
            </a:r>
            <a:r>
              <a:rPr lang="es-MX" sz="2400" b="1" u="sng" dirty="0">
                <a:ln>
                  <a:solidFill>
                    <a:schemeClr val="tx1"/>
                  </a:solidFill>
                </a:ln>
                <a:solidFill>
                  <a:schemeClr val="bg2">
                    <a:lumMod val="75000"/>
                  </a:schemeClr>
                </a:solidFill>
                <a:latin typeface="Batang" pitchFamily="18" charset="-127"/>
                <a:ea typeface="Batang" pitchFamily="18" charset="-127"/>
                <a:hlinkClick r:id="rId4"/>
              </a:rPr>
              <a:t>video 2</a:t>
            </a:r>
            <a:r>
              <a:rPr lang="es-MX" sz="2400" b="1" dirty="0">
                <a:latin typeface="Batang" pitchFamily="18" charset="-127"/>
                <a:ea typeface="Batang" pitchFamily="18" charset="-127"/>
              </a:rPr>
              <a:t>) sobre el metabolismo de los Glúcidos.</a:t>
            </a:r>
            <a:endParaRPr lang="es-PA" sz="2400" b="1" dirty="0">
              <a:latin typeface="Batang" pitchFamily="18" charset="-127"/>
              <a:ea typeface="Batang" pitchFamily="18" charset="-127"/>
            </a:endParaRPr>
          </a:p>
          <a:p>
            <a:r>
              <a:rPr lang="es-MX" sz="2000" b="1" dirty="0">
                <a:latin typeface="Batang" pitchFamily="18" charset="-127"/>
                <a:ea typeface="Batang" pitchFamily="18" charset="-127"/>
              </a:rPr>
              <a:t> </a:t>
            </a:r>
            <a:endParaRPr lang="es-PA" sz="2000" b="1" dirty="0">
              <a:latin typeface="Batang" pitchFamily="18" charset="-127"/>
              <a:ea typeface="Batang" pitchFamily="18" charset="-127"/>
            </a:endParaRPr>
          </a:p>
          <a:p>
            <a:endParaRPr lang="es-PA" dirty="0"/>
          </a:p>
        </p:txBody>
      </p:sp>
      <p:sp>
        <p:nvSpPr>
          <p:cNvPr id="4" name="3 CuadroTexto"/>
          <p:cNvSpPr txBox="1"/>
          <p:nvPr/>
        </p:nvSpPr>
        <p:spPr>
          <a:xfrm>
            <a:off x="323528" y="2349460"/>
            <a:ext cx="8208912" cy="1846659"/>
          </a:xfrm>
          <a:prstGeom prst="rect">
            <a:avLst/>
          </a:prstGeom>
          <a:noFill/>
        </p:spPr>
        <p:txBody>
          <a:bodyPr wrap="square" rtlCol="0">
            <a:spAutoFit/>
          </a:bodyPr>
          <a:lstStyle/>
          <a:p>
            <a:pPr marL="342900" lvl="0" indent="-342900">
              <a:buFont typeface="Wingdings" pitchFamily="2" charset="2"/>
              <a:buChar char="v"/>
            </a:pPr>
            <a:r>
              <a:rPr lang="es-MX" sz="2400" b="1" dirty="0">
                <a:latin typeface="Batang" pitchFamily="18" charset="-127"/>
                <a:ea typeface="Batang" pitchFamily="18" charset="-127"/>
              </a:rPr>
              <a:t>Presenta un resumen sobre la importancia </a:t>
            </a:r>
            <a:r>
              <a:rPr lang="es-MX" sz="2400" b="1" dirty="0">
                <a:ln>
                  <a:solidFill>
                    <a:schemeClr val="tx1"/>
                  </a:solidFill>
                </a:ln>
                <a:solidFill>
                  <a:schemeClr val="accent3">
                    <a:lumMod val="75000"/>
                  </a:schemeClr>
                </a:solidFill>
                <a:latin typeface="Batang" pitchFamily="18" charset="-127"/>
                <a:ea typeface="Batang" pitchFamily="18" charset="-127"/>
                <a:hlinkClick r:id="rId5"/>
              </a:rPr>
              <a:t>de </a:t>
            </a:r>
            <a:r>
              <a:rPr lang="es-MX" sz="2400" b="1" u="sng" dirty="0">
                <a:ln>
                  <a:solidFill>
                    <a:schemeClr val="tx1"/>
                  </a:solidFill>
                </a:ln>
                <a:solidFill>
                  <a:schemeClr val="accent3">
                    <a:lumMod val="75000"/>
                  </a:schemeClr>
                </a:solidFill>
                <a:latin typeface="Batang" pitchFamily="18" charset="-127"/>
                <a:ea typeface="Batang" pitchFamily="18" charset="-127"/>
                <a:hlinkClick r:id="rId5"/>
              </a:rPr>
              <a:t>la ruta </a:t>
            </a:r>
            <a:r>
              <a:rPr lang="es-MX" sz="2400" b="1" u="sng" dirty="0" err="1">
                <a:ln>
                  <a:solidFill>
                    <a:schemeClr val="tx1"/>
                  </a:solidFill>
                </a:ln>
                <a:solidFill>
                  <a:schemeClr val="accent3">
                    <a:lumMod val="75000"/>
                  </a:schemeClr>
                </a:solidFill>
                <a:latin typeface="Batang" pitchFamily="18" charset="-127"/>
                <a:ea typeface="Batang" pitchFamily="18" charset="-127"/>
                <a:hlinkClick r:id="rId5"/>
              </a:rPr>
              <a:t>Embder</a:t>
            </a:r>
            <a:r>
              <a:rPr lang="es-MX" sz="2400" b="1" u="sng" dirty="0">
                <a:ln>
                  <a:solidFill>
                    <a:schemeClr val="tx1"/>
                  </a:solidFill>
                </a:ln>
                <a:solidFill>
                  <a:schemeClr val="accent3">
                    <a:lumMod val="75000"/>
                  </a:schemeClr>
                </a:solidFill>
                <a:latin typeface="Batang" pitchFamily="18" charset="-127"/>
                <a:ea typeface="Batang" pitchFamily="18" charset="-127"/>
                <a:hlinkClick r:id="rId5"/>
              </a:rPr>
              <a:t> Meyerholf Parnas</a:t>
            </a:r>
            <a:r>
              <a:rPr lang="es-MX" sz="2400" b="1" dirty="0">
                <a:ln>
                  <a:solidFill>
                    <a:schemeClr val="tx1"/>
                  </a:solidFill>
                </a:ln>
                <a:solidFill>
                  <a:schemeClr val="accent3">
                    <a:lumMod val="75000"/>
                  </a:schemeClr>
                </a:solidFill>
                <a:latin typeface="Batang" pitchFamily="18" charset="-127"/>
                <a:ea typeface="Batang" pitchFamily="18" charset="-127"/>
              </a:rPr>
              <a:t> (</a:t>
            </a:r>
            <a:r>
              <a:rPr lang="es-MX" sz="2400" b="1" u="sng" dirty="0">
                <a:ln>
                  <a:solidFill>
                    <a:schemeClr val="tx1"/>
                  </a:solidFill>
                </a:ln>
                <a:solidFill>
                  <a:schemeClr val="accent3">
                    <a:lumMod val="75000"/>
                  </a:schemeClr>
                </a:solidFill>
                <a:latin typeface="Batang" pitchFamily="18" charset="-127"/>
                <a:ea typeface="Batang" pitchFamily="18" charset="-127"/>
                <a:hlinkClick r:id="rId6"/>
              </a:rPr>
              <a:t>Glucolisis</a:t>
            </a:r>
            <a:r>
              <a:rPr lang="es-MX" sz="2400" b="1" dirty="0">
                <a:ln>
                  <a:solidFill>
                    <a:schemeClr val="tx1"/>
                  </a:solidFill>
                </a:ln>
                <a:solidFill>
                  <a:schemeClr val="accent3">
                    <a:lumMod val="75000"/>
                  </a:schemeClr>
                </a:solidFill>
                <a:latin typeface="Batang" pitchFamily="18" charset="-127"/>
                <a:ea typeface="Batang" pitchFamily="18" charset="-127"/>
              </a:rPr>
              <a:t>), </a:t>
            </a:r>
            <a:r>
              <a:rPr lang="es-MX" sz="2400" b="1" u="sng" dirty="0">
                <a:ln>
                  <a:solidFill>
                    <a:schemeClr val="tx1"/>
                  </a:solidFill>
                </a:ln>
                <a:solidFill>
                  <a:schemeClr val="accent3">
                    <a:lumMod val="75000"/>
                  </a:schemeClr>
                </a:solidFill>
                <a:latin typeface="Batang" pitchFamily="18" charset="-127"/>
                <a:ea typeface="Batang" pitchFamily="18" charset="-127"/>
                <a:hlinkClick r:id="rId7"/>
              </a:rPr>
              <a:t>la </a:t>
            </a:r>
            <a:r>
              <a:rPr lang="es-MX" sz="2400" b="1" u="sng" dirty="0" err="1">
                <a:ln>
                  <a:solidFill>
                    <a:schemeClr val="tx1"/>
                  </a:solidFill>
                </a:ln>
                <a:solidFill>
                  <a:schemeClr val="accent3">
                    <a:lumMod val="75000"/>
                  </a:schemeClr>
                </a:solidFill>
                <a:latin typeface="Batang" pitchFamily="18" charset="-127"/>
                <a:ea typeface="Batang" pitchFamily="18" charset="-127"/>
                <a:hlinkClick r:id="rId7"/>
              </a:rPr>
              <a:t>descarboxilación</a:t>
            </a:r>
            <a:r>
              <a:rPr lang="es-MX" sz="2400" b="1" u="sng" dirty="0">
                <a:ln>
                  <a:solidFill>
                    <a:schemeClr val="tx1"/>
                  </a:solidFill>
                </a:ln>
                <a:solidFill>
                  <a:schemeClr val="accent3">
                    <a:lumMod val="75000"/>
                  </a:schemeClr>
                </a:solidFill>
                <a:latin typeface="Batang" pitchFamily="18" charset="-127"/>
                <a:ea typeface="Batang" pitchFamily="18" charset="-127"/>
                <a:hlinkClick r:id="rId7"/>
              </a:rPr>
              <a:t> del </a:t>
            </a:r>
            <a:r>
              <a:rPr lang="es-MX" sz="2400" b="1" u="sng" dirty="0" err="1">
                <a:ln>
                  <a:solidFill>
                    <a:schemeClr val="tx1"/>
                  </a:solidFill>
                </a:ln>
                <a:solidFill>
                  <a:schemeClr val="accent3">
                    <a:lumMod val="75000"/>
                  </a:schemeClr>
                </a:solidFill>
                <a:latin typeface="Batang" pitchFamily="18" charset="-127"/>
                <a:ea typeface="Batang" pitchFamily="18" charset="-127"/>
                <a:hlinkClick r:id="rId7"/>
              </a:rPr>
              <a:t>piruvato</a:t>
            </a:r>
            <a:r>
              <a:rPr lang="es-MX" sz="2400" b="1" dirty="0">
                <a:ln>
                  <a:solidFill>
                    <a:schemeClr val="tx1"/>
                  </a:solidFill>
                </a:ln>
                <a:solidFill>
                  <a:schemeClr val="accent3">
                    <a:lumMod val="75000"/>
                  </a:schemeClr>
                </a:solidFill>
                <a:latin typeface="Batang" pitchFamily="18" charset="-127"/>
                <a:ea typeface="Batang" pitchFamily="18" charset="-127"/>
              </a:rPr>
              <a:t>, </a:t>
            </a:r>
            <a:r>
              <a:rPr lang="es-MX" sz="2400" b="1" u="sng" dirty="0">
                <a:ln>
                  <a:solidFill>
                    <a:schemeClr val="tx1"/>
                  </a:solidFill>
                </a:ln>
                <a:solidFill>
                  <a:schemeClr val="accent3">
                    <a:lumMod val="75000"/>
                  </a:schemeClr>
                </a:solidFill>
                <a:latin typeface="Batang" pitchFamily="18" charset="-127"/>
                <a:ea typeface="Batang" pitchFamily="18" charset="-127"/>
                <a:hlinkClick r:id="rId8"/>
              </a:rPr>
              <a:t>el ciclo de Krebs</a:t>
            </a:r>
            <a:r>
              <a:rPr lang="es-MX" sz="2400" b="1" dirty="0">
                <a:ln>
                  <a:solidFill>
                    <a:schemeClr val="tx1"/>
                  </a:solidFill>
                </a:ln>
                <a:solidFill>
                  <a:schemeClr val="accent3">
                    <a:lumMod val="75000"/>
                  </a:schemeClr>
                </a:solidFill>
                <a:latin typeface="Batang" pitchFamily="18" charset="-127"/>
                <a:ea typeface="Batang" pitchFamily="18" charset="-127"/>
              </a:rPr>
              <a:t> y </a:t>
            </a:r>
            <a:r>
              <a:rPr lang="es-MX" sz="2400" b="1" u="sng" dirty="0">
                <a:ln>
                  <a:solidFill>
                    <a:schemeClr val="tx1"/>
                  </a:solidFill>
                </a:ln>
                <a:solidFill>
                  <a:schemeClr val="accent3">
                    <a:lumMod val="75000"/>
                  </a:schemeClr>
                </a:solidFill>
                <a:latin typeface="Batang" pitchFamily="18" charset="-127"/>
                <a:ea typeface="Batang" pitchFamily="18" charset="-127"/>
                <a:hlinkClick r:id="rId9"/>
              </a:rPr>
              <a:t>la cadena de transporte de electrones </a:t>
            </a:r>
            <a:r>
              <a:rPr lang="es-MX" sz="2400" b="1" dirty="0">
                <a:ln>
                  <a:solidFill>
                    <a:schemeClr val="tx1"/>
                  </a:solidFill>
                </a:ln>
                <a:solidFill>
                  <a:schemeClr val="accent3">
                    <a:lumMod val="75000"/>
                  </a:schemeClr>
                </a:solidFill>
                <a:latin typeface="Batang" pitchFamily="18" charset="-127"/>
                <a:ea typeface="Batang" pitchFamily="18" charset="-127"/>
              </a:rPr>
              <a:t> </a:t>
            </a:r>
            <a:r>
              <a:rPr lang="es-MX" sz="2400" b="1" dirty="0">
                <a:latin typeface="Batang" pitchFamily="18" charset="-127"/>
                <a:ea typeface="Batang" pitchFamily="18" charset="-127"/>
              </a:rPr>
              <a:t>en Word.</a:t>
            </a:r>
            <a:endParaRPr lang="es-PA" sz="2400" b="1" dirty="0">
              <a:latin typeface="Batang" pitchFamily="18" charset="-127"/>
              <a:ea typeface="Batang" pitchFamily="18" charset="-127"/>
            </a:endParaRPr>
          </a:p>
          <a:p>
            <a:endParaRPr lang="es-PA" dirty="0"/>
          </a:p>
        </p:txBody>
      </p:sp>
      <p:sp>
        <p:nvSpPr>
          <p:cNvPr id="5" name="4 CuadroTexto"/>
          <p:cNvSpPr txBox="1"/>
          <p:nvPr/>
        </p:nvSpPr>
        <p:spPr>
          <a:xfrm>
            <a:off x="477232" y="4941168"/>
            <a:ext cx="8208912" cy="1569660"/>
          </a:xfrm>
          <a:prstGeom prst="rect">
            <a:avLst/>
          </a:prstGeom>
          <a:noFill/>
        </p:spPr>
        <p:txBody>
          <a:bodyPr wrap="square" rtlCol="0">
            <a:spAutoFit/>
          </a:bodyPr>
          <a:lstStyle/>
          <a:p>
            <a:pPr marL="342900" lvl="0" indent="-342900" algn="just">
              <a:spcAft>
                <a:spcPts val="0"/>
              </a:spcAft>
              <a:buFont typeface="Wingdings" pitchFamily="2" charset="2"/>
              <a:buChar char="v"/>
            </a:pPr>
            <a:r>
              <a:rPr lang="es-MX" sz="2400" b="1" dirty="0">
                <a:latin typeface="Batang" pitchFamily="18" charset="-127"/>
                <a:ea typeface="Batang" pitchFamily="18" charset="-127"/>
                <a:cs typeface="Times New Roman"/>
              </a:rPr>
              <a:t>Realiza un Marco Teórico (usando la internet como referencia) sobre la ruta </a:t>
            </a:r>
            <a:r>
              <a:rPr lang="es-MX" sz="2400" b="1" dirty="0" err="1">
                <a:latin typeface="Batang" pitchFamily="18" charset="-127"/>
                <a:ea typeface="Batang" pitchFamily="18" charset="-127"/>
                <a:cs typeface="Times New Roman"/>
              </a:rPr>
              <a:t>Embder</a:t>
            </a:r>
            <a:r>
              <a:rPr lang="es-MX" sz="2400" b="1" dirty="0">
                <a:latin typeface="Batang" pitchFamily="18" charset="-127"/>
                <a:ea typeface="Batang" pitchFamily="18" charset="-127"/>
                <a:cs typeface="Times New Roman"/>
              </a:rPr>
              <a:t> Meyerholf Parnas, la </a:t>
            </a:r>
            <a:r>
              <a:rPr lang="es-MX" sz="2400" b="1" dirty="0" err="1">
                <a:latin typeface="Batang" pitchFamily="18" charset="-127"/>
                <a:ea typeface="Batang" pitchFamily="18" charset="-127"/>
                <a:cs typeface="Times New Roman"/>
              </a:rPr>
              <a:t>descarboxilación</a:t>
            </a:r>
            <a:r>
              <a:rPr lang="es-MX" sz="2400" b="1" dirty="0">
                <a:latin typeface="Batang" pitchFamily="18" charset="-127"/>
                <a:ea typeface="Batang" pitchFamily="18" charset="-127"/>
                <a:cs typeface="Times New Roman"/>
              </a:rPr>
              <a:t> del </a:t>
            </a:r>
            <a:r>
              <a:rPr lang="es-MX" sz="2400" b="1" dirty="0" err="1">
                <a:latin typeface="Batang" pitchFamily="18" charset="-127"/>
                <a:ea typeface="Batang" pitchFamily="18" charset="-127"/>
                <a:cs typeface="Times New Roman"/>
              </a:rPr>
              <a:t>piruvato</a:t>
            </a:r>
            <a:r>
              <a:rPr lang="es-MX" sz="2400" b="1" dirty="0">
                <a:latin typeface="Batang" pitchFamily="18" charset="-127"/>
                <a:ea typeface="Batang" pitchFamily="18" charset="-127"/>
                <a:cs typeface="Times New Roman"/>
              </a:rPr>
              <a:t>, el ciclo de Krebs en Word.</a:t>
            </a:r>
            <a:endParaRPr lang="es-PA" sz="2400" b="1" dirty="0">
              <a:effectLst/>
              <a:latin typeface="Batang" pitchFamily="18" charset="-127"/>
              <a:ea typeface="Batang" pitchFamily="18" charset="-127"/>
              <a:cs typeface="Times New Roman"/>
            </a:endParaRPr>
          </a:p>
        </p:txBody>
      </p:sp>
    </p:spTree>
    <p:extLst>
      <p:ext uri="{BB962C8B-B14F-4D97-AF65-F5344CB8AC3E}">
        <p14:creationId xmlns:p14="http://schemas.microsoft.com/office/powerpoint/2010/main" val="2157545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971600" y="692696"/>
            <a:ext cx="7776864" cy="1446550"/>
          </a:xfrm>
          <a:prstGeom prst="rect">
            <a:avLst/>
          </a:prstGeom>
        </p:spPr>
        <p:txBody>
          <a:bodyPr wrap="square">
            <a:spAutoFit/>
          </a:bodyPr>
          <a:lstStyle/>
          <a:p>
            <a:pPr algn="ctr">
              <a:spcAft>
                <a:spcPts val="0"/>
              </a:spcAft>
            </a:pPr>
            <a:r>
              <a:rPr lang="es-ES" sz="4400" b="1" cap="all" dirty="0" smtClean="0">
                <a:solidFill>
                  <a:srgbClr val="000000"/>
                </a:solidFill>
                <a:effectLst>
                  <a:reflection blurRad="12700" stA="50000" endPos="50000" dist="4953" dir="5400000" sy="-100000"/>
                </a:effectLst>
                <a:latin typeface="Papyrus" pitchFamily="66" charset="0"/>
                <a:ea typeface="Times New Roman"/>
                <a:cs typeface="Times New Roman"/>
              </a:rPr>
              <a:t>Autoevaluación </a:t>
            </a:r>
            <a:r>
              <a:rPr lang="es-ES" sz="4400" b="1" cap="all" dirty="0">
                <a:solidFill>
                  <a:srgbClr val="000000"/>
                </a:solidFill>
                <a:effectLst>
                  <a:reflection blurRad="12700" stA="50000" endPos="50000" dist="4953" dir="5400000" sy="-100000"/>
                </a:effectLst>
                <a:latin typeface="Papyrus" pitchFamily="66" charset="0"/>
                <a:ea typeface="Times New Roman"/>
                <a:cs typeface="Times New Roman"/>
              </a:rPr>
              <a:t># 1</a:t>
            </a:r>
          </a:p>
        </p:txBody>
      </p:sp>
      <p:graphicFrame>
        <p:nvGraphicFramePr>
          <p:cNvPr id="3" name="2 Tabla"/>
          <p:cNvGraphicFramePr>
            <a:graphicFrameLocks noGrp="1"/>
          </p:cNvGraphicFramePr>
          <p:nvPr>
            <p:extLst>
              <p:ext uri="{D42A27DB-BD31-4B8C-83A1-F6EECF244321}">
                <p14:modId xmlns:p14="http://schemas.microsoft.com/office/powerpoint/2010/main" val="458567050"/>
              </p:ext>
            </p:extLst>
          </p:nvPr>
        </p:nvGraphicFramePr>
        <p:xfrm>
          <a:off x="539552" y="2276872"/>
          <a:ext cx="8064896" cy="3198860"/>
        </p:xfrm>
        <a:graphic>
          <a:graphicData uri="http://schemas.openxmlformats.org/drawingml/2006/table">
            <a:tbl>
              <a:tblPr firstRow="1" firstCol="1" bandRow="1"/>
              <a:tblGrid>
                <a:gridCol w="5950823"/>
                <a:gridCol w="1023373"/>
                <a:gridCol w="1090700"/>
              </a:tblGrid>
              <a:tr h="494915">
                <a:tc>
                  <a:txBody>
                    <a:bodyPr/>
                    <a:lstStyle/>
                    <a:p>
                      <a:pPr algn="ctr">
                        <a:spcAft>
                          <a:spcPts val="0"/>
                        </a:spcAft>
                      </a:pPr>
                      <a:r>
                        <a:rPr lang="es-MX" sz="2000" b="1" dirty="0">
                          <a:solidFill>
                            <a:schemeClr val="bg1"/>
                          </a:solidFill>
                          <a:effectLst/>
                          <a:latin typeface="Batang" pitchFamily="18" charset="-127"/>
                          <a:ea typeface="Batang" pitchFamily="18" charset="-127"/>
                        </a:rPr>
                        <a:t>Criterios</a:t>
                      </a:r>
                      <a:endParaRPr lang="es-PA" sz="2000" b="1" dirty="0">
                        <a:solidFill>
                          <a:schemeClr val="bg1"/>
                        </a:solidFill>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s-MX" sz="2000" b="1" dirty="0">
                          <a:solidFill>
                            <a:schemeClr val="bg1"/>
                          </a:solidFill>
                          <a:effectLst/>
                          <a:latin typeface="Batang" pitchFamily="18" charset="-127"/>
                          <a:ea typeface="Batang" pitchFamily="18" charset="-127"/>
                        </a:rPr>
                        <a:t>Si</a:t>
                      </a:r>
                      <a:endParaRPr lang="es-PA" sz="2000" b="1" dirty="0">
                        <a:solidFill>
                          <a:schemeClr val="bg1"/>
                        </a:solidFill>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pPr>
                      <a:r>
                        <a:rPr lang="es-MX" sz="2000" b="1" dirty="0">
                          <a:solidFill>
                            <a:schemeClr val="bg1"/>
                          </a:solidFill>
                          <a:effectLst/>
                          <a:latin typeface="Batang" pitchFamily="18" charset="-127"/>
                          <a:ea typeface="Batang" pitchFamily="18" charset="-127"/>
                        </a:rPr>
                        <a:t>No</a:t>
                      </a:r>
                      <a:endParaRPr lang="es-PA" sz="2000" b="1" dirty="0">
                        <a:solidFill>
                          <a:schemeClr val="bg1"/>
                        </a:solidFill>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494915">
                <a:tc>
                  <a:txBody>
                    <a:bodyPr/>
                    <a:lstStyle/>
                    <a:p>
                      <a:pPr algn="just">
                        <a:spcAft>
                          <a:spcPts val="0"/>
                        </a:spcAft>
                      </a:pPr>
                      <a:r>
                        <a:rPr lang="es-MX" sz="2000" b="1" dirty="0">
                          <a:effectLst/>
                          <a:latin typeface="Batang" pitchFamily="18" charset="-127"/>
                          <a:ea typeface="Batang" pitchFamily="18" charset="-127"/>
                        </a:rPr>
                        <a:t>Formé el Equipo.</a:t>
                      </a:r>
                      <a:endParaRPr lang="es-PA" sz="2000" b="1" dirty="0">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a:effectLst/>
                          <a:latin typeface="Batang" pitchFamily="18" charset="-127"/>
                          <a:ea typeface="Batang" pitchFamily="18" charset="-127"/>
                        </a:rPr>
                        <a:t> </a:t>
                      </a:r>
                      <a:endParaRPr lang="es-PA" sz="2000" b="1">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a:effectLst/>
                          <a:latin typeface="Batang" pitchFamily="18" charset="-127"/>
                          <a:ea typeface="Batang" pitchFamily="18" charset="-127"/>
                        </a:rPr>
                        <a:t> </a:t>
                      </a:r>
                      <a:endParaRPr lang="es-PA" sz="2000" b="1">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915">
                <a:tc>
                  <a:txBody>
                    <a:bodyPr/>
                    <a:lstStyle/>
                    <a:p>
                      <a:pPr algn="just">
                        <a:spcAft>
                          <a:spcPts val="0"/>
                        </a:spcAft>
                      </a:pPr>
                      <a:r>
                        <a:rPr lang="es-MX" sz="2000" b="1" dirty="0">
                          <a:effectLst/>
                          <a:latin typeface="Batang" pitchFamily="18" charset="-127"/>
                          <a:ea typeface="Batang" pitchFamily="18" charset="-127"/>
                        </a:rPr>
                        <a:t>Describí la estructura, función e importancia del </a:t>
                      </a:r>
                      <a:r>
                        <a:rPr lang="es-MX" sz="2000" b="1" dirty="0" err="1">
                          <a:effectLst/>
                          <a:latin typeface="Batang" pitchFamily="18" charset="-127"/>
                          <a:ea typeface="Batang" pitchFamily="18" charset="-127"/>
                        </a:rPr>
                        <a:t>adenosin</a:t>
                      </a:r>
                      <a:r>
                        <a:rPr lang="es-MX" sz="2000" b="1" dirty="0">
                          <a:effectLst/>
                          <a:latin typeface="Batang" pitchFamily="18" charset="-127"/>
                          <a:ea typeface="Batang" pitchFamily="18" charset="-127"/>
                        </a:rPr>
                        <a:t> </a:t>
                      </a:r>
                      <a:r>
                        <a:rPr lang="es-MX" sz="2000" b="1" dirty="0" err="1">
                          <a:effectLst/>
                          <a:latin typeface="Batang" pitchFamily="18" charset="-127"/>
                          <a:ea typeface="Batang" pitchFamily="18" charset="-127"/>
                        </a:rPr>
                        <a:t>tri</a:t>
                      </a:r>
                      <a:r>
                        <a:rPr lang="es-MX" sz="2000" b="1" dirty="0">
                          <a:effectLst/>
                          <a:latin typeface="Batang" pitchFamily="18" charset="-127"/>
                          <a:ea typeface="Batang" pitchFamily="18" charset="-127"/>
                        </a:rPr>
                        <a:t> fosfato</a:t>
                      </a:r>
                      <a:endParaRPr lang="es-PA" sz="2000" b="1" dirty="0">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a:effectLst/>
                          <a:latin typeface="Batang" pitchFamily="18" charset="-127"/>
                          <a:ea typeface="Batang" pitchFamily="18" charset="-127"/>
                        </a:rPr>
                        <a:t> </a:t>
                      </a:r>
                      <a:endParaRPr lang="es-PA" sz="2000" b="1">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a:effectLst/>
                          <a:latin typeface="Batang" pitchFamily="18" charset="-127"/>
                          <a:ea typeface="Batang" pitchFamily="18" charset="-127"/>
                        </a:rPr>
                        <a:t> </a:t>
                      </a:r>
                      <a:endParaRPr lang="es-PA" sz="2000" b="1">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915">
                <a:tc>
                  <a:txBody>
                    <a:bodyPr/>
                    <a:lstStyle/>
                    <a:p>
                      <a:pPr algn="just">
                        <a:spcAft>
                          <a:spcPts val="0"/>
                        </a:spcAft>
                      </a:pPr>
                      <a:r>
                        <a:rPr lang="es-MX" sz="2000" b="1" dirty="0">
                          <a:effectLst/>
                          <a:latin typeface="Batang" pitchFamily="18" charset="-127"/>
                          <a:ea typeface="Batang" pitchFamily="18" charset="-127"/>
                        </a:rPr>
                        <a:t>Observé el video sugerido.</a:t>
                      </a:r>
                      <a:endParaRPr lang="es-PA" sz="2000" b="1" dirty="0">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dirty="0">
                          <a:effectLst/>
                          <a:latin typeface="Batang" pitchFamily="18" charset="-127"/>
                          <a:ea typeface="Batang" pitchFamily="18" charset="-127"/>
                        </a:rPr>
                        <a:t> </a:t>
                      </a:r>
                      <a:endParaRPr lang="es-PA" sz="2000" b="1" dirty="0">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a:effectLst/>
                          <a:latin typeface="Batang" pitchFamily="18" charset="-127"/>
                          <a:ea typeface="Batang" pitchFamily="18" charset="-127"/>
                        </a:rPr>
                        <a:t> </a:t>
                      </a:r>
                      <a:endParaRPr lang="es-PA" sz="2000" b="1">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915">
                <a:tc>
                  <a:txBody>
                    <a:bodyPr/>
                    <a:lstStyle/>
                    <a:p>
                      <a:pPr algn="just">
                        <a:spcAft>
                          <a:spcPts val="0"/>
                        </a:spcAft>
                      </a:pPr>
                      <a:r>
                        <a:rPr lang="es-MX" sz="2000" b="1">
                          <a:effectLst/>
                          <a:latin typeface="Batang" pitchFamily="18" charset="-127"/>
                          <a:ea typeface="Batang" pitchFamily="18" charset="-127"/>
                        </a:rPr>
                        <a:t>Presenté el resumen del video.</a:t>
                      </a:r>
                      <a:endParaRPr lang="es-PA" sz="2000" b="1">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dirty="0">
                          <a:effectLst/>
                          <a:latin typeface="Batang" pitchFamily="18" charset="-127"/>
                          <a:ea typeface="Batang" pitchFamily="18" charset="-127"/>
                        </a:rPr>
                        <a:t> </a:t>
                      </a:r>
                      <a:endParaRPr lang="es-PA" sz="2000" b="1" dirty="0">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dirty="0">
                          <a:effectLst/>
                          <a:latin typeface="Batang" pitchFamily="18" charset="-127"/>
                          <a:ea typeface="Batang" pitchFamily="18" charset="-127"/>
                        </a:rPr>
                        <a:t> </a:t>
                      </a:r>
                      <a:endParaRPr lang="es-PA" sz="2000" b="1" dirty="0">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915">
                <a:tc>
                  <a:txBody>
                    <a:bodyPr/>
                    <a:lstStyle/>
                    <a:p>
                      <a:pPr algn="just">
                        <a:spcAft>
                          <a:spcPts val="0"/>
                        </a:spcAft>
                      </a:pPr>
                      <a:r>
                        <a:rPr lang="es-MX" sz="2000" b="1" dirty="0">
                          <a:effectLst/>
                          <a:latin typeface="Batang" pitchFamily="18" charset="-127"/>
                          <a:ea typeface="Batang" pitchFamily="18" charset="-127"/>
                        </a:rPr>
                        <a:t>Realicé el marco teórico de los procesos metabólicos mencionados.</a:t>
                      </a:r>
                      <a:endParaRPr lang="es-PA" sz="2000" b="1" dirty="0">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dirty="0">
                          <a:effectLst/>
                          <a:latin typeface="Batang" pitchFamily="18" charset="-127"/>
                          <a:ea typeface="Batang" pitchFamily="18" charset="-127"/>
                        </a:rPr>
                        <a:t> </a:t>
                      </a:r>
                      <a:endParaRPr lang="es-PA" sz="2000" b="1" dirty="0">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2000" b="1" dirty="0">
                          <a:effectLst/>
                          <a:latin typeface="Batang" pitchFamily="18" charset="-127"/>
                          <a:ea typeface="Batang" pitchFamily="18" charset="-127"/>
                        </a:rPr>
                        <a:t> </a:t>
                      </a:r>
                      <a:endParaRPr lang="es-PA" sz="2000" b="1" dirty="0">
                        <a:effectLst/>
                        <a:latin typeface="Batang" pitchFamily="18" charset="-127"/>
                        <a:ea typeface="Batang" pitchFamily="18"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036660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944</TotalTime>
  <Words>1423</Words>
  <Application>Microsoft Office PowerPoint</Application>
  <PresentationFormat>Presentación en pantalla (4:3)</PresentationFormat>
  <Paragraphs>208</Paragraphs>
  <Slides>22</Slides>
  <Notes>0</Notes>
  <HiddenSlides>0</HiddenSlides>
  <MMClips>1</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Default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Estudiante</dc:creator>
  <cp:lastModifiedBy>Estudiante</cp:lastModifiedBy>
  <cp:revision>48</cp:revision>
  <dcterms:created xsi:type="dcterms:W3CDTF">2012-03-28T12:48:42Z</dcterms:created>
  <dcterms:modified xsi:type="dcterms:W3CDTF">2012-08-01T13:04:42Z</dcterms:modified>
</cp:coreProperties>
</file>