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PA"/>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PA"/>
          </a:p>
        </p:txBody>
      </p:sp>
      <p:sp>
        <p:nvSpPr>
          <p:cNvPr id="4" name="3 Marcador de fecha"/>
          <p:cNvSpPr>
            <a:spLocks noGrp="1"/>
          </p:cNvSpPr>
          <p:nvPr>
            <p:ph type="dt" sz="half" idx="10"/>
          </p:nvPr>
        </p:nvSpPr>
        <p:spPr/>
        <p:txBody>
          <a:bodyPr/>
          <a:lstStyle/>
          <a:p>
            <a:fld id="{9819E79F-14CB-4E52-9746-5AAB931E64BB}" type="datetimeFigureOut">
              <a:rPr lang="es-PA" smtClean="0"/>
              <a:t>10/26/2017</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A94E961A-D45F-4015-8174-4AF054FE6B3E}" type="slidenum">
              <a:rPr lang="es-PA" smtClean="0"/>
              <a:t>‹Nº›</a:t>
            </a:fld>
            <a:endParaRPr lang="es-PA"/>
          </a:p>
        </p:txBody>
      </p:sp>
    </p:spTree>
    <p:extLst>
      <p:ext uri="{BB962C8B-B14F-4D97-AF65-F5344CB8AC3E}">
        <p14:creationId xmlns:p14="http://schemas.microsoft.com/office/powerpoint/2010/main" val="1067001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p>
            <a:fld id="{9819E79F-14CB-4E52-9746-5AAB931E64BB}" type="datetimeFigureOut">
              <a:rPr lang="es-PA" smtClean="0"/>
              <a:t>10/26/2017</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A94E961A-D45F-4015-8174-4AF054FE6B3E}" type="slidenum">
              <a:rPr lang="es-PA" smtClean="0"/>
              <a:t>‹Nº›</a:t>
            </a:fld>
            <a:endParaRPr lang="es-PA"/>
          </a:p>
        </p:txBody>
      </p:sp>
    </p:spTree>
    <p:extLst>
      <p:ext uri="{BB962C8B-B14F-4D97-AF65-F5344CB8AC3E}">
        <p14:creationId xmlns:p14="http://schemas.microsoft.com/office/powerpoint/2010/main" val="29569232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PA"/>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p>
            <a:fld id="{9819E79F-14CB-4E52-9746-5AAB931E64BB}" type="datetimeFigureOut">
              <a:rPr lang="es-PA" smtClean="0"/>
              <a:t>10/26/2017</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A94E961A-D45F-4015-8174-4AF054FE6B3E}" type="slidenum">
              <a:rPr lang="es-PA" smtClean="0"/>
              <a:t>‹Nº›</a:t>
            </a:fld>
            <a:endParaRPr lang="es-PA"/>
          </a:p>
        </p:txBody>
      </p:sp>
    </p:spTree>
    <p:extLst>
      <p:ext uri="{BB962C8B-B14F-4D97-AF65-F5344CB8AC3E}">
        <p14:creationId xmlns:p14="http://schemas.microsoft.com/office/powerpoint/2010/main" val="3846641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p>
            <a:fld id="{9819E79F-14CB-4E52-9746-5AAB931E64BB}" type="datetimeFigureOut">
              <a:rPr lang="es-PA" smtClean="0"/>
              <a:t>10/26/2017</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A94E961A-D45F-4015-8174-4AF054FE6B3E}" type="slidenum">
              <a:rPr lang="es-PA" smtClean="0"/>
              <a:t>‹Nº›</a:t>
            </a:fld>
            <a:endParaRPr lang="es-PA"/>
          </a:p>
        </p:txBody>
      </p:sp>
    </p:spTree>
    <p:extLst>
      <p:ext uri="{BB962C8B-B14F-4D97-AF65-F5344CB8AC3E}">
        <p14:creationId xmlns:p14="http://schemas.microsoft.com/office/powerpoint/2010/main" val="3903033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PA"/>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819E79F-14CB-4E52-9746-5AAB931E64BB}" type="datetimeFigureOut">
              <a:rPr lang="es-PA" smtClean="0"/>
              <a:t>10/26/2017</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A94E961A-D45F-4015-8174-4AF054FE6B3E}" type="slidenum">
              <a:rPr lang="es-PA" smtClean="0"/>
              <a:t>‹Nº›</a:t>
            </a:fld>
            <a:endParaRPr lang="es-PA"/>
          </a:p>
        </p:txBody>
      </p:sp>
    </p:spTree>
    <p:extLst>
      <p:ext uri="{BB962C8B-B14F-4D97-AF65-F5344CB8AC3E}">
        <p14:creationId xmlns:p14="http://schemas.microsoft.com/office/powerpoint/2010/main" val="4027424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5" name="4 Marcador de fecha"/>
          <p:cNvSpPr>
            <a:spLocks noGrp="1"/>
          </p:cNvSpPr>
          <p:nvPr>
            <p:ph type="dt" sz="half" idx="10"/>
          </p:nvPr>
        </p:nvSpPr>
        <p:spPr/>
        <p:txBody>
          <a:bodyPr/>
          <a:lstStyle/>
          <a:p>
            <a:fld id="{9819E79F-14CB-4E52-9746-5AAB931E64BB}" type="datetimeFigureOut">
              <a:rPr lang="es-PA" smtClean="0"/>
              <a:t>10/26/2017</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A94E961A-D45F-4015-8174-4AF054FE6B3E}" type="slidenum">
              <a:rPr lang="es-PA" smtClean="0"/>
              <a:t>‹Nº›</a:t>
            </a:fld>
            <a:endParaRPr lang="es-PA"/>
          </a:p>
        </p:txBody>
      </p:sp>
    </p:spTree>
    <p:extLst>
      <p:ext uri="{BB962C8B-B14F-4D97-AF65-F5344CB8AC3E}">
        <p14:creationId xmlns:p14="http://schemas.microsoft.com/office/powerpoint/2010/main" val="1098925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PA"/>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7" name="6 Marcador de fecha"/>
          <p:cNvSpPr>
            <a:spLocks noGrp="1"/>
          </p:cNvSpPr>
          <p:nvPr>
            <p:ph type="dt" sz="half" idx="10"/>
          </p:nvPr>
        </p:nvSpPr>
        <p:spPr/>
        <p:txBody>
          <a:bodyPr/>
          <a:lstStyle/>
          <a:p>
            <a:fld id="{9819E79F-14CB-4E52-9746-5AAB931E64BB}" type="datetimeFigureOut">
              <a:rPr lang="es-PA" smtClean="0"/>
              <a:t>10/26/2017</a:t>
            </a:fld>
            <a:endParaRPr lang="es-PA"/>
          </a:p>
        </p:txBody>
      </p:sp>
      <p:sp>
        <p:nvSpPr>
          <p:cNvPr id="8" name="7 Marcador de pie de página"/>
          <p:cNvSpPr>
            <a:spLocks noGrp="1"/>
          </p:cNvSpPr>
          <p:nvPr>
            <p:ph type="ftr" sz="quarter" idx="11"/>
          </p:nvPr>
        </p:nvSpPr>
        <p:spPr/>
        <p:txBody>
          <a:bodyPr/>
          <a:lstStyle/>
          <a:p>
            <a:endParaRPr lang="es-PA"/>
          </a:p>
        </p:txBody>
      </p:sp>
      <p:sp>
        <p:nvSpPr>
          <p:cNvPr id="9" name="8 Marcador de número de diapositiva"/>
          <p:cNvSpPr>
            <a:spLocks noGrp="1"/>
          </p:cNvSpPr>
          <p:nvPr>
            <p:ph type="sldNum" sz="quarter" idx="12"/>
          </p:nvPr>
        </p:nvSpPr>
        <p:spPr/>
        <p:txBody>
          <a:bodyPr/>
          <a:lstStyle/>
          <a:p>
            <a:fld id="{A94E961A-D45F-4015-8174-4AF054FE6B3E}" type="slidenum">
              <a:rPr lang="es-PA" smtClean="0"/>
              <a:t>‹Nº›</a:t>
            </a:fld>
            <a:endParaRPr lang="es-PA"/>
          </a:p>
        </p:txBody>
      </p:sp>
    </p:spTree>
    <p:extLst>
      <p:ext uri="{BB962C8B-B14F-4D97-AF65-F5344CB8AC3E}">
        <p14:creationId xmlns:p14="http://schemas.microsoft.com/office/powerpoint/2010/main" val="332572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fecha"/>
          <p:cNvSpPr>
            <a:spLocks noGrp="1"/>
          </p:cNvSpPr>
          <p:nvPr>
            <p:ph type="dt" sz="half" idx="10"/>
          </p:nvPr>
        </p:nvSpPr>
        <p:spPr/>
        <p:txBody>
          <a:bodyPr/>
          <a:lstStyle/>
          <a:p>
            <a:fld id="{9819E79F-14CB-4E52-9746-5AAB931E64BB}" type="datetimeFigureOut">
              <a:rPr lang="es-PA" smtClean="0"/>
              <a:t>10/26/2017</a:t>
            </a:fld>
            <a:endParaRPr lang="es-PA"/>
          </a:p>
        </p:txBody>
      </p:sp>
      <p:sp>
        <p:nvSpPr>
          <p:cNvPr id="4" name="3 Marcador de pie de página"/>
          <p:cNvSpPr>
            <a:spLocks noGrp="1"/>
          </p:cNvSpPr>
          <p:nvPr>
            <p:ph type="ftr" sz="quarter" idx="11"/>
          </p:nvPr>
        </p:nvSpPr>
        <p:spPr/>
        <p:txBody>
          <a:bodyPr/>
          <a:lstStyle/>
          <a:p>
            <a:endParaRPr lang="es-PA"/>
          </a:p>
        </p:txBody>
      </p:sp>
      <p:sp>
        <p:nvSpPr>
          <p:cNvPr id="5" name="4 Marcador de número de diapositiva"/>
          <p:cNvSpPr>
            <a:spLocks noGrp="1"/>
          </p:cNvSpPr>
          <p:nvPr>
            <p:ph type="sldNum" sz="quarter" idx="12"/>
          </p:nvPr>
        </p:nvSpPr>
        <p:spPr/>
        <p:txBody>
          <a:bodyPr/>
          <a:lstStyle/>
          <a:p>
            <a:fld id="{A94E961A-D45F-4015-8174-4AF054FE6B3E}" type="slidenum">
              <a:rPr lang="es-PA" smtClean="0"/>
              <a:t>‹Nº›</a:t>
            </a:fld>
            <a:endParaRPr lang="es-PA"/>
          </a:p>
        </p:txBody>
      </p:sp>
    </p:spTree>
    <p:extLst>
      <p:ext uri="{BB962C8B-B14F-4D97-AF65-F5344CB8AC3E}">
        <p14:creationId xmlns:p14="http://schemas.microsoft.com/office/powerpoint/2010/main" val="2667194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819E79F-14CB-4E52-9746-5AAB931E64BB}" type="datetimeFigureOut">
              <a:rPr lang="es-PA" smtClean="0"/>
              <a:t>10/26/2017</a:t>
            </a:fld>
            <a:endParaRPr lang="es-PA"/>
          </a:p>
        </p:txBody>
      </p:sp>
      <p:sp>
        <p:nvSpPr>
          <p:cNvPr id="3" name="2 Marcador de pie de página"/>
          <p:cNvSpPr>
            <a:spLocks noGrp="1"/>
          </p:cNvSpPr>
          <p:nvPr>
            <p:ph type="ftr" sz="quarter" idx="11"/>
          </p:nvPr>
        </p:nvSpPr>
        <p:spPr/>
        <p:txBody>
          <a:bodyPr/>
          <a:lstStyle/>
          <a:p>
            <a:endParaRPr lang="es-PA"/>
          </a:p>
        </p:txBody>
      </p:sp>
      <p:sp>
        <p:nvSpPr>
          <p:cNvPr id="4" name="3 Marcador de número de diapositiva"/>
          <p:cNvSpPr>
            <a:spLocks noGrp="1"/>
          </p:cNvSpPr>
          <p:nvPr>
            <p:ph type="sldNum" sz="quarter" idx="12"/>
          </p:nvPr>
        </p:nvSpPr>
        <p:spPr/>
        <p:txBody>
          <a:bodyPr/>
          <a:lstStyle/>
          <a:p>
            <a:fld id="{A94E961A-D45F-4015-8174-4AF054FE6B3E}" type="slidenum">
              <a:rPr lang="es-PA" smtClean="0"/>
              <a:t>‹Nº›</a:t>
            </a:fld>
            <a:endParaRPr lang="es-PA"/>
          </a:p>
        </p:txBody>
      </p:sp>
    </p:spTree>
    <p:extLst>
      <p:ext uri="{BB962C8B-B14F-4D97-AF65-F5344CB8AC3E}">
        <p14:creationId xmlns:p14="http://schemas.microsoft.com/office/powerpoint/2010/main" val="1416650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PA"/>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819E79F-14CB-4E52-9746-5AAB931E64BB}" type="datetimeFigureOut">
              <a:rPr lang="es-PA" smtClean="0"/>
              <a:t>10/26/2017</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A94E961A-D45F-4015-8174-4AF054FE6B3E}" type="slidenum">
              <a:rPr lang="es-PA" smtClean="0"/>
              <a:t>‹Nº›</a:t>
            </a:fld>
            <a:endParaRPr lang="es-PA"/>
          </a:p>
        </p:txBody>
      </p:sp>
    </p:spTree>
    <p:extLst>
      <p:ext uri="{BB962C8B-B14F-4D97-AF65-F5344CB8AC3E}">
        <p14:creationId xmlns:p14="http://schemas.microsoft.com/office/powerpoint/2010/main" val="3001100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PA"/>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A"/>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819E79F-14CB-4E52-9746-5AAB931E64BB}" type="datetimeFigureOut">
              <a:rPr lang="es-PA" smtClean="0"/>
              <a:t>10/26/2017</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A94E961A-D45F-4015-8174-4AF054FE6B3E}" type="slidenum">
              <a:rPr lang="es-PA" smtClean="0"/>
              <a:t>‹Nº›</a:t>
            </a:fld>
            <a:endParaRPr lang="es-PA"/>
          </a:p>
        </p:txBody>
      </p:sp>
    </p:spTree>
    <p:extLst>
      <p:ext uri="{BB962C8B-B14F-4D97-AF65-F5344CB8AC3E}">
        <p14:creationId xmlns:p14="http://schemas.microsoft.com/office/powerpoint/2010/main" val="2340176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PA"/>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9E79F-14CB-4E52-9746-5AAB931E64BB}" type="datetimeFigureOut">
              <a:rPr lang="es-PA" smtClean="0"/>
              <a:t>10/26/2017</a:t>
            </a:fld>
            <a:endParaRPr lang="es-PA"/>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A"/>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4E961A-D45F-4015-8174-4AF054FE6B3E}" type="slidenum">
              <a:rPr lang="es-PA" smtClean="0"/>
              <a:t>‹Nº›</a:t>
            </a:fld>
            <a:endParaRPr lang="es-PA"/>
          </a:p>
        </p:txBody>
      </p:sp>
    </p:spTree>
    <p:extLst>
      <p:ext uri="{BB962C8B-B14F-4D97-AF65-F5344CB8AC3E}">
        <p14:creationId xmlns:p14="http://schemas.microsoft.com/office/powerpoint/2010/main" val="9771675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33 Imagen" descr="https://simbolosdepanama.files.wordpress.com/2015/10/ban-19.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23494" y="3348394"/>
            <a:ext cx="1872208" cy="2458558"/>
          </a:xfrm>
          <a:prstGeom prst="rect">
            <a:avLst/>
          </a:prstGeom>
          <a:noFill/>
          <a:ln>
            <a:noFill/>
          </a:ln>
        </p:spPr>
      </p:pic>
      <p:sp>
        <p:nvSpPr>
          <p:cNvPr id="5" name="4 Rectángulo"/>
          <p:cNvSpPr/>
          <p:nvPr/>
        </p:nvSpPr>
        <p:spPr>
          <a:xfrm>
            <a:off x="179512" y="282443"/>
            <a:ext cx="1838266" cy="5932393"/>
          </a:xfrm>
          <a:prstGeom prst="rect">
            <a:avLst/>
          </a:prstGeom>
        </p:spPr>
        <p:txBody>
          <a:bodyPr wrap="square">
            <a:spAutoFit/>
          </a:bodyPr>
          <a:lstStyle/>
          <a:p>
            <a:pPr algn="ctr"/>
            <a:r>
              <a:rPr lang="es-PA" sz="1100" b="1" dirty="0" smtClean="0"/>
              <a:t>Lo que no debe hacer con la  Bandera</a:t>
            </a:r>
          </a:p>
          <a:p>
            <a:endParaRPr lang="es-PA" sz="1050" dirty="0" smtClean="0"/>
          </a:p>
          <a:p>
            <a:r>
              <a:rPr lang="es-PA" sz="1050" b="1" dirty="0" smtClean="0"/>
              <a:t>No se debe portar </a:t>
            </a:r>
            <a:r>
              <a:rPr lang="es-PA" sz="1050" dirty="0" smtClean="0"/>
              <a:t>en  carretas, animales, vehículos de tipo comercial, ni usada para  propagandas, gorras, llaveros, camisetas, parches, calcomanías, marcas de fabrica, cantinas, lugares de apuestas, ni  para recaudar fondos.</a:t>
            </a:r>
          </a:p>
          <a:p>
            <a:pPr algn="ctr"/>
            <a:endParaRPr lang="es-PA" sz="1050" dirty="0"/>
          </a:p>
          <a:p>
            <a:r>
              <a:rPr lang="es-PA" sz="1050" dirty="0" smtClean="0"/>
              <a:t>En marchas y desfiles, la bandera no se llevara dentro del grupo de otras banderas, esta debe ir al frente de la delegación, portada por un abanderado o escoltada y sin guirnaldas, lazos o adornos de ninguna clase. (Hay excepciones oficiales como la Policía, Cruz Roja, Cuerpo de Bomberos y organismos similares).</a:t>
            </a:r>
          </a:p>
          <a:p>
            <a:endParaRPr lang="es-PA" sz="1050" dirty="0" smtClean="0"/>
          </a:p>
          <a:p>
            <a:r>
              <a:rPr lang="es-PA" sz="1050" dirty="0" smtClean="0"/>
              <a:t>Los Símbolos Patrios no deben formar parte de la vestimenta ni servir de adornos en ningún caso o lugar. Esto está estipulado en la Ley 34 de 1949</a:t>
            </a:r>
          </a:p>
          <a:p>
            <a:endParaRPr lang="es-PA" sz="1050" dirty="0" smtClean="0"/>
          </a:p>
          <a:p>
            <a:r>
              <a:rPr lang="es-PA" sz="1050" dirty="0" smtClean="0"/>
              <a:t> </a:t>
            </a:r>
          </a:p>
          <a:p>
            <a:endParaRPr lang="es-PA" sz="1200" dirty="0" smtClean="0"/>
          </a:p>
        </p:txBody>
      </p:sp>
      <p:sp>
        <p:nvSpPr>
          <p:cNvPr id="7" name="6 Rectángulo"/>
          <p:cNvSpPr/>
          <p:nvPr/>
        </p:nvSpPr>
        <p:spPr>
          <a:xfrm>
            <a:off x="684171" y="5660838"/>
            <a:ext cx="7744110" cy="553998"/>
          </a:xfrm>
          <a:prstGeom prst="rect">
            <a:avLst/>
          </a:prstGeom>
        </p:spPr>
        <p:txBody>
          <a:bodyPr wrap="square">
            <a:spAutoFit/>
          </a:bodyPr>
          <a:lstStyle/>
          <a:p>
            <a:pPr algn="ctr"/>
            <a:r>
              <a:rPr lang="es-PA" sz="1000" dirty="0" smtClean="0"/>
              <a:t>Aún después de  cien años de que </a:t>
            </a:r>
            <a:r>
              <a:rPr lang="es-PA" sz="1000" b="1" dirty="0" smtClean="0"/>
              <a:t>María Ossa de Amado</a:t>
            </a:r>
            <a:r>
              <a:rPr lang="es-PA" sz="1000" dirty="0" smtClean="0"/>
              <a:t>r creó el símbolo de la identidad panameña, existe mucha gente que parece no tener en cuenta cuales son las reglas ni cuales son los panameños que hay que respetar cuando se hace uso de la mayor insignia patria. En el gráfico se plantea la forma correcta de colocar la bandera en todas las circunstancias y lo que no se debe hacer con ella.</a:t>
            </a:r>
          </a:p>
        </p:txBody>
      </p:sp>
      <p:sp>
        <p:nvSpPr>
          <p:cNvPr id="24" name="8 Cuadro de texto"/>
          <p:cNvSpPr txBox="1"/>
          <p:nvPr/>
        </p:nvSpPr>
        <p:spPr>
          <a:xfrm>
            <a:off x="2883895" y="6252191"/>
            <a:ext cx="3337902" cy="485775"/>
          </a:xfrm>
          <a:prstGeom prst="rect">
            <a:avLst/>
          </a:prstGeom>
          <a:noFill/>
          <a:ln w="3175">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rot="0" spcFirstLastPara="0" vert="horz" wrap="none" lIns="91440" tIns="45720" rIns="91440" bIns="45720" numCol="1" spcCol="0" rtlCol="0" fromWordArt="0" anchor="t" anchorCtr="0" forceAA="0" compatLnSpc="1">
            <a:prstTxWarp prst="textNoShape">
              <a:avLst/>
            </a:prstTxWarp>
            <a:noAutofit/>
          </a:bodyPr>
          <a:lstStyle/>
          <a:p>
            <a:pPr algn="ctr"/>
            <a:r>
              <a:rPr lang="es-PA" sz="800" b="1" spc="50" dirty="0">
                <a:ln w="13500" cap="flat" cmpd="sng" algn="ctr">
                  <a:solidFill>
                    <a:srgbClr val="06111E">
                      <a:alpha val="6500"/>
                    </a:srgbClr>
                  </a:solidFill>
                  <a:prstDash val="solid"/>
                  <a:round/>
                </a:ln>
                <a:solidFill>
                  <a:schemeClr val="bg2">
                    <a:lumMod val="10000"/>
                  </a:schemeClr>
                </a:solidFill>
                <a:effectLst>
                  <a:outerShdw blurRad="50902" dist="38494" dir="13500000" sx="0" sy="0">
                    <a:srgbClr val="000000">
                      <a:alpha val="60000"/>
                    </a:srgbClr>
                  </a:outerShdw>
                </a:effectLst>
                <a:latin typeface="+mj-lt"/>
              </a:rPr>
              <a:t>Dirección Nacional de Formación y Perfeccionamiento Profesional</a:t>
            </a:r>
            <a:endParaRPr lang="es-PA" dirty="0">
              <a:solidFill>
                <a:schemeClr val="bg2">
                  <a:lumMod val="10000"/>
                </a:schemeClr>
              </a:solidFill>
              <a:effectLst/>
              <a:latin typeface="+mj-lt"/>
            </a:endParaRPr>
          </a:p>
          <a:p>
            <a:pPr algn="ctr"/>
            <a:r>
              <a:rPr lang="es-PA" sz="800" b="1" spc="50" dirty="0">
                <a:ln w="13500" cap="flat" cmpd="sng" algn="ctr">
                  <a:solidFill>
                    <a:srgbClr val="06111E">
                      <a:alpha val="6500"/>
                    </a:srgbClr>
                  </a:solidFill>
                  <a:prstDash val="solid"/>
                  <a:round/>
                </a:ln>
                <a:solidFill>
                  <a:schemeClr val="bg2">
                    <a:lumMod val="10000"/>
                  </a:schemeClr>
                </a:solidFill>
                <a:effectLst>
                  <a:outerShdw blurRad="50902" dist="38494" dir="13500000" sx="0" sy="0">
                    <a:srgbClr val="000000">
                      <a:alpha val="60000"/>
                    </a:srgbClr>
                  </a:outerShdw>
                </a:effectLst>
                <a:latin typeface="+mj-lt"/>
              </a:rPr>
              <a:t>Clayton – Ciudad del Saber – Edificio 232</a:t>
            </a:r>
            <a:endParaRPr lang="es-PA" dirty="0">
              <a:solidFill>
                <a:schemeClr val="bg2">
                  <a:lumMod val="10000"/>
                </a:schemeClr>
              </a:solidFill>
              <a:effectLst/>
              <a:latin typeface="+mj-lt"/>
            </a:endParaRPr>
          </a:p>
          <a:p>
            <a:pPr algn="ctr"/>
            <a:r>
              <a:rPr lang="es-PA" sz="800" b="1" spc="50" dirty="0">
                <a:ln w="13500" cap="flat" cmpd="sng" algn="ctr">
                  <a:solidFill>
                    <a:srgbClr val="06111E">
                      <a:alpha val="6500"/>
                    </a:srgbClr>
                  </a:solidFill>
                  <a:prstDash val="solid"/>
                  <a:round/>
                </a:ln>
                <a:solidFill>
                  <a:schemeClr val="bg2">
                    <a:lumMod val="10000"/>
                  </a:schemeClr>
                </a:solidFill>
                <a:effectLst>
                  <a:outerShdw blurRad="50902" dist="38494" dir="13500000" sx="0" sy="0">
                    <a:srgbClr val="000000">
                      <a:alpha val="60000"/>
                    </a:srgbClr>
                  </a:outerShdw>
                </a:effectLst>
                <a:latin typeface="+mj-lt"/>
              </a:rPr>
              <a:t>Teléfonos: 517-0414</a:t>
            </a:r>
            <a:endParaRPr lang="es-PA" dirty="0">
              <a:solidFill>
                <a:schemeClr val="bg2">
                  <a:lumMod val="10000"/>
                </a:schemeClr>
              </a:solidFill>
              <a:effectLst/>
              <a:latin typeface="+mj-lt"/>
            </a:endParaRPr>
          </a:p>
          <a:p>
            <a:pPr algn="ctr">
              <a:lnSpc>
                <a:spcPct val="115000"/>
              </a:lnSpc>
              <a:spcAft>
                <a:spcPts val="1000"/>
              </a:spcAft>
            </a:pPr>
            <a:r>
              <a:rPr lang="es-PA" sz="3600" dirty="0">
                <a:ln w="18415" cap="flat" cmpd="sng" algn="ctr">
                  <a:solidFill>
                    <a:srgbClr val="FFFFFF"/>
                  </a:solidFill>
                  <a:prstDash val="solid"/>
                  <a:round/>
                </a:ln>
                <a:solidFill>
                  <a:srgbClr val="FFFFFF">
                    <a:alpha val="95000"/>
                  </a:srgbClr>
                </a:solidFill>
                <a:effectLst>
                  <a:outerShdw blurRad="63500" dir="3600000" algn="tl">
                    <a:srgbClr val="000000">
                      <a:alpha val="70000"/>
                    </a:srgbClr>
                  </a:outerShdw>
                </a:effectLst>
                <a:latin typeface="Calibri"/>
                <a:ea typeface="Calibri"/>
                <a:cs typeface="Times New Roman"/>
              </a:rPr>
              <a:t> </a:t>
            </a:r>
            <a:endParaRPr lang="es-PA" sz="1100" dirty="0">
              <a:effectLst/>
              <a:latin typeface="Calibri"/>
              <a:ea typeface="Calibri"/>
              <a:cs typeface="Times New Roman"/>
            </a:endParaRPr>
          </a:p>
        </p:txBody>
      </p:sp>
      <p:sp>
        <p:nvSpPr>
          <p:cNvPr id="27" name="26 CuadroTexto"/>
          <p:cNvSpPr txBox="1"/>
          <p:nvPr/>
        </p:nvSpPr>
        <p:spPr>
          <a:xfrm>
            <a:off x="1898321" y="611197"/>
            <a:ext cx="2272275" cy="7478970"/>
          </a:xfrm>
          <a:prstGeom prst="rect">
            <a:avLst/>
          </a:prstGeom>
          <a:noFill/>
        </p:spPr>
        <p:txBody>
          <a:bodyPr wrap="square" rtlCol="0">
            <a:spAutoFit/>
          </a:bodyPr>
          <a:lstStyle/>
          <a:p>
            <a:pPr marL="285750" indent="-285750">
              <a:buAutoNum type="romanUcPeriod"/>
            </a:pPr>
            <a:r>
              <a:rPr lang="es-PA" sz="1050" b="1" dirty="0" smtClean="0"/>
              <a:t>Primer doblez </a:t>
            </a:r>
            <a:r>
              <a:rPr lang="es-PA" sz="1050" dirty="0" smtClean="0"/>
              <a:t>va de izquierda a derecha, tirando la parte del cuadro azul y la estrella roja sobre la parte del cuadro y estrella azul.</a:t>
            </a:r>
          </a:p>
          <a:p>
            <a:pPr marL="285750" indent="-285750">
              <a:buAutoNum type="romanUcPeriod"/>
            </a:pPr>
            <a:r>
              <a:rPr lang="es-PA" sz="1050" b="1" dirty="0" smtClean="0"/>
              <a:t>Segundo doblez </a:t>
            </a:r>
            <a:r>
              <a:rPr lang="es-PA" sz="1050" dirty="0" smtClean="0"/>
              <a:t>va también de izquierda a </a:t>
            </a:r>
            <a:r>
              <a:rPr lang="es-PA" sz="1050" dirty="0" smtClean="0"/>
              <a:t>derecha, tirando </a:t>
            </a:r>
            <a:r>
              <a:rPr lang="es-PA" sz="1050" dirty="0" smtClean="0"/>
              <a:t>la parte del cuadro rojo y estrella azul sobre la parte del cuadro azul y estrella roja</a:t>
            </a:r>
          </a:p>
          <a:p>
            <a:pPr marL="285750" indent="-285750">
              <a:buAutoNum type="romanUcPeriod"/>
            </a:pPr>
            <a:endParaRPr lang="es-PA" sz="1050" dirty="0"/>
          </a:p>
          <a:p>
            <a:pPr marL="285750" indent="-285750">
              <a:buAutoNum type="romanUcPeriod"/>
            </a:pPr>
            <a:endParaRPr lang="es-PA" sz="1050" dirty="0" smtClean="0"/>
          </a:p>
          <a:p>
            <a:pPr marL="285750" indent="-285750">
              <a:buAutoNum type="romanUcPeriod"/>
            </a:pPr>
            <a:endParaRPr lang="es-PA" sz="1050" dirty="0"/>
          </a:p>
          <a:p>
            <a:pPr marL="285750" indent="-285750">
              <a:buAutoNum type="romanUcPeriod"/>
            </a:pPr>
            <a:endParaRPr lang="es-PA" sz="1050" dirty="0" smtClean="0"/>
          </a:p>
          <a:p>
            <a:pPr marL="285750" indent="-285750">
              <a:buAutoNum type="romanUcPeriod"/>
            </a:pPr>
            <a:endParaRPr lang="es-PA" sz="1050" dirty="0"/>
          </a:p>
          <a:p>
            <a:pPr marL="285750" indent="-285750">
              <a:buAutoNum type="romanUcPeriod"/>
            </a:pPr>
            <a:endParaRPr lang="es-PA" sz="1050" dirty="0" smtClean="0"/>
          </a:p>
          <a:p>
            <a:pPr marL="285750" indent="-285750">
              <a:buAutoNum type="romanUcPeriod"/>
            </a:pPr>
            <a:endParaRPr lang="es-PA" sz="1050" dirty="0"/>
          </a:p>
          <a:p>
            <a:pPr marL="285750" indent="-285750">
              <a:buAutoNum type="romanUcPeriod"/>
            </a:pPr>
            <a:endParaRPr lang="es-PA" sz="1050" dirty="0" smtClean="0"/>
          </a:p>
          <a:p>
            <a:pPr marL="285750" indent="-285750">
              <a:buAutoNum type="romanUcPeriod"/>
            </a:pPr>
            <a:endParaRPr lang="es-PA" sz="1050" dirty="0"/>
          </a:p>
          <a:p>
            <a:pPr marL="285750" indent="-285750">
              <a:buAutoNum type="romanUcPeriod"/>
            </a:pPr>
            <a:endParaRPr lang="es-PA" sz="1050" dirty="0" smtClean="0"/>
          </a:p>
          <a:p>
            <a:pPr marL="285750" indent="-285750">
              <a:buAutoNum type="romanUcPeriod"/>
            </a:pPr>
            <a:endParaRPr lang="es-PA" sz="1050" dirty="0"/>
          </a:p>
          <a:p>
            <a:pPr marL="285750" indent="-285750">
              <a:buAutoNum type="romanUcPeriod"/>
            </a:pPr>
            <a:endParaRPr lang="es-PA" sz="1050" dirty="0" smtClean="0"/>
          </a:p>
          <a:p>
            <a:pPr marL="285750" indent="-285750">
              <a:buAutoNum type="romanUcPeriod"/>
            </a:pPr>
            <a:r>
              <a:rPr lang="es-PA" sz="1050" b="1" dirty="0" smtClean="0"/>
              <a:t>Tercer doblez </a:t>
            </a:r>
            <a:r>
              <a:rPr lang="es-PA" sz="1050" dirty="0" smtClean="0"/>
              <a:t>se hace tomando la esquina del cuadro rojo con la mano izquierda y se tira hacia la mano derecha en dirección diagonal</a:t>
            </a:r>
          </a:p>
          <a:p>
            <a:pPr marL="285750" indent="-285750">
              <a:buAutoNum type="romanUcPeriod"/>
            </a:pPr>
            <a:r>
              <a:rPr lang="es-PA" sz="1050" b="1" dirty="0" smtClean="0"/>
              <a:t>Así sucesivamente </a:t>
            </a:r>
            <a:r>
              <a:rPr lang="es-PA" sz="1050" dirty="0" smtClean="0"/>
              <a:t>hasta que quede en forma triangular y totalmente de color blanco.</a:t>
            </a:r>
          </a:p>
          <a:p>
            <a:pPr marL="285750" indent="-285750">
              <a:buAutoNum type="romanUcPeriod"/>
            </a:pPr>
            <a:endParaRPr lang="es-PA" sz="1050" dirty="0"/>
          </a:p>
          <a:p>
            <a:pPr marL="285750" indent="-285750">
              <a:buAutoNum type="romanUcPeriod"/>
            </a:pPr>
            <a:endParaRPr lang="es-PA" sz="1050" dirty="0" smtClean="0"/>
          </a:p>
          <a:p>
            <a:pPr marL="285750" indent="-285750">
              <a:buAutoNum type="romanUcPeriod"/>
            </a:pPr>
            <a:endParaRPr lang="es-PA" sz="1050" dirty="0"/>
          </a:p>
          <a:p>
            <a:pPr marL="285750" indent="-285750">
              <a:buAutoNum type="romanUcPeriod"/>
            </a:pPr>
            <a:endParaRPr lang="es-PA" sz="1050" dirty="0" smtClean="0"/>
          </a:p>
          <a:p>
            <a:pPr marL="285750" indent="-285750">
              <a:buAutoNum type="romanUcPeriod"/>
            </a:pPr>
            <a:endParaRPr lang="es-PA" sz="1050" dirty="0"/>
          </a:p>
          <a:p>
            <a:pPr marL="285750" indent="-285750">
              <a:buAutoNum type="romanUcPeriod"/>
            </a:pPr>
            <a:endParaRPr lang="es-PA" sz="1050" dirty="0" smtClean="0"/>
          </a:p>
          <a:p>
            <a:pPr marL="285750" indent="-285750">
              <a:buAutoNum type="romanUcPeriod"/>
            </a:pPr>
            <a:endParaRPr lang="es-PA" sz="1050" dirty="0"/>
          </a:p>
          <a:p>
            <a:pPr marL="285750" indent="-285750">
              <a:buAutoNum type="romanUcPeriod"/>
            </a:pPr>
            <a:endParaRPr lang="es-PA" sz="1050" dirty="0" smtClean="0"/>
          </a:p>
          <a:p>
            <a:pPr marL="285750" indent="-285750">
              <a:buAutoNum type="romanUcPeriod"/>
            </a:pPr>
            <a:endParaRPr lang="es-PA" sz="1050" dirty="0"/>
          </a:p>
          <a:p>
            <a:pPr marL="285750" indent="-285750">
              <a:buAutoNum type="romanUcPeriod"/>
            </a:pPr>
            <a:endParaRPr lang="es-PA" sz="1050" dirty="0" smtClean="0"/>
          </a:p>
          <a:p>
            <a:pPr marL="285750" indent="-285750">
              <a:buAutoNum type="romanUcPeriod"/>
            </a:pPr>
            <a:endParaRPr lang="es-PA" sz="1050" dirty="0"/>
          </a:p>
          <a:p>
            <a:pPr marL="285750" indent="-285750">
              <a:buAutoNum type="romanUcPeriod"/>
            </a:pPr>
            <a:endParaRPr lang="es-PA" sz="1050" dirty="0" smtClean="0"/>
          </a:p>
          <a:p>
            <a:pPr marL="285750" indent="-285750">
              <a:buAutoNum type="romanUcPeriod"/>
            </a:pPr>
            <a:endParaRPr lang="es-PA" sz="1050" dirty="0"/>
          </a:p>
          <a:p>
            <a:pPr marL="285750" indent="-285750">
              <a:buAutoNum type="romanUcPeriod"/>
            </a:pPr>
            <a:endParaRPr lang="es-PA" sz="1050" dirty="0" smtClean="0"/>
          </a:p>
          <a:p>
            <a:endParaRPr lang="es-PA" dirty="0"/>
          </a:p>
        </p:txBody>
      </p:sp>
      <p:sp>
        <p:nvSpPr>
          <p:cNvPr id="18" name="17 CuadroTexto"/>
          <p:cNvSpPr txBox="1"/>
          <p:nvPr/>
        </p:nvSpPr>
        <p:spPr>
          <a:xfrm>
            <a:off x="3045910" y="26422"/>
            <a:ext cx="2664296" cy="584775"/>
          </a:xfrm>
          <a:prstGeom prst="rect">
            <a:avLst/>
          </a:prstGeom>
          <a:noFill/>
          <a:ln>
            <a:solidFill>
              <a:schemeClr val="bg1">
                <a:lumMod val="85000"/>
              </a:schemeClr>
            </a:solidFill>
          </a:ln>
        </p:spPr>
        <p:txBody>
          <a:bodyPr wrap="square" rtlCol="0">
            <a:spAutoFit/>
          </a:bodyPr>
          <a:lstStyle/>
          <a:p>
            <a:pPr algn="ctr"/>
            <a:r>
              <a:rPr lang="es-PA" sz="1200" dirty="0" smtClean="0">
                <a:latin typeface="Berlin Sans FB" panose="020E0602020502020306" pitchFamily="34" charset="0"/>
              </a:rPr>
              <a:t>La Identidad de la Patria</a:t>
            </a:r>
          </a:p>
          <a:p>
            <a:pPr algn="ctr"/>
            <a:r>
              <a:rPr lang="es-PA" sz="2000" b="1" dirty="0" smtClean="0">
                <a:latin typeface="French Script MT" panose="03020402040607040605" pitchFamily="66" charset="0"/>
              </a:rPr>
              <a:t>La Bandera</a:t>
            </a:r>
            <a:endParaRPr lang="es-PA" sz="2000" b="1" dirty="0">
              <a:latin typeface="French Script MT" panose="03020402040607040605" pitchFamily="66" charset="0"/>
            </a:endParaRPr>
          </a:p>
        </p:txBody>
      </p:sp>
      <p:sp>
        <p:nvSpPr>
          <p:cNvPr id="29" name="28 CuadroTexto"/>
          <p:cNvSpPr txBox="1"/>
          <p:nvPr/>
        </p:nvSpPr>
        <p:spPr>
          <a:xfrm>
            <a:off x="4158054" y="688706"/>
            <a:ext cx="2949242" cy="1985159"/>
          </a:xfrm>
          <a:prstGeom prst="rect">
            <a:avLst/>
          </a:prstGeom>
          <a:noFill/>
        </p:spPr>
        <p:txBody>
          <a:bodyPr wrap="square" rtlCol="0">
            <a:spAutoFit/>
          </a:bodyPr>
          <a:lstStyle/>
          <a:p>
            <a:pPr algn="ctr"/>
            <a:r>
              <a:rPr lang="es-PA" sz="1050" b="1" dirty="0" smtClean="0"/>
              <a:t>COLOCACIÓN DE LA BANDERA</a:t>
            </a:r>
          </a:p>
          <a:p>
            <a:pPr algn="just"/>
            <a:r>
              <a:rPr lang="es-PA" sz="1050" dirty="0" smtClean="0"/>
              <a:t>Cuando se despliega de forma horizontal o vertical en cualquier sitio en interiores o exteriores, el cartel blanco con la estrella azul debe quedar a la derecha de quien la instala y a la izquierda del observador</a:t>
            </a:r>
          </a:p>
          <a:p>
            <a:pPr algn="just"/>
            <a:endParaRPr lang="es-PA" sz="1050" dirty="0"/>
          </a:p>
          <a:p>
            <a:pPr algn="just"/>
            <a:endParaRPr lang="es-PA" sz="1050" dirty="0" smtClean="0"/>
          </a:p>
          <a:p>
            <a:pPr algn="just"/>
            <a:endParaRPr lang="es-PA" sz="1050" dirty="0" smtClean="0"/>
          </a:p>
          <a:p>
            <a:pPr algn="just"/>
            <a:endParaRPr lang="es-PA" sz="1050" b="1" dirty="0" smtClean="0"/>
          </a:p>
          <a:p>
            <a:endParaRPr lang="es-PA" dirty="0"/>
          </a:p>
        </p:txBody>
      </p:sp>
      <p:pic>
        <p:nvPicPr>
          <p:cNvPr id="30" name="29 Imagen" descr="Imagen relacionada"/>
          <p:cNvPicPr/>
          <p:nvPr/>
        </p:nvPicPr>
        <p:blipFill rotWithShape="1">
          <a:blip r:embed="rId3" cstate="print">
            <a:extLst>
              <a:ext uri="{28A0092B-C50C-407E-A947-70E740481C1C}">
                <a14:useLocalDpi xmlns:a14="http://schemas.microsoft.com/office/drawing/2010/main" val="0"/>
              </a:ext>
            </a:extLst>
          </a:blip>
          <a:srcRect l="7810" t="12196" r="7131"/>
          <a:stretch/>
        </p:blipFill>
        <p:spPr bwMode="auto">
          <a:xfrm>
            <a:off x="4236046" y="1772816"/>
            <a:ext cx="1959607" cy="1152128"/>
          </a:xfrm>
          <a:prstGeom prst="rect">
            <a:avLst/>
          </a:prstGeom>
          <a:noFill/>
          <a:ln>
            <a:noFill/>
          </a:ln>
          <a:extLst>
            <a:ext uri="{53640926-AAD7-44D8-BBD7-CCE9431645EC}">
              <a14:shadowObscured xmlns:a14="http://schemas.microsoft.com/office/drawing/2010/main"/>
            </a:ext>
          </a:extLst>
        </p:spPr>
      </p:pic>
      <p:sp>
        <p:nvSpPr>
          <p:cNvPr id="32" name="31 Rectángulo"/>
          <p:cNvSpPr/>
          <p:nvPr/>
        </p:nvSpPr>
        <p:spPr>
          <a:xfrm>
            <a:off x="4181652" y="2955771"/>
            <a:ext cx="2478579" cy="931024"/>
          </a:xfrm>
          <a:prstGeom prst="rect">
            <a:avLst/>
          </a:prstGeom>
        </p:spPr>
        <p:txBody>
          <a:bodyPr wrap="square">
            <a:spAutoFit/>
          </a:bodyPr>
          <a:lstStyle/>
          <a:p>
            <a:r>
              <a:rPr lang="es-PA" sz="1100" b="1" dirty="0" smtClean="0"/>
              <a:t>La Bandera consiste de un rectángulo, </a:t>
            </a:r>
            <a:r>
              <a:rPr lang="es-PA" sz="1100" dirty="0" smtClean="0"/>
              <a:t>por lo que no debe deformarse. Las medidas oficiales son:</a:t>
            </a:r>
            <a:endParaRPr lang="es-PA" sz="1100" b="1" dirty="0" smtClean="0"/>
          </a:p>
          <a:p>
            <a:pPr algn="just"/>
            <a:endParaRPr lang="es-PA" sz="1100" dirty="0" smtClean="0"/>
          </a:p>
          <a:p>
            <a:endParaRPr lang="es-PA" sz="1050" dirty="0" smtClean="0"/>
          </a:p>
        </p:txBody>
      </p:sp>
      <p:pic>
        <p:nvPicPr>
          <p:cNvPr id="33" name="32 Imagen" descr="Imagen relacionada"/>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07027" y="268311"/>
            <a:ext cx="1929200" cy="3152971"/>
          </a:xfrm>
          <a:prstGeom prst="rect">
            <a:avLst/>
          </a:prstGeom>
          <a:noFill/>
          <a:ln>
            <a:noFill/>
          </a:ln>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96699" y="3583712"/>
            <a:ext cx="1638300" cy="20158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descr="https://www.protocolo.org/extfiles/PROTOCOLO2578-846689.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62998" y="3583712"/>
            <a:ext cx="1060496" cy="1368152"/>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p:cNvPicPr>
            <a:picLocks noChangeAspect="1" noChangeArrowheads="1"/>
          </p:cNvPicPr>
          <p:nvPr/>
        </p:nvPicPr>
        <p:blipFill rotWithShape="1">
          <a:blip r:embed="rId7">
            <a:extLst>
              <a:ext uri="{28A0092B-C50C-407E-A947-70E740481C1C}">
                <a14:useLocalDpi xmlns:a14="http://schemas.microsoft.com/office/drawing/2010/main" val="0"/>
              </a:ext>
            </a:extLst>
          </a:blip>
          <a:srcRect r="24074"/>
          <a:stretch/>
        </p:blipFill>
        <p:spPr bwMode="auto">
          <a:xfrm>
            <a:off x="6516216" y="1772816"/>
            <a:ext cx="1296144" cy="1076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5864" y="2563200"/>
            <a:ext cx="1717979" cy="7234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85864" y="3348394"/>
            <a:ext cx="1591208" cy="4903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7167220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358</TotalTime>
  <Words>398</Words>
  <Application>Microsoft Office PowerPoint</Application>
  <PresentationFormat>Presentación en pantalla (4:3)</PresentationFormat>
  <Paragraphs>51</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usuario1</dc:creator>
  <cp:lastModifiedBy>usuario1</cp:lastModifiedBy>
  <cp:revision>40</cp:revision>
  <dcterms:created xsi:type="dcterms:W3CDTF">2017-10-25T14:28:13Z</dcterms:created>
  <dcterms:modified xsi:type="dcterms:W3CDTF">2017-10-26T14:41:11Z</dcterms:modified>
</cp:coreProperties>
</file>