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9" r:id="rId1"/>
  </p:sldMasterIdLst>
  <p:notesMasterIdLst>
    <p:notesMasterId r:id="rId18"/>
  </p:notesMasterIdLst>
  <p:sldIdLst>
    <p:sldId id="256" r:id="rId2"/>
    <p:sldId id="257" r:id="rId3"/>
    <p:sldId id="258" r:id="rId4"/>
    <p:sldId id="259" r:id="rId5"/>
    <p:sldId id="263" r:id="rId6"/>
    <p:sldId id="264" r:id="rId7"/>
    <p:sldId id="265" r:id="rId8"/>
    <p:sldId id="266" r:id="rId9"/>
    <p:sldId id="267" r:id="rId10"/>
    <p:sldId id="270" r:id="rId11"/>
    <p:sldId id="271" r:id="rId12"/>
    <p:sldId id="272" r:id="rId13"/>
    <p:sldId id="273" r:id="rId14"/>
    <p:sldId id="274" r:id="rId15"/>
    <p:sldId id="277" r:id="rId16"/>
    <p:sldId id="276" r:id="rId17"/>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88" autoAdjust="0"/>
    <p:restoredTop sz="88482" autoAdjust="0"/>
  </p:normalViewPr>
  <p:slideViewPr>
    <p:cSldViewPr>
      <p:cViewPr varScale="1">
        <p:scale>
          <a:sx n="75" d="100"/>
          <a:sy n="75" d="100"/>
        </p:scale>
        <p:origin x="-123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A"/>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8D1885-BF1C-404F-9D33-B8CC3A5BCD43}" type="datetimeFigureOut">
              <a:rPr lang="es-PA" smtClean="0"/>
              <a:pPr/>
              <a:t>10/14/2011</a:t>
            </a:fld>
            <a:endParaRPr lang="es-PA"/>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A"/>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A"/>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6BEC69-7564-43C1-8E00-1E30E137B15D}" type="slidenum">
              <a:rPr lang="es-PA" smtClean="0"/>
              <a:pPr/>
              <a:t>‹Nº›</a:t>
            </a:fld>
            <a:endParaRPr lang="es-PA"/>
          </a:p>
        </p:txBody>
      </p:sp>
    </p:spTree>
    <p:extLst>
      <p:ext uri="{BB962C8B-B14F-4D97-AF65-F5344CB8AC3E}">
        <p14:creationId xmlns:p14="http://schemas.microsoft.com/office/powerpoint/2010/main" val="2725003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A" dirty="0"/>
          </a:p>
        </p:txBody>
      </p:sp>
      <p:sp>
        <p:nvSpPr>
          <p:cNvPr id="4" name="3 Marcador de número de diapositiva"/>
          <p:cNvSpPr>
            <a:spLocks noGrp="1"/>
          </p:cNvSpPr>
          <p:nvPr>
            <p:ph type="sldNum" sz="quarter" idx="10"/>
          </p:nvPr>
        </p:nvSpPr>
        <p:spPr/>
        <p:txBody>
          <a:bodyPr/>
          <a:lstStyle/>
          <a:p>
            <a:fld id="{7A6BEC69-7564-43C1-8E00-1E30E137B15D}" type="slidenum">
              <a:rPr lang="es-PA" smtClean="0"/>
              <a:pPr/>
              <a:t>3</a:t>
            </a:fld>
            <a:endParaRPr lang="es-PA"/>
          </a:p>
        </p:txBody>
      </p:sp>
    </p:spTree>
    <p:extLst>
      <p:ext uri="{BB962C8B-B14F-4D97-AF65-F5344CB8AC3E}">
        <p14:creationId xmlns:p14="http://schemas.microsoft.com/office/powerpoint/2010/main" val="1777683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488"/>
            <a:ext cx="7772400" cy="1470025"/>
          </a:xfrm>
        </p:spPr>
        <p:txBody>
          <a:bodyPr anchor="ctr"/>
          <a:lstStyle/>
          <a:p>
            <a:r>
              <a:rPr kumimoji="0" lang="es-ES" smtClean="0"/>
              <a:t>Haga clic para modificar el estilo de título del patrón</a:t>
            </a:r>
            <a:endParaRPr kumimoji="0" lang="en-US"/>
          </a:p>
        </p:txBody>
      </p:sp>
      <p:sp>
        <p:nvSpPr>
          <p:cNvPr id="3" name="Subtitle 2"/>
          <p:cNvSpPr>
            <a:spLocks noGrp="1"/>
          </p:cNvSpPr>
          <p:nvPr>
            <p:ph type="subTitle" idx="1"/>
          </p:nvPr>
        </p:nvSpPr>
        <p:spPr>
          <a:xfrm>
            <a:off x="1623397" y="3214686"/>
            <a:ext cx="5897206" cy="1500198"/>
          </a:xfrm>
        </p:spPr>
        <p:txBody>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s-ES" smtClean="0"/>
              <a:t>Haga clic para modificar el estilo de subtítulo del patrón</a:t>
            </a:r>
            <a:endParaRPr kumimoji="0" lang="en-US"/>
          </a:p>
        </p:txBody>
      </p:sp>
      <p:sp>
        <p:nvSpPr>
          <p:cNvPr id="4" name="Date Placeholder 3"/>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7B3EFA8-D59B-42F8-A6B8-0F2D46A040F4}" type="slidenum">
              <a:rPr lang="es-PA" smtClean="0"/>
              <a:pPr/>
              <a:t>‹Nº›</a:t>
            </a:fld>
            <a:endParaRPr lang="es-P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43768" y="642918"/>
            <a:ext cx="1543032" cy="5483246"/>
          </a:xfrm>
        </p:spPr>
        <p:txBody>
          <a:bodyPr vert="eaVert"/>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457200" y="642918"/>
            <a:ext cx="6615130" cy="548324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p:txBody>
          <a:bodyPr/>
          <a:lstStyle>
            <a:lvl1pPr>
              <a:buSzPct val="50000"/>
              <a:buFont typeface="Wingdings"/>
              <a:buChar char=""/>
              <a:defRPr/>
            </a:lvl1pPr>
            <a:lvl2pPr>
              <a:buSzPct val="50000"/>
              <a:buFont typeface="Wingdings 2"/>
              <a:buChar char=""/>
              <a:defRPr/>
            </a:lvl2pPr>
            <a:lvl3pPr>
              <a:buSzPct val="50000"/>
              <a:buFont typeface="Wingdings"/>
              <a:buChar char="Y"/>
              <a:defRPr/>
            </a:lvl3pPr>
            <a:lvl4pPr>
              <a:buSzPct val="50000"/>
              <a:buFont typeface="Wingdings 2"/>
              <a:buChar char="³"/>
              <a:defRPr/>
            </a:lvl4pPr>
            <a:lvl5pPr>
              <a:buSzPct val="50000"/>
              <a:buFont typeface="Wingdings 2"/>
              <a:buChar char=""/>
              <a:defRPr/>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2643183"/>
            <a:ext cx="6457968" cy="1362075"/>
          </a:xfrm>
        </p:spPr>
        <p:txBody>
          <a:bodyPr anchor="ctr"/>
          <a:lstStyle>
            <a:lvl1pPr algn="l">
              <a:defRPr sz="4000" b="0" cap="all"/>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685800" y="4009383"/>
            <a:ext cx="4529142" cy="1500187"/>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17B3EFA8-D59B-42F8-A6B8-0F2D46A040F4}" type="slidenum">
              <a:rPr lang="es-PA" smtClean="0"/>
              <a:pPr/>
              <a:t>‹Nº›</a:t>
            </a:fld>
            <a:endParaRPr lang="es-P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0"/>
            </a:lvl1pPr>
            <a:lvl2pPr marL="457200" indent="0">
              <a:buNone/>
              <a:defRPr sz="2000" b="0"/>
            </a:lvl2pPr>
            <a:lvl3pPr marL="914400" indent="0">
              <a:buNone/>
              <a:defRPr sz="1800" b="0"/>
            </a:lvl3pPr>
            <a:lvl4pPr marL="1371600" indent="0">
              <a:buNone/>
              <a:defRPr sz="1600" b="0"/>
            </a:lvl4pPr>
            <a:lvl5pPr marL="1828800" indent="0">
              <a:buNone/>
              <a:defRPr sz="1600" b="0"/>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0">
                <a:effectLst/>
              </a:defRPr>
            </a:lvl1pPr>
            <a:lvl2pPr marL="457200" indent="0">
              <a:buNone/>
              <a:defRPr sz="2000" b="0">
                <a:effectLst/>
              </a:defRPr>
            </a:lvl2pPr>
            <a:lvl3pPr marL="914400" indent="0">
              <a:buNone/>
              <a:defRPr sz="1800" b="0">
                <a:effectLst/>
              </a:defRPr>
            </a:lvl3pPr>
            <a:lvl4pPr marL="1371600" indent="0">
              <a:buNone/>
              <a:defRPr sz="1600" b="0">
                <a:effectLst/>
              </a:defRPr>
            </a:lvl4pPr>
            <a:lvl5pPr marL="1828800" indent="0">
              <a:buNone/>
              <a:defRPr sz="1600" b="0">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Date Placeholder 6"/>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8" name="Footer Placeholder 7"/>
          <p:cNvSpPr>
            <a:spLocks noGrp="1"/>
          </p:cNvSpPr>
          <p:nvPr>
            <p:ph type="ftr" sz="quarter" idx="11"/>
          </p:nvPr>
        </p:nvSpPr>
        <p:spPr/>
        <p:txBody>
          <a:bodyPr/>
          <a:lstStyle/>
          <a:p>
            <a:endParaRPr lang="es-PA"/>
          </a:p>
        </p:txBody>
      </p:sp>
      <p:sp>
        <p:nvSpPr>
          <p:cNvPr id="9" name="Slide Number Placeholder 8"/>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Date Placeholder 2"/>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4" name="Footer Placeholder 3"/>
          <p:cNvSpPr>
            <a:spLocks noGrp="1"/>
          </p:cNvSpPr>
          <p:nvPr>
            <p:ph type="ftr" sz="quarter" idx="11"/>
          </p:nvPr>
        </p:nvSpPr>
        <p:spPr/>
        <p:txBody>
          <a:bodyPr/>
          <a:lstStyle/>
          <a:p>
            <a:endParaRPr lang="es-PA"/>
          </a:p>
        </p:txBody>
      </p:sp>
      <p:sp>
        <p:nvSpPr>
          <p:cNvPr id="5" name="Slide Number Placeholder 4"/>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3" name="Footer Placeholder 2"/>
          <p:cNvSpPr>
            <a:spLocks noGrp="1"/>
          </p:cNvSpPr>
          <p:nvPr>
            <p:ph type="ftr" sz="quarter" idx="11"/>
          </p:nvPr>
        </p:nvSpPr>
        <p:spPr/>
        <p:txBody>
          <a:bodyPr/>
          <a:lstStyle/>
          <a:p>
            <a:endParaRPr lang="es-PA"/>
          </a:p>
        </p:txBody>
      </p:sp>
      <p:sp>
        <p:nvSpPr>
          <p:cNvPr id="4" name="Slide Number Placeholder 3"/>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2" y="571480"/>
            <a:ext cx="3008313" cy="1071570"/>
          </a:xfrm>
        </p:spPr>
        <p:txBody>
          <a:bodyPr anchor="t"/>
          <a:lstStyle>
            <a:lvl1pPr algn="l">
              <a:defRPr sz="2000" b="0">
                <a:effectLst/>
              </a:defRPr>
            </a:lvl1p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a:xfrm>
            <a:off x="3575050" y="571481"/>
            <a:ext cx="5111750" cy="55546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Text Placeholder 3"/>
          <p:cNvSpPr>
            <a:spLocks noGrp="1"/>
          </p:cNvSpPr>
          <p:nvPr>
            <p:ph type="body" sz="half" idx="2"/>
          </p:nvPr>
        </p:nvSpPr>
        <p:spPr>
          <a:xfrm>
            <a:off x="457201" y="1643051"/>
            <a:ext cx="3008313" cy="44831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42910" y="687306"/>
            <a:ext cx="850886" cy="4670520"/>
          </a:xfrm>
        </p:spPr>
        <p:txBody>
          <a:bodyPr vert="eaVert" anchor="ctr"/>
          <a:lstStyle>
            <a:lvl1pPr algn="ctr">
              <a:defRPr sz="2000" b="0">
                <a:gradFill flip="none" rotWithShape="1">
                  <a:gsLst>
                    <a:gs pos="0">
                      <a:srgbClr val="000082"/>
                    </a:gs>
                    <a:gs pos="30000">
                      <a:srgbClr val="66008F"/>
                    </a:gs>
                    <a:gs pos="64999">
                      <a:srgbClr val="BA0066"/>
                    </a:gs>
                    <a:gs pos="89999">
                      <a:srgbClr val="FF0000"/>
                    </a:gs>
                    <a:gs pos="100000">
                      <a:srgbClr val="FF8200"/>
                    </a:gs>
                  </a:gsLst>
                  <a:lin ang="16200000" scaled="1"/>
                  <a:tileRect/>
                </a:gradFill>
                <a:effectLst/>
              </a:defRPr>
            </a:lvl1pPr>
          </a:lstStyle>
          <a:p>
            <a:r>
              <a:rPr kumimoji="0" lang="es-ES" smtClean="0"/>
              <a:t>Haga clic para modificar el estilo de título del patrón</a:t>
            </a:r>
            <a:endParaRPr kumimoji="0" lang="en-US"/>
          </a:p>
        </p:txBody>
      </p:sp>
      <p:sp>
        <p:nvSpPr>
          <p:cNvPr id="3" name="Picture Placeholder 2"/>
          <p:cNvSpPr>
            <a:spLocks noGrp="1"/>
          </p:cNvSpPr>
          <p:nvPr>
            <p:ph type="pic" idx="1"/>
          </p:nvPr>
        </p:nvSpPr>
        <p:spPr>
          <a:xfrm>
            <a:off x="1500166" y="684213"/>
            <a:ext cx="6929486" cy="4673613"/>
          </a:xfrm>
          <a:prstGeom prst="roundRect">
            <a:avLst>
              <a:gd name="adj" fmla="val 5966"/>
            </a:avLst>
          </a:prstGeom>
          <a:solidFill>
            <a:schemeClr val="bg2">
              <a:tint val="60000"/>
              <a:alpha val="50000"/>
            </a:schemeClr>
          </a:solidFill>
          <a:effectLst>
            <a:outerShdw blurRad="127000" dist="101600" dir="2700000" algn="tl" rotWithShape="0">
              <a:srgbClr val="000000">
                <a:alpha val="43137"/>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s-ES" smtClean="0"/>
              <a:t>Haga clic en el icono para agregar una imagen</a:t>
            </a:r>
            <a:endParaRPr kumimoji="0" lang="en-US"/>
          </a:p>
        </p:txBody>
      </p:sp>
      <p:sp>
        <p:nvSpPr>
          <p:cNvPr id="4" name="Text Placeholder 3"/>
          <p:cNvSpPr>
            <a:spLocks noGrp="1"/>
          </p:cNvSpPr>
          <p:nvPr>
            <p:ph type="body" sz="half" idx="2"/>
          </p:nvPr>
        </p:nvSpPr>
        <p:spPr>
          <a:xfrm>
            <a:off x="1500166" y="5481658"/>
            <a:ext cx="6924037"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2DACBEA8-A040-48BE-92DC-11188C47CC90}" type="datetimeFigureOut">
              <a:rPr lang="es-PA" smtClean="0"/>
              <a:pPr/>
              <a:t>10/14/2011</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17B3EFA8-D59B-42F8-A6B8-0F2D46A040F4}" type="slidenum">
              <a:rPr lang="es-PA" smtClean="0"/>
              <a:pPr/>
              <a:t>‹Nº›</a:t>
            </a:fld>
            <a:endParaRPr lang="es-P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rtlCol="0" anchor="ctr">
            <a:normAutofit/>
          </a:body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Date Placeholder 3"/>
          <p:cNvSpPr>
            <a:spLocks noGrp="1"/>
          </p:cNvSpPr>
          <p:nvPr>
            <p:ph type="dt" sz="half" idx="2"/>
          </p:nvPr>
        </p:nvSpPr>
        <p:spPr>
          <a:xfrm>
            <a:off x="70104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2DACBEA8-A040-48BE-92DC-11188C47CC90}" type="datetimeFigureOut">
              <a:rPr lang="es-PA" smtClean="0"/>
              <a:pPr/>
              <a:t>10/14/2011</a:t>
            </a:fld>
            <a:endParaRPr lang="es-PA"/>
          </a:p>
        </p:txBody>
      </p:sp>
      <p:sp>
        <p:nvSpPr>
          <p:cNvPr id="5" name="Footer Placeholder 4"/>
          <p:cNvSpPr>
            <a:spLocks noGrp="1"/>
          </p:cNvSpPr>
          <p:nvPr>
            <p:ph type="ftr" sz="quarter" idx="3"/>
          </p:nvPr>
        </p:nvSpPr>
        <p:spPr>
          <a:xfrm>
            <a:off x="0" y="6356350"/>
            <a:ext cx="2895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endParaRPr lang="es-PA"/>
          </a:p>
        </p:txBody>
      </p:sp>
      <p:sp>
        <p:nvSpPr>
          <p:cNvPr id="6" name="Slide Number Placeholder 5"/>
          <p:cNvSpPr>
            <a:spLocks noGrp="1"/>
          </p:cNvSpPr>
          <p:nvPr>
            <p:ph type="sldNum" sz="quarter" idx="4"/>
          </p:nvPr>
        </p:nvSpPr>
        <p:spPr>
          <a:xfrm>
            <a:off x="8501090" y="0"/>
            <a:ext cx="642910" cy="571480"/>
          </a:xfrm>
          <a:prstGeom prst="roundRect">
            <a:avLst>
              <a:gd name="adj" fmla="val 16667"/>
            </a:avLst>
          </a:prstGeom>
        </p:spPr>
        <p:txBody>
          <a:bodyPr vert="horz" rtlCol="0" anchor="ctr"/>
          <a:lstStyle>
            <a:lvl1pPr algn="ctr" eaLnBrk="1" latinLnBrk="0" hangingPunct="1">
              <a:defRPr kumimoji="0" sz="1200">
                <a:solidFill>
                  <a:schemeClr val="tx1">
                    <a:tint val="75000"/>
                  </a:schemeClr>
                </a:solidFill>
              </a:defRPr>
            </a:lvl1pPr>
          </a:lstStyle>
          <a:p>
            <a:fld id="{17B3EFA8-D59B-42F8-A6B8-0F2D46A040F4}" type="slidenum">
              <a:rPr lang="es-PA" smtClean="0"/>
              <a:pPr/>
              <a:t>‹Nº›</a:t>
            </a:fld>
            <a:endParaRPr lang="es-PA"/>
          </a:p>
        </p:txBody>
      </p:sp>
    </p:spTree>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Lst>
  <p:txStyles>
    <p:titleStyle>
      <a:lvl1pPr algn="ctr" rtl="0" eaLnBrk="1" latinLnBrk="0" hangingPunct="1">
        <a:spcBef>
          <a:spcPct val="0"/>
        </a:spcBef>
        <a:buNone/>
        <a:defRPr kumimoji="0" sz="4400" kern="1200">
          <a:gradFill flip="none" rotWithShape="1">
            <a:gsLst>
              <a:gs pos="0">
                <a:srgbClr val="000082"/>
              </a:gs>
              <a:gs pos="30000">
                <a:srgbClr val="66008F"/>
              </a:gs>
              <a:gs pos="64999">
                <a:srgbClr val="BA0066"/>
              </a:gs>
              <a:gs pos="89999">
                <a:srgbClr val="FF0000"/>
              </a:gs>
              <a:gs pos="100000">
                <a:srgbClr val="FF8200"/>
              </a:gs>
            </a:gsLst>
            <a:lin ang="5400000" scaled="1"/>
            <a:tileRect/>
          </a:gradFill>
          <a:effectLst>
            <a:outerShdw blurRad="50800" dist="50800" dir="2700000" algn="tl" rotWithShape="0">
              <a:srgbClr val="000000">
                <a:alpha val="43137"/>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a:buChar char="z"/>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ø"/>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a:buChar char="Y"/>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³"/>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¹"/>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youtube.com/watch?v=X6N_xkCon3w&amp;feature=relate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wcNkVnd9_8Q" TargetMode="External"/><Relationship Id="rId2" Type="http://schemas.openxmlformats.org/officeDocument/2006/relationships/hyperlink" Target="http://www.youtube.com/watch?v=67acAhBhQmI"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Criterios%20de%20evaluaci&#243;n.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slideshare.net/0Juan0/trabajodetecnologiajuanatalaya?src=related_normal&amp;rel=5970013" TargetMode="External"/><Relationship Id="rId2" Type="http://schemas.openxmlformats.org/officeDocument/2006/relationships/hyperlink" Target="http://www.blogecologista.com/2010/09/08/recicla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blogecologista.com/2010/05/14/dia-del-reciclaje/reciclar/"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71600" y="980728"/>
            <a:ext cx="7200800" cy="2642297"/>
          </a:xfrm>
        </p:spPr>
        <p:style>
          <a:lnRef idx="3">
            <a:schemeClr val="lt1"/>
          </a:lnRef>
          <a:fillRef idx="1">
            <a:schemeClr val="accent3"/>
          </a:fillRef>
          <a:effectRef idx="1">
            <a:schemeClr val="accent3"/>
          </a:effectRef>
          <a:fontRef idx="minor">
            <a:schemeClr val="lt1"/>
          </a:fontRef>
        </p:style>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s-MX" b="1" dirty="0" smtClean="0">
                <a:ln w="11430"/>
                <a:solidFill>
                  <a:schemeClr val="bg1">
                    <a:lumMod val="85000"/>
                    <a:lumOff val="15000"/>
                  </a:schemeClr>
                </a:solidFill>
                <a:effectLst>
                  <a:outerShdw blurRad="50800" dist="39000" dir="5460000" algn="tl">
                    <a:srgbClr val="000000">
                      <a:alpha val="38000"/>
                    </a:srgbClr>
                  </a:outerShdw>
                </a:effectLst>
                <a:latin typeface="Baskerville Old Face" pitchFamily="18" charset="0"/>
              </a:rPr>
              <a:t>SI LA RECICLAS SE NOTA</a:t>
            </a:r>
            <a:endParaRPr lang="es-PA" b="1" dirty="0">
              <a:ln w="11430"/>
              <a:solidFill>
                <a:schemeClr val="bg1">
                  <a:lumMod val="85000"/>
                  <a:lumOff val="15000"/>
                </a:schemeClr>
              </a:solidFill>
              <a:effectLst>
                <a:outerShdw blurRad="50800" dist="39000" dir="5460000" algn="tl">
                  <a:srgbClr val="000000">
                    <a:alpha val="38000"/>
                  </a:srgbClr>
                </a:outerShdw>
              </a:effectLst>
              <a:latin typeface="Baskerville Old Face" pitchFamily="18" charset="0"/>
            </a:endParaRPr>
          </a:p>
        </p:txBody>
      </p:sp>
      <p:sp>
        <p:nvSpPr>
          <p:cNvPr id="3" name="2 Subtítulo"/>
          <p:cNvSpPr>
            <a:spLocks noGrp="1"/>
          </p:cNvSpPr>
          <p:nvPr>
            <p:ph type="subTitle" idx="1"/>
          </p:nvPr>
        </p:nvSpPr>
        <p:spPr>
          <a:xfrm>
            <a:off x="971600" y="3645024"/>
            <a:ext cx="7200800" cy="2232248"/>
          </a:xfrm>
        </p:spPr>
        <p:style>
          <a:lnRef idx="1">
            <a:schemeClr val="accent2"/>
          </a:lnRef>
          <a:fillRef idx="3">
            <a:schemeClr val="accent2"/>
          </a:fillRef>
          <a:effectRef idx="2">
            <a:schemeClr val="accent2"/>
          </a:effectRef>
          <a:fontRef idx="minor">
            <a:schemeClr val="lt1"/>
          </a:fontRef>
        </p:style>
        <p:txBody>
          <a:bodyPr>
            <a:normAutofit fontScale="92500"/>
          </a:bodyPr>
          <a:lstStyle/>
          <a:p>
            <a:endParaRPr lang="es-P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endParaRPr lang="es-P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endParaRPr lang="es-P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r>
              <a:rPr lang="es-P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s-PA" b="1" spc="50" dirty="0" smtClean="0">
                <a:ln w="13500">
                  <a:solidFill>
                    <a:schemeClr val="accent1">
                      <a:shade val="2500"/>
                      <a:alpha val="6500"/>
                    </a:schemeClr>
                  </a:solidFill>
                  <a:prstDash val="solid"/>
                </a:ln>
                <a:solidFill>
                  <a:srgbClr val="C00000">
                    <a:alpha val="95000"/>
                  </a:srgbClr>
                </a:solidFill>
                <a:effectLst>
                  <a:innerShdw blurRad="50900" dist="38500" dir="13500000">
                    <a:srgbClr val="000000">
                      <a:alpha val="60000"/>
                    </a:srgbClr>
                  </a:innerShdw>
                </a:effectLst>
              </a:rPr>
              <a:t>Elaborado Por: Vielka del C. Gantes</a:t>
            </a:r>
            <a:endParaRPr lang="es-PA" b="1" spc="50" dirty="0">
              <a:ln w="13500">
                <a:solidFill>
                  <a:schemeClr val="accent1">
                    <a:shade val="2500"/>
                    <a:alpha val="6500"/>
                  </a:schemeClr>
                </a:solidFill>
                <a:prstDash val="solid"/>
              </a:ln>
              <a:solidFill>
                <a:srgbClr val="C00000">
                  <a:alpha val="95000"/>
                </a:srgbClr>
              </a:solidFill>
              <a:effectLst>
                <a:innerShdw blurRad="50900" dist="38500" dir="13500000">
                  <a:srgbClr val="000000">
                    <a:alpha val="60000"/>
                  </a:srgbClr>
                </a:innerShdw>
              </a:effectLst>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2708920"/>
            <a:ext cx="3528392" cy="2304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254463"/>
      </p:ext>
    </p:extLst>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wipe(down)">
                                      <p:cBhvr>
                                        <p:cTn id="14" dur="580">
                                          <p:stCondLst>
                                            <p:cond delay="0"/>
                                          </p:stCondLst>
                                        </p:cTn>
                                        <p:tgtEl>
                                          <p:spTgt spid="3">
                                            <p:txEl>
                                              <p:pRg st="3" end="3"/>
                                            </p:txEl>
                                          </p:spTgt>
                                        </p:tgtEl>
                                      </p:cBhvr>
                                    </p:animEffect>
                                    <p:anim calcmode="lin" valueType="num">
                                      <p:cBhvr>
                                        <p:cTn id="15"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3" end="3"/>
                                            </p:txEl>
                                          </p:spTgt>
                                        </p:tgtEl>
                                      </p:cBhvr>
                                      <p:to x="100000" y="60000"/>
                                    </p:animScale>
                                    <p:animScale>
                                      <p:cBhvr>
                                        <p:cTn id="21" dur="166" decel="50000">
                                          <p:stCondLst>
                                            <p:cond delay="676"/>
                                          </p:stCondLst>
                                        </p:cTn>
                                        <p:tgtEl>
                                          <p:spTgt spid="3">
                                            <p:txEl>
                                              <p:pRg st="3" end="3"/>
                                            </p:txEl>
                                          </p:spTgt>
                                        </p:tgtEl>
                                      </p:cBhvr>
                                      <p:to x="100000" y="100000"/>
                                    </p:animScale>
                                    <p:animScale>
                                      <p:cBhvr>
                                        <p:cTn id="22" dur="26">
                                          <p:stCondLst>
                                            <p:cond delay="1312"/>
                                          </p:stCondLst>
                                        </p:cTn>
                                        <p:tgtEl>
                                          <p:spTgt spid="3">
                                            <p:txEl>
                                              <p:pRg st="3" end="3"/>
                                            </p:txEl>
                                          </p:spTgt>
                                        </p:tgtEl>
                                      </p:cBhvr>
                                      <p:to x="100000" y="80000"/>
                                    </p:animScale>
                                    <p:animScale>
                                      <p:cBhvr>
                                        <p:cTn id="23" dur="166" decel="50000">
                                          <p:stCondLst>
                                            <p:cond delay="1338"/>
                                          </p:stCondLst>
                                        </p:cTn>
                                        <p:tgtEl>
                                          <p:spTgt spid="3">
                                            <p:txEl>
                                              <p:pRg st="3" end="3"/>
                                            </p:txEl>
                                          </p:spTgt>
                                        </p:tgtEl>
                                      </p:cBhvr>
                                      <p:to x="100000" y="100000"/>
                                    </p:animScale>
                                    <p:animScale>
                                      <p:cBhvr>
                                        <p:cTn id="24" dur="26">
                                          <p:stCondLst>
                                            <p:cond delay="1642"/>
                                          </p:stCondLst>
                                        </p:cTn>
                                        <p:tgtEl>
                                          <p:spTgt spid="3">
                                            <p:txEl>
                                              <p:pRg st="3" end="3"/>
                                            </p:txEl>
                                          </p:spTgt>
                                        </p:tgtEl>
                                      </p:cBhvr>
                                      <p:to x="100000" y="90000"/>
                                    </p:animScale>
                                    <p:animScale>
                                      <p:cBhvr>
                                        <p:cTn id="25" dur="166" decel="50000">
                                          <p:stCondLst>
                                            <p:cond delay="1668"/>
                                          </p:stCondLst>
                                        </p:cTn>
                                        <p:tgtEl>
                                          <p:spTgt spid="3">
                                            <p:txEl>
                                              <p:pRg st="3" end="3"/>
                                            </p:txEl>
                                          </p:spTgt>
                                        </p:tgtEl>
                                      </p:cBhvr>
                                      <p:to x="100000" y="100000"/>
                                    </p:animScale>
                                    <p:animScale>
                                      <p:cBhvr>
                                        <p:cTn id="26" dur="26">
                                          <p:stCondLst>
                                            <p:cond delay="1808"/>
                                          </p:stCondLst>
                                        </p:cTn>
                                        <p:tgtEl>
                                          <p:spTgt spid="3">
                                            <p:txEl>
                                              <p:pRg st="3" end="3"/>
                                            </p:txEl>
                                          </p:spTgt>
                                        </p:tgtEl>
                                      </p:cBhvr>
                                      <p:to x="100000" y="95000"/>
                                    </p:animScale>
                                    <p:animScale>
                                      <p:cBhvr>
                                        <p:cTn id="27"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effectLst>
            <a:glow rad="12700">
              <a:schemeClr val="accent2">
                <a:tint val="100000"/>
                <a:shade val="100000"/>
                <a:alpha val="50196"/>
                <a:hueMod val="100000"/>
                <a:satMod val="100000"/>
              </a:schemeClr>
            </a:glow>
            <a:innerShdw blurRad="63500" dist="50800" dir="16200000">
              <a:prstClr val="black">
                <a:alpha val="50000"/>
              </a:prstClr>
            </a:innerShdw>
          </a:effectLst>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a:lstStyle/>
          <a:p>
            <a:r>
              <a:rPr lang="es-PA" dirty="0" smtClean="0"/>
              <a:t>PRODUCTO PRINCIPAL</a:t>
            </a:r>
            <a:endParaRPr lang="es-PA" dirty="0"/>
          </a:p>
        </p:txBody>
      </p:sp>
      <p:sp>
        <p:nvSpPr>
          <p:cNvPr id="3" name="2 Marcador de contenido"/>
          <p:cNvSpPr>
            <a:spLocks noGrp="1"/>
          </p:cNvSpPr>
          <p:nvPr>
            <p:ph idx="1"/>
          </p:nvPr>
        </p:nvSpPr>
        <p:spPr>
          <a:effectLst>
            <a:glow rad="101600">
              <a:schemeClr val="accent2">
                <a:satMod val="175000"/>
                <a:alpha val="40000"/>
              </a:schemeClr>
            </a:glow>
          </a:effectLst>
          <a:scene3d>
            <a:camera prst="perspectiveAbove"/>
            <a:lightRig rig="threePt" dir="t"/>
          </a:scene3d>
          <a:sp3d>
            <a:bevelT w="152400" h="50800" prst="softRound"/>
          </a:sp3d>
        </p:spPr>
        <p:style>
          <a:lnRef idx="1">
            <a:schemeClr val="accent2"/>
          </a:lnRef>
          <a:fillRef idx="2">
            <a:schemeClr val="accent2"/>
          </a:fillRef>
          <a:effectRef idx="1">
            <a:schemeClr val="accent2"/>
          </a:effectRef>
          <a:fontRef idx="minor">
            <a:schemeClr val="dk1"/>
          </a:fontRef>
        </p:style>
        <p:txBody>
          <a:bodyPr/>
          <a:lstStyle/>
          <a:p>
            <a:r>
              <a:rPr lang="es-MX" dirty="0"/>
              <a:t>El producto principal de este proyecto viene a ser la confección y posterior exhibición de diversos objetos durante todo el periodo escolar en la Feria Educativa de la semana de la Discapacidad.</a:t>
            </a:r>
            <a:endParaRPr lang="es-PA" dirty="0"/>
          </a:p>
        </p:txBody>
      </p:sp>
    </p:spTree>
    <p:extLst>
      <p:ext uri="{BB962C8B-B14F-4D97-AF65-F5344CB8AC3E}">
        <p14:creationId xmlns:p14="http://schemas.microsoft.com/office/powerpoint/2010/main" val="2443182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74638"/>
            <a:ext cx="8784976" cy="850106"/>
          </a:xfrm>
        </p:spPr>
        <p:style>
          <a:lnRef idx="2">
            <a:schemeClr val="accent1">
              <a:shade val="50000"/>
            </a:schemeClr>
          </a:lnRef>
          <a:fillRef idx="1">
            <a:schemeClr val="accent1"/>
          </a:fillRef>
          <a:effectRef idx="0">
            <a:schemeClr val="accent1"/>
          </a:effectRef>
          <a:fontRef idx="minor">
            <a:schemeClr val="lt1"/>
          </a:fontRef>
        </p:style>
        <p:txBody>
          <a:bodyPr/>
          <a:lstStyle/>
          <a:p>
            <a:r>
              <a:rPr lang="es-PA" dirty="0" smtClean="0"/>
              <a:t>TAREA # 1</a:t>
            </a:r>
            <a:endParaRPr lang="es-PA" dirty="0"/>
          </a:p>
        </p:txBody>
      </p:sp>
      <p:sp>
        <p:nvSpPr>
          <p:cNvPr id="6" name="5 Marcador de contenido"/>
          <p:cNvSpPr>
            <a:spLocks noGrp="1"/>
          </p:cNvSpPr>
          <p:nvPr>
            <p:ph idx="1"/>
          </p:nvPr>
        </p:nvSpPr>
        <p:spPr>
          <a:xfrm>
            <a:off x="107504" y="1124744"/>
            <a:ext cx="9036496" cy="5733256"/>
          </a:xfrm>
        </p:spPr>
        <p:txBody>
          <a:bodyPr>
            <a:normAutofit/>
          </a:bodyPr>
          <a:lstStyle/>
          <a:p>
            <a:pPr lvl="0"/>
            <a:r>
              <a:rPr lang="es-MX" sz="2800" dirty="0" smtClean="0"/>
              <a:t>Observar </a:t>
            </a:r>
            <a:r>
              <a:rPr lang="es-MX" sz="2800" dirty="0"/>
              <a:t>video de la importancia y la utilidad del reciclaje.</a:t>
            </a:r>
            <a:endParaRPr lang="es-PA" sz="2800" dirty="0"/>
          </a:p>
          <a:p>
            <a:pPr lvl="0"/>
            <a:r>
              <a:rPr lang="es-MX" sz="2800" dirty="0"/>
              <a:t>Power point sobre el reciclaje.</a:t>
            </a:r>
            <a:endParaRPr lang="es-PA" sz="2800" dirty="0"/>
          </a:p>
          <a:p>
            <a:pPr lvl="0"/>
            <a:r>
              <a:rPr lang="es-MX" sz="2800" dirty="0"/>
              <a:t>Videos de you tube sobre el reciclaje. </a:t>
            </a:r>
            <a:r>
              <a:rPr lang="es-MX" sz="2800" u="sng" dirty="0">
                <a:hlinkClick r:id="rId2"/>
              </a:rPr>
              <a:t>Clic Aquí</a:t>
            </a:r>
            <a:endParaRPr lang="es-PA" sz="2800" dirty="0"/>
          </a:p>
          <a:p>
            <a:pPr lvl="0"/>
            <a:r>
              <a:rPr lang="es-MX" sz="2800" dirty="0"/>
              <a:t>Comenta la importancia del reciclaje.</a:t>
            </a:r>
            <a:endParaRPr lang="es-PA" sz="2800" dirty="0"/>
          </a:p>
          <a:p>
            <a:endParaRPr lang="es-PA" dirty="0"/>
          </a:p>
        </p:txBody>
      </p:sp>
      <p:graphicFrame>
        <p:nvGraphicFramePr>
          <p:cNvPr id="7" name="6 Tabla"/>
          <p:cNvGraphicFramePr>
            <a:graphicFrameLocks noGrp="1"/>
          </p:cNvGraphicFramePr>
          <p:nvPr>
            <p:extLst>
              <p:ext uri="{D42A27DB-BD31-4B8C-83A1-F6EECF244321}">
                <p14:modId xmlns:p14="http://schemas.microsoft.com/office/powerpoint/2010/main" val="3064660214"/>
              </p:ext>
            </p:extLst>
          </p:nvPr>
        </p:nvGraphicFramePr>
        <p:xfrm>
          <a:off x="251520" y="3717032"/>
          <a:ext cx="8640960" cy="2426566"/>
        </p:xfrm>
        <a:graphic>
          <a:graphicData uri="http://schemas.openxmlformats.org/drawingml/2006/table">
            <a:tbl>
              <a:tblPr firstRow="1" firstCol="1" bandRow="1">
                <a:tableStyleId>{5C22544A-7EE6-4342-B048-85BDC9FD1C3A}</a:tableStyleId>
              </a:tblPr>
              <a:tblGrid>
                <a:gridCol w="6346527"/>
                <a:gridCol w="1122659"/>
                <a:gridCol w="1171774"/>
              </a:tblGrid>
              <a:tr h="404427">
                <a:tc>
                  <a:txBody>
                    <a:bodyPr/>
                    <a:lstStyle/>
                    <a:p>
                      <a:pPr algn="ctr">
                        <a:spcBef>
                          <a:spcPts val="100"/>
                        </a:spcBef>
                        <a:spcAft>
                          <a:spcPts val="100"/>
                        </a:spcAft>
                      </a:pPr>
                      <a:r>
                        <a:rPr lang="es-MX" sz="1800" b="0" dirty="0">
                          <a:effectLst/>
                        </a:rPr>
                        <a:t>CRITERIOS</a:t>
                      </a:r>
                      <a:endParaRPr lang="es-PA" sz="1800" b="0" dirty="0">
                        <a:effectLst/>
                        <a:latin typeface="Times New Roman"/>
                        <a:ea typeface="Times New Roman"/>
                      </a:endParaRPr>
                    </a:p>
                  </a:txBody>
                  <a:tcPr marL="68580" marR="68580" marT="0" marB="0"/>
                </a:tc>
                <a:tc>
                  <a:txBody>
                    <a:bodyPr/>
                    <a:lstStyle/>
                    <a:p>
                      <a:pPr algn="ctr">
                        <a:spcBef>
                          <a:spcPts val="100"/>
                        </a:spcBef>
                        <a:spcAft>
                          <a:spcPts val="100"/>
                        </a:spcAft>
                      </a:pPr>
                      <a:r>
                        <a:rPr lang="es-MX" sz="1800" dirty="0">
                          <a:effectLst/>
                        </a:rPr>
                        <a:t>SI</a:t>
                      </a:r>
                      <a:endParaRPr lang="es-PA" sz="1800" dirty="0">
                        <a:effectLst/>
                        <a:latin typeface="Times New Roman"/>
                        <a:ea typeface="Times New Roman"/>
                      </a:endParaRPr>
                    </a:p>
                  </a:txBody>
                  <a:tcPr marL="68580" marR="68580" marT="0" marB="0"/>
                </a:tc>
                <a:tc>
                  <a:txBody>
                    <a:bodyPr/>
                    <a:lstStyle/>
                    <a:p>
                      <a:pPr algn="ctr">
                        <a:spcBef>
                          <a:spcPts val="100"/>
                        </a:spcBef>
                        <a:spcAft>
                          <a:spcPts val="100"/>
                        </a:spcAft>
                      </a:pPr>
                      <a:r>
                        <a:rPr lang="es-MX" sz="1800" dirty="0">
                          <a:effectLst/>
                        </a:rPr>
                        <a:t>NO </a:t>
                      </a:r>
                      <a:endParaRPr lang="es-PA" sz="1800" dirty="0">
                        <a:effectLst/>
                        <a:latin typeface="Times New Roman"/>
                        <a:ea typeface="Times New Roman"/>
                      </a:endParaRPr>
                    </a:p>
                  </a:txBody>
                  <a:tcPr marL="68580" marR="68580" marT="0" marB="0"/>
                </a:tc>
              </a:tr>
              <a:tr h="404428">
                <a:tc>
                  <a:txBody>
                    <a:bodyPr/>
                    <a:lstStyle/>
                    <a:p>
                      <a:pPr marL="342900" lvl="0" indent="-342900">
                        <a:spcBef>
                          <a:spcPts val="100"/>
                        </a:spcBef>
                        <a:spcAft>
                          <a:spcPts val="100"/>
                        </a:spcAft>
                        <a:buFont typeface="Wingdings"/>
                        <a:buChar char=""/>
                      </a:pPr>
                      <a:r>
                        <a:rPr lang="es-MX" sz="1800" dirty="0">
                          <a:effectLst/>
                        </a:rPr>
                        <a:t>Observo detalladamente el video</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000" dirty="0">
                          <a:effectLst/>
                        </a:rPr>
                        <a:t> </a:t>
                      </a:r>
                      <a:endParaRPr lang="es-PA" sz="1200" dirty="0">
                        <a:effectLst/>
                        <a:latin typeface="Times New Roman"/>
                        <a:ea typeface="Times New Roman"/>
                      </a:endParaRPr>
                    </a:p>
                  </a:txBody>
                  <a:tcPr marL="68580" marR="68580" marT="0" marB="0"/>
                </a:tc>
                <a:tc>
                  <a:txBody>
                    <a:bodyPr/>
                    <a:lstStyle/>
                    <a:p>
                      <a:pPr>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r>
              <a:tr h="404428">
                <a:tc>
                  <a:txBody>
                    <a:bodyPr/>
                    <a:lstStyle/>
                    <a:p>
                      <a:pPr marL="342900" lvl="0" indent="-342900">
                        <a:spcBef>
                          <a:spcPts val="100"/>
                        </a:spcBef>
                        <a:spcAft>
                          <a:spcPts val="100"/>
                        </a:spcAft>
                        <a:buFont typeface="Wingdings"/>
                        <a:buChar char=""/>
                      </a:pPr>
                      <a:r>
                        <a:rPr lang="es-MX" sz="1800" dirty="0">
                          <a:effectLst/>
                        </a:rPr>
                        <a:t>Extrajo las ideas principales del tema.</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000" dirty="0">
                          <a:effectLst/>
                        </a:rPr>
                        <a:t> </a:t>
                      </a:r>
                      <a:endParaRPr lang="es-PA" sz="1200" dirty="0">
                        <a:effectLst/>
                        <a:latin typeface="Times New Roman"/>
                        <a:ea typeface="Times New Roman"/>
                      </a:endParaRPr>
                    </a:p>
                  </a:txBody>
                  <a:tcPr marL="68580" marR="68580" marT="0" marB="0"/>
                </a:tc>
                <a:tc>
                  <a:txBody>
                    <a:bodyPr/>
                    <a:lstStyle/>
                    <a:p>
                      <a:pPr>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r>
              <a:tr h="808855">
                <a:tc>
                  <a:txBody>
                    <a:bodyPr/>
                    <a:lstStyle/>
                    <a:p>
                      <a:pPr marL="342900" lvl="0" indent="-342900" algn="just">
                        <a:spcBef>
                          <a:spcPts val="100"/>
                        </a:spcBef>
                        <a:spcAft>
                          <a:spcPts val="100"/>
                        </a:spcAft>
                        <a:buFont typeface="Wingdings"/>
                        <a:buChar char=""/>
                      </a:pPr>
                      <a:r>
                        <a:rPr lang="es-MX" sz="1800" dirty="0">
                          <a:effectLst/>
                        </a:rPr>
                        <a:t>Coordino las ideas y las enlazo de forma adecuada para favorecer la comprensión del tema.</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c>
                  <a:txBody>
                    <a:bodyPr/>
                    <a:lstStyle/>
                    <a:p>
                      <a:pPr>
                        <a:spcBef>
                          <a:spcPts val="100"/>
                        </a:spcBef>
                        <a:spcAft>
                          <a:spcPts val="100"/>
                        </a:spcAft>
                      </a:pPr>
                      <a:r>
                        <a:rPr lang="es-MX" sz="1000" dirty="0">
                          <a:effectLst/>
                        </a:rPr>
                        <a:t> </a:t>
                      </a:r>
                      <a:endParaRPr lang="es-PA" sz="1200" dirty="0">
                        <a:effectLst/>
                        <a:latin typeface="Times New Roman"/>
                        <a:ea typeface="Times New Roman"/>
                      </a:endParaRPr>
                    </a:p>
                  </a:txBody>
                  <a:tcPr marL="68580" marR="68580" marT="0" marB="0"/>
                </a:tc>
              </a:tr>
              <a:tr h="404428">
                <a:tc>
                  <a:txBody>
                    <a:bodyPr/>
                    <a:lstStyle/>
                    <a:p>
                      <a:pPr marL="342900" lvl="0" indent="-342900">
                        <a:spcBef>
                          <a:spcPts val="100"/>
                        </a:spcBef>
                        <a:spcAft>
                          <a:spcPts val="100"/>
                        </a:spcAft>
                        <a:buFont typeface="Wingdings"/>
                        <a:buChar char=""/>
                      </a:pPr>
                      <a:r>
                        <a:rPr lang="es-MX" sz="1800" dirty="0">
                          <a:effectLst/>
                        </a:rPr>
                        <a:t>Aporto comentarios personales sobre el tema.</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c>
                  <a:txBody>
                    <a:bodyPr/>
                    <a:lstStyle/>
                    <a:p>
                      <a:pPr>
                        <a:spcBef>
                          <a:spcPts val="100"/>
                        </a:spcBef>
                        <a:spcAft>
                          <a:spcPts val="100"/>
                        </a:spcAft>
                      </a:pPr>
                      <a:r>
                        <a:rPr lang="es-MX" sz="1000" dirty="0">
                          <a:effectLst/>
                        </a:rPr>
                        <a:t> </a:t>
                      </a:r>
                      <a:endParaRPr lang="es-PA"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240568125"/>
      </p:ext>
    </p:extLst>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lstStyle/>
          <a:p>
            <a:r>
              <a:rPr lang="es-PA" dirty="0" smtClean="0"/>
              <a:t>TAREA #2</a:t>
            </a:r>
            <a:endParaRPr lang="es-PA" dirty="0"/>
          </a:p>
        </p:txBody>
      </p:sp>
      <p:sp>
        <p:nvSpPr>
          <p:cNvPr id="3" name="2 Marcador de contenido"/>
          <p:cNvSpPr>
            <a:spLocks noGrp="1"/>
          </p:cNvSpPr>
          <p:nvPr>
            <p:ph idx="1"/>
          </p:nvPr>
        </p:nvSpPr>
        <p:spPr>
          <a:xfrm>
            <a:off x="0" y="1196752"/>
            <a:ext cx="9036496" cy="5661248"/>
          </a:xfrm>
        </p:spPr>
        <p:txBody>
          <a:bodyPr>
            <a:normAutofit/>
          </a:bodyPr>
          <a:lstStyle/>
          <a:p>
            <a:pPr marL="0" indent="0">
              <a:buNone/>
            </a:pPr>
            <a:r>
              <a:rPr lang="es-MX" dirty="0"/>
              <a:t> </a:t>
            </a:r>
            <a:endParaRPr lang="es-PA" dirty="0"/>
          </a:p>
          <a:p>
            <a:pPr lvl="0"/>
            <a:r>
              <a:rPr lang="es-MX" sz="2800" dirty="0" smtClean="0"/>
              <a:t>Exposición </a:t>
            </a:r>
            <a:r>
              <a:rPr lang="es-MX" sz="2800" dirty="0"/>
              <a:t>de láminas sobre el reciclaje y su </a:t>
            </a:r>
            <a:r>
              <a:rPr lang="es-MX" sz="2800" dirty="0" smtClean="0"/>
              <a:t>utilidad.</a:t>
            </a:r>
            <a:endParaRPr lang="es-PA" sz="2800" dirty="0"/>
          </a:p>
          <a:p>
            <a:pPr lvl="0"/>
            <a:r>
              <a:rPr lang="es-MX" sz="2800" dirty="0"/>
              <a:t>Exponer láminas que estén relacionadas con el reciclaje.</a:t>
            </a:r>
            <a:endParaRPr lang="es-PA" sz="2800" dirty="0"/>
          </a:p>
          <a:p>
            <a:pPr lvl="0"/>
            <a:r>
              <a:rPr lang="es-MX" sz="2800" dirty="0"/>
              <a:t>Confección de cintillos alusivos a la importancia del reciclaje. </a:t>
            </a:r>
            <a:endParaRPr lang="es-PA" sz="2800" dirty="0"/>
          </a:p>
          <a:p>
            <a:endParaRPr lang="es-PA" dirty="0"/>
          </a:p>
        </p:txBody>
      </p:sp>
      <p:graphicFrame>
        <p:nvGraphicFramePr>
          <p:cNvPr id="4" name="3 Tabla"/>
          <p:cNvGraphicFramePr>
            <a:graphicFrameLocks noGrp="1"/>
          </p:cNvGraphicFramePr>
          <p:nvPr>
            <p:extLst>
              <p:ext uri="{D42A27DB-BD31-4B8C-83A1-F6EECF244321}">
                <p14:modId xmlns:p14="http://schemas.microsoft.com/office/powerpoint/2010/main" val="526818022"/>
              </p:ext>
            </p:extLst>
          </p:nvPr>
        </p:nvGraphicFramePr>
        <p:xfrm>
          <a:off x="611560" y="4420096"/>
          <a:ext cx="7992888" cy="2052816"/>
        </p:xfrm>
        <a:graphic>
          <a:graphicData uri="http://schemas.openxmlformats.org/drawingml/2006/table">
            <a:tbl>
              <a:tblPr firstRow="1" firstCol="1" bandRow="1">
                <a:tableStyleId>{17292A2E-F333-43FB-9621-5CBBE7FDCDCB}</a:tableStyleId>
              </a:tblPr>
              <a:tblGrid>
                <a:gridCol w="5886591"/>
                <a:gridCol w="1033356"/>
                <a:gridCol w="1072941"/>
              </a:tblGrid>
              <a:tr h="0">
                <a:tc>
                  <a:txBody>
                    <a:bodyPr/>
                    <a:lstStyle/>
                    <a:p>
                      <a:pPr algn="ctr">
                        <a:spcBef>
                          <a:spcPts val="100"/>
                        </a:spcBef>
                        <a:spcAft>
                          <a:spcPts val="100"/>
                        </a:spcAft>
                      </a:pPr>
                      <a:r>
                        <a:rPr lang="es-MX" sz="1800" dirty="0">
                          <a:effectLst/>
                        </a:rPr>
                        <a:t>CRITERIOS</a:t>
                      </a:r>
                      <a:endParaRPr lang="es-PA" sz="1800" dirty="0">
                        <a:effectLst/>
                        <a:latin typeface="Times New Roman"/>
                        <a:ea typeface="Times New Roman"/>
                      </a:endParaRPr>
                    </a:p>
                  </a:txBody>
                  <a:tcPr marL="68580" marR="68580" marT="0" marB="0"/>
                </a:tc>
                <a:tc>
                  <a:txBody>
                    <a:bodyPr/>
                    <a:lstStyle/>
                    <a:p>
                      <a:pPr algn="ctr">
                        <a:spcBef>
                          <a:spcPts val="100"/>
                        </a:spcBef>
                        <a:spcAft>
                          <a:spcPts val="100"/>
                        </a:spcAft>
                      </a:pPr>
                      <a:r>
                        <a:rPr lang="es-MX" sz="1800">
                          <a:effectLst/>
                        </a:rPr>
                        <a:t>SI</a:t>
                      </a:r>
                      <a:endParaRPr lang="es-PA" sz="1800">
                        <a:effectLst/>
                        <a:latin typeface="Times New Roman"/>
                        <a:ea typeface="Times New Roman"/>
                      </a:endParaRPr>
                    </a:p>
                  </a:txBody>
                  <a:tcPr marL="68580" marR="68580" marT="0" marB="0"/>
                </a:tc>
                <a:tc>
                  <a:txBody>
                    <a:bodyPr/>
                    <a:lstStyle/>
                    <a:p>
                      <a:pPr algn="ctr">
                        <a:spcBef>
                          <a:spcPts val="100"/>
                        </a:spcBef>
                        <a:spcAft>
                          <a:spcPts val="100"/>
                        </a:spcAft>
                      </a:pPr>
                      <a:r>
                        <a:rPr lang="es-MX" sz="1800" dirty="0">
                          <a:effectLst/>
                        </a:rPr>
                        <a:t>NO </a:t>
                      </a:r>
                      <a:endParaRPr lang="es-PA" sz="1800" dirty="0">
                        <a:effectLst/>
                        <a:latin typeface="Times New Roman"/>
                        <a:ea typeface="Times New Roman"/>
                      </a:endParaRPr>
                    </a:p>
                  </a:txBody>
                  <a:tcPr marL="68580" marR="68580" marT="0" marB="0"/>
                </a:tc>
              </a:tr>
              <a:tr h="296416">
                <a:tc>
                  <a:txBody>
                    <a:bodyPr/>
                    <a:lstStyle/>
                    <a:p>
                      <a:pPr marL="342900" lvl="0" indent="-342900" algn="l">
                        <a:spcBef>
                          <a:spcPts val="100"/>
                        </a:spcBef>
                        <a:spcAft>
                          <a:spcPts val="100"/>
                        </a:spcAft>
                        <a:buFont typeface="Wingdings"/>
                        <a:buChar char=""/>
                      </a:pPr>
                      <a:r>
                        <a:rPr lang="es-MX" sz="1800" dirty="0">
                          <a:effectLst/>
                        </a:rPr>
                        <a:t>Selecciono el título apropiado para la lámina</a:t>
                      </a:r>
                      <a:endParaRPr lang="es-PA" sz="1800" dirty="0">
                        <a:effectLst/>
                        <a:latin typeface="Times New Roman"/>
                        <a:ea typeface="Times New Roman"/>
                      </a:endParaRPr>
                    </a:p>
                  </a:txBody>
                  <a:tcPr marL="68580" marR="68580" marT="0" marB="0"/>
                </a:tc>
                <a:tc>
                  <a:txBody>
                    <a:bodyPr/>
                    <a:lstStyle/>
                    <a:p>
                      <a:pPr algn="l">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lgn="l">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r h="296416">
                <a:tc>
                  <a:txBody>
                    <a:bodyPr/>
                    <a:lstStyle/>
                    <a:p>
                      <a:pPr marL="342900" lvl="0" indent="-342900" algn="just">
                        <a:spcBef>
                          <a:spcPts val="100"/>
                        </a:spcBef>
                        <a:spcAft>
                          <a:spcPts val="100"/>
                        </a:spcAft>
                        <a:buFont typeface="Wingdings"/>
                        <a:buChar char=""/>
                      </a:pPr>
                      <a:r>
                        <a:rPr lang="es-MX" sz="1800" dirty="0">
                          <a:effectLst/>
                        </a:rPr>
                        <a:t>Utilizo los conceptos más relevantes del tema.</a:t>
                      </a:r>
                      <a:endParaRPr lang="es-PA" sz="1800" dirty="0">
                        <a:effectLst/>
                        <a:latin typeface="Times New Roman"/>
                        <a:ea typeface="Times New Roman"/>
                      </a:endParaRPr>
                    </a:p>
                  </a:txBody>
                  <a:tcPr marL="68580" marR="68580" marT="0" marB="0"/>
                </a:tc>
                <a:tc>
                  <a:txBody>
                    <a:bodyPr/>
                    <a:lstStyle/>
                    <a:p>
                      <a:pPr algn="l">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c>
                  <a:txBody>
                    <a:bodyPr/>
                    <a:lstStyle/>
                    <a:p>
                      <a:pPr algn="l">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r>
              <a:tr h="592832">
                <a:tc>
                  <a:txBody>
                    <a:bodyPr/>
                    <a:lstStyle/>
                    <a:p>
                      <a:pPr marL="342900" lvl="0" indent="-342900" algn="l">
                        <a:spcBef>
                          <a:spcPts val="100"/>
                        </a:spcBef>
                        <a:spcAft>
                          <a:spcPts val="100"/>
                        </a:spcAft>
                        <a:buFont typeface="Wingdings"/>
                        <a:buChar char=""/>
                      </a:pPr>
                      <a:r>
                        <a:rPr lang="es-MX" sz="1800" dirty="0">
                          <a:effectLst/>
                        </a:rPr>
                        <a:t>Coordino las ideas principales para favorecer la comprensión del tema.</a:t>
                      </a:r>
                      <a:endParaRPr lang="es-PA" sz="1800" dirty="0">
                        <a:effectLst/>
                        <a:latin typeface="Times New Roman"/>
                        <a:ea typeface="Times New Roman"/>
                      </a:endParaRPr>
                    </a:p>
                  </a:txBody>
                  <a:tcPr marL="68580" marR="68580" marT="0" marB="0"/>
                </a:tc>
                <a:tc>
                  <a:txBody>
                    <a:bodyPr/>
                    <a:lstStyle/>
                    <a:p>
                      <a:pPr algn="l">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c>
                  <a:txBody>
                    <a:bodyPr/>
                    <a:lstStyle/>
                    <a:p>
                      <a:pPr algn="l">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r>
              <a:tr h="296416">
                <a:tc>
                  <a:txBody>
                    <a:bodyPr/>
                    <a:lstStyle/>
                    <a:p>
                      <a:pPr marL="342900" lvl="0" indent="-342900" algn="l">
                        <a:spcBef>
                          <a:spcPts val="100"/>
                        </a:spcBef>
                        <a:spcAft>
                          <a:spcPts val="100"/>
                        </a:spcAft>
                        <a:buFont typeface="Wingdings"/>
                        <a:buChar char=""/>
                      </a:pPr>
                      <a:r>
                        <a:rPr lang="es-MX" sz="1800" dirty="0">
                          <a:effectLst/>
                        </a:rPr>
                        <a:t>La lámina fue confeccionada durante el periodo escolar.</a:t>
                      </a:r>
                      <a:endParaRPr lang="es-PA" sz="1800" dirty="0">
                        <a:effectLst/>
                        <a:latin typeface="Times New Roman"/>
                        <a:ea typeface="Times New Roman"/>
                      </a:endParaRPr>
                    </a:p>
                  </a:txBody>
                  <a:tcPr marL="68580" marR="68580" marT="0" marB="0"/>
                </a:tc>
                <a:tc>
                  <a:txBody>
                    <a:bodyPr/>
                    <a:lstStyle/>
                    <a:p>
                      <a:pPr algn="l">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c>
                  <a:txBody>
                    <a:bodyPr/>
                    <a:lstStyle/>
                    <a:p>
                      <a:pPr algn="l">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r>
              <a:tr h="296416">
                <a:tc>
                  <a:txBody>
                    <a:bodyPr/>
                    <a:lstStyle/>
                    <a:p>
                      <a:pPr marL="342900" lvl="0" indent="-342900" algn="l">
                        <a:spcBef>
                          <a:spcPts val="100"/>
                        </a:spcBef>
                        <a:spcAft>
                          <a:spcPts val="100"/>
                        </a:spcAft>
                        <a:buFont typeface="Wingdings"/>
                        <a:buChar char=""/>
                      </a:pPr>
                      <a:r>
                        <a:rPr lang="es-MX" sz="1800" dirty="0">
                          <a:effectLst/>
                        </a:rPr>
                        <a:t> Cada estudiante puede explicar y sustentar la lámina.</a:t>
                      </a:r>
                      <a:endParaRPr lang="es-PA" sz="1800" dirty="0">
                        <a:effectLst/>
                        <a:latin typeface="Times New Roman"/>
                        <a:ea typeface="Times New Roman"/>
                      </a:endParaRPr>
                    </a:p>
                  </a:txBody>
                  <a:tcPr marL="68580" marR="68580" marT="0" marB="0"/>
                </a:tc>
                <a:tc>
                  <a:txBody>
                    <a:bodyPr/>
                    <a:lstStyle/>
                    <a:p>
                      <a:pPr algn="l">
                        <a:spcBef>
                          <a:spcPts val="100"/>
                        </a:spcBef>
                        <a:spcAft>
                          <a:spcPts val="100"/>
                        </a:spcAft>
                      </a:pPr>
                      <a:r>
                        <a:rPr lang="es-MX" sz="1000">
                          <a:effectLst/>
                        </a:rPr>
                        <a:t> </a:t>
                      </a:r>
                      <a:endParaRPr lang="es-PA" sz="1200">
                        <a:effectLst/>
                        <a:latin typeface="Times New Roman"/>
                        <a:ea typeface="Times New Roman"/>
                      </a:endParaRPr>
                    </a:p>
                  </a:txBody>
                  <a:tcPr marL="68580" marR="68580" marT="0" marB="0"/>
                </a:tc>
                <a:tc>
                  <a:txBody>
                    <a:bodyPr/>
                    <a:lstStyle/>
                    <a:p>
                      <a:pPr algn="l">
                        <a:spcBef>
                          <a:spcPts val="100"/>
                        </a:spcBef>
                        <a:spcAft>
                          <a:spcPts val="100"/>
                        </a:spcAft>
                      </a:pPr>
                      <a:r>
                        <a:rPr lang="es-MX" sz="1000" dirty="0">
                          <a:effectLst/>
                        </a:rPr>
                        <a:t> </a:t>
                      </a:r>
                      <a:endParaRPr lang="es-PA"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2830034742"/>
      </p:ext>
    </p:extLst>
  </p:cSld>
  <p:clrMapOvr>
    <a:masterClrMapping/>
  </p:clrMapOvr>
  <p:transition>
    <p:checke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s-PA" dirty="0" smtClean="0"/>
              <a:t>TAREA # 3</a:t>
            </a:r>
            <a:endParaRPr lang="es-PA" dirty="0"/>
          </a:p>
        </p:txBody>
      </p:sp>
      <p:sp>
        <p:nvSpPr>
          <p:cNvPr id="3" name="2 Marcador de contenido"/>
          <p:cNvSpPr>
            <a:spLocks noGrp="1"/>
          </p:cNvSpPr>
          <p:nvPr>
            <p:ph idx="1"/>
          </p:nvPr>
        </p:nvSpPr>
        <p:spPr>
          <a:xfrm>
            <a:off x="0" y="1556792"/>
            <a:ext cx="9144000" cy="5301208"/>
          </a:xfrm>
        </p:spPr>
        <p:txBody>
          <a:bodyPr>
            <a:normAutofit/>
          </a:bodyPr>
          <a:lstStyle/>
          <a:p>
            <a:pPr marL="0" indent="0">
              <a:buNone/>
            </a:pPr>
            <a:endParaRPr lang="es-PA" sz="2400" dirty="0"/>
          </a:p>
          <a:p>
            <a:pPr lvl="0"/>
            <a:r>
              <a:rPr lang="es-MX" sz="2400" dirty="0"/>
              <a:t>Confeccionar objetos con desechos de cartón y plástico</a:t>
            </a:r>
            <a:r>
              <a:rPr lang="es-MX" sz="2400" dirty="0" smtClean="0"/>
              <a:t>.</a:t>
            </a:r>
            <a:endParaRPr lang="es-PA" sz="2400" dirty="0"/>
          </a:p>
          <a:p>
            <a:pPr lvl="0"/>
            <a:r>
              <a:rPr lang="es-MX" sz="2400" dirty="0"/>
              <a:t>Observar video de you tube que nos enseña la utilidad de los materiales reciclables.</a:t>
            </a:r>
            <a:r>
              <a:rPr lang="es-MX" sz="2400" u="sng" dirty="0">
                <a:hlinkClick r:id="rId2"/>
              </a:rPr>
              <a:t> </a:t>
            </a:r>
            <a:r>
              <a:rPr lang="es-MX" sz="2400" u="sng" dirty="0" err="1">
                <a:hlinkClick r:id="rId2"/>
              </a:rPr>
              <a:t>Click</a:t>
            </a:r>
            <a:r>
              <a:rPr lang="es-MX" sz="2400" u="sng" dirty="0">
                <a:hlinkClick r:id="rId2"/>
              </a:rPr>
              <a:t> Aquí</a:t>
            </a:r>
            <a:endParaRPr lang="es-PA" sz="2400" dirty="0"/>
          </a:p>
          <a:p>
            <a:r>
              <a:rPr lang="es-MX" sz="2400" dirty="0"/>
              <a:t>Confeccionar los diferentes objetos de material reciclable</a:t>
            </a:r>
            <a:r>
              <a:rPr lang="es-MX" sz="2400" u="sng" dirty="0">
                <a:hlinkClick r:id="rId3"/>
              </a:rPr>
              <a:t>. </a:t>
            </a:r>
            <a:r>
              <a:rPr lang="es-MX" sz="2400" u="sng" dirty="0" err="1">
                <a:hlinkClick r:id="rId3"/>
              </a:rPr>
              <a:t>Click</a:t>
            </a:r>
            <a:r>
              <a:rPr lang="es-MX" sz="2400" u="sng" dirty="0">
                <a:hlinkClick r:id="rId3"/>
              </a:rPr>
              <a:t> Aquí</a:t>
            </a:r>
            <a:endParaRPr lang="es-PA" sz="2400" dirty="0"/>
          </a:p>
          <a:p>
            <a:endParaRPr lang="es-PA" sz="2400" dirty="0"/>
          </a:p>
        </p:txBody>
      </p:sp>
      <p:graphicFrame>
        <p:nvGraphicFramePr>
          <p:cNvPr id="4" name="3 Tabla"/>
          <p:cNvGraphicFramePr>
            <a:graphicFrameLocks noGrp="1"/>
          </p:cNvGraphicFramePr>
          <p:nvPr>
            <p:extLst>
              <p:ext uri="{D42A27DB-BD31-4B8C-83A1-F6EECF244321}">
                <p14:modId xmlns:p14="http://schemas.microsoft.com/office/powerpoint/2010/main" val="3755725511"/>
              </p:ext>
            </p:extLst>
          </p:nvPr>
        </p:nvGraphicFramePr>
        <p:xfrm>
          <a:off x="1907704" y="3717032"/>
          <a:ext cx="4872355" cy="2960849"/>
        </p:xfrm>
        <a:graphic>
          <a:graphicData uri="http://schemas.openxmlformats.org/drawingml/2006/table">
            <a:tbl>
              <a:tblPr firstRow="1" firstCol="1" bandRow="1">
                <a:tableStyleId>{BDBED569-4797-4DF1-A0F4-6AAB3CD982D8}</a:tableStyleId>
              </a:tblPr>
              <a:tblGrid>
                <a:gridCol w="3588385"/>
                <a:gridCol w="629920"/>
                <a:gridCol w="654050"/>
              </a:tblGrid>
              <a:tr h="244317">
                <a:tc>
                  <a:txBody>
                    <a:bodyPr/>
                    <a:lstStyle/>
                    <a:p>
                      <a:pPr algn="ctr">
                        <a:spcBef>
                          <a:spcPts val="100"/>
                        </a:spcBef>
                        <a:spcAft>
                          <a:spcPts val="100"/>
                        </a:spcAft>
                      </a:pPr>
                      <a:r>
                        <a:rPr lang="es-MX" sz="1800" dirty="0">
                          <a:effectLst/>
                        </a:rPr>
                        <a:t>CRITERIOS</a:t>
                      </a:r>
                      <a:endParaRPr lang="es-PA" sz="1800" dirty="0">
                        <a:effectLst/>
                        <a:latin typeface="Times New Roman"/>
                        <a:ea typeface="Times New Roman"/>
                      </a:endParaRPr>
                    </a:p>
                  </a:txBody>
                  <a:tcPr marL="68580" marR="68580" marT="0" marB="0"/>
                </a:tc>
                <a:tc>
                  <a:txBody>
                    <a:bodyPr/>
                    <a:lstStyle/>
                    <a:p>
                      <a:pPr algn="ctr">
                        <a:spcBef>
                          <a:spcPts val="100"/>
                        </a:spcBef>
                        <a:spcAft>
                          <a:spcPts val="100"/>
                        </a:spcAft>
                      </a:pPr>
                      <a:r>
                        <a:rPr lang="es-MX" sz="1800">
                          <a:effectLst/>
                        </a:rPr>
                        <a:t>SI</a:t>
                      </a:r>
                      <a:endParaRPr lang="es-PA" sz="1800">
                        <a:effectLst/>
                        <a:latin typeface="Times New Roman"/>
                        <a:ea typeface="Times New Roman"/>
                      </a:endParaRPr>
                    </a:p>
                  </a:txBody>
                  <a:tcPr marL="68580" marR="68580" marT="0" marB="0"/>
                </a:tc>
                <a:tc>
                  <a:txBody>
                    <a:bodyPr/>
                    <a:lstStyle/>
                    <a:p>
                      <a:pPr algn="ctr">
                        <a:spcBef>
                          <a:spcPts val="100"/>
                        </a:spcBef>
                        <a:spcAft>
                          <a:spcPts val="100"/>
                        </a:spcAft>
                      </a:pPr>
                      <a:r>
                        <a:rPr lang="es-MX" sz="1800">
                          <a:effectLst/>
                        </a:rPr>
                        <a:t>NO </a:t>
                      </a:r>
                      <a:endParaRPr lang="es-PA" sz="1800">
                        <a:effectLst/>
                        <a:latin typeface="Times New Roman"/>
                        <a:ea typeface="Times New Roman"/>
                      </a:endParaRPr>
                    </a:p>
                  </a:txBody>
                  <a:tcPr marL="68580" marR="68580" marT="0" marB="0"/>
                </a:tc>
              </a:tr>
              <a:tr h="488633">
                <a:tc>
                  <a:txBody>
                    <a:bodyPr/>
                    <a:lstStyle/>
                    <a:p>
                      <a:pPr marL="342900" lvl="0" indent="-342900">
                        <a:spcBef>
                          <a:spcPts val="100"/>
                        </a:spcBef>
                        <a:spcAft>
                          <a:spcPts val="100"/>
                        </a:spcAft>
                        <a:buFont typeface="Wingdings"/>
                        <a:buChar char=""/>
                      </a:pPr>
                      <a:r>
                        <a:rPr lang="es-MX" sz="1600" dirty="0">
                          <a:effectLst/>
                        </a:rPr>
                        <a:t>Observo detalladamente los videos</a:t>
                      </a:r>
                      <a:endParaRPr lang="es-PA" sz="1600" dirty="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r>
              <a:tr h="488633">
                <a:tc>
                  <a:txBody>
                    <a:bodyPr/>
                    <a:lstStyle/>
                    <a:p>
                      <a:pPr marL="342900" lvl="0" indent="-342900" algn="just">
                        <a:spcBef>
                          <a:spcPts val="100"/>
                        </a:spcBef>
                        <a:spcAft>
                          <a:spcPts val="100"/>
                        </a:spcAft>
                        <a:buFont typeface="Wingdings"/>
                        <a:buChar char=""/>
                      </a:pPr>
                      <a:r>
                        <a:rPr lang="es-MX" sz="1600" dirty="0">
                          <a:effectLst/>
                        </a:rPr>
                        <a:t>Comento con sus compañeros lo observado</a:t>
                      </a:r>
                      <a:endParaRPr lang="es-PA" sz="1600" dirty="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r h="732950">
                <a:tc>
                  <a:txBody>
                    <a:bodyPr/>
                    <a:lstStyle/>
                    <a:p>
                      <a:pPr marL="342900" lvl="0" indent="-342900">
                        <a:spcBef>
                          <a:spcPts val="100"/>
                        </a:spcBef>
                        <a:spcAft>
                          <a:spcPts val="100"/>
                        </a:spcAft>
                        <a:buFont typeface="Wingdings"/>
                        <a:buChar char=""/>
                      </a:pPr>
                      <a:r>
                        <a:rPr lang="es-MX" sz="1600" dirty="0">
                          <a:effectLst/>
                        </a:rPr>
                        <a:t>Siguió indicaciones precisas para la confección de los objetos.</a:t>
                      </a:r>
                      <a:endParaRPr lang="es-PA" sz="1600" dirty="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r h="488633">
                <a:tc>
                  <a:txBody>
                    <a:bodyPr/>
                    <a:lstStyle/>
                    <a:p>
                      <a:pPr marL="342900" lvl="0" indent="-342900">
                        <a:spcBef>
                          <a:spcPts val="100"/>
                        </a:spcBef>
                        <a:spcAft>
                          <a:spcPts val="100"/>
                        </a:spcAft>
                        <a:buFont typeface="Wingdings"/>
                        <a:buChar char=""/>
                      </a:pPr>
                      <a:r>
                        <a:rPr lang="es-MX" sz="1600" dirty="0">
                          <a:effectLst/>
                        </a:rPr>
                        <a:t>Plasmo su creatividad a cada uno de ellos</a:t>
                      </a:r>
                      <a:endParaRPr lang="es-PA" sz="1600" dirty="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r h="0">
                <a:tc>
                  <a:txBody>
                    <a:bodyPr/>
                    <a:lstStyle/>
                    <a:p>
                      <a:pPr marL="342900" lvl="0" indent="-342900">
                        <a:spcBef>
                          <a:spcPts val="100"/>
                        </a:spcBef>
                        <a:spcAft>
                          <a:spcPts val="100"/>
                        </a:spcAft>
                        <a:buFont typeface="Wingdings"/>
                        <a:buChar char=""/>
                      </a:pPr>
                      <a:r>
                        <a:rPr lang="es-MX" sz="1600" dirty="0">
                          <a:effectLst/>
                        </a:rPr>
                        <a:t>Sustento los materiales que utilizo y su utilidad.</a:t>
                      </a:r>
                      <a:endParaRPr lang="es-PA" sz="1600" dirty="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661985481"/>
      </p:ext>
    </p:extLst>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es-PA" dirty="0" smtClean="0"/>
              <a:t>TAREA # 4</a:t>
            </a:r>
            <a:endParaRPr lang="es-PA" dirty="0"/>
          </a:p>
        </p:txBody>
      </p:sp>
      <p:sp>
        <p:nvSpPr>
          <p:cNvPr id="3" name="2 Marcador de contenido"/>
          <p:cNvSpPr>
            <a:spLocks noGrp="1"/>
          </p:cNvSpPr>
          <p:nvPr>
            <p:ph idx="1"/>
          </p:nvPr>
        </p:nvSpPr>
        <p:spPr>
          <a:xfrm>
            <a:off x="0" y="1600200"/>
            <a:ext cx="9144000" cy="5141168"/>
          </a:xfrm>
        </p:spPr>
        <p:txBody>
          <a:bodyPr>
            <a:normAutofit/>
          </a:bodyPr>
          <a:lstStyle/>
          <a:p>
            <a:pPr lvl="0" algn="just"/>
            <a:r>
              <a:rPr lang="es-MX" sz="2400" dirty="0" smtClean="0"/>
              <a:t>Exposición </a:t>
            </a:r>
            <a:r>
              <a:rPr lang="es-MX" sz="2400" dirty="0"/>
              <a:t>de trabajos confeccionados con material reciclable.</a:t>
            </a:r>
            <a:endParaRPr lang="es-PA" sz="2400" dirty="0"/>
          </a:p>
          <a:p>
            <a:pPr lvl="0" algn="just"/>
            <a:r>
              <a:rPr lang="es-MX" sz="2400" dirty="0"/>
              <a:t>Explicar detalladamente como se han confeccionado los objetos y la utilidad a los visitantes.</a:t>
            </a:r>
            <a:endParaRPr lang="es-PA" sz="2400" dirty="0"/>
          </a:p>
          <a:p>
            <a:pPr lvl="0" algn="just"/>
            <a:r>
              <a:rPr lang="es-MX" sz="2400" dirty="0"/>
              <a:t>Presentación de videos de los diferentes talleres al momento de la </a:t>
            </a:r>
            <a:r>
              <a:rPr lang="es-MX" sz="2400" dirty="0" smtClean="0"/>
              <a:t>confección.</a:t>
            </a:r>
            <a:endParaRPr lang="es-PA" sz="2400" dirty="0"/>
          </a:p>
        </p:txBody>
      </p:sp>
      <p:graphicFrame>
        <p:nvGraphicFramePr>
          <p:cNvPr id="4" name="3 Tabla"/>
          <p:cNvGraphicFramePr>
            <a:graphicFrameLocks noGrp="1"/>
          </p:cNvGraphicFramePr>
          <p:nvPr>
            <p:extLst>
              <p:ext uri="{D42A27DB-BD31-4B8C-83A1-F6EECF244321}">
                <p14:modId xmlns:p14="http://schemas.microsoft.com/office/powerpoint/2010/main" val="3483960603"/>
              </p:ext>
            </p:extLst>
          </p:nvPr>
        </p:nvGraphicFramePr>
        <p:xfrm>
          <a:off x="683568" y="4293096"/>
          <a:ext cx="7776864" cy="2194560"/>
        </p:xfrm>
        <a:graphic>
          <a:graphicData uri="http://schemas.openxmlformats.org/drawingml/2006/table">
            <a:tbl>
              <a:tblPr firstRow="1" firstCol="1" bandRow="1">
                <a:tableStyleId>{10A1B5D5-9B99-4C35-A422-299274C87663}</a:tableStyleId>
              </a:tblPr>
              <a:tblGrid>
                <a:gridCol w="5728136"/>
                <a:gridCol w="1005132"/>
                <a:gridCol w="1043596"/>
              </a:tblGrid>
              <a:tr h="0">
                <a:tc>
                  <a:txBody>
                    <a:bodyPr/>
                    <a:lstStyle/>
                    <a:p>
                      <a:pPr algn="ctr">
                        <a:spcBef>
                          <a:spcPts val="100"/>
                        </a:spcBef>
                        <a:spcAft>
                          <a:spcPts val="100"/>
                        </a:spcAft>
                      </a:pPr>
                      <a:r>
                        <a:rPr lang="es-MX" sz="1800" dirty="0">
                          <a:effectLst/>
                        </a:rPr>
                        <a:t>CRITERIOS</a:t>
                      </a:r>
                      <a:endParaRPr lang="es-PA" sz="1800" dirty="0">
                        <a:effectLst/>
                        <a:latin typeface="Times New Roman"/>
                        <a:ea typeface="Times New Roman"/>
                      </a:endParaRPr>
                    </a:p>
                  </a:txBody>
                  <a:tcPr marL="68580" marR="68580" marT="0" marB="0"/>
                </a:tc>
                <a:tc>
                  <a:txBody>
                    <a:bodyPr/>
                    <a:lstStyle/>
                    <a:p>
                      <a:pPr algn="ctr">
                        <a:spcBef>
                          <a:spcPts val="100"/>
                        </a:spcBef>
                        <a:spcAft>
                          <a:spcPts val="100"/>
                        </a:spcAft>
                      </a:pPr>
                      <a:r>
                        <a:rPr lang="es-MX" sz="1800">
                          <a:effectLst/>
                        </a:rPr>
                        <a:t>SI</a:t>
                      </a:r>
                      <a:endParaRPr lang="es-PA" sz="1800">
                        <a:effectLst/>
                        <a:latin typeface="Times New Roman"/>
                        <a:ea typeface="Times New Roman"/>
                      </a:endParaRPr>
                    </a:p>
                  </a:txBody>
                  <a:tcPr marL="68580" marR="68580" marT="0" marB="0"/>
                </a:tc>
                <a:tc>
                  <a:txBody>
                    <a:bodyPr/>
                    <a:lstStyle/>
                    <a:p>
                      <a:pPr algn="ctr">
                        <a:spcBef>
                          <a:spcPts val="100"/>
                        </a:spcBef>
                        <a:spcAft>
                          <a:spcPts val="100"/>
                        </a:spcAft>
                      </a:pPr>
                      <a:r>
                        <a:rPr lang="es-MX" sz="1800">
                          <a:effectLst/>
                        </a:rPr>
                        <a:t>NO </a:t>
                      </a:r>
                      <a:endParaRPr lang="es-PA" sz="1800">
                        <a:effectLst/>
                        <a:latin typeface="Times New Roman"/>
                        <a:ea typeface="Times New Roman"/>
                      </a:endParaRPr>
                    </a:p>
                  </a:txBody>
                  <a:tcPr marL="68580" marR="68580" marT="0" marB="0"/>
                </a:tc>
              </a:tr>
              <a:tr h="107727">
                <a:tc>
                  <a:txBody>
                    <a:bodyPr/>
                    <a:lstStyle/>
                    <a:p>
                      <a:pPr marL="342900" lvl="0" indent="-342900" algn="just">
                        <a:spcBef>
                          <a:spcPts val="100"/>
                        </a:spcBef>
                        <a:spcAft>
                          <a:spcPts val="100"/>
                        </a:spcAft>
                        <a:buFont typeface="Wingdings"/>
                        <a:buChar char=""/>
                      </a:pPr>
                      <a:r>
                        <a:rPr lang="es-MX" sz="1800" dirty="0">
                          <a:effectLst/>
                        </a:rPr>
                        <a:t>Redacto una leyenda para cada imagen.</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r>
              <a:tr h="0">
                <a:tc>
                  <a:txBody>
                    <a:bodyPr/>
                    <a:lstStyle/>
                    <a:p>
                      <a:pPr marL="342900" lvl="0" indent="-342900">
                        <a:spcBef>
                          <a:spcPts val="100"/>
                        </a:spcBef>
                        <a:spcAft>
                          <a:spcPts val="100"/>
                        </a:spcAft>
                        <a:buFont typeface="Wingdings"/>
                        <a:buChar char=""/>
                      </a:pPr>
                      <a:r>
                        <a:rPr lang="es-MX" sz="1800" dirty="0">
                          <a:effectLst/>
                        </a:rPr>
                        <a:t>El contenido de las diapositivas es preciso. </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r h="153670">
                <a:tc>
                  <a:txBody>
                    <a:bodyPr/>
                    <a:lstStyle/>
                    <a:p>
                      <a:pPr marL="342900" lvl="0" indent="-342900">
                        <a:spcBef>
                          <a:spcPts val="100"/>
                        </a:spcBef>
                        <a:spcAft>
                          <a:spcPts val="100"/>
                        </a:spcAft>
                        <a:buFont typeface="Wingdings"/>
                        <a:buChar char=""/>
                      </a:pPr>
                      <a:r>
                        <a:rPr lang="es-MX" sz="1800" dirty="0">
                          <a:effectLst/>
                        </a:rPr>
                        <a:t>Existe un balance entre las imágenes y el texto.</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a:effectLst/>
                        </a:rPr>
                        <a:t> </a:t>
                      </a:r>
                      <a:endParaRPr lang="es-PA" sz="180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r h="328930">
                <a:tc>
                  <a:txBody>
                    <a:bodyPr/>
                    <a:lstStyle/>
                    <a:p>
                      <a:pPr marL="342900" lvl="0" indent="-342900">
                        <a:spcBef>
                          <a:spcPts val="100"/>
                        </a:spcBef>
                        <a:spcAft>
                          <a:spcPts val="100"/>
                        </a:spcAft>
                        <a:buFont typeface="Wingdings"/>
                        <a:buChar char=""/>
                      </a:pPr>
                      <a:r>
                        <a:rPr lang="es-MX" sz="1800" dirty="0">
                          <a:effectLst/>
                        </a:rPr>
                        <a:t>La presentación es atractiva e interactiva y mantiene el interés del público.</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r h="292735">
                <a:tc>
                  <a:txBody>
                    <a:bodyPr/>
                    <a:lstStyle/>
                    <a:p>
                      <a:pPr marL="342900" lvl="0" indent="-342900">
                        <a:spcBef>
                          <a:spcPts val="100"/>
                        </a:spcBef>
                        <a:spcAft>
                          <a:spcPts val="100"/>
                        </a:spcAft>
                        <a:buFont typeface="Wingdings"/>
                        <a:buChar char=""/>
                      </a:pPr>
                      <a:r>
                        <a:rPr lang="es-MX" sz="1800" dirty="0">
                          <a:effectLst/>
                        </a:rPr>
                        <a:t>La presentación fue elaborada en equipo y cada miembro puede sustentar el tema.</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c>
                  <a:txBody>
                    <a:bodyPr/>
                    <a:lstStyle/>
                    <a:p>
                      <a:pPr>
                        <a:spcBef>
                          <a:spcPts val="100"/>
                        </a:spcBef>
                        <a:spcAft>
                          <a:spcPts val="100"/>
                        </a:spcAft>
                      </a:pPr>
                      <a:r>
                        <a:rPr lang="es-MX" sz="1800" dirty="0">
                          <a:effectLst/>
                        </a:rPr>
                        <a:t> </a:t>
                      </a:r>
                      <a:endParaRPr lang="es-PA" sz="18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787259797"/>
      </p:ext>
    </p:extLst>
  </p:cSld>
  <p:clrMapOvr>
    <a:masterClrMapping/>
  </p:clrMapOvr>
  <p:transition>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88640"/>
            <a:ext cx="8229600" cy="6192688"/>
          </a:xfrm>
          <a:effectLst>
            <a:glow rad="228600">
              <a:schemeClr val="accent1">
                <a:satMod val="175000"/>
                <a:alpha val="40000"/>
              </a:schemeClr>
            </a:glow>
          </a:effectLst>
          <a:scene3d>
            <a:camera prst="orthographicFront"/>
            <a:lightRig rig="threePt" dir="t"/>
          </a:scene3d>
          <a:sp3d>
            <a:bevelT prst="slope"/>
          </a:sp3d>
        </p:spPr>
        <p:style>
          <a:lnRef idx="1">
            <a:schemeClr val="accent3"/>
          </a:lnRef>
          <a:fillRef idx="2">
            <a:schemeClr val="accent3"/>
          </a:fillRef>
          <a:effectRef idx="1">
            <a:schemeClr val="accent3"/>
          </a:effectRef>
          <a:fontRef idx="minor">
            <a:schemeClr val="dk1"/>
          </a:fontRef>
        </p:style>
        <p:txBody>
          <a:bodyPr/>
          <a:lstStyle/>
          <a:p>
            <a:endParaRPr lang="es-PA"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hlinkClick r:id="rId2" action="ppaction://hlinkfile"/>
            </a:endParaRPr>
          </a:p>
          <a:p>
            <a:endParaRPr lang="es-PA"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hlinkClick r:id="rId2" action="ppaction://hlinkfile"/>
            </a:endParaRPr>
          </a:p>
          <a:p>
            <a:endParaRPr lang="es-PA"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hlinkClick r:id="rId2" action="ppaction://hlinkfile"/>
            </a:endParaRPr>
          </a:p>
          <a:p>
            <a:endParaRPr lang="es-PA"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hlinkClick r:id="rId2" action="ppaction://hlinkfile"/>
            </a:endParaRPr>
          </a:p>
          <a:p>
            <a:endParaRPr lang="es-PA"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hlinkClick r:id="rId2" action="ppaction://hlinkfile"/>
            </a:endParaRPr>
          </a:p>
          <a:p>
            <a:r>
              <a:rPr lang="es-PA"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hlinkClick r:id="rId2" action="ppaction://hlinkfile"/>
              </a:rPr>
              <a:t>Rubrica de evaluación</a:t>
            </a:r>
            <a:endParaRPr lang="es-PA"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11212269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lnSpcReduction="10000"/>
          </a:bodyPr>
          <a:lstStyle/>
          <a:p>
            <a:endParaRPr lang="es-PA" dirty="0" smtClean="0"/>
          </a:p>
          <a:p>
            <a:endParaRPr lang="es-PA" dirty="0"/>
          </a:p>
          <a:p>
            <a:pPr>
              <a:buNone/>
            </a:pPr>
            <a:endParaRPr lang="es-PA" dirty="0" smtClean="0"/>
          </a:p>
          <a:p>
            <a:endParaRPr lang="es-PA" dirty="0" smtClean="0"/>
          </a:p>
          <a:p>
            <a:endParaRPr lang="es-PA" dirty="0" smtClean="0"/>
          </a:p>
          <a:p>
            <a:pPr algn="ctr">
              <a:buNone/>
            </a:pPr>
            <a:endParaRPr lang="es-PA"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Algerian" pitchFamily="82" charset="0"/>
            </a:endParaRPr>
          </a:p>
          <a:p>
            <a:pPr algn="ctr">
              <a:buNone/>
            </a:pPr>
            <a:endParaRPr lang="es-PA"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Algerian" pitchFamily="82" charset="0"/>
            </a:endParaRPr>
          </a:p>
          <a:p>
            <a:pPr algn="ctr">
              <a:buNone/>
            </a:pPr>
            <a:endParaRPr lang="es-PA"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Algerian" pitchFamily="82" charset="0"/>
            </a:endParaRPr>
          </a:p>
          <a:p>
            <a:pPr algn="ctr">
              <a:buNone/>
            </a:pPr>
            <a:r>
              <a:rPr lang="es-PA"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Algerian" pitchFamily="82" charset="0"/>
              </a:rPr>
              <a:t>**********GRACIAS**********</a:t>
            </a:r>
            <a:endParaRPr lang="es-PA" sz="54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Algerian" pitchFamily="82" charset="0"/>
            </a:endParaRPr>
          </a:p>
        </p:txBody>
      </p:sp>
      <p:pic>
        <p:nvPicPr>
          <p:cNvPr id="1027" name="Picture 3" descr="C:\Users\Vielka\AppData\Local\Microsoft\Windows\Temporary Internet Files\Content.IE5\QCXQTUQ5\MP900408919[1].jpg"/>
          <p:cNvPicPr>
            <a:picLocks noChangeAspect="1" noChangeArrowheads="1"/>
          </p:cNvPicPr>
          <p:nvPr/>
        </p:nvPicPr>
        <p:blipFill>
          <a:blip r:embed="rId2" cstate="print"/>
          <a:srcRect l="8134" t="13650" r="5768" b="25451"/>
          <a:stretch>
            <a:fillRect/>
          </a:stretch>
        </p:blipFill>
        <p:spPr bwMode="auto">
          <a:xfrm>
            <a:off x="539552" y="476672"/>
            <a:ext cx="8064896" cy="4608512"/>
          </a:xfrm>
          <a:prstGeom prst="rect">
            <a:avLst/>
          </a:prstGeom>
          <a:ln>
            <a:noFill/>
          </a:ln>
          <a:effectLst>
            <a:softEdge rad="112500"/>
          </a:effectLst>
        </p:spPr>
      </p:pic>
    </p:spTree>
    <p:extLst>
      <p:ext uri="{BB962C8B-B14F-4D97-AF65-F5344CB8AC3E}">
        <p14:creationId xmlns:p14="http://schemas.microsoft.com/office/powerpoint/2010/main" val="2745298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diamond(in)">
                                      <p:cBhvr>
                                        <p:cTn id="7" dur="20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nodeType="clickEffect">
                                  <p:stCondLst>
                                    <p:cond delay="0"/>
                                  </p:stCondLst>
                                  <p:childTnLst>
                                    <p:animScale>
                                      <p:cBhvr>
                                        <p:cTn id="11" dur="2000" fill="hold"/>
                                        <p:tgtEl>
                                          <p:spTgt spid="3">
                                            <p:txEl>
                                              <p:pRg st="8" end="8"/>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308869"/>
          </a:xfrm>
        </p:spPr>
        <p:txBody>
          <a:bodyPr/>
          <a:lstStyle/>
          <a:p>
            <a:pPr algn="ctr"/>
            <a:r>
              <a:rPr lang="es-PA" dirty="0" smtClean="0"/>
              <a:t>DESCRIPCIÓN</a:t>
            </a:r>
            <a:endParaRPr lang="es-PA" dirty="0"/>
          </a:p>
        </p:txBody>
      </p:sp>
      <p:sp>
        <p:nvSpPr>
          <p:cNvPr id="3" name="2 Marcador de contenido"/>
          <p:cNvSpPr>
            <a:spLocks noGrp="1"/>
          </p:cNvSpPr>
          <p:nvPr>
            <p:ph idx="1"/>
          </p:nvPr>
        </p:nvSpPr>
        <p:spPr>
          <a:xfrm>
            <a:off x="467544" y="1340768"/>
            <a:ext cx="8208912" cy="5184576"/>
          </a:xfrm>
          <a:ln>
            <a:solidFill>
              <a:srgbClr val="00B0F0"/>
            </a:solidFill>
          </a:ln>
          <a:scene3d>
            <a:camera prst="orthographicFront"/>
            <a:lightRig rig="threePt" dir="t"/>
          </a:scene3d>
          <a:sp3d>
            <a:bevelT prst="angle"/>
          </a:sp3d>
        </p:spPr>
        <p:style>
          <a:lnRef idx="1">
            <a:schemeClr val="accent2"/>
          </a:lnRef>
          <a:fillRef idx="2">
            <a:schemeClr val="accent2"/>
          </a:fillRef>
          <a:effectRef idx="1">
            <a:schemeClr val="accent2"/>
          </a:effectRef>
          <a:fontRef idx="minor">
            <a:schemeClr val="dk1"/>
          </a:fontRef>
        </p:style>
        <p:txBody>
          <a:bodyPr>
            <a:normAutofit fontScale="62500" lnSpcReduction="20000"/>
          </a:bodyPr>
          <a:lstStyle/>
          <a:p>
            <a:pPr algn="just"/>
            <a:r>
              <a:rPr lang="es-MX" dirty="0" smtClean="0"/>
              <a:t>Se </a:t>
            </a:r>
            <a:r>
              <a:rPr lang="es-MX" dirty="0"/>
              <a:t>sabe que el Reciclaje proporciona innumerables beneficios al medio ambiente y a la sociedad, ya que es una actividad voluntaria que practican muchos habitantes comprometidos con la conservación de nuestro Medio Ambiente. Más información </a:t>
            </a:r>
            <a:r>
              <a:rPr lang="es-MX" u="sng" dirty="0" err="1">
                <a:hlinkClick r:id="rId2"/>
              </a:rPr>
              <a:t>click</a:t>
            </a:r>
            <a:r>
              <a:rPr lang="es-MX" u="sng" dirty="0">
                <a:hlinkClick r:id="rId2"/>
              </a:rPr>
              <a:t> aquí</a:t>
            </a:r>
            <a:r>
              <a:rPr lang="es-MX" dirty="0"/>
              <a:t>  Reciclar es más fácil que nunca ya que los fabricantes ponen en las etiquetas símbolos de reciclaje que permiten que los niños lo puedan distinguir con mayor facilidad, es por eso que hemos decidido darle vida a los materiales reciclables como los cartones de leche, los envases de cartón de los huevos, envases plásticos, y  otros  los mismos nos van a servir para confeccionar diversos objetos.</a:t>
            </a:r>
            <a:endParaRPr lang="es-PA" dirty="0"/>
          </a:p>
          <a:p>
            <a:pPr algn="just"/>
            <a:r>
              <a:rPr lang="es-MX" dirty="0"/>
              <a:t>El observar que podemos darle un toque especial a los materiales que creemos que son desechos y que no tienen ningún valor, nos compromete a enseñar mediante diferentes técnicas a esas personitas que ante la humanidad se presentan como uno de los grupos más vulnerables la importancia, de cómo darle forma a muchos de los materiales que creíamos que eran desechos en objetos llenos de valor y de creatividad y al mismo tiempo como podemos conservar nuestro Medio Ambiente. </a:t>
            </a:r>
            <a:endParaRPr lang="es-PA" dirty="0"/>
          </a:p>
          <a:p>
            <a:pPr algn="just"/>
            <a:r>
              <a:rPr lang="es-MX" dirty="0"/>
              <a:t>Para mayor información sobre el tema hacer </a:t>
            </a:r>
            <a:r>
              <a:rPr lang="es-MX" u="sng" dirty="0" err="1">
                <a:hlinkClick r:id="rId3"/>
              </a:rPr>
              <a:t>Click</a:t>
            </a:r>
            <a:r>
              <a:rPr lang="es-MX" u="sng" dirty="0">
                <a:hlinkClick r:id="rId3"/>
              </a:rPr>
              <a:t> Aquí</a:t>
            </a:r>
            <a:endParaRPr lang="es-PA" dirty="0"/>
          </a:p>
          <a:p>
            <a:endParaRPr lang="es-PA" dirty="0">
              <a:latin typeface="Microsoft YaHei" pitchFamily="34" charset="-122"/>
              <a:ea typeface="Microsoft YaHei" pitchFamily="34" charset="-122"/>
              <a:cs typeface="Khmer UI" pitchFamily="34" charset="0"/>
            </a:endParaRPr>
          </a:p>
        </p:txBody>
      </p:sp>
    </p:spTree>
    <p:extLst>
      <p:ext uri="{BB962C8B-B14F-4D97-AF65-F5344CB8AC3E}">
        <p14:creationId xmlns:p14="http://schemas.microsoft.com/office/powerpoint/2010/main" val="383784359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wipe(down)">
                                      <p:cBhvr>
                                        <p:cTn id="15" dur="5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wipe(down)">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ipe(down)">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404664"/>
            <a:ext cx="8208912" cy="612068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style>
          <a:lnRef idx="0">
            <a:scrgbClr r="0" g="0" b="0"/>
          </a:lnRef>
          <a:fillRef idx="1003">
            <a:schemeClr val="dk2"/>
          </a:fillRef>
          <a:effectRef idx="0">
            <a:scrgbClr r="0" g="0" b="0"/>
          </a:effectRef>
          <a:fontRef idx="major"/>
        </p:style>
      </p:pic>
      <p:sp>
        <p:nvSpPr>
          <p:cNvPr id="2" name="1 Título"/>
          <p:cNvSpPr>
            <a:spLocks noGrp="1"/>
          </p:cNvSpPr>
          <p:nvPr>
            <p:ph type="title"/>
          </p:nvPr>
        </p:nvSpPr>
        <p:spPr>
          <a:xfrm>
            <a:off x="467544" y="476672"/>
            <a:ext cx="8041440" cy="1442674"/>
          </a:xfrm>
        </p:spPr>
        <p:txBody>
          <a:bodyPr/>
          <a:lstStyle/>
          <a:p>
            <a:pPr algn="ctr"/>
            <a:r>
              <a:rPr lang="es-PA" dirty="0" smtClean="0">
                <a:latin typeface="+mn-lt"/>
              </a:rPr>
              <a:t>OBJETIVO</a:t>
            </a:r>
            <a:r>
              <a:rPr lang="es-PA" dirty="0" smtClean="0"/>
              <a:t> GENERAL</a:t>
            </a:r>
            <a:endParaRPr lang="es-PA" dirty="0"/>
          </a:p>
        </p:txBody>
      </p:sp>
      <p:sp>
        <p:nvSpPr>
          <p:cNvPr id="3" name="2 Marcador de contenido"/>
          <p:cNvSpPr>
            <a:spLocks noGrp="1"/>
          </p:cNvSpPr>
          <p:nvPr>
            <p:ph idx="1"/>
          </p:nvPr>
        </p:nvSpPr>
        <p:spPr>
          <a:xfrm>
            <a:off x="467544" y="2038388"/>
            <a:ext cx="8496944" cy="4486956"/>
          </a:xfrm>
        </p:spPr>
        <p:txBody>
          <a:bodyPr>
            <a:noAutofit/>
          </a:bodyPr>
          <a:lstStyle/>
          <a:p>
            <a:pPr marL="0" indent="0">
              <a:buNone/>
            </a:pPr>
            <a:endParaRPr lang="es-MX" sz="3200" dirty="0" smtClean="0"/>
          </a:p>
          <a:p>
            <a:pPr marL="0" indent="0" algn="just">
              <a:buNone/>
            </a:pPr>
            <a:r>
              <a:rPr lang="es-MX" sz="3200" b="1" dirty="0" smtClean="0">
                <a:solidFill>
                  <a:srgbClr val="C00000"/>
                </a:solidFill>
              </a:rPr>
              <a:t>Conocer </a:t>
            </a:r>
            <a:r>
              <a:rPr lang="es-MX" sz="3200" b="1" dirty="0">
                <a:solidFill>
                  <a:srgbClr val="C00000"/>
                </a:solidFill>
              </a:rPr>
              <a:t>mediante la recolección de diferentes </a:t>
            </a:r>
            <a:r>
              <a:rPr lang="es-MX" sz="3200" b="1" dirty="0" smtClean="0">
                <a:solidFill>
                  <a:srgbClr val="C00000"/>
                </a:solidFill>
              </a:rPr>
              <a:t>desechos de cartón y plástico </a:t>
            </a:r>
            <a:r>
              <a:rPr lang="es-MX" sz="3200" b="1" dirty="0">
                <a:solidFill>
                  <a:srgbClr val="C00000"/>
                </a:solidFill>
              </a:rPr>
              <a:t>la importancia del </a:t>
            </a:r>
            <a:r>
              <a:rPr lang="es-MX" sz="3200" b="1" dirty="0" smtClean="0">
                <a:solidFill>
                  <a:srgbClr val="C00000"/>
                </a:solidFill>
              </a:rPr>
              <a:t>Reciclaje, </a:t>
            </a:r>
            <a:r>
              <a:rPr lang="es-MX" sz="3200" b="1" dirty="0">
                <a:solidFill>
                  <a:srgbClr val="C00000"/>
                </a:solidFill>
              </a:rPr>
              <a:t>y la utilidad que se le puede dar al mismo y de esta manera como ayudamos a la conservación de nuestro Medio Ambiente.</a:t>
            </a:r>
            <a:endParaRPr lang="es-PA" sz="3200" b="1" dirty="0">
              <a:solidFill>
                <a:srgbClr val="C00000"/>
              </a:solidFill>
            </a:endParaRPr>
          </a:p>
          <a:p>
            <a:endParaRPr lang="es-PA" sz="3200" b="1" dirty="0"/>
          </a:p>
        </p:txBody>
      </p:sp>
    </p:spTree>
    <p:extLst>
      <p:ext uri="{BB962C8B-B14F-4D97-AF65-F5344CB8AC3E}">
        <p14:creationId xmlns:p14="http://schemas.microsoft.com/office/powerpoint/2010/main" val="3598595354"/>
      </p:ext>
    </p:extLst>
  </p:cSld>
  <p:clrMapOvr>
    <a:masterClrMapping/>
  </p:clrMapOvr>
  <p:transition>
    <p:strip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Imagen 13" descr="reciclar">
            <a:hlinkClick r:id="rId2" tooltip="&quot;reciclar&quo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5335">
            <a:off x="5157831" y="1487552"/>
            <a:ext cx="3096344" cy="2664296"/>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1043608" y="404664"/>
            <a:ext cx="7024744" cy="504056"/>
          </a:xfrm>
        </p:spPr>
        <p:txBody>
          <a:bodyPr>
            <a:normAutofit fontScale="90000"/>
          </a:bodyPr>
          <a:lstStyle/>
          <a:p>
            <a:pPr algn="ctr"/>
            <a:r>
              <a:rPr lang="es-PA" dirty="0" smtClean="0"/>
              <a:t>RECURSOS</a:t>
            </a:r>
            <a:endParaRPr lang="es-PA" dirty="0"/>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0965942">
            <a:off x="4192523" y="4296983"/>
            <a:ext cx="3337682" cy="1667255"/>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a:xfrm>
            <a:off x="611560" y="1268760"/>
            <a:ext cx="7992888" cy="5112568"/>
          </a:xfrm>
        </p:spPr>
        <p:txBody>
          <a:bodyPr>
            <a:normAutofit fontScale="92500" lnSpcReduction="20000"/>
          </a:bodyPr>
          <a:lstStyle/>
          <a:p>
            <a:r>
              <a:rPr lang="es-MX" dirty="0"/>
              <a:t>Cartones de </a:t>
            </a:r>
            <a:r>
              <a:rPr lang="es-MX" dirty="0" smtClean="0"/>
              <a:t>leche,</a:t>
            </a:r>
          </a:p>
          <a:p>
            <a:r>
              <a:rPr lang="es-MX" dirty="0"/>
              <a:t>C</a:t>
            </a:r>
            <a:r>
              <a:rPr lang="es-MX" dirty="0" smtClean="0"/>
              <a:t>artones </a:t>
            </a:r>
            <a:r>
              <a:rPr lang="es-MX" dirty="0"/>
              <a:t>de </a:t>
            </a:r>
            <a:r>
              <a:rPr lang="es-MX" dirty="0" smtClean="0"/>
              <a:t>huevos</a:t>
            </a:r>
          </a:p>
          <a:p>
            <a:r>
              <a:rPr lang="es-MX" dirty="0"/>
              <a:t>E</a:t>
            </a:r>
            <a:r>
              <a:rPr lang="es-MX" dirty="0" smtClean="0"/>
              <a:t>nvases plásticos</a:t>
            </a:r>
          </a:p>
          <a:p>
            <a:r>
              <a:rPr lang="es-MX" dirty="0" smtClean="0"/>
              <a:t>Periódicos</a:t>
            </a:r>
          </a:p>
          <a:p>
            <a:r>
              <a:rPr lang="es-MX" dirty="0" smtClean="0"/>
              <a:t>Goma</a:t>
            </a:r>
            <a:endParaRPr lang="es-MX" dirty="0"/>
          </a:p>
          <a:p>
            <a:r>
              <a:rPr lang="es-MX" dirty="0" smtClean="0"/>
              <a:t>Tijeras</a:t>
            </a:r>
          </a:p>
          <a:p>
            <a:r>
              <a:rPr lang="es-MX" dirty="0" smtClean="0"/>
              <a:t>Tempera</a:t>
            </a:r>
          </a:p>
          <a:p>
            <a:r>
              <a:rPr lang="es-MX" dirty="0" smtClean="0"/>
              <a:t>Pinceles</a:t>
            </a:r>
            <a:endParaRPr lang="es-MX" dirty="0"/>
          </a:p>
          <a:p>
            <a:r>
              <a:rPr lang="es-MX" dirty="0"/>
              <a:t>V</a:t>
            </a:r>
            <a:r>
              <a:rPr lang="es-MX" dirty="0" smtClean="0"/>
              <a:t>ideos </a:t>
            </a:r>
            <a:r>
              <a:rPr lang="es-MX" dirty="0"/>
              <a:t>informativos </a:t>
            </a:r>
            <a:endParaRPr lang="es-MX" dirty="0" smtClean="0"/>
          </a:p>
          <a:p>
            <a:r>
              <a:rPr lang="es-MX" dirty="0"/>
              <a:t>P</a:t>
            </a:r>
            <a:r>
              <a:rPr lang="es-MX" dirty="0" smtClean="0"/>
              <a:t>istola </a:t>
            </a:r>
            <a:r>
              <a:rPr lang="es-MX" dirty="0"/>
              <a:t>y goma caliente</a:t>
            </a:r>
            <a:r>
              <a:rPr lang="es-MX" dirty="0" smtClean="0"/>
              <a:t>.</a:t>
            </a:r>
          </a:p>
          <a:p>
            <a:r>
              <a:rPr lang="es-MX" dirty="0" smtClean="0"/>
              <a:t>Power Point</a:t>
            </a:r>
          </a:p>
          <a:p>
            <a:endParaRPr lang="es-PA" dirty="0"/>
          </a:p>
        </p:txBody>
      </p:sp>
    </p:spTree>
    <p:extLst>
      <p:ext uri="{BB962C8B-B14F-4D97-AF65-F5344CB8AC3E}">
        <p14:creationId xmlns:p14="http://schemas.microsoft.com/office/powerpoint/2010/main" val="245029020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amond(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amond(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amond(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diamond(in)">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diamond(in)">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484784"/>
          </a:xfrm>
        </p:spPr>
        <p:style>
          <a:lnRef idx="1">
            <a:schemeClr val="accent1"/>
          </a:lnRef>
          <a:fillRef idx="2">
            <a:schemeClr val="accent1"/>
          </a:fillRef>
          <a:effectRef idx="1">
            <a:schemeClr val="accent1"/>
          </a:effectRef>
          <a:fontRef idx="minor">
            <a:schemeClr val="dk1"/>
          </a:fontRef>
        </p:style>
        <p:txBody>
          <a:bodyPr/>
          <a:lstStyle/>
          <a:p>
            <a:pPr algn="ctr"/>
            <a:r>
              <a:rPr lang="es-PA" dirty="0" smtClean="0"/>
              <a:t>CLAVES</a:t>
            </a:r>
            <a:endParaRPr lang="es-PA" dirty="0"/>
          </a:p>
        </p:txBody>
      </p:sp>
      <p:sp>
        <p:nvSpPr>
          <p:cNvPr id="3" name="2 Marcador de contenido"/>
          <p:cNvSpPr>
            <a:spLocks noGrp="1"/>
          </p:cNvSpPr>
          <p:nvPr>
            <p:ph idx="1"/>
          </p:nvPr>
        </p:nvSpPr>
        <p:spPr>
          <a:xfrm>
            <a:off x="0" y="1484784"/>
            <a:ext cx="9143999" cy="5373215"/>
          </a:xfrm>
        </p:spPr>
        <p:style>
          <a:lnRef idx="1">
            <a:schemeClr val="accent1"/>
          </a:lnRef>
          <a:fillRef idx="2">
            <a:schemeClr val="accent1"/>
          </a:fillRef>
          <a:effectRef idx="1">
            <a:schemeClr val="accent1"/>
          </a:effectRef>
          <a:fontRef idx="minor">
            <a:schemeClr val="dk1"/>
          </a:fontRef>
        </p:style>
        <p:txBody>
          <a:bodyPr/>
          <a:lstStyle/>
          <a:p>
            <a:endParaRPr lang="es-PA" dirty="0"/>
          </a:p>
        </p:txBody>
      </p:sp>
      <p:sp>
        <p:nvSpPr>
          <p:cNvPr id="4" name="3 Explosión 2"/>
          <p:cNvSpPr/>
          <p:nvPr/>
        </p:nvSpPr>
        <p:spPr>
          <a:xfrm rot="19831164">
            <a:off x="546671" y="2191693"/>
            <a:ext cx="3384376" cy="1944216"/>
          </a:xfrm>
          <a:prstGeom prst="irregularSeal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PA" dirty="0" smtClean="0"/>
              <a:t>RECICLAJE</a:t>
            </a:r>
            <a:endParaRPr lang="es-PA" dirty="0"/>
          </a:p>
        </p:txBody>
      </p:sp>
      <p:sp>
        <p:nvSpPr>
          <p:cNvPr id="5" name="4 Llamada de nube"/>
          <p:cNvSpPr/>
          <p:nvPr/>
        </p:nvSpPr>
        <p:spPr>
          <a:xfrm rot="955389">
            <a:off x="4658307" y="1972814"/>
            <a:ext cx="3744416" cy="1334743"/>
          </a:xfrm>
          <a:prstGeom prst="cloudCallout">
            <a:avLst>
              <a:gd name="adj1" fmla="val -20115"/>
              <a:gd name="adj2" fmla="val 33284"/>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PA" dirty="0" smtClean="0"/>
              <a:t>Medio Ambiente</a:t>
            </a:r>
            <a:endParaRPr lang="es-PA" dirty="0"/>
          </a:p>
        </p:txBody>
      </p:sp>
      <p:sp>
        <p:nvSpPr>
          <p:cNvPr id="6" name="5 Sol"/>
          <p:cNvSpPr/>
          <p:nvPr/>
        </p:nvSpPr>
        <p:spPr>
          <a:xfrm rot="21093099">
            <a:off x="395536" y="4797152"/>
            <a:ext cx="3168352" cy="1706488"/>
          </a:xfrm>
          <a:prstGeom prst="su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PA" dirty="0" smtClean="0"/>
              <a:t>residuos orgánicos</a:t>
            </a:r>
            <a:endParaRPr lang="es-PA" dirty="0"/>
          </a:p>
        </p:txBody>
      </p:sp>
      <p:sp>
        <p:nvSpPr>
          <p:cNvPr id="7" name="6 Llamada ovalada"/>
          <p:cNvSpPr/>
          <p:nvPr/>
        </p:nvSpPr>
        <p:spPr>
          <a:xfrm>
            <a:off x="5364088" y="5085184"/>
            <a:ext cx="3149892" cy="1188711"/>
          </a:xfrm>
          <a:prstGeom prst="wedgeEllipse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PA" dirty="0" smtClean="0"/>
              <a:t>desechos</a:t>
            </a:r>
            <a:endParaRPr lang="es-PA" dirty="0"/>
          </a:p>
        </p:txBody>
      </p:sp>
      <p:sp>
        <p:nvSpPr>
          <p:cNvPr id="8" name="7 Estrella de 6 puntas"/>
          <p:cNvSpPr/>
          <p:nvPr/>
        </p:nvSpPr>
        <p:spPr>
          <a:xfrm>
            <a:off x="2987824" y="3193467"/>
            <a:ext cx="3312368" cy="2160239"/>
          </a:xfrm>
          <a:prstGeom prst="star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PA" dirty="0" smtClean="0"/>
              <a:t>conservación</a:t>
            </a:r>
            <a:endParaRPr lang="es-PA" dirty="0"/>
          </a:p>
        </p:txBody>
      </p:sp>
    </p:spTree>
    <p:extLst>
      <p:ext uri="{BB962C8B-B14F-4D97-AF65-F5344CB8AC3E}">
        <p14:creationId xmlns:p14="http://schemas.microsoft.com/office/powerpoint/2010/main" val="867598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0" fill="hold"/>
                                        <p:tgtEl>
                                          <p:spTgt spid="5"/>
                                        </p:tgtEl>
                                        <p:attrNameLst>
                                          <p:attrName>ppt_x</p:attrName>
                                        </p:attrNameLst>
                                      </p:cBhvr>
                                      <p:tavLst>
                                        <p:tav tm="0">
                                          <p:val>
                                            <p:strVal val="#ppt_x"/>
                                          </p:val>
                                        </p:tav>
                                        <p:tav tm="100000">
                                          <p:val>
                                            <p:strVal val="#ppt_x"/>
                                          </p:val>
                                        </p:tav>
                                      </p:tavLst>
                                    </p:anim>
                                    <p:anim calcmode="lin" valueType="num">
                                      <p:cBhvr additive="base">
                                        <p:cTn id="13"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1"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ox(in)">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1"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effectLst>
            <a:glow rad="12700">
              <a:schemeClr val="accent2">
                <a:tint val="100000"/>
                <a:shade val="100000"/>
                <a:alpha val="50196"/>
                <a:hueMod val="100000"/>
                <a:satMod val="100000"/>
              </a:schemeClr>
            </a:glow>
            <a:softEdge rad="127000"/>
          </a:effectLst>
          <a:scene3d>
            <a:camera prst="perspectiveFront"/>
            <a:lightRig rig="threePt" dir="t"/>
          </a:scene3d>
          <a:sp3d>
            <a:bevelT w="152400" h="50800" prst="softRound"/>
          </a:sp3d>
        </p:spPr>
        <p:style>
          <a:lnRef idx="1">
            <a:schemeClr val="accent2"/>
          </a:lnRef>
          <a:fillRef idx="2">
            <a:schemeClr val="accent2"/>
          </a:fillRef>
          <a:effectRef idx="1">
            <a:schemeClr val="accent2"/>
          </a:effectRef>
          <a:fontRef idx="minor">
            <a:schemeClr val="dk1"/>
          </a:fontRef>
        </p:style>
        <p:txBody>
          <a:bodyPr/>
          <a:lstStyle/>
          <a:p>
            <a:r>
              <a:rPr lang="es-PA" dirty="0" smtClean="0"/>
              <a:t>OBJETIVOS ESPECIFICOS</a:t>
            </a:r>
            <a:endParaRPr lang="es-PA" dirty="0"/>
          </a:p>
        </p:txBody>
      </p:sp>
      <p:sp>
        <p:nvSpPr>
          <p:cNvPr id="3" name="2 Marcador de contenido"/>
          <p:cNvSpPr>
            <a:spLocks noGrp="1"/>
          </p:cNvSpPr>
          <p:nvPr>
            <p:ph idx="1"/>
          </p:nvPr>
        </p:nvSpPr>
        <p:spPr>
          <a:xfrm>
            <a:off x="395536" y="1628800"/>
            <a:ext cx="8229600" cy="4525963"/>
          </a:xfrm>
          <a:effectLst>
            <a:glow rad="101600">
              <a:schemeClr val="accent1">
                <a:satMod val="175000"/>
                <a:alpha val="40000"/>
              </a:schemeClr>
            </a:glow>
          </a:effectLst>
        </p:spPr>
        <p:style>
          <a:lnRef idx="1">
            <a:schemeClr val="accent2"/>
          </a:lnRef>
          <a:fillRef idx="2">
            <a:schemeClr val="accent2"/>
          </a:fillRef>
          <a:effectRef idx="1">
            <a:schemeClr val="accent2"/>
          </a:effectRef>
          <a:fontRef idx="minor">
            <a:schemeClr val="dk1"/>
          </a:fontRef>
        </p:style>
        <p:txBody>
          <a:bodyPr>
            <a:normAutofit/>
          </a:bodyPr>
          <a:lstStyle/>
          <a:p>
            <a:pPr lvl="0" algn="just"/>
            <a:r>
              <a:rPr lang="es-MX" dirty="0"/>
              <a:t>Observar mediante videos relacionados como podemos confeccionar casas y diferentes objetos con materiales reciclados.</a:t>
            </a:r>
            <a:endParaRPr lang="es-PA" dirty="0"/>
          </a:p>
          <a:p>
            <a:pPr lvl="0" algn="just"/>
            <a:r>
              <a:rPr lang="es-MX" dirty="0"/>
              <a:t>Identifica la importancia que conlleva el reciclar desechos y crear diferentes obras de arte.</a:t>
            </a:r>
            <a:endParaRPr lang="es-PA" dirty="0"/>
          </a:p>
          <a:p>
            <a:pPr algn="just"/>
            <a:r>
              <a:rPr lang="es-MX" dirty="0"/>
              <a:t>Contribuir en la conservación y limpieza de nuestro Medio Ambiente.</a:t>
            </a:r>
            <a:endParaRPr lang="es-PA" dirty="0"/>
          </a:p>
        </p:txBody>
      </p:sp>
    </p:spTree>
    <p:extLst>
      <p:ext uri="{BB962C8B-B14F-4D97-AF65-F5344CB8AC3E}">
        <p14:creationId xmlns:p14="http://schemas.microsoft.com/office/powerpoint/2010/main" val="3422213285"/>
      </p:ext>
    </p:extLst>
  </p:cSld>
  <p:clrMapOvr>
    <a:masterClrMapping/>
  </p:clrMapOvr>
  <p:transition>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340768"/>
          </a:xfrm>
          <a:effectLst>
            <a:glow rad="228600">
              <a:schemeClr val="accent1">
                <a:satMod val="175000"/>
                <a:alpha val="40000"/>
              </a:schemeClr>
            </a:glow>
          </a:effectLst>
        </p:spPr>
        <p:style>
          <a:lnRef idx="1">
            <a:schemeClr val="accent2"/>
          </a:lnRef>
          <a:fillRef idx="2">
            <a:schemeClr val="accent2"/>
          </a:fillRef>
          <a:effectRef idx="1">
            <a:schemeClr val="accent2"/>
          </a:effectRef>
          <a:fontRef idx="minor">
            <a:schemeClr val="dk1"/>
          </a:fontRef>
        </p:style>
        <p:txBody>
          <a:bodyPr>
            <a:normAutofit/>
          </a:bodyPr>
          <a:lstStyle/>
          <a:p>
            <a:r>
              <a:rPr lang="es-PA" dirty="0" smtClean="0"/>
              <a:t>SITUACIÓN DE APRENDIZAJE</a:t>
            </a:r>
            <a:endParaRPr lang="es-PA" dirty="0"/>
          </a:p>
        </p:txBody>
      </p:sp>
      <p:sp>
        <p:nvSpPr>
          <p:cNvPr id="3" name="2 Marcador de contenido"/>
          <p:cNvSpPr>
            <a:spLocks noGrp="1"/>
          </p:cNvSpPr>
          <p:nvPr>
            <p:ph idx="1"/>
          </p:nvPr>
        </p:nvSpPr>
        <p:spPr>
          <a:xfrm>
            <a:off x="4700" y="1340768"/>
            <a:ext cx="9139300" cy="5517232"/>
          </a:xfrm>
          <a:effectLst>
            <a:glow rad="12700">
              <a:schemeClr val="accent2">
                <a:tint val="100000"/>
                <a:shade val="100000"/>
                <a:alpha val="50196"/>
                <a:hueMod val="100000"/>
                <a:satMod val="100000"/>
              </a:schemeClr>
            </a:glow>
            <a:innerShdw blurRad="114300">
              <a:prstClr val="black"/>
            </a:innerShdw>
            <a:softEdge rad="317500"/>
          </a:effectLst>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lgn="just">
              <a:buNone/>
            </a:pPr>
            <a:r>
              <a:rPr lang="es-MX" dirty="0"/>
              <a:t>Estudiantes de la escuela Severino Hernández del Aula especial expresan su desagrado al observar los envases de jugos, leches cartones y otros desechos reciclables tirados en la calle, cunetas en las veredas e incluso fuera del basurero, Julio me pregunta ¿maestra por qué las calles están tan sucias? ¿No podemos hacer algo con esa basura para que mi comunidad se vea más bonita? Le contesté claro de momentos podemos tomar diferentes acciones y llamar a las autoridades pertinente y sumarnos a una jornada de limpieza y Salud en conjunto con miembros de la comunidad y  embellecerla.</a:t>
            </a:r>
            <a:endParaRPr lang="es-PA" dirty="0"/>
          </a:p>
          <a:p>
            <a:pPr marL="0" indent="0" algn="just">
              <a:buNone/>
            </a:pPr>
            <a:r>
              <a:rPr lang="es-MX" dirty="0" smtClean="0"/>
              <a:t>Pero </a:t>
            </a:r>
            <a:r>
              <a:rPr lang="es-MX" dirty="0"/>
              <a:t>eso nos da una idea aún mejor que es la de recolectar diferentes desechos o materiales de cartón y plástico para darles un toque diferente y convertirlos en verdaderas obras de arte.</a:t>
            </a:r>
            <a:endParaRPr lang="es-PA" dirty="0"/>
          </a:p>
        </p:txBody>
      </p:sp>
    </p:spTree>
    <p:extLst>
      <p:ext uri="{BB962C8B-B14F-4D97-AF65-F5344CB8AC3E}">
        <p14:creationId xmlns:p14="http://schemas.microsoft.com/office/powerpoint/2010/main" val="1069106704"/>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116632"/>
            <a:ext cx="8856984" cy="1301006"/>
          </a:xfrm>
          <a:effectLst>
            <a:glow rad="228600">
              <a:schemeClr val="accent6">
                <a:satMod val="175000"/>
                <a:alpha val="40000"/>
              </a:schemeClr>
            </a:glow>
          </a:effectLst>
          <a:scene3d>
            <a:camera prst="perspectiveRelaxed"/>
            <a:lightRig rig="threePt" dir="t"/>
          </a:scene3d>
        </p:spPr>
        <p:style>
          <a:lnRef idx="1">
            <a:schemeClr val="dk1"/>
          </a:lnRef>
          <a:fillRef idx="2">
            <a:schemeClr val="dk1"/>
          </a:fillRef>
          <a:effectRef idx="1">
            <a:schemeClr val="dk1"/>
          </a:effectRef>
          <a:fontRef idx="minor">
            <a:schemeClr val="dk1"/>
          </a:fontRef>
        </p:style>
        <p:txBody>
          <a:bodyPr/>
          <a:lstStyle/>
          <a:p>
            <a:pPr algn="ctr"/>
            <a:r>
              <a:rPr lang="es-PA" dirty="0" smtClean="0"/>
              <a:t>PREGUNTA GENERADORA</a:t>
            </a:r>
            <a:endParaRPr lang="es-PA" dirty="0"/>
          </a:p>
        </p:txBody>
      </p:sp>
      <p:sp>
        <p:nvSpPr>
          <p:cNvPr id="3" name="2 Marcador de contenido"/>
          <p:cNvSpPr>
            <a:spLocks noGrp="1"/>
          </p:cNvSpPr>
          <p:nvPr>
            <p:ph idx="1"/>
          </p:nvPr>
        </p:nvSpPr>
        <p:spPr>
          <a:xfrm>
            <a:off x="467544" y="1680845"/>
            <a:ext cx="8229600" cy="4525963"/>
          </a:xfrm>
        </p:spPr>
        <p:txBody>
          <a:bodyPr/>
          <a:lstStyle/>
          <a:p>
            <a:pPr marL="68580" indent="0" algn="just">
              <a:buNone/>
            </a:pPr>
            <a:r>
              <a:rPr lang="es-PA" dirty="0"/>
              <a:t> </a:t>
            </a:r>
          </a:p>
          <a:p>
            <a:endParaRPr lang="es-PA" dirty="0"/>
          </a:p>
          <a:p>
            <a:endParaRPr lang="es-PA" dirty="0"/>
          </a:p>
        </p:txBody>
      </p:sp>
      <p:sp>
        <p:nvSpPr>
          <p:cNvPr id="4" name="3 Llamada ovalada"/>
          <p:cNvSpPr/>
          <p:nvPr/>
        </p:nvSpPr>
        <p:spPr>
          <a:xfrm>
            <a:off x="641032" y="1628800"/>
            <a:ext cx="7848872" cy="4166466"/>
          </a:xfrm>
          <a:prstGeom prst="wedgeEllipseCallout">
            <a:avLst/>
          </a:prstGeom>
          <a:effectLst>
            <a:glow rad="12700">
              <a:schemeClr val="accent4">
                <a:tint val="100000"/>
                <a:shade val="100000"/>
                <a:alpha val="50196"/>
                <a:hueMod val="100000"/>
                <a:satMod val="100000"/>
              </a:schemeClr>
            </a:glow>
            <a:innerShdw blurRad="114300">
              <a:prstClr val="black"/>
            </a:innerShdw>
          </a:effectLst>
          <a:scene3d>
            <a:camera prst="perspectiveRelaxedModerately"/>
            <a:lightRig rig="threePt" dir="t"/>
          </a:scene3d>
          <a:sp3d>
            <a:bevelT prst="relaxedInset"/>
          </a:sp3d>
        </p:spPr>
        <p:style>
          <a:lnRef idx="1">
            <a:schemeClr val="accent4"/>
          </a:lnRef>
          <a:fillRef idx="2">
            <a:schemeClr val="accent4"/>
          </a:fillRef>
          <a:effectRef idx="1">
            <a:schemeClr val="accent4"/>
          </a:effectRef>
          <a:fontRef idx="minor">
            <a:schemeClr val="dk1"/>
          </a:fontRef>
        </p:style>
        <p:txBody>
          <a:bodyPr rtlCol="0" anchor="ctr"/>
          <a:lstStyle/>
          <a:p>
            <a:pPr algn="just"/>
            <a:r>
              <a:rPr lang="es-MX" sz="2400" dirty="0">
                <a:latin typeface="Cooper Black" pitchFamily="18" charset="0"/>
              </a:rPr>
              <a:t>¿Cómo podemos ayudar a concientizar a los estudiantes que la basura debe estar en su lugar y que a muchos de ellos le podemos los podemos convertir en obras de arte?</a:t>
            </a:r>
            <a:endParaRPr lang="es-PA" sz="2400" dirty="0">
              <a:latin typeface="Cooper Black" pitchFamily="18" charset="0"/>
            </a:endParaRPr>
          </a:p>
        </p:txBody>
      </p:sp>
    </p:spTree>
    <p:extLst>
      <p:ext uri="{BB962C8B-B14F-4D97-AF65-F5344CB8AC3E}">
        <p14:creationId xmlns:p14="http://schemas.microsoft.com/office/powerpoint/2010/main" val="104212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4">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a:lstStyle/>
          <a:p>
            <a:pPr algn="ctr"/>
            <a:r>
              <a:rPr lang="es-PA" dirty="0" smtClean="0"/>
              <a:t>PRODUCTO PRINCIPAL</a:t>
            </a:r>
            <a:endParaRPr lang="es-PA" dirty="0"/>
          </a:p>
        </p:txBody>
      </p:sp>
      <p:sp>
        <p:nvSpPr>
          <p:cNvPr id="3" name="2 Marcador de contenido"/>
          <p:cNvSpPr>
            <a:spLocks noGrp="1"/>
          </p:cNvSpPr>
          <p:nvPr>
            <p:ph idx="1"/>
          </p:nvPr>
        </p:nvSpPr>
        <p:spPr>
          <a:xfrm rot="21368438">
            <a:off x="410701" y="1599598"/>
            <a:ext cx="7931224" cy="4997152"/>
          </a:xfrm>
          <a:ln>
            <a:noFill/>
          </a:ln>
          <a:effectLst>
            <a:outerShdw blurRad="44450" dist="27940" dir="5400000" algn="ctr">
              <a:srgbClr val="000000">
                <a:alpha val="32000"/>
              </a:srgbClr>
            </a:outerShdw>
          </a:effectLst>
          <a:scene3d>
            <a:camera prst="perspectiveRelaxedModerately"/>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a:lstStyle/>
          <a:p>
            <a:pPr algn="just"/>
            <a:r>
              <a:rPr lang="es-MX" dirty="0"/>
              <a:t>El producto principal de este proyecto viene a ser la confección y posterior exhibición de diversos objetos durante todo el periodo escolar en la Feria Educativa de la semana de la Discapacidad.</a:t>
            </a:r>
            <a:endParaRPr lang="es-PA" dirty="0"/>
          </a:p>
        </p:txBody>
      </p:sp>
    </p:spTree>
    <p:extLst>
      <p:ext uri="{BB962C8B-B14F-4D97-AF65-F5344CB8AC3E}">
        <p14:creationId xmlns:p14="http://schemas.microsoft.com/office/powerpoint/2010/main" val="4202471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linds(horizontal)">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linds(horizontal)">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LuckyTie">
  <a:themeElements>
    <a:clrScheme name="Lucky Tie">
      <a:dk1>
        <a:sysClr val="windowText" lastClr="000000"/>
      </a:dk1>
      <a:lt1>
        <a:sysClr val="window" lastClr="FFFFFF"/>
      </a:lt1>
      <a:dk2>
        <a:srgbClr val="C80000"/>
      </a:dk2>
      <a:lt2>
        <a:srgbClr val="FFECEC"/>
      </a:lt2>
      <a:accent1>
        <a:srgbClr val="C93131"/>
      </a:accent1>
      <a:accent2>
        <a:srgbClr val="F58C5D"/>
      </a:accent2>
      <a:accent3>
        <a:srgbClr val="EABC33"/>
      </a:accent3>
      <a:accent4>
        <a:srgbClr val="698F9B"/>
      </a:accent4>
      <a:accent5>
        <a:srgbClr val="825397"/>
      </a:accent5>
      <a:accent6>
        <a:srgbClr val="814359"/>
      </a:accent6>
      <a:hlink>
        <a:srgbClr val="03AEC5"/>
      </a:hlink>
      <a:folHlink>
        <a:srgbClr val="8D9B07"/>
      </a:folHlink>
    </a:clrScheme>
    <a:fontScheme name="Lucky Tie">
      <a:majorFont>
        <a:latin typeface="Tahoma"/>
        <a:ea typeface=""/>
        <a:cs typeface=""/>
        <a:font script="Cyrl" typeface="Tahoma"/>
        <a:font script="Grek" typeface="Tahoma"/>
        <a:font script="Jpan" typeface="ＭＳ Ｐ明朝"/>
        <a:font script="Hang" typeface="굴림"/>
        <a:font script="Hans" typeface="黑体"/>
        <a:font script="Hant" typeface="新細明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Franklin Gothic Book"/>
        <a:ea typeface=""/>
        <a:cs typeface=""/>
        <a:font script="Cyrl" typeface="Arial"/>
        <a:font script="Grek"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ucky Tie">
      <a:fillStyleLst>
        <a:solidFill>
          <a:schemeClr val="phClr">
            <a:tint val="100000"/>
            <a:shade val="100000"/>
            <a:hueMod val="100000"/>
            <a:satMod val="100000"/>
          </a:schemeClr>
        </a:solidFill>
        <a:gradFill rotWithShape="1">
          <a:gsLst>
            <a:gs pos="0">
              <a:schemeClr val="phClr">
                <a:tint val="100000"/>
                <a:shade val="50000"/>
                <a:hueMod val="100000"/>
                <a:satMod val="90000"/>
              </a:schemeClr>
            </a:gs>
            <a:gs pos="50000">
              <a:schemeClr val="phClr">
                <a:tint val="50000"/>
                <a:shade val="100000"/>
                <a:hueMod val="100000"/>
                <a:satMod val="100000"/>
              </a:schemeClr>
            </a:gs>
            <a:gs pos="100000">
              <a:schemeClr val="phClr">
                <a:tint val="100000"/>
                <a:shade val="50000"/>
                <a:hueMod val="100000"/>
                <a:satMod val="90000"/>
              </a:schemeClr>
            </a:gs>
          </a:gsLst>
          <a:lin ang="1800000" scaled="1"/>
        </a:gradFill>
        <a:solidFill>
          <a:schemeClr val="phClr">
            <a:tint val="100000"/>
            <a:shade val="100000"/>
            <a:hueMod val="100000"/>
            <a:satMod val="100000"/>
          </a:schemeClr>
        </a:solidFill>
      </a:fillStyleLst>
      <a:lnStyleLst>
        <a:ln w="20000" cap="flat" cmpd="sng" algn="ctr">
          <a:solidFill>
            <a:schemeClr val="phClr"/>
          </a:solidFill>
          <a:prstDash val="solid"/>
        </a:ln>
        <a:ln w="30000" cap="flat" cmpd="sng" algn="ctr">
          <a:solidFill>
            <a:schemeClr val="phClr"/>
          </a:solidFill>
          <a:prstDash val="solid"/>
        </a:ln>
        <a:ln w="40000" cap="flat" cmpd="dbl" algn="ctr">
          <a:solidFill>
            <a:schemeClr val="phClr"/>
          </a:solidFill>
          <a:prstDash val="solid"/>
        </a:ln>
      </a:lnStyleLst>
      <a:effectStyleLst>
        <a:effectStyle>
          <a:effectLst>
            <a:glow rad="12700">
              <a:schemeClr val="phClr">
                <a:tint val="100000"/>
                <a:shade val="100000"/>
                <a:alpha val="50196"/>
                <a:hueMod val="100000"/>
                <a:satMod val="100000"/>
              </a:schemeClr>
            </a:glow>
          </a:effectLst>
        </a:effectStyle>
        <a:effectStyle>
          <a:effectLst>
            <a:innerShdw blurRad="25400" dist="38100" dir="2700000">
              <a:schemeClr val="phClr">
                <a:tint val="90000"/>
                <a:shade val="100000"/>
                <a:hueMod val="100000"/>
                <a:satMod val="100000"/>
              </a:schemeClr>
            </a:innerShdw>
          </a:effectLst>
        </a:effectStyle>
        <a:effectStyle>
          <a:effectLst>
            <a:innerShdw blurRad="25400" dist="38100" dir="2700000">
              <a:schemeClr val="phClr">
                <a:tint val="100000"/>
                <a:shade val="50000"/>
                <a:hueMod val="100000"/>
                <a:satMod val="100000"/>
              </a:schemeClr>
            </a:innerShdw>
          </a:effectLst>
          <a:scene3d>
            <a:camera prst="orthographicFront"/>
            <a:lightRig rig="soft" dir="t"/>
          </a:scene3d>
          <a:sp3d extrusionH="76200" prstMaterial="matte">
            <a:bevelT h="50800"/>
            <a:bevelB w="0" h="0"/>
            <a:extrusionClr>
              <a:schemeClr val="accent3">
                <a:tint val="40000"/>
              </a:schemeClr>
            </a:extrusionClr>
          </a:sp3d>
        </a:effectStyle>
      </a:effectStyleLst>
      <a:bgFillStyleLst>
        <a:gradFill rotWithShape="1">
          <a:gsLst>
            <a:gs pos="0">
              <a:schemeClr val="phClr">
                <a:tint val="100000"/>
                <a:shade val="50000"/>
                <a:hueMod val="100000"/>
                <a:satMod val="100000"/>
              </a:schemeClr>
            </a:gs>
            <a:gs pos="40000">
              <a:schemeClr val="phClr">
                <a:tint val="85000"/>
                <a:shade val="100000"/>
                <a:hueMod val="100000"/>
                <a:satMod val="100000"/>
              </a:schemeClr>
            </a:gs>
            <a:gs pos="100000">
              <a:schemeClr val="phClr">
                <a:tint val="100000"/>
                <a:shade val="50000"/>
                <a:hueMod val="100000"/>
                <a:satMod val="100000"/>
              </a:schemeClr>
            </a:gs>
          </a:gsLst>
          <a:lin ang="2700000" scaled="1"/>
        </a:gradFill>
        <a:blipFill>
          <a:blip xmlns:r="http://schemas.openxmlformats.org/officeDocument/2006/relationships" r:embed="rId1">
            <a:duotone>
              <a:schemeClr val="phClr">
                <a:tint val="100000"/>
                <a:shade val="60000"/>
                <a:hueMod val="100000"/>
                <a:satMod val="100000"/>
              </a:schemeClr>
              <a:schemeClr val="phClr">
                <a:tint val="70000"/>
                <a:shade val="100000"/>
                <a:hueMod val="100000"/>
                <a:satMod val="100000"/>
              </a:schemeClr>
            </a:duotone>
          </a:blip>
          <a:stretch>
            <a:fillRect/>
          </a:stretch>
        </a:blipFill>
        <a:blipFill>
          <a:blip xmlns:r="http://schemas.openxmlformats.org/officeDocument/2006/relationships" r:embed="rId2">
            <a:duotone>
              <a:schemeClr val="phClr">
                <a:tint val="100000"/>
                <a:shade val="60000"/>
                <a:hueMod val="100000"/>
                <a:satMod val="100000"/>
              </a:schemeClr>
              <a:schemeClr val="phClr">
                <a:tint val="7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TC010219413[[fn=Tema de nudo de la suerte]]</Template>
  <TotalTime>643</TotalTime>
  <Words>874</Words>
  <Application>Microsoft Office PowerPoint</Application>
  <PresentationFormat>Presentación en pantalla (4:3)</PresentationFormat>
  <Paragraphs>148</Paragraphs>
  <Slides>16</Slides>
  <Notes>1</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LuckyTie</vt:lpstr>
      <vt:lpstr>SI LA RECICLAS SE NOTA</vt:lpstr>
      <vt:lpstr>DESCRIPCIÓN</vt:lpstr>
      <vt:lpstr>OBJETIVO GENERAL</vt:lpstr>
      <vt:lpstr>RECURSOS</vt:lpstr>
      <vt:lpstr>CLAVES</vt:lpstr>
      <vt:lpstr>OBJETIVOS ESPECIFICOS</vt:lpstr>
      <vt:lpstr>SITUACIÓN DE APRENDIZAJE</vt:lpstr>
      <vt:lpstr>PREGUNTA GENERADORA</vt:lpstr>
      <vt:lpstr>PRODUCTO PRINCIPAL</vt:lpstr>
      <vt:lpstr>PRODUCTO PRINCIPAL</vt:lpstr>
      <vt:lpstr>TAREA # 1</vt:lpstr>
      <vt:lpstr>TAREA #2</vt:lpstr>
      <vt:lpstr>TAREA # 3</vt:lpstr>
      <vt:lpstr>TAREA # 4</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 LA RECICLAS SE NOTA</dc:title>
  <dc:creator>Estudiante</dc:creator>
  <cp:lastModifiedBy>Estudiante</cp:lastModifiedBy>
  <cp:revision>36</cp:revision>
  <dcterms:created xsi:type="dcterms:W3CDTF">2011-10-11T19:03:55Z</dcterms:created>
  <dcterms:modified xsi:type="dcterms:W3CDTF">2011-10-14T18:55:03Z</dcterms:modified>
</cp:coreProperties>
</file>