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72" r:id="rId4"/>
    <p:sldId id="260" r:id="rId5"/>
    <p:sldId id="273" r:id="rId6"/>
    <p:sldId id="275" r:id="rId7"/>
    <p:sldId id="274" r:id="rId8"/>
    <p:sldId id="258" r:id="rId9"/>
    <p:sldId id="276" r:id="rId10"/>
    <p:sldId id="271" r:id="rId11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7E70"/>
    <a:srgbClr val="759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5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8E851-DFF9-AD5D-CF42-8CBCF88C7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90308F-B4C8-3671-4EDE-F3D4E4907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3FD673-6114-2D58-5195-AF2438DE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CABB-DCBF-43C7-8D99-C04AF6C71D11}" type="datetimeFigureOut">
              <a:rPr lang="es-PA" smtClean="0"/>
              <a:t>04/15/2023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0C9261-781D-F247-45F7-53FDC320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D1377E-68FC-9527-058D-1BA6B2A30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D3BD-B701-4439-AFC8-4A1837220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4223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43512-19AA-5672-A6F0-85DE5E88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822FE3-3CC3-10B2-E111-255B8B7E3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199037-47F2-A438-B668-24412E8D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CABB-DCBF-43C7-8D99-C04AF6C71D11}" type="datetimeFigureOut">
              <a:rPr lang="es-PA" smtClean="0"/>
              <a:t>04/15/2023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189A05-8828-D98C-F296-4BA7E6CD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54D94B-B9FB-85A4-73B8-DF09DA03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D3BD-B701-4439-AFC8-4A1837220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4346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3609C9-10B2-B2F5-9511-E458C39A5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5F279F-7F0E-8EEE-22D2-2F775E961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16B5D4-53D6-1642-C0CA-1367611B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CABB-DCBF-43C7-8D99-C04AF6C71D11}" type="datetimeFigureOut">
              <a:rPr lang="es-PA" smtClean="0"/>
              <a:t>04/15/2023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B4CAC2-ECDB-1961-9B00-D22A65566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53D6ED-8CA8-C2B1-FA04-3CA4F217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D3BD-B701-4439-AFC8-4A1837220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0934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B1158-A4E8-58C7-6ABA-59D901549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ED61E3-F97E-69F7-F083-942196613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B1ECB8-4CE4-AE46-D4CE-9D77F963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CABB-DCBF-43C7-8D99-C04AF6C71D11}" type="datetimeFigureOut">
              <a:rPr lang="es-PA" smtClean="0"/>
              <a:t>04/15/2023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7F689F-469C-E955-5A29-2462ACBA7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87552C-8843-FD9A-78F9-A6DADB29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D3BD-B701-4439-AFC8-4A1837220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49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5B5DE-133D-DF40-74C5-BC965203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CA7BD2-D938-2265-673A-1D1DFB9B5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3B17EC-087C-7148-C6AD-C0C3FE33E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CABB-DCBF-43C7-8D99-C04AF6C71D11}" type="datetimeFigureOut">
              <a:rPr lang="es-PA" smtClean="0"/>
              <a:t>04/15/2023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F1E1F3-85EC-BAE8-D092-3E799505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35402A-4E21-717F-DFD9-79E3ECA2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D3BD-B701-4439-AFC8-4A1837220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4530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1A7C93-CFD4-5D1D-E9C3-DD26814C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184321-F6E9-8A27-ACC9-3EFDEDC4E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137C6B-4392-B669-A268-FAC291679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8859E0-F348-AFEB-0652-73FC2410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CABB-DCBF-43C7-8D99-C04AF6C71D11}" type="datetimeFigureOut">
              <a:rPr lang="es-PA" smtClean="0"/>
              <a:t>04/15/2023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A79851-98EA-E4ED-F281-1146420D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23A6A7-D2E8-B4DF-75AC-ABD50A26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D3BD-B701-4439-AFC8-4A1837220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2901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55559-CC07-5636-F04F-E4A58367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C311A9-81E3-2ADE-2E9C-7D896E795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4B0D49-5D60-FFB6-68B1-E65073630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1CADB7-A596-26F4-CB54-72ABF2F90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0212D5-225C-F84D-2E73-8AEFEB713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E74732-A9B8-4979-7994-FB9F7F27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CABB-DCBF-43C7-8D99-C04AF6C71D11}" type="datetimeFigureOut">
              <a:rPr lang="es-PA" smtClean="0"/>
              <a:t>04/15/2023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E4D7F3-21E8-27E1-BCF7-46AA02DF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0B56BAA-C4D4-CFFA-6799-AEE08A13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D3BD-B701-4439-AFC8-4A1837220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1981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583CF-766F-02FF-1D3F-FA0AA0F0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AC9DB5-B9FF-56F3-0399-F4B693C37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CABB-DCBF-43C7-8D99-C04AF6C71D11}" type="datetimeFigureOut">
              <a:rPr lang="es-PA" smtClean="0"/>
              <a:t>04/15/2023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720771-1F3C-342D-6792-4CE4DA74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5E93FC-BF64-7674-7991-56417347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D3BD-B701-4439-AFC8-4A1837220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439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9C56992-0747-D799-6EF0-C453A327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CABB-DCBF-43C7-8D99-C04AF6C71D11}" type="datetimeFigureOut">
              <a:rPr lang="es-PA" smtClean="0"/>
              <a:t>04/15/2023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8FA0FC-BBA0-323A-5523-FA14126C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5FF92E-BAE8-6BFF-E005-160792818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D3BD-B701-4439-AFC8-4A1837220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1660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912F-4B74-05A1-B98D-1FBAF070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BF95FE-23E3-2859-7AD8-4E9EA29F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ED1F8E-4B23-FBAB-2E3C-E922D1421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F88694-D996-51C2-15D5-810C8A1B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CABB-DCBF-43C7-8D99-C04AF6C71D11}" type="datetimeFigureOut">
              <a:rPr lang="es-PA" smtClean="0"/>
              <a:t>04/15/2023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27C7B-5211-A4F4-7B3A-CBEE31E7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C1EDE9-DA94-AD08-5BAD-B2717E50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D3BD-B701-4439-AFC8-4A1837220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1630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BC6DE-461D-AE68-A58E-26A695AE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A461F14-B509-20A5-DE43-55A6FBA74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BD0AD2-CD71-7ED3-B612-D14855DF7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D23089-AC93-BD59-BAC5-899055098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CABB-DCBF-43C7-8D99-C04AF6C71D11}" type="datetimeFigureOut">
              <a:rPr lang="es-PA" smtClean="0"/>
              <a:t>04/15/2023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5A117-1170-4E67-8F90-60D55C78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E5D0C0-BF8F-D8EA-30AD-16D2D092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D3BD-B701-4439-AFC8-4A1837220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7849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tx1"/>
            </a:gs>
            <a:gs pos="6000">
              <a:srgbClr val="C00000"/>
            </a:gs>
            <a:gs pos="72000">
              <a:schemeClr val="tx1"/>
            </a:gs>
            <a:gs pos="100000">
              <a:srgbClr val="C000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0B0717-4F0E-835F-DB0F-873DC20E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1AAE72-37AA-8E2D-A869-F2F7CDF78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F348E8-D588-FEFC-7B1E-24D8F7AAC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2CABB-DCBF-43C7-8D99-C04AF6C71D11}" type="datetimeFigureOut">
              <a:rPr lang="es-PA" smtClean="0"/>
              <a:t>04/15/2023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CE7029-2E46-2F37-F9BB-71ED1A60F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EB020-9D4A-AEC6-362E-5363ACCE8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5D3BD-B701-4439-AFC8-4A1837220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8713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9.jp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freepik.es/" TargetMode="External"/><Relationship Id="rId7" Type="http://schemas.openxmlformats.org/officeDocument/2006/relationships/hyperlink" Target="https://es.m.wikipedia.org/wiki/Archivo:The_Last_of_Us_Fireflies_Logo.svg" TargetMode="External"/><Relationship Id="rId2" Type="http://schemas.openxmlformats.org/officeDocument/2006/relationships/hyperlink" Target="https://www.youtube.com/@mrbucktron157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ngwing.com/es/search?q=efectos+de+humo" TargetMode="External"/><Relationship Id="rId5" Type="http://schemas.openxmlformats.org/officeDocument/2006/relationships/hyperlink" Target="https://www.pngall.com/spot-light-png/download/68214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www.pngplay.com/es/image/114456" TargetMode="Externa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52EF651-31B0-35CF-5097-5421DAEF82A9}"/>
              </a:ext>
            </a:extLst>
          </p:cNvPr>
          <p:cNvSpPr/>
          <p:nvPr/>
        </p:nvSpPr>
        <p:spPr>
          <a:xfrm>
            <a:off x="1000124" y="417973"/>
            <a:ext cx="5553075" cy="42058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bg1"/>
                </a:solidFill>
                <a:latin typeface="Impact" panose="020B0806030902050204" pitchFamily="34" charset="0"/>
              </a:rPr>
              <a:t>La importancia de los técnicos informáticos para las empresas</a:t>
            </a:r>
            <a:endParaRPr lang="es-PA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C456013-5521-B443-6899-338C51E2A9B2}"/>
              </a:ext>
            </a:extLst>
          </p:cNvPr>
          <p:cNvGrpSpPr/>
          <p:nvPr/>
        </p:nvGrpSpPr>
        <p:grpSpPr>
          <a:xfrm rot="21263047">
            <a:off x="3896011" y="427084"/>
            <a:ext cx="3401546" cy="6515603"/>
            <a:chOff x="3987224" y="1789983"/>
            <a:chExt cx="3125895" cy="5987601"/>
          </a:xfrm>
        </p:grpSpPr>
        <p:pic>
          <p:nvPicPr>
            <p:cNvPr id="4" name="Picture 2" descr="Horror game] Flashlight [Download Game-ready] - Download Free 3D model by  Oskar &quot;K1TT3N&quot; Adamczyk (@K1TT3N) [a8def4f]">
              <a:extLst>
                <a:ext uri="{FF2B5EF4-FFF2-40B4-BE49-F238E27FC236}">
                  <a16:creationId xmlns:a16="http://schemas.microsoft.com/office/drawing/2014/main" id="{6A7E6201-E5E8-027F-D6B7-3E9F48ED00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61823" y1="69259" x2="67292" y2="71759"/>
                          <a14:foregroundMark x1="66823" y1="72500" x2="63385" y2="71481"/>
                          <a14:foregroundMark x1="63594" y1="71389" x2="68385" y2="73241"/>
                          <a14:foregroundMark x1="68385" y1="73796" x2="64479" y2="72870"/>
                          <a14:foregroundMark x1="65938" y1="73241" x2="68073" y2="73796"/>
                          <a14:foregroundMark x1="69583" y1="71944" x2="70521" y2="63148"/>
                          <a14:foregroundMark x1="71927" y1="54444" x2="71354" y2="61574"/>
                          <a14:foregroundMark x1="71979" y1="57037" x2="70469" y2="65648"/>
                          <a14:foregroundMark x1="71361" y1="63796" x2="70990" y2="67593"/>
                          <a14:foregroundMark x1="71823" y1="59074" x2="71361" y2="63796"/>
                          <a14:foregroundMark x1="70990" y1="67593" x2="69740" y2="71944"/>
                          <a14:backgroundMark x1="73646" y1="53241" x2="73229" y2="63056"/>
                          <a14:backgroundMark x1="71719" y1="69907" x2="71719" y2="66574"/>
                          <a14:backgroundMark x1="71771" y1="65556" x2="72917" y2="61852"/>
                          <a14:backgroundMark x1="71719" y1="69352" x2="71198" y2="70556"/>
                          <a14:backgroundMark x1="71927" y1="63796" x2="71927" y2="63796"/>
                        </a14:backgroundRemoval>
                      </a14:imgEffect>
                      <a14:imgEffect>
                        <a14:brightnessContrast bright="9000" contras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33520" r="25701" b="23364"/>
            <a:stretch/>
          </p:blipFill>
          <p:spPr bwMode="auto">
            <a:xfrm rot="13538407">
              <a:off x="5885211" y="6549676"/>
              <a:ext cx="1722673" cy="73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4" descr="Spot Light PNG Images - PNG All">
              <a:extLst>
                <a:ext uri="{FF2B5EF4-FFF2-40B4-BE49-F238E27FC236}">
                  <a16:creationId xmlns:a16="http://schemas.microsoft.com/office/drawing/2014/main" id="{52CEF913-B901-1C16-A991-E8BF238362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99824">
              <a:off x="3987224" y="1789983"/>
              <a:ext cx="2290463" cy="4920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n 5" descr="Imagen de la pantalla de un celular en la mano&#10;&#10;Descripción generada automáticamente con confianza baja">
            <a:extLst>
              <a:ext uri="{FF2B5EF4-FFF2-40B4-BE49-F238E27FC236}">
                <a16:creationId xmlns:a16="http://schemas.microsoft.com/office/drawing/2014/main" id="{A69B1C33-DAB1-2425-215C-339A2D27A5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5081" y="404233"/>
            <a:ext cx="5169877" cy="5098581"/>
          </a:xfrm>
          <a:prstGeom prst="ellipse">
            <a:avLst/>
          </a:prstGeom>
          <a:ln>
            <a:noFill/>
          </a:ln>
          <a:effectLst>
            <a:softEdge rad="330200"/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AEC29D5-620A-9F75-58E0-6796F0F0D054}"/>
              </a:ext>
            </a:extLst>
          </p:cNvPr>
          <p:cNvSpPr/>
          <p:nvPr/>
        </p:nvSpPr>
        <p:spPr>
          <a:xfrm>
            <a:off x="857250" y="5257800"/>
            <a:ext cx="1756805" cy="3714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bg1"/>
                </a:solidFill>
                <a:latin typeface="Impact" panose="020B0806030902050204" pitchFamily="34" charset="0"/>
              </a:rPr>
              <a:t>By</a:t>
            </a:r>
            <a:r>
              <a:rPr lang="es-ES" dirty="0">
                <a:solidFill>
                  <a:schemeClr val="bg1"/>
                </a:solidFill>
                <a:latin typeface="Impact" panose="020B0806030902050204" pitchFamily="34" charset="0"/>
              </a:rPr>
              <a:t>: Jorge Álvarez </a:t>
            </a:r>
            <a:endParaRPr lang="es-PA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27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BE6BFCB-6BE8-FF1C-2A95-A7886545E67F}"/>
              </a:ext>
            </a:extLst>
          </p:cNvPr>
          <p:cNvSpPr/>
          <p:nvPr/>
        </p:nvSpPr>
        <p:spPr>
          <a:xfrm>
            <a:off x="592603" y="894647"/>
            <a:ext cx="4677098" cy="3875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bg1"/>
                </a:solidFill>
                <a:latin typeface="Impact" panose="020B0806030902050204" pitchFamily="34" charset="0"/>
              </a:rPr>
              <a:t>MUCHAS GRACIAS</a:t>
            </a:r>
            <a:endParaRPr lang="es-PA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3E4FB82-4433-A892-F5FB-454AC71E8988}"/>
              </a:ext>
            </a:extLst>
          </p:cNvPr>
          <p:cNvSpPr/>
          <p:nvPr/>
        </p:nvSpPr>
        <p:spPr>
          <a:xfrm>
            <a:off x="6249623" y="71654"/>
            <a:ext cx="5262079" cy="4723877"/>
          </a:xfrm>
          <a:prstGeom prst="rect">
            <a:avLst/>
          </a:prstGeom>
          <a:gradFill flip="none" rotWithShape="1">
            <a:gsLst>
              <a:gs pos="44000">
                <a:srgbClr val="C00000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C456013-5521-B443-6899-338C51E2A9B2}"/>
              </a:ext>
            </a:extLst>
          </p:cNvPr>
          <p:cNvGrpSpPr/>
          <p:nvPr/>
        </p:nvGrpSpPr>
        <p:grpSpPr>
          <a:xfrm rot="21263047">
            <a:off x="904949" y="-1788706"/>
            <a:ext cx="5707590" cy="8652199"/>
            <a:chOff x="-147203" y="-3228426"/>
            <a:chExt cx="7260322" cy="11006010"/>
          </a:xfrm>
        </p:grpSpPr>
        <p:pic>
          <p:nvPicPr>
            <p:cNvPr id="4" name="Picture 2" descr="Horror game] Flashlight [Download Game-ready] - Download Free 3D model by  Oskar &quot;K1TT3N&quot; Adamczyk (@K1TT3N) [a8def4f]">
              <a:extLst>
                <a:ext uri="{FF2B5EF4-FFF2-40B4-BE49-F238E27FC236}">
                  <a16:creationId xmlns:a16="http://schemas.microsoft.com/office/drawing/2014/main" id="{6A7E6201-E5E8-027F-D6B7-3E9F48ED00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61823" y1="69259" x2="67292" y2="71759"/>
                          <a14:foregroundMark x1="66823" y1="72500" x2="63385" y2="71481"/>
                          <a14:foregroundMark x1="63594" y1="71389" x2="68385" y2="73241"/>
                          <a14:foregroundMark x1="68385" y1="73796" x2="64479" y2="72870"/>
                          <a14:foregroundMark x1="65938" y1="73241" x2="68073" y2="73796"/>
                          <a14:foregroundMark x1="69583" y1="71944" x2="70521" y2="63148"/>
                          <a14:foregroundMark x1="71927" y1="54444" x2="71354" y2="61574"/>
                          <a14:foregroundMark x1="71979" y1="57037" x2="70469" y2="65648"/>
                          <a14:foregroundMark x1="71361" y1="63796" x2="70990" y2="67593"/>
                          <a14:foregroundMark x1="71823" y1="59074" x2="71361" y2="63796"/>
                          <a14:foregroundMark x1="70990" y1="67593" x2="69740" y2="71944"/>
                          <a14:backgroundMark x1="73646" y1="53241" x2="73229" y2="63056"/>
                          <a14:backgroundMark x1="71719" y1="69907" x2="71719" y2="66574"/>
                          <a14:backgroundMark x1="71771" y1="65556" x2="72917" y2="61852"/>
                          <a14:backgroundMark x1="71719" y1="69352" x2="71198" y2="70556"/>
                          <a14:backgroundMark x1="71927" y1="63796" x2="71927" y2="63796"/>
                        </a14:backgroundRemoval>
                      </a14:imgEffect>
                      <a14:imgEffect>
                        <a14:brightnessContrast bright="9000" contras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33520" r="25701" b="23364"/>
            <a:stretch/>
          </p:blipFill>
          <p:spPr bwMode="auto">
            <a:xfrm rot="13538407">
              <a:off x="5885211" y="6549676"/>
              <a:ext cx="1722673" cy="73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4" descr="Spot Light PNG Images - PNG All">
              <a:extLst>
                <a:ext uri="{FF2B5EF4-FFF2-40B4-BE49-F238E27FC236}">
                  <a16:creationId xmlns:a16="http://schemas.microsoft.com/office/drawing/2014/main" id="{52CEF913-B901-1C16-A991-E8BF238362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98094">
              <a:off x="-147203" y="-3228426"/>
              <a:ext cx="5106222" cy="10577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orazón 14">
            <a:extLst>
              <a:ext uri="{FF2B5EF4-FFF2-40B4-BE49-F238E27FC236}">
                <a16:creationId xmlns:a16="http://schemas.microsoft.com/office/drawing/2014/main" id="{BEE1183C-A153-D1CF-24E3-B6CCEE36C6B4}"/>
              </a:ext>
            </a:extLst>
          </p:cNvPr>
          <p:cNvSpPr/>
          <p:nvPr/>
        </p:nvSpPr>
        <p:spPr>
          <a:xfrm>
            <a:off x="7566920" y="661943"/>
            <a:ext cx="3324225" cy="3581400"/>
          </a:xfrm>
          <a:prstGeom prst="heart">
            <a:avLst/>
          </a:prstGeom>
          <a:solidFill>
            <a:srgbClr val="C00000">
              <a:alpha val="0"/>
            </a:srgbClr>
          </a:solidFill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73000"/>
              </a:prst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64006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tx1"/>
            </a:gs>
            <a:gs pos="0">
              <a:srgbClr val="C00000"/>
            </a:gs>
            <a:gs pos="72000">
              <a:schemeClr val="tx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E2F11449-ACB0-B651-BD8B-1AAE63F755AB}"/>
              </a:ext>
            </a:extLst>
          </p:cNvPr>
          <p:cNvSpPr txBox="1"/>
          <p:nvPr/>
        </p:nvSpPr>
        <p:spPr>
          <a:xfrm>
            <a:off x="6341766" y="2035406"/>
            <a:ext cx="46881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Los técnicos informáticos son profesionales altamente capacitados y especializados en el mantenimiento, solución de problemas y actualización de sistemas informáticos y software en una empresa. Son fundamentales para las empresas que dependen de la tecnología para sus operaciones diarias, ya que pueden asegurar que los sistemas informáticos funcionen sin interrupciones y que los datos estén seguros y protegidos. Los técnicos informáticos son fundamentales para las empresas en la actualidad, ya que la tecnología se ha vuelto esencial para el funcionamiento de casi todas las operaciones empresariales.</a:t>
            </a:r>
            <a:endParaRPr lang="es-PA" sz="1400" dirty="0">
              <a:solidFill>
                <a:schemeClr val="bg1"/>
              </a:solidFill>
              <a:latin typeface="DIN" panose="00000400000000000000" pitchFamily="2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925C7-CB0B-CAAE-9B58-B61A73C5C319}"/>
              </a:ext>
            </a:extLst>
          </p:cNvPr>
          <p:cNvSpPr/>
          <p:nvPr/>
        </p:nvSpPr>
        <p:spPr>
          <a:xfrm>
            <a:off x="4100379" y="387087"/>
            <a:ext cx="8091621" cy="255663"/>
          </a:xfrm>
          <a:prstGeom prst="rect">
            <a:avLst/>
          </a:prstGeom>
          <a:gradFill flip="none" rotWithShape="1">
            <a:gsLst>
              <a:gs pos="53000">
                <a:schemeClr val="tx1"/>
              </a:gs>
              <a:gs pos="6000">
                <a:srgbClr val="C00000"/>
              </a:gs>
              <a:gs pos="72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4" name="Imagen 3" descr="Un hombre con un cigarrillo en la mano&#10;&#10;Descripción generada automáticamente con confianza baja">
            <a:extLst>
              <a:ext uri="{FF2B5EF4-FFF2-40B4-BE49-F238E27FC236}">
                <a16:creationId xmlns:a16="http://schemas.microsoft.com/office/drawing/2014/main" id="{997CB82E-519A-F956-79F1-642BBCDBA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42" y="282074"/>
            <a:ext cx="4576970" cy="5762057"/>
          </a:xfrm>
          <a:prstGeom prst="ellipse">
            <a:avLst/>
          </a:prstGeom>
          <a:ln>
            <a:noFill/>
          </a:ln>
          <a:effectLst>
            <a:softEdge rad="723900"/>
          </a:effectLst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9BB51280-22B5-ACAC-E801-58E4E3283600}"/>
              </a:ext>
            </a:extLst>
          </p:cNvPr>
          <p:cNvGrpSpPr/>
          <p:nvPr/>
        </p:nvGrpSpPr>
        <p:grpSpPr>
          <a:xfrm rot="21039533">
            <a:off x="1366579" y="-1613717"/>
            <a:ext cx="5055063" cy="9682891"/>
            <a:chOff x="3987224" y="1789983"/>
            <a:chExt cx="3125895" cy="5987601"/>
          </a:xfrm>
        </p:grpSpPr>
        <p:pic>
          <p:nvPicPr>
            <p:cNvPr id="30" name="Picture 2" descr="Horror game] Flashlight [Download Game-ready] - Download Free 3D model by  Oskar &quot;K1TT3N&quot; Adamczyk (@K1TT3N) [a8def4f]">
              <a:extLst>
                <a:ext uri="{FF2B5EF4-FFF2-40B4-BE49-F238E27FC236}">
                  <a16:creationId xmlns:a16="http://schemas.microsoft.com/office/drawing/2014/main" id="{93CCF418-5E4B-DF41-8AA3-D470E962C3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1823" y1="69259" x2="67292" y2="71759"/>
                          <a14:foregroundMark x1="66823" y1="72500" x2="63385" y2="71481"/>
                          <a14:foregroundMark x1="63594" y1="71389" x2="68385" y2="73241"/>
                          <a14:foregroundMark x1="68385" y1="73796" x2="64479" y2="72870"/>
                          <a14:foregroundMark x1="65938" y1="73241" x2="68073" y2="73796"/>
                          <a14:foregroundMark x1="69583" y1="71944" x2="70521" y2="63148"/>
                          <a14:foregroundMark x1="71927" y1="54444" x2="71354" y2="61574"/>
                          <a14:foregroundMark x1="71979" y1="57037" x2="70469" y2="65648"/>
                          <a14:foregroundMark x1="71361" y1="63796" x2="70990" y2="67593"/>
                          <a14:foregroundMark x1="71823" y1="59074" x2="71361" y2="63796"/>
                          <a14:foregroundMark x1="70990" y1="67593" x2="69740" y2="71944"/>
                          <a14:backgroundMark x1="73646" y1="53241" x2="73229" y2="63056"/>
                          <a14:backgroundMark x1="71719" y1="69907" x2="71719" y2="66574"/>
                          <a14:backgroundMark x1="71771" y1="65556" x2="72917" y2="61852"/>
                          <a14:backgroundMark x1="71719" y1="69352" x2="71198" y2="70556"/>
                          <a14:backgroundMark x1="71927" y1="63796" x2="71927" y2="63796"/>
                        </a14:backgroundRemoval>
                      </a14:imgEffect>
                      <a14:imgEffect>
                        <a14:brightnessContrast bright="9000" contras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33520" r="25701" b="23364"/>
            <a:stretch/>
          </p:blipFill>
          <p:spPr bwMode="auto">
            <a:xfrm rot="13538407">
              <a:off x="5885211" y="6549676"/>
              <a:ext cx="1722673" cy="73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4" descr="Spot Light PNG Images - PNG All">
              <a:extLst>
                <a:ext uri="{FF2B5EF4-FFF2-40B4-BE49-F238E27FC236}">
                  <a16:creationId xmlns:a16="http://schemas.microsoft.com/office/drawing/2014/main" id="{B81B8A50-0F6A-17DF-5BBD-6EDD2F94BF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99824">
              <a:off x="3987224" y="1789983"/>
              <a:ext cx="2290463" cy="4920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48" name="Picture 2" descr="The Last of Us será una serie en HBO - ModoGeeks">
            <a:extLst>
              <a:ext uri="{FF2B5EF4-FFF2-40B4-BE49-F238E27FC236}">
                <a16:creationId xmlns:a16="http://schemas.microsoft.com/office/drawing/2014/main" id="{6939CE86-3E5D-D3F6-3403-5F031AABB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91" y="142199"/>
            <a:ext cx="1621259" cy="89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654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tx1"/>
            </a:gs>
            <a:gs pos="0">
              <a:srgbClr val="C00000"/>
            </a:gs>
            <a:gs pos="72000">
              <a:schemeClr val="tx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14A8726-B88C-C0E6-EA8D-16264C632779}"/>
              </a:ext>
            </a:extLst>
          </p:cNvPr>
          <p:cNvSpPr/>
          <p:nvPr/>
        </p:nvSpPr>
        <p:spPr>
          <a:xfrm>
            <a:off x="1775325" y="1870978"/>
            <a:ext cx="7334250" cy="3190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latin typeface="Impact" panose="020B0806030902050204" pitchFamily="34" charset="0"/>
              </a:rPr>
              <a:t>Aquí hay algunas razones por las cuales son importantes</a:t>
            </a:r>
            <a:endParaRPr lang="es-PA" sz="5400" dirty="0">
              <a:latin typeface="Impact" panose="020B080603090205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9925C7-CB0B-CAAE-9B58-B61A73C5C319}"/>
              </a:ext>
            </a:extLst>
          </p:cNvPr>
          <p:cNvSpPr/>
          <p:nvPr/>
        </p:nvSpPr>
        <p:spPr>
          <a:xfrm>
            <a:off x="4100379" y="387087"/>
            <a:ext cx="8091621" cy="255663"/>
          </a:xfrm>
          <a:prstGeom prst="rect">
            <a:avLst/>
          </a:prstGeom>
          <a:gradFill flip="none" rotWithShape="1">
            <a:gsLst>
              <a:gs pos="53000">
                <a:schemeClr val="tx1"/>
              </a:gs>
              <a:gs pos="6000">
                <a:srgbClr val="C00000"/>
              </a:gs>
              <a:gs pos="72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9BB51280-22B5-ACAC-E801-58E4E3283600}"/>
              </a:ext>
            </a:extLst>
          </p:cNvPr>
          <p:cNvGrpSpPr/>
          <p:nvPr/>
        </p:nvGrpSpPr>
        <p:grpSpPr>
          <a:xfrm rot="9308546">
            <a:off x="2370348" y="-964899"/>
            <a:ext cx="3903263" cy="7810522"/>
            <a:chOff x="3987224" y="1789983"/>
            <a:chExt cx="3125895" cy="5987601"/>
          </a:xfrm>
        </p:grpSpPr>
        <p:pic>
          <p:nvPicPr>
            <p:cNvPr id="30" name="Picture 2" descr="Horror game] Flashlight [Download Game-ready] - Download Free 3D model by  Oskar &quot;K1TT3N&quot; Adamczyk (@K1TT3N) [a8def4f]">
              <a:extLst>
                <a:ext uri="{FF2B5EF4-FFF2-40B4-BE49-F238E27FC236}">
                  <a16:creationId xmlns:a16="http://schemas.microsoft.com/office/drawing/2014/main" id="{93CCF418-5E4B-DF41-8AA3-D470E962C3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61823" y1="69259" x2="67292" y2="71759"/>
                          <a14:foregroundMark x1="66823" y1="72500" x2="63385" y2="71481"/>
                          <a14:foregroundMark x1="63594" y1="71389" x2="68385" y2="73241"/>
                          <a14:foregroundMark x1="68385" y1="73796" x2="64479" y2="72870"/>
                          <a14:foregroundMark x1="65938" y1="73241" x2="68073" y2="73796"/>
                          <a14:foregroundMark x1="69583" y1="71944" x2="70521" y2="63148"/>
                          <a14:foregroundMark x1="71927" y1="54444" x2="71354" y2="61574"/>
                          <a14:foregroundMark x1="71979" y1="57037" x2="70469" y2="65648"/>
                          <a14:foregroundMark x1="71361" y1="63796" x2="70990" y2="67593"/>
                          <a14:foregroundMark x1="71823" y1="59074" x2="71361" y2="63796"/>
                          <a14:foregroundMark x1="70990" y1="67593" x2="69740" y2="71944"/>
                          <a14:backgroundMark x1="73646" y1="53241" x2="73229" y2="63056"/>
                          <a14:backgroundMark x1="71719" y1="69907" x2="71719" y2="66574"/>
                          <a14:backgroundMark x1="71771" y1="65556" x2="72917" y2="61852"/>
                          <a14:backgroundMark x1="71719" y1="69352" x2="71198" y2="70556"/>
                          <a14:backgroundMark x1="71927" y1="63796" x2="71927" y2="63796"/>
                        </a14:backgroundRemoval>
                      </a14:imgEffect>
                      <a14:imgEffect>
                        <a14:brightnessContrast bright="9000" contras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33520" r="25701" b="23364"/>
            <a:stretch/>
          </p:blipFill>
          <p:spPr bwMode="auto">
            <a:xfrm rot="13538407">
              <a:off x="5885211" y="6549676"/>
              <a:ext cx="1722673" cy="73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4" descr="Spot Light PNG Images - PNG All">
              <a:extLst>
                <a:ext uri="{FF2B5EF4-FFF2-40B4-BE49-F238E27FC236}">
                  <a16:creationId xmlns:a16="http://schemas.microsoft.com/office/drawing/2014/main" id="{B81B8A50-0F6A-17DF-5BBD-6EDD2F94BF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99824">
              <a:off x="3987224" y="1789983"/>
              <a:ext cx="2290463" cy="4920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48" name="Picture 2" descr="The Last of Us será una serie en HBO - ModoGeeks">
            <a:extLst>
              <a:ext uri="{FF2B5EF4-FFF2-40B4-BE49-F238E27FC236}">
                <a16:creationId xmlns:a16="http://schemas.microsoft.com/office/drawing/2014/main" id="{6939CE86-3E5D-D3F6-3403-5F031AABB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91" y="142199"/>
            <a:ext cx="1621259" cy="89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5304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Dust PNG, Dust Transparent Background - FreeIconsPNG">
            <a:extLst>
              <a:ext uri="{FF2B5EF4-FFF2-40B4-BE49-F238E27FC236}">
                <a16:creationId xmlns:a16="http://schemas.microsoft.com/office/drawing/2014/main" id="{C334587D-1A54-37A0-2B98-4F9B23131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651" y="2058534"/>
            <a:ext cx="3567434" cy="217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ust PNG, Dust Transparent Background - FreeIconsPNG">
            <a:extLst>
              <a:ext uri="{FF2B5EF4-FFF2-40B4-BE49-F238E27FC236}">
                <a16:creationId xmlns:a16="http://schemas.microsoft.com/office/drawing/2014/main" id="{1443067C-ECC2-D291-0C8D-E2BC0C0F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130">
            <a:off x="2407656" y="1838457"/>
            <a:ext cx="4680828" cy="285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26C562A8-DF0F-CAB7-63FF-E874F8C84DB4}"/>
              </a:ext>
            </a:extLst>
          </p:cNvPr>
          <p:cNvSpPr/>
          <p:nvPr/>
        </p:nvSpPr>
        <p:spPr>
          <a:xfrm>
            <a:off x="4100379" y="387087"/>
            <a:ext cx="8091621" cy="255663"/>
          </a:xfrm>
          <a:prstGeom prst="rect">
            <a:avLst/>
          </a:prstGeom>
          <a:gradFill flip="none" rotWithShape="1">
            <a:gsLst>
              <a:gs pos="53000">
                <a:schemeClr val="tx1"/>
              </a:gs>
              <a:gs pos="6000">
                <a:srgbClr val="C00000"/>
              </a:gs>
              <a:gs pos="72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FAC4EBC-2A13-29E4-E389-8FD7B4571FDA}"/>
              </a:ext>
            </a:extLst>
          </p:cNvPr>
          <p:cNvSpPr/>
          <p:nvPr/>
        </p:nvSpPr>
        <p:spPr>
          <a:xfrm>
            <a:off x="1655242" y="4221039"/>
            <a:ext cx="9386954" cy="255663"/>
          </a:xfrm>
          <a:prstGeom prst="rect">
            <a:avLst/>
          </a:prstGeom>
          <a:gradFill flip="none" rotWithShape="1">
            <a:gsLst>
              <a:gs pos="53000">
                <a:schemeClr val="tx1"/>
              </a:gs>
              <a:gs pos="6000">
                <a:srgbClr val="C00000"/>
              </a:gs>
              <a:gs pos="72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4101" name="Picture 12" descr="Dust PNG, Dust Transparent Background - FreeIconsPNG">
            <a:extLst>
              <a:ext uri="{FF2B5EF4-FFF2-40B4-BE49-F238E27FC236}">
                <a16:creationId xmlns:a16="http://schemas.microsoft.com/office/drawing/2014/main" id="{EA30D993-5197-1795-E117-4FDF34D9F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130">
            <a:off x="6723660" y="1714940"/>
            <a:ext cx="5423591" cy="33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7" name="Grupo 4106">
            <a:extLst>
              <a:ext uri="{FF2B5EF4-FFF2-40B4-BE49-F238E27FC236}">
                <a16:creationId xmlns:a16="http://schemas.microsoft.com/office/drawing/2014/main" id="{8C8B0CD9-18B3-F1FC-F4E6-3D0467A16929}"/>
              </a:ext>
            </a:extLst>
          </p:cNvPr>
          <p:cNvGrpSpPr/>
          <p:nvPr/>
        </p:nvGrpSpPr>
        <p:grpSpPr>
          <a:xfrm rot="12600000">
            <a:off x="1372163" y="1203034"/>
            <a:ext cx="1651201" cy="3322534"/>
            <a:chOff x="313299" y="-5904966"/>
            <a:chExt cx="6799820" cy="13682550"/>
          </a:xfrm>
        </p:grpSpPr>
        <p:pic>
          <p:nvPicPr>
            <p:cNvPr id="4108" name="Picture 2" descr="Horror game] Flashlight [Download Game-ready] - Download Free 3D model by  Oskar &quot;K1TT3N&quot; Adamczyk (@K1TT3N) [a8def4f]">
              <a:extLst>
                <a:ext uri="{FF2B5EF4-FFF2-40B4-BE49-F238E27FC236}">
                  <a16:creationId xmlns:a16="http://schemas.microsoft.com/office/drawing/2014/main" id="{B2797AB0-CA40-AB10-B896-757BBA6ABA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1823" y1="69259" x2="67292" y2="71759"/>
                          <a14:foregroundMark x1="66823" y1="72500" x2="63385" y2="71481"/>
                          <a14:foregroundMark x1="63594" y1="71389" x2="68385" y2="73241"/>
                          <a14:foregroundMark x1="68385" y1="73796" x2="64479" y2="72870"/>
                          <a14:foregroundMark x1="65938" y1="73241" x2="68073" y2="73796"/>
                          <a14:foregroundMark x1="69583" y1="71944" x2="70521" y2="63148"/>
                          <a14:foregroundMark x1="71927" y1="54444" x2="71354" y2="61574"/>
                          <a14:foregroundMark x1="71979" y1="57037" x2="70469" y2="65648"/>
                          <a14:foregroundMark x1="71361" y1="63796" x2="70990" y2="67593"/>
                          <a14:foregroundMark x1="71823" y1="59074" x2="71361" y2="63796"/>
                          <a14:foregroundMark x1="70990" y1="67593" x2="69740" y2="71944"/>
                          <a14:backgroundMark x1="73646" y1="53241" x2="73229" y2="63056"/>
                          <a14:backgroundMark x1="71719" y1="69907" x2="71719" y2="66574"/>
                          <a14:backgroundMark x1="71771" y1="65556" x2="72917" y2="61852"/>
                          <a14:backgroundMark x1="71719" y1="69352" x2="71198" y2="70556"/>
                          <a14:backgroundMark x1="71927" y1="63796" x2="71927" y2="63796"/>
                        </a14:backgroundRemoval>
                      </a14:imgEffect>
                      <a14:imgEffect>
                        <a14:brightnessContrast bright="9000" contras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33520" r="25701" b="23364"/>
            <a:stretch/>
          </p:blipFill>
          <p:spPr bwMode="auto">
            <a:xfrm rot="13538407">
              <a:off x="5885211" y="6549676"/>
              <a:ext cx="1722673" cy="73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9" name="Picture 24" descr="Spot Light PNG Images - PNG All">
              <a:extLst>
                <a:ext uri="{FF2B5EF4-FFF2-40B4-BE49-F238E27FC236}">
                  <a16:creationId xmlns:a16="http://schemas.microsoft.com/office/drawing/2014/main" id="{BCE28861-47E6-C273-2559-B801F934B9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99824">
              <a:off x="313299" y="-5904966"/>
              <a:ext cx="6132810" cy="13174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2" name="Grupo 3071">
            <a:extLst>
              <a:ext uri="{FF2B5EF4-FFF2-40B4-BE49-F238E27FC236}">
                <a16:creationId xmlns:a16="http://schemas.microsoft.com/office/drawing/2014/main" id="{01697064-0F6B-821D-DCD3-56D4C0CFE893}"/>
              </a:ext>
            </a:extLst>
          </p:cNvPr>
          <p:cNvGrpSpPr/>
          <p:nvPr/>
        </p:nvGrpSpPr>
        <p:grpSpPr>
          <a:xfrm>
            <a:off x="4024336" y="109546"/>
            <a:ext cx="1289986" cy="732449"/>
            <a:chOff x="573489" y="1128284"/>
            <a:chExt cx="922648" cy="412374"/>
          </a:xfrm>
        </p:grpSpPr>
        <p:grpSp>
          <p:nvGrpSpPr>
            <p:cNvPr id="3073" name="Grupo 3072">
              <a:extLst>
                <a:ext uri="{FF2B5EF4-FFF2-40B4-BE49-F238E27FC236}">
                  <a16:creationId xmlns:a16="http://schemas.microsoft.com/office/drawing/2014/main" id="{1BDB21BC-6D25-DD00-4BA3-19B349F60F41}"/>
                </a:ext>
              </a:extLst>
            </p:cNvPr>
            <p:cNvGrpSpPr/>
            <p:nvPr/>
          </p:nvGrpSpPr>
          <p:grpSpPr>
            <a:xfrm>
              <a:off x="573489" y="1128284"/>
              <a:ext cx="922648" cy="412374"/>
              <a:chOff x="573489" y="1128284"/>
              <a:chExt cx="922648" cy="412374"/>
            </a:xfrm>
          </p:grpSpPr>
          <p:sp>
            <p:nvSpPr>
              <p:cNvPr id="3077" name="Rectángulo 3076">
                <a:extLst>
                  <a:ext uri="{FF2B5EF4-FFF2-40B4-BE49-F238E27FC236}">
                    <a16:creationId xmlns:a16="http://schemas.microsoft.com/office/drawing/2014/main" id="{D1B1B706-99D9-7D1C-BD22-7B13E0BF7750}"/>
                  </a:ext>
                </a:extLst>
              </p:cNvPr>
              <p:cNvSpPr/>
              <p:nvPr/>
            </p:nvSpPr>
            <p:spPr>
              <a:xfrm>
                <a:off x="596349" y="1151144"/>
                <a:ext cx="876928" cy="369813"/>
              </a:xfrm>
              <a:prstGeom prst="rect">
                <a:avLst/>
              </a:prstGeom>
              <a:noFill/>
              <a:ln w="3175">
                <a:solidFill>
                  <a:schemeClr val="bg2"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078" name="Rectángulo 3077">
                <a:extLst>
                  <a:ext uri="{FF2B5EF4-FFF2-40B4-BE49-F238E27FC236}">
                    <a16:creationId xmlns:a16="http://schemas.microsoft.com/office/drawing/2014/main" id="{57308845-9071-3DA0-512B-273094EFC2F1}"/>
                  </a:ext>
                </a:extLst>
              </p:cNvPr>
              <p:cNvSpPr/>
              <p:nvPr/>
            </p:nvSpPr>
            <p:spPr>
              <a:xfrm>
                <a:off x="573489" y="1128284"/>
                <a:ext cx="45719" cy="4571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079" name="Rectángulo 3078">
                <a:extLst>
                  <a:ext uri="{FF2B5EF4-FFF2-40B4-BE49-F238E27FC236}">
                    <a16:creationId xmlns:a16="http://schemas.microsoft.com/office/drawing/2014/main" id="{C4991A16-2A5F-2504-8206-DC9586E6AE9F}"/>
                  </a:ext>
                </a:extLst>
              </p:cNvPr>
              <p:cNvSpPr/>
              <p:nvPr/>
            </p:nvSpPr>
            <p:spPr>
              <a:xfrm>
                <a:off x="1450418" y="1128284"/>
                <a:ext cx="45719" cy="4571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080" name="Rectángulo 3079">
                <a:extLst>
                  <a:ext uri="{FF2B5EF4-FFF2-40B4-BE49-F238E27FC236}">
                    <a16:creationId xmlns:a16="http://schemas.microsoft.com/office/drawing/2014/main" id="{45C1FB67-08EF-C9FA-EE87-5ECB69BBB895}"/>
                  </a:ext>
                </a:extLst>
              </p:cNvPr>
              <p:cNvSpPr/>
              <p:nvPr/>
            </p:nvSpPr>
            <p:spPr>
              <a:xfrm>
                <a:off x="573489" y="1494939"/>
                <a:ext cx="45719" cy="4571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081" name="Rectángulo 3080">
                <a:extLst>
                  <a:ext uri="{FF2B5EF4-FFF2-40B4-BE49-F238E27FC236}">
                    <a16:creationId xmlns:a16="http://schemas.microsoft.com/office/drawing/2014/main" id="{57AF56F9-DBEC-D4BF-E20C-5B33F70D186D}"/>
                  </a:ext>
                </a:extLst>
              </p:cNvPr>
              <p:cNvSpPr/>
              <p:nvPr/>
            </p:nvSpPr>
            <p:spPr>
              <a:xfrm>
                <a:off x="1443746" y="1490883"/>
                <a:ext cx="45719" cy="4571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</p:grpSp>
        <p:cxnSp>
          <p:nvCxnSpPr>
            <p:cNvPr id="3075" name="Conector recto 3074">
              <a:extLst>
                <a:ext uri="{FF2B5EF4-FFF2-40B4-BE49-F238E27FC236}">
                  <a16:creationId xmlns:a16="http://schemas.microsoft.com/office/drawing/2014/main" id="{2339BB80-E0D9-D1EA-C621-37756EBB8052}"/>
                </a:ext>
              </a:extLst>
            </p:cNvPr>
            <p:cNvCxnSpPr/>
            <p:nvPr/>
          </p:nvCxnSpPr>
          <p:spPr>
            <a:xfrm>
              <a:off x="677807" y="1199981"/>
              <a:ext cx="728962" cy="265731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6" name="Conector recto 3075">
              <a:extLst>
                <a:ext uri="{FF2B5EF4-FFF2-40B4-BE49-F238E27FC236}">
                  <a16:creationId xmlns:a16="http://schemas.microsoft.com/office/drawing/2014/main" id="{C9B24BD2-2FFE-E3C3-9B41-3B4F7D48B5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679" y="1195319"/>
              <a:ext cx="732090" cy="270393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03" name="Picture 2" descr="The Last of Us será una serie en HBO - ModoGeeks">
            <a:extLst>
              <a:ext uri="{FF2B5EF4-FFF2-40B4-BE49-F238E27FC236}">
                <a16:creationId xmlns:a16="http://schemas.microsoft.com/office/drawing/2014/main" id="{C1E22664-2EA4-EAD0-5361-721DF9077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26" y="142199"/>
            <a:ext cx="1621259" cy="89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8" name="Rectángulo 4127">
            <a:extLst>
              <a:ext uri="{FF2B5EF4-FFF2-40B4-BE49-F238E27FC236}">
                <a16:creationId xmlns:a16="http://schemas.microsoft.com/office/drawing/2014/main" id="{813516D8-19D4-98C8-E092-B731BA1A5586}"/>
              </a:ext>
            </a:extLst>
          </p:cNvPr>
          <p:cNvSpPr/>
          <p:nvPr/>
        </p:nvSpPr>
        <p:spPr>
          <a:xfrm>
            <a:off x="1655243" y="4486831"/>
            <a:ext cx="1379674" cy="1531095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  <a:ln w="3175">
            <a:solidFill>
              <a:schemeClr val="bg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133" name="Rectángulo 4132">
            <a:extLst>
              <a:ext uri="{FF2B5EF4-FFF2-40B4-BE49-F238E27FC236}">
                <a16:creationId xmlns:a16="http://schemas.microsoft.com/office/drawing/2014/main" id="{CD92EA6C-E132-8B1C-31F2-DF44EFC9099C}"/>
              </a:ext>
            </a:extLst>
          </p:cNvPr>
          <p:cNvSpPr/>
          <p:nvPr/>
        </p:nvSpPr>
        <p:spPr>
          <a:xfrm>
            <a:off x="3147488" y="4485455"/>
            <a:ext cx="1379674" cy="52473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  <a:ln w="3175">
            <a:solidFill>
              <a:schemeClr val="bg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134" name="Rectángulo 4133">
            <a:extLst>
              <a:ext uri="{FF2B5EF4-FFF2-40B4-BE49-F238E27FC236}">
                <a16:creationId xmlns:a16="http://schemas.microsoft.com/office/drawing/2014/main" id="{E3E1CE28-395A-CB2D-AE1D-1BE32B37D274}"/>
              </a:ext>
            </a:extLst>
          </p:cNvPr>
          <p:cNvSpPr/>
          <p:nvPr/>
        </p:nvSpPr>
        <p:spPr>
          <a:xfrm>
            <a:off x="4993942" y="4485455"/>
            <a:ext cx="1379674" cy="52473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  <a:ln w="3175">
            <a:solidFill>
              <a:schemeClr val="bg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135" name="Rectángulo 4134">
            <a:extLst>
              <a:ext uri="{FF2B5EF4-FFF2-40B4-BE49-F238E27FC236}">
                <a16:creationId xmlns:a16="http://schemas.microsoft.com/office/drawing/2014/main" id="{F260E092-8EF5-D2C8-5612-3E12A154CBBA}"/>
              </a:ext>
            </a:extLst>
          </p:cNvPr>
          <p:cNvSpPr/>
          <p:nvPr/>
        </p:nvSpPr>
        <p:spPr>
          <a:xfrm>
            <a:off x="7574196" y="4518736"/>
            <a:ext cx="1379674" cy="52473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  <a:ln w="3175">
            <a:solidFill>
              <a:schemeClr val="bg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136" name="Rectángulo 4135">
            <a:extLst>
              <a:ext uri="{FF2B5EF4-FFF2-40B4-BE49-F238E27FC236}">
                <a16:creationId xmlns:a16="http://schemas.microsoft.com/office/drawing/2014/main" id="{9642EC83-ECFB-89A8-7086-503BDB5116BE}"/>
              </a:ext>
            </a:extLst>
          </p:cNvPr>
          <p:cNvSpPr/>
          <p:nvPr/>
        </p:nvSpPr>
        <p:spPr>
          <a:xfrm>
            <a:off x="9677127" y="4518736"/>
            <a:ext cx="1379674" cy="52473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  <a:ln w="3175">
            <a:solidFill>
              <a:schemeClr val="bg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137" name="CuadroTexto 4136">
            <a:extLst>
              <a:ext uri="{FF2B5EF4-FFF2-40B4-BE49-F238E27FC236}">
                <a16:creationId xmlns:a16="http://schemas.microsoft.com/office/drawing/2014/main" id="{7E59FAA8-F878-E0F2-AA98-869EE9F9DD70}"/>
              </a:ext>
            </a:extLst>
          </p:cNvPr>
          <p:cNvSpPr txBox="1"/>
          <p:nvPr/>
        </p:nvSpPr>
        <p:spPr>
          <a:xfrm>
            <a:off x="1362658" y="2757749"/>
            <a:ext cx="1861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0" dirty="0"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Mantenimiento y solución de problemas</a:t>
            </a:r>
            <a:endParaRPr lang="en-US" i="0" dirty="0">
              <a:solidFill>
                <a:schemeClr val="bg1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9B7917-DEE7-773F-0F41-AC3504977C12}"/>
              </a:ext>
            </a:extLst>
          </p:cNvPr>
          <p:cNvSpPr txBox="1"/>
          <p:nvPr/>
        </p:nvSpPr>
        <p:spPr>
          <a:xfrm>
            <a:off x="4174676" y="2884418"/>
            <a:ext cx="2928245" cy="369332"/>
          </a:xfrm>
          <a:prstGeom prst="rect">
            <a:avLst/>
          </a:prstGeom>
          <a:noFill/>
          <a:ln>
            <a:noFill/>
          </a:ln>
          <a:effectLst>
            <a:outerShdw blurRad="63500" dist="50800" dir="6000000" sx="1000" sy="1000" algn="ctr" rotWithShape="0">
              <a:schemeClr val="tx1"/>
            </a:outerShdw>
            <a:softEdge rad="0"/>
          </a:effectLst>
        </p:spPr>
        <p:txBody>
          <a:bodyPr wrap="square">
            <a:spAutoFit/>
          </a:bodyPr>
          <a:lstStyle/>
          <a:p>
            <a:r>
              <a:rPr lang="es-PA" b="1" i="0" dirty="0">
                <a:effectLst/>
                <a:latin typeface="Arial" panose="020B0604020202020204" pitchFamily="34" charset="0"/>
              </a:rPr>
              <a:t>Protección de datos</a:t>
            </a:r>
            <a:endParaRPr lang="es-PA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5FB11F-3C45-880D-5670-2B178F530EB2}"/>
              </a:ext>
            </a:extLst>
          </p:cNvPr>
          <p:cNvSpPr txBox="1"/>
          <p:nvPr/>
        </p:nvSpPr>
        <p:spPr>
          <a:xfrm>
            <a:off x="7583555" y="2936742"/>
            <a:ext cx="2384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Impact" panose="020B0806030902050204" pitchFamily="34" charset="0"/>
              </a:rPr>
              <a:t>Actualización de sistemas </a:t>
            </a:r>
          </a:p>
          <a:p>
            <a:r>
              <a:rPr lang="es-ES" dirty="0">
                <a:latin typeface="Impact" panose="020B0806030902050204" pitchFamily="34" charset="0"/>
              </a:rPr>
              <a:t>y software</a:t>
            </a:r>
            <a:endParaRPr lang="es-PA" dirty="0">
              <a:latin typeface="Impact" panose="020B080603090205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61D892-A793-6535-8730-58E625FEA7F6}"/>
              </a:ext>
            </a:extLst>
          </p:cNvPr>
          <p:cNvSpPr txBox="1"/>
          <p:nvPr/>
        </p:nvSpPr>
        <p:spPr>
          <a:xfrm>
            <a:off x="9470115" y="3159574"/>
            <a:ext cx="2166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dirty="0">
                <a:latin typeface="Impact" panose="020B0806030902050204" pitchFamily="34" charset="0"/>
              </a:rPr>
              <a:t>Reducción de costos</a:t>
            </a:r>
          </a:p>
        </p:txBody>
      </p:sp>
    </p:spTree>
    <p:extLst>
      <p:ext uri="{BB962C8B-B14F-4D97-AF65-F5344CB8AC3E}">
        <p14:creationId xmlns:p14="http://schemas.microsoft.com/office/powerpoint/2010/main" val="3479809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Dust PNG, Dust Transparent Background - FreeIconsPNG">
            <a:extLst>
              <a:ext uri="{FF2B5EF4-FFF2-40B4-BE49-F238E27FC236}">
                <a16:creationId xmlns:a16="http://schemas.microsoft.com/office/drawing/2014/main" id="{C334587D-1A54-37A0-2B98-4F9B23131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651" y="2058534"/>
            <a:ext cx="3567434" cy="217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ust PNG, Dust Transparent Background - FreeIconsPNG">
            <a:extLst>
              <a:ext uri="{FF2B5EF4-FFF2-40B4-BE49-F238E27FC236}">
                <a16:creationId xmlns:a16="http://schemas.microsoft.com/office/drawing/2014/main" id="{1443067C-ECC2-D291-0C8D-E2BC0C0F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130">
            <a:off x="2407656" y="1838457"/>
            <a:ext cx="4680828" cy="285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26C562A8-DF0F-CAB7-63FF-E874F8C84DB4}"/>
              </a:ext>
            </a:extLst>
          </p:cNvPr>
          <p:cNvSpPr/>
          <p:nvPr/>
        </p:nvSpPr>
        <p:spPr>
          <a:xfrm>
            <a:off x="4100379" y="387087"/>
            <a:ext cx="8091621" cy="255663"/>
          </a:xfrm>
          <a:prstGeom prst="rect">
            <a:avLst/>
          </a:prstGeom>
          <a:gradFill flip="none" rotWithShape="1">
            <a:gsLst>
              <a:gs pos="53000">
                <a:schemeClr val="tx1"/>
              </a:gs>
              <a:gs pos="6000">
                <a:srgbClr val="C00000"/>
              </a:gs>
              <a:gs pos="72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1025" name="Picture 12" descr="Dust PNG, Dust Transparent Background - FreeIconsPNG">
            <a:extLst>
              <a:ext uri="{FF2B5EF4-FFF2-40B4-BE49-F238E27FC236}">
                <a16:creationId xmlns:a16="http://schemas.microsoft.com/office/drawing/2014/main" id="{8156E426-DCFB-6DF1-15FC-1DA3616C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130">
            <a:off x="11852290" y="-329916"/>
            <a:ext cx="5381745" cy="327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3FAC4EBC-2A13-29E4-E389-8FD7B4571FDA}"/>
              </a:ext>
            </a:extLst>
          </p:cNvPr>
          <p:cNvSpPr/>
          <p:nvPr/>
        </p:nvSpPr>
        <p:spPr>
          <a:xfrm>
            <a:off x="1655242" y="4221039"/>
            <a:ext cx="9386954" cy="255663"/>
          </a:xfrm>
          <a:prstGeom prst="rect">
            <a:avLst/>
          </a:prstGeom>
          <a:gradFill flip="none" rotWithShape="1">
            <a:gsLst>
              <a:gs pos="53000">
                <a:schemeClr val="tx1"/>
              </a:gs>
              <a:gs pos="6000">
                <a:srgbClr val="C00000"/>
              </a:gs>
              <a:gs pos="72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4101" name="Picture 12" descr="Dust PNG, Dust Transparent Background - FreeIconsPNG">
            <a:extLst>
              <a:ext uri="{FF2B5EF4-FFF2-40B4-BE49-F238E27FC236}">
                <a16:creationId xmlns:a16="http://schemas.microsoft.com/office/drawing/2014/main" id="{EA30D993-5197-1795-E117-4FDF34D9F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130">
            <a:off x="6723660" y="1714940"/>
            <a:ext cx="5423591" cy="33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7" name="Grupo 4106">
            <a:extLst>
              <a:ext uri="{FF2B5EF4-FFF2-40B4-BE49-F238E27FC236}">
                <a16:creationId xmlns:a16="http://schemas.microsoft.com/office/drawing/2014/main" id="{8C8B0CD9-18B3-F1FC-F4E6-3D0467A16929}"/>
              </a:ext>
            </a:extLst>
          </p:cNvPr>
          <p:cNvGrpSpPr/>
          <p:nvPr/>
        </p:nvGrpSpPr>
        <p:grpSpPr>
          <a:xfrm rot="12600000">
            <a:off x="4248525" y="1151841"/>
            <a:ext cx="1651201" cy="3322534"/>
            <a:chOff x="313299" y="-5904966"/>
            <a:chExt cx="6799820" cy="13682550"/>
          </a:xfrm>
        </p:grpSpPr>
        <p:pic>
          <p:nvPicPr>
            <p:cNvPr id="4108" name="Picture 2" descr="Horror game] Flashlight [Download Game-ready] - Download Free 3D model by  Oskar &quot;K1TT3N&quot; Adamczyk (@K1TT3N) [a8def4f]">
              <a:extLst>
                <a:ext uri="{FF2B5EF4-FFF2-40B4-BE49-F238E27FC236}">
                  <a16:creationId xmlns:a16="http://schemas.microsoft.com/office/drawing/2014/main" id="{B2797AB0-CA40-AB10-B896-757BBA6ABA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61823" y1="69259" x2="67292" y2="71759"/>
                          <a14:foregroundMark x1="66823" y1="72500" x2="63385" y2="71481"/>
                          <a14:foregroundMark x1="63594" y1="71389" x2="68385" y2="73241"/>
                          <a14:foregroundMark x1="68385" y1="73796" x2="64479" y2="72870"/>
                          <a14:foregroundMark x1="65938" y1="73241" x2="68073" y2="73796"/>
                          <a14:foregroundMark x1="69583" y1="71944" x2="70521" y2="63148"/>
                          <a14:foregroundMark x1="71927" y1="54444" x2="71354" y2="61574"/>
                          <a14:foregroundMark x1="71979" y1="57037" x2="70469" y2="65648"/>
                          <a14:foregroundMark x1="71361" y1="63796" x2="70990" y2="67593"/>
                          <a14:foregroundMark x1="71823" y1="59074" x2="71361" y2="63796"/>
                          <a14:foregroundMark x1="70990" y1="67593" x2="69740" y2="71944"/>
                          <a14:backgroundMark x1="73646" y1="53241" x2="73229" y2="63056"/>
                          <a14:backgroundMark x1="71719" y1="69907" x2="71719" y2="66574"/>
                          <a14:backgroundMark x1="71771" y1="65556" x2="72917" y2="61852"/>
                          <a14:backgroundMark x1="71719" y1="69352" x2="71198" y2="70556"/>
                          <a14:backgroundMark x1="71927" y1="63796" x2="71927" y2="63796"/>
                        </a14:backgroundRemoval>
                      </a14:imgEffect>
                      <a14:imgEffect>
                        <a14:brightnessContrast bright="9000" contras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33520" r="25701" b="23364"/>
            <a:stretch/>
          </p:blipFill>
          <p:spPr bwMode="auto">
            <a:xfrm rot="13538407">
              <a:off x="5885211" y="6549676"/>
              <a:ext cx="1722673" cy="73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9" name="Picture 24" descr="Spot Light PNG Images - PNG All">
              <a:extLst>
                <a:ext uri="{FF2B5EF4-FFF2-40B4-BE49-F238E27FC236}">
                  <a16:creationId xmlns:a16="http://schemas.microsoft.com/office/drawing/2014/main" id="{BCE28861-47E6-C273-2559-B801F934B9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99824">
              <a:off x="313299" y="-5904966"/>
              <a:ext cx="6132810" cy="13174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2" name="Grupo 3071">
            <a:extLst>
              <a:ext uri="{FF2B5EF4-FFF2-40B4-BE49-F238E27FC236}">
                <a16:creationId xmlns:a16="http://schemas.microsoft.com/office/drawing/2014/main" id="{01697064-0F6B-821D-DCD3-56D4C0CFE893}"/>
              </a:ext>
            </a:extLst>
          </p:cNvPr>
          <p:cNvGrpSpPr/>
          <p:nvPr/>
        </p:nvGrpSpPr>
        <p:grpSpPr>
          <a:xfrm>
            <a:off x="4024336" y="109546"/>
            <a:ext cx="1289986" cy="732449"/>
            <a:chOff x="573489" y="1128284"/>
            <a:chExt cx="922648" cy="412374"/>
          </a:xfrm>
        </p:grpSpPr>
        <p:grpSp>
          <p:nvGrpSpPr>
            <p:cNvPr id="3073" name="Grupo 3072">
              <a:extLst>
                <a:ext uri="{FF2B5EF4-FFF2-40B4-BE49-F238E27FC236}">
                  <a16:creationId xmlns:a16="http://schemas.microsoft.com/office/drawing/2014/main" id="{1BDB21BC-6D25-DD00-4BA3-19B349F60F41}"/>
                </a:ext>
              </a:extLst>
            </p:cNvPr>
            <p:cNvGrpSpPr/>
            <p:nvPr/>
          </p:nvGrpSpPr>
          <p:grpSpPr>
            <a:xfrm>
              <a:off x="573489" y="1128284"/>
              <a:ext cx="922648" cy="412374"/>
              <a:chOff x="573489" y="1128284"/>
              <a:chExt cx="922648" cy="412374"/>
            </a:xfrm>
          </p:grpSpPr>
          <p:sp>
            <p:nvSpPr>
              <p:cNvPr id="3077" name="Rectángulo 3076">
                <a:extLst>
                  <a:ext uri="{FF2B5EF4-FFF2-40B4-BE49-F238E27FC236}">
                    <a16:creationId xmlns:a16="http://schemas.microsoft.com/office/drawing/2014/main" id="{D1B1B706-99D9-7D1C-BD22-7B13E0BF7750}"/>
                  </a:ext>
                </a:extLst>
              </p:cNvPr>
              <p:cNvSpPr/>
              <p:nvPr/>
            </p:nvSpPr>
            <p:spPr>
              <a:xfrm>
                <a:off x="596349" y="1151144"/>
                <a:ext cx="876928" cy="369813"/>
              </a:xfrm>
              <a:prstGeom prst="rect">
                <a:avLst/>
              </a:prstGeom>
              <a:noFill/>
              <a:ln w="3175">
                <a:solidFill>
                  <a:schemeClr val="bg2"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078" name="Rectángulo 3077">
                <a:extLst>
                  <a:ext uri="{FF2B5EF4-FFF2-40B4-BE49-F238E27FC236}">
                    <a16:creationId xmlns:a16="http://schemas.microsoft.com/office/drawing/2014/main" id="{57308845-9071-3DA0-512B-273094EFC2F1}"/>
                  </a:ext>
                </a:extLst>
              </p:cNvPr>
              <p:cNvSpPr/>
              <p:nvPr/>
            </p:nvSpPr>
            <p:spPr>
              <a:xfrm>
                <a:off x="573489" y="1128284"/>
                <a:ext cx="45719" cy="4571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079" name="Rectángulo 3078">
                <a:extLst>
                  <a:ext uri="{FF2B5EF4-FFF2-40B4-BE49-F238E27FC236}">
                    <a16:creationId xmlns:a16="http://schemas.microsoft.com/office/drawing/2014/main" id="{C4991A16-2A5F-2504-8206-DC9586E6AE9F}"/>
                  </a:ext>
                </a:extLst>
              </p:cNvPr>
              <p:cNvSpPr/>
              <p:nvPr/>
            </p:nvSpPr>
            <p:spPr>
              <a:xfrm>
                <a:off x="1450418" y="1128284"/>
                <a:ext cx="45719" cy="4571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080" name="Rectángulo 3079">
                <a:extLst>
                  <a:ext uri="{FF2B5EF4-FFF2-40B4-BE49-F238E27FC236}">
                    <a16:creationId xmlns:a16="http://schemas.microsoft.com/office/drawing/2014/main" id="{45C1FB67-08EF-C9FA-EE87-5ECB69BBB895}"/>
                  </a:ext>
                </a:extLst>
              </p:cNvPr>
              <p:cNvSpPr/>
              <p:nvPr/>
            </p:nvSpPr>
            <p:spPr>
              <a:xfrm>
                <a:off x="573489" y="1494939"/>
                <a:ext cx="45719" cy="4571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081" name="Rectángulo 3080">
                <a:extLst>
                  <a:ext uri="{FF2B5EF4-FFF2-40B4-BE49-F238E27FC236}">
                    <a16:creationId xmlns:a16="http://schemas.microsoft.com/office/drawing/2014/main" id="{57AF56F9-DBEC-D4BF-E20C-5B33F70D186D}"/>
                  </a:ext>
                </a:extLst>
              </p:cNvPr>
              <p:cNvSpPr/>
              <p:nvPr/>
            </p:nvSpPr>
            <p:spPr>
              <a:xfrm>
                <a:off x="1443746" y="1490883"/>
                <a:ext cx="45719" cy="4571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</p:grpSp>
        <p:cxnSp>
          <p:nvCxnSpPr>
            <p:cNvPr id="3075" name="Conector recto 3074">
              <a:extLst>
                <a:ext uri="{FF2B5EF4-FFF2-40B4-BE49-F238E27FC236}">
                  <a16:creationId xmlns:a16="http://schemas.microsoft.com/office/drawing/2014/main" id="{2339BB80-E0D9-D1EA-C621-37756EBB8052}"/>
                </a:ext>
              </a:extLst>
            </p:cNvPr>
            <p:cNvCxnSpPr/>
            <p:nvPr/>
          </p:nvCxnSpPr>
          <p:spPr>
            <a:xfrm>
              <a:off x="677807" y="1199981"/>
              <a:ext cx="728962" cy="265731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6" name="Conector recto 3075">
              <a:extLst>
                <a:ext uri="{FF2B5EF4-FFF2-40B4-BE49-F238E27FC236}">
                  <a16:creationId xmlns:a16="http://schemas.microsoft.com/office/drawing/2014/main" id="{C9B24BD2-2FFE-E3C3-9B41-3B4F7D48B5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679" y="1195319"/>
              <a:ext cx="732090" cy="270393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03" name="Picture 2" descr="The Last of Us será una serie en HBO - ModoGeeks">
            <a:extLst>
              <a:ext uri="{FF2B5EF4-FFF2-40B4-BE49-F238E27FC236}">
                <a16:creationId xmlns:a16="http://schemas.microsoft.com/office/drawing/2014/main" id="{C1E22664-2EA4-EAD0-5361-721DF9077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26" y="142199"/>
            <a:ext cx="1621259" cy="89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8" name="Rectángulo 4127">
            <a:extLst>
              <a:ext uri="{FF2B5EF4-FFF2-40B4-BE49-F238E27FC236}">
                <a16:creationId xmlns:a16="http://schemas.microsoft.com/office/drawing/2014/main" id="{813516D8-19D4-98C8-E092-B731BA1A5586}"/>
              </a:ext>
            </a:extLst>
          </p:cNvPr>
          <p:cNvSpPr/>
          <p:nvPr/>
        </p:nvSpPr>
        <p:spPr>
          <a:xfrm>
            <a:off x="1655243" y="4486831"/>
            <a:ext cx="1379674" cy="1531095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  <a:ln w="3175">
            <a:solidFill>
              <a:schemeClr val="bg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133" name="Rectángulo 4132">
            <a:extLst>
              <a:ext uri="{FF2B5EF4-FFF2-40B4-BE49-F238E27FC236}">
                <a16:creationId xmlns:a16="http://schemas.microsoft.com/office/drawing/2014/main" id="{CD92EA6C-E132-8B1C-31F2-DF44EFC9099C}"/>
              </a:ext>
            </a:extLst>
          </p:cNvPr>
          <p:cNvSpPr/>
          <p:nvPr/>
        </p:nvSpPr>
        <p:spPr>
          <a:xfrm>
            <a:off x="3147488" y="4485455"/>
            <a:ext cx="1379674" cy="52473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  <a:ln w="3175">
            <a:solidFill>
              <a:schemeClr val="bg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134" name="Rectángulo 4133">
            <a:extLst>
              <a:ext uri="{FF2B5EF4-FFF2-40B4-BE49-F238E27FC236}">
                <a16:creationId xmlns:a16="http://schemas.microsoft.com/office/drawing/2014/main" id="{E3E1CE28-395A-CB2D-AE1D-1BE32B37D274}"/>
              </a:ext>
            </a:extLst>
          </p:cNvPr>
          <p:cNvSpPr/>
          <p:nvPr/>
        </p:nvSpPr>
        <p:spPr>
          <a:xfrm>
            <a:off x="4993942" y="4485455"/>
            <a:ext cx="1379674" cy="52473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  <a:ln w="3175">
            <a:solidFill>
              <a:schemeClr val="bg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135" name="Rectángulo 4134">
            <a:extLst>
              <a:ext uri="{FF2B5EF4-FFF2-40B4-BE49-F238E27FC236}">
                <a16:creationId xmlns:a16="http://schemas.microsoft.com/office/drawing/2014/main" id="{F260E092-8EF5-D2C8-5612-3E12A154CBBA}"/>
              </a:ext>
            </a:extLst>
          </p:cNvPr>
          <p:cNvSpPr/>
          <p:nvPr/>
        </p:nvSpPr>
        <p:spPr>
          <a:xfrm>
            <a:off x="7574196" y="4518736"/>
            <a:ext cx="1379674" cy="52473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  <a:ln w="3175">
            <a:solidFill>
              <a:schemeClr val="bg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136" name="Rectángulo 4135">
            <a:extLst>
              <a:ext uri="{FF2B5EF4-FFF2-40B4-BE49-F238E27FC236}">
                <a16:creationId xmlns:a16="http://schemas.microsoft.com/office/drawing/2014/main" id="{9642EC83-ECFB-89A8-7086-503BDB5116BE}"/>
              </a:ext>
            </a:extLst>
          </p:cNvPr>
          <p:cNvSpPr/>
          <p:nvPr/>
        </p:nvSpPr>
        <p:spPr>
          <a:xfrm>
            <a:off x="9677127" y="4518736"/>
            <a:ext cx="1379674" cy="52473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  <a:ln w="3175">
            <a:solidFill>
              <a:schemeClr val="bg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137" name="CuadroTexto 4136">
            <a:extLst>
              <a:ext uri="{FF2B5EF4-FFF2-40B4-BE49-F238E27FC236}">
                <a16:creationId xmlns:a16="http://schemas.microsoft.com/office/drawing/2014/main" id="{7E59FAA8-F878-E0F2-AA98-869EE9F9DD70}"/>
              </a:ext>
            </a:extLst>
          </p:cNvPr>
          <p:cNvSpPr txBox="1"/>
          <p:nvPr/>
        </p:nvSpPr>
        <p:spPr>
          <a:xfrm>
            <a:off x="1362658" y="2757749"/>
            <a:ext cx="1861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0" dirty="0">
                <a:effectLst/>
                <a:latin typeface="Antonio" panose="02000503000000000000" pitchFamily="2" charset="0"/>
              </a:rPr>
              <a:t>Mantenimiento y solución de </a:t>
            </a:r>
            <a:r>
              <a:rPr lang="es-ES" b="1" dirty="0">
                <a:latin typeface="Arial" panose="020B0604020202020204" pitchFamily="34" charset="0"/>
              </a:rPr>
              <a:t>problemas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9B7917-DEE7-773F-0F41-AC3504977C12}"/>
              </a:ext>
            </a:extLst>
          </p:cNvPr>
          <p:cNvSpPr txBox="1"/>
          <p:nvPr/>
        </p:nvSpPr>
        <p:spPr>
          <a:xfrm>
            <a:off x="4174676" y="2884418"/>
            <a:ext cx="2928245" cy="369332"/>
          </a:xfrm>
          <a:prstGeom prst="rect">
            <a:avLst/>
          </a:prstGeom>
          <a:noFill/>
          <a:ln>
            <a:noFill/>
          </a:ln>
          <a:effectLst>
            <a:outerShdw blurRad="63500" dist="50800" dir="6000000" sx="1000" sy="1000" algn="ctr" rotWithShape="0">
              <a:schemeClr val="tx1"/>
            </a:outerShdw>
            <a:softEdge rad="0"/>
          </a:effectLst>
        </p:spPr>
        <p:txBody>
          <a:bodyPr wrap="square">
            <a:spAutoFit/>
          </a:bodyPr>
          <a:lstStyle/>
          <a:p>
            <a:r>
              <a:rPr lang="es-PA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Protección de datos</a:t>
            </a: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5FB11F-3C45-880D-5670-2B178F530EB2}"/>
              </a:ext>
            </a:extLst>
          </p:cNvPr>
          <p:cNvSpPr txBox="1"/>
          <p:nvPr/>
        </p:nvSpPr>
        <p:spPr>
          <a:xfrm>
            <a:off x="7583555" y="2936742"/>
            <a:ext cx="2384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Impact" panose="020B0806030902050204" pitchFamily="34" charset="0"/>
              </a:rPr>
              <a:t>Actualización de sistemas </a:t>
            </a:r>
          </a:p>
          <a:p>
            <a:r>
              <a:rPr lang="es-ES" dirty="0">
                <a:latin typeface="Impact" panose="020B0806030902050204" pitchFamily="34" charset="0"/>
              </a:rPr>
              <a:t>y software</a:t>
            </a:r>
            <a:endParaRPr lang="es-PA" dirty="0">
              <a:latin typeface="Impact" panose="020B080603090205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61D892-A793-6535-8730-58E625FEA7F6}"/>
              </a:ext>
            </a:extLst>
          </p:cNvPr>
          <p:cNvSpPr txBox="1"/>
          <p:nvPr/>
        </p:nvSpPr>
        <p:spPr>
          <a:xfrm>
            <a:off x="9470115" y="3159574"/>
            <a:ext cx="2166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dirty="0">
                <a:latin typeface="Impact" panose="020B0806030902050204" pitchFamily="34" charset="0"/>
              </a:rPr>
              <a:t>Reducción de costos</a:t>
            </a:r>
          </a:p>
        </p:txBody>
      </p:sp>
    </p:spTree>
    <p:extLst>
      <p:ext uri="{BB962C8B-B14F-4D97-AF65-F5344CB8AC3E}">
        <p14:creationId xmlns:p14="http://schemas.microsoft.com/office/powerpoint/2010/main" val="19487129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Dust PNG, Dust Transparent Background - FreeIconsPNG">
            <a:extLst>
              <a:ext uri="{FF2B5EF4-FFF2-40B4-BE49-F238E27FC236}">
                <a16:creationId xmlns:a16="http://schemas.microsoft.com/office/drawing/2014/main" id="{C334587D-1A54-37A0-2B98-4F9B23131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651" y="2058534"/>
            <a:ext cx="3567434" cy="217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ust PNG, Dust Transparent Background - FreeIconsPNG">
            <a:extLst>
              <a:ext uri="{FF2B5EF4-FFF2-40B4-BE49-F238E27FC236}">
                <a16:creationId xmlns:a16="http://schemas.microsoft.com/office/drawing/2014/main" id="{1443067C-ECC2-D291-0C8D-E2BC0C0F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130">
            <a:off x="2407656" y="1838457"/>
            <a:ext cx="4680828" cy="285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26C562A8-DF0F-CAB7-63FF-E874F8C84DB4}"/>
              </a:ext>
            </a:extLst>
          </p:cNvPr>
          <p:cNvSpPr/>
          <p:nvPr/>
        </p:nvSpPr>
        <p:spPr>
          <a:xfrm>
            <a:off x="4100379" y="387087"/>
            <a:ext cx="8091621" cy="255663"/>
          </a:xfrm>
          <a:prstGeom prst="rect">
            <a:avLst/>
          </a:prstGeom>
          <a:gradFill flip="none" rotWithShape="1">
            <a:gsLst>
              <a:gs pos="53000">
                <a:schemeClr val="tx1"/>
              </a:gs>
              <a:gs pos="6000">
                <a:srgbClr val="C00000"/>
              </a:gs>
              <a:gs pos="72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FAC4EBC-2A13-29E4-E389-8FD7B4571FDA}"/>
              </a:ext>
            </a:extLst>
          </p:cNvPr>
          <p:cNvSpPr/>
          <p:nvPr/>
        </p:nvSpPr>
        <p:spPr>
          <a:xfrm>
            <a:off x="1655242" y="4221039"/>
            <a:ext cx="9386954" cy="255663"/>
          </a:xfrm>
          <a:prstGeom prst="rect">
            <a:avLst/>
          </a:prstGeom>
          <a:gradFill flip="none" rotWithShape="1">
            <a:gsLst>
              <a:gs pos="53000">
                <a:schemeClr val="tx1"/>
              </a:gs>
              <a:gs pos="6000">
                <a:srgbClr val="C00000"/>
              </a:gs>
              <a:gs pos="72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4101" name="Picture 12" descr="Dust PNG, Dust Transparent Background - FreeIconsPNG">
            <a:extLst>
              <a:ext uri="{FF2B5EF4-FFF2-40B4-BE49-F238E27FC236}">
                <a16:creationId xmlns:a16="http://schemas.microsoft.com/office/drawing/2014/main" id="{EA30D993-5197-1795-E117-4FDF34D9F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130">
            <a:off x="6723660" y="1714940"/>
            <a:ext cx="5423591" cy="33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7" name="Grupo 4106">
            <a:extLst>
              <a:ext uri="{FF2B5EF4-FFF2-40B4-BE49-F238E27FC236}">
                <a16:creationId xmlns:a16="http://schemas.microsoft.com/office/drawing/2014/main" id="{8C8B0CD9-18B3-F1FC-F4E6-3D0467A16929}"/>
              </a:ext>
            </a:extLst>
          </p:cNvPr>
          <p:cNvGrpSpPr/>
          <p:nvPr/>
        </p:nvGrpSpPr>
        <p:grpSpPr>
          <a:xfrm rot="12600000">
            <a:off x="7539448" y="1032228"/>
            <a:ext cx="1651201" cy="3322534"/>
            <a:chOff x="313299" y="-5904966"/>
            <a:chExt cx="6799820" cy="13682550"/>
          </a:xfrm>
        </p:grpSpPr>
        <p:pic>
          <p:nvPicPr>
            <p:cNvPr id="4108" name="Picture 2" descr="Horror game] Flashlight [Download Game-ready] - Download Free 3D model by  Oskar &quot;K1TT3N&quot; Adamczyk (@K1TT3N) [a8def4f]">
              <a:extLst>
                <a:ext uri="{FF2B5EF4-FFF2-40B4-BE49-F238E27FC236}">
                  <a16:creationId xmlns:a16="http://schemas.microsoft.com/office/drawing/2014/main" id="{B2797AB0-CA40-AB10-B896-757BBA6ABA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1823" y1="69259" x2="67292" y2="71759"/>
                          <a14:foregroundMark x1="66823" y1="72500" x2="63385" y2="71481"/>
                          <a14:foregroundMark x1="63594" y1="71389" x2="68385" y2="73241"/>
                          <a14:foregroundMark x1="68385" y1="73796" x2="64479" y2="72870"/>
                          <a14:foregroundMark x1="65938" y1="73241" x2="68073" y2="73796"/>
                          <a14:foregroundMark x1="69583" y1="71944" x2="70521" y2="63148"/>
                          <a14:foregroundMark x1="71927" y1="54444" x2="71354" y2="61574"/>
                          <a14:foregroundMark x1="71979" y1="57037" x2="70469" y2="65648"/>
                          <a14:foregroundMark x1="71361" y1="63796" x2="70990" y2="67593"/>
                          <a14:foregroundMark x1="71823" y1="59074" x2="71361" y2="63796"/>
                          <a14:foregroundMark x1="70990" y1="67593" x2="69740" y2="71944"/>
                          <a14:backgroundMark x1="73646" y1="53241" x2="73229" y2="63056"/>
                          <a14:backgroundMark x1="71719" y1="69907" x2="71719" y2="66574"/>
                          <a14:backgroundMark x1="71771" y1="65556" x2="72917" y2="61852"/>
                          <a14:backgroundMark x1="71719" y1="69352" x2="71198" y2="70556"/>
                          <a14:backgroundMark x1="71927" y1="63796" x2="71927" y2="63796"/>
                        </a14:backgroundRemoval>
                      </a14:imgEffect>
                      <a14:imgEffect>
                        <a14:brightnessContrast bright="9000" contras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33520" r="25701" b="23364"/>
            <a:stretch/>
          </p:blipFill>
          <p:spPr bwMode="auto">
            <a:xfrm rot="13538407">
              <a:off x="5885211" y="6549676"/>
              <a:ext cx="1722673" cy="73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9" name="Picture 24" descr="Spot Light PNG Images - PNG All">
              <a:extLst>
                <a:ext uri="{FF2B5EF4-FFF2-40B4-BE49-F238E27FC236}">
                  <a16:creationId xmlns:a16="http://schemas.microsoft.com/office/drawing/2014/main" id="{BCE28861-47E6-C273-2559-B801F934B9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99824">
              <a:off x="313299" y="-5904966"/>
              <a:ext cx="6132810" cy="13174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2" name="Grupo 3071">
            <a:extLst>
              <a:ext uri="{FF2B5EF4-FFF2-40B4-BE49-F238E27FC236}">
                <a16:creationId xmlns:a16="http://schemas.microsoft.com/office/drawing/2014/main" id="{01697064-0F6B-821D-DCD3-56D4C0CFE893}"/>
              </a:ext>
            </a:extLst>
          </p:cNvPr>
          <p:cNvGrpSpPr/>
          <p:nvPr/>
        </p:nvGrpSpPr>
        <p:grpSpPr>
          <a:xfrm>
            <a:off x="4024336" y="109546"/>
            <a:ext cx="1289986" cy="732449"/>
            <a:chOff x="573489" y="1128284"/>
            <a:chExt cx="922648" cy="412374"/>
          </a:xfrm>
        </p:grpSpPr>
        <p:grpSp>
          <p:nvGrpSpPr>
            <p:cNvPr id="3073" name="Grupo 3072">
              <a:extLst>
                <a:ext uri="{FF2B5EF4-FFF2-40B4-BE49-F238E27FC236}">
                  <a16:creationId xmlns:a16="http://schemas.microsoft.com/office/drawing/2014/main" id="{1BDB21BC-6D25-DD00-4BA3-19B349F60F41}"/>
                </a:ext>
              </a:extLst>
            </p:cNvPr>
            <p:cNvGrpSpPr/>
            <p:nvPr/>
          </p:nvGrpSpPr>
          <p:grpSpPr>
            <a:xfrm>
              <a:off x="573489" y="1128284"/>
              <a:ext cx="922648" cy="412374"/>
              <a:chOff x="573489" y="1128284"/>
              <a:chExt cx="922648" cy="412374"/>
            </a:xfrm>
          </p:grpSpPr>
          <p:sp>
            <p:nvSpPr>
              <p:cNvPr id="3077" name="Rectángulo 3076">
                <a:extLst>
                  <a:ext uri="{FF2B5EF4-FFF2-40B4-BE49-F238E27FC236}">
                    <a16:creationId xmlns:a16="http://schemas.microsoft.com/office/drawing/2014/main" id="{D1B1B706-99D9-7D1C-BD22-7B13E0BF7750}"/>
                  </a:ext>
                </a:extLst>
              </p:cNvPr>
              <p:cNvSpPr/>
              <p:nvPr/>
            </p:nvSpPr>
            <p:spPr>
              <a:xfrm>
                <a:off x="596349" y="1151144"/>
                <a:ext cx="876928" cy="369813"/>
              </a:xfrm>
              <a:prstGeom prst="rect">
                <a:avLst/>
              </a:prstGeom>
              <a:noFill/>
              <a:ln w="3175">
                <a:solidFill>
                  <a:schemeClr val="bg2"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078" name="Rectángulo 3077">
                <a:extLst>
                  <a:ext uri="{FF2B5EF4-FFF2-40B4-BE49-F238E27FC236}">
                    <a16:creationId xmlns:a16="http://schemas.microsoft.com/office/drawing/2014/main" id="{57308845-9071-3DA0-512B-273094EFC2F1}"/>
                  </a:ext>
                </a:extLst>
              </p:cNvPr>
              <p:cNvSpPr/>
              <p:nvPr/>
            </p:nvSpPr>
            <p:spPr>
              <a:xfrm>
                <a:off x="573489" y="1128284"/>
                <a:ext cx="45719" cy="4571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079" name="Rectángulo 3078">
                <a:extLst>
                  <a:ext uri="{FF2B5EF4-FFF2-40B4-BE49-F238E27FC236}">
                    <a16:creationId xmlns:a16="http://schemas.microsoft.com/office/drawing/2014/main" id="{C4991A16-2A5F-2504-8206-DC9586E6AE9F}"/>
                  </a:ext>
                </a:extLst>
              </p:cNvPr>
              <p:cNvSpPr/>
              <p:nvPr/>
            </p:nvSpPr>
            <p:spPr>
              <a:xfrm>
                <a:off x="1450418" y="1128284"/>
                <a:ext cx="45719" cy="4571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080" name="Rectángulo 3079">
                <a:extLst>
                  <a:ext uri="{FF2B5EF4-FFF2-40B4-BE49-F238E27FC236}">
                    <a16:creationId xmlns:a16="http://schemas.microsoft.com/office/drawing/2014/main" id="{45C1FB67-08EF-C9FA-EE87-5ECB69BBB895}"/>
                  </a:ext>
                </a:extLst>
              </p:cNvPr>
              <p:cNvSpPr/>
              <p:nvPr/>
            </p:nvSpPr>
            <p:spPr>
              <a:xfrm>
                <a:off x="573489" y="1494939"/>
                <a:ext cx="45719" cy="4571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081" name="Rectángulo 3080">
                <a:extLst>
                  <a:ext uri="{FF2B5EF4-FFF2-40B4-BE49-F238E27FC236}">
                    <a16:creationId xmlns:a16="http://schemas.microsoft.com/office/drawing/2014/main" id="{57AF56F9-DBEC-D4BF-E20C-5B33F70D186D}"/>
                  </a:ext>
                </a:extLst>
              </p:cNvPr>
              <p:cNvSpPr/>
              <p:nvPr/>
            </p:nvSpPr>
            <p:spPr>
              <a:xfrm>
                <a:off x="1443746" y="1490883"/>
                <a:ext cx="45719" cy="4571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</p:grpSp>
        <p:cxnSp>
          <p:nvCxnSpPr>
            <p:cNvPr id="3075" name="Conector recto 3074">
              <a:extLst>
                <a:ext uri="{FF2B5EF4-FFF2-40B4-BE49-F238E27FC236}">
                  <a16:creationId xmlns:a16="http://schemas.microsoft.com/office/drawing/2014/main" id="{2339BB80-E0D9-D1EA-C621-37756EBB8052}"/>
                </a:ext>
              </a:extLst>
            </p:cNvPr>
            <p:cNvCxnSpPr/>
            <p:nvPr/>
          </p:nvCxnSpPr>
          <p:spPr>
            <a:xfrm>
              <a:off x="677807" y="1199981"/>
              <a:ext cx="728962" cy="265731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6" name="Conector recto 3075">
              <a:extLst>
                <a:ext uri="{FF2B5EF4-FFF2-40B4-BE49-F238E27FC236}">
                  <a16:creationId xmlns:a16="http://schemas.microsoft.com/office/drawing/2014/main" id="{C9B24BD2-2FFE-E3C3-9B41-3B4F7D48B5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679" y="1195319"/>
              <a:ext cx="732090" cy="270393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03" name="Picture 2" descr="The Last of Us será una serie en HBO - ModoGeeks">
            <a:extLst>
              <a:ext uri="{FF2B5EF4-FFF2-40B4-BE49-F238E27FC236}">
                <a16:creationId xmlns:a16="http://schemas.microsoft.com/office/drawing/2014/main" id="{C1E22664-2EA4-EAD0-5361-721DF9077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26" y="142199"/>
            <a:ext cx="1621259" cy="89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8" name="Rectángulo 4127">
            <a:extLst>
              <a:ext uri="{FF2B5EF4-FFF2-40B4-BE49-F238E27FC236}">
                <a16:creationId xmlns:a16="http://schemas.microsoft.com/office/drawing/2014/main" id="{813516D8-19D4-98C8-E092-B731BA1A5586}"/>
              </a:ext>
            </a:extLst>
          </p:cNvPr>
          <p:cNvSpPr/>
          <p:nvPr/>
        </p:nvSpPr>
        <p:spPr>
          <a:xfrm>
            <a:off x="1655243" y="4486831"/>
            <a:ext cx="1379674" cy="1531095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  <a:ln w="3175">
            <a:solidFill>
              <a:schemeClr val="bg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133" name="Rectángulo 4132">
            <a:extLst>
              <a:ext uri="{FF2B5EF4-FFF2-40B4-BE49-F238E27FC236}">
                <a16:creationId xmlns:a16="http://schemas.microsoft.com/office/drawing/2014/main" id="{CD92EA6C-E132-8B1C-31F2-DF44EFC9099C}"/>
              </a:ext>
            </a:extLst>
          </p:cNvPr>
          <p:cNvSpPr/>
          <p:nvPr/>
        </p:nvSpPr>
        <p:spPr>
          <a:xfrm>
            <a:off x="3147488" y="4485455"/>
            <a:ext cx="1379674" cy="52473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  <a:ln w="3175">
            <a:solidFill>
              <a:schemeClr val="bg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134" name="Rectángulo 4133">
            <a:extLst>
              <a:ext uri="{FF2B5EF4-FFF2-40B4-BE49-F238E27FC236}">
                <a16:creationId xmlns:a16="http://schemas.microsoft.com/office/drawing/2014/main" id="{E3E1CE28-395A-CB2D-AE1D-1BE32B37D274}"/>
              </a:ext>
            </a:extLst>
          </p:cNvPr>
          <p:cNvSpPr/>
          <p:nvPr/>
        </p:nvSpPr>
        <p:spPr>
          <a:xfrm>
            <a:off x="4993942" y="4485455"/>
            <a:ext cx="1379674" cy="52473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  <a:ln w="3175">
            <a:solidFill>
              <a:schemeClr val="bg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135" name="Rectángulo 4134">
            <a:extLst>
              <a:ext uri="{FF2B5EF4-FFF2-40B4-BE49-F238E27FC236}">
                <a16:creationId xmlns:a16="http://schemas.microsoft.com/office/drawing/2014/main" id="{F260E092-8EF5-D2C8-5612-3E12A154CBBA}"/>
              </a:ext>
            </a:extLst>
          </p:cNvPr>
          <p:cNvSpPr/>
          <p:nvPr/>
        </p:nvSpPr>
        <p:spPr>
          <a:xfrm>
            <a:off x="7574196" y="4518736"/>
            <a:ext cx="1379674" cy="52473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  <a:ln w="3175">
            <a:solidFill>
              <a:schemeClr val="bg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136" name="Rectángulo 4135">
            <a:extLst>
              <a:ext uri="{FF2B5EF4-FFF2-40B4-BE49-F238E27FC236}">
                <a16:creationId xmlns:a16="http://schemas.microsoft.com/office/drawing/2014/main" id="{9642EC83-ECFB-89A8-7086-503BDB5116BE}"/>
              </a:ext>
            </a:extLst>
          </p:cNvPr>
          <p:cNvSpPr/>
          <p:nvPr/>
        </p:nvSpPr>
        <p:spPr>
          <a:xfrm>
            <a:off x="9677127" y="4518736"/>
            <a:ext cx="1379674" cy="52473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  <a:ln w="3175">
            <a:solidFill>
              <a:schemeClr val="bg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137" name="CuadroTexto 4136">
            <a:extLst>
              <a:ext uri="{FF2B5EF4-FFF2-40B4-BE49-F238E27FC236}">
                <a16:creationId xmlns:a16="http://schemas.microsoft.com/office/drawing/2014/main" id="{7E59FAA8-F878-E0F2-AA98-869EE9F9DD70}"/>
              </a:ext>
            </a:extLst>
          </p:cNvPr>
          <p:cNvSpPr txBox="1"/>
          <p:nvPr/>
        </p:nvSpPr>
        <p:spPr>
          <a:xfrm>
            <a:off x="1362658" y="2757749"/>
            <a:ext cx="1861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0" dirty="0">
                <a:effectLst/>
                <a:latin typeface="Antonio" panose="02000503000000000000" pitchFamily="2" charset="0"/>
              </a:rPr>
              <a:t>Mantenimiento y solución de problemas:</a:t>
            </a:r>
            <a:endParaRPr lang="en-US" i="0" dirty="0">
              <a:effectLst/>
              <a:latin typeface="Antonio" panose="02000503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9B7917-DEE7-773F-0F41-AC3504977C12}"/>
              </a:ext>
            </a:extLst>
          </p:cNvPr>
          <p:cNvSpPr txBox="1"/>
          <p:nvPr/>
        </p:nvSpPr>
        <p:spPr>
          <a:xfrm>
            <a:off x="4174676" y="2884418"/>
            <a:ext cx="2928245" cy="369332"/>
          </a:xfrm>
          <a:prstGeom prst="rect">
            <a:avLst/>
          </a:prstGeom>
          <a:noFill/>
          <a:ln>
            <a:noFill/>
          </a:ln>
          <a:effectLst>
            <a:outerShdw blurRad="63500" dist="50800" dir="6000000" sx="1000" sy="1000" algn="ctr" rotWithShape="0">
              <a:schemeClr val="tx1"/>
            </a:outerShdw>
            <a:softEdge rad="0"/>
          </a:effectLst>
        </p:spPr>
        <p:txBody>
          <a:bodyPr wrap="square">
            <a:spAutoFit/>
          </a:bodyPr>
          <a:lstStyle/>
          <a:p>
            <a:r>
              <a:rPr lang="es-PA" b="1" i="0" dirty="0">
                <a:effectLst/>
                <a:latin typeface="Arial" panose="020B0604020202020204" pitchFamily="34" charset="0"/>
              </a:rPr>
              <a:t>Protección de datos</a:t>
            </a:r>
            <a:endParaRPr lang="es-PA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5FB11F-3C45-880D-5670-2B178F530EB2}"/>
              </a:ext>
            </a:extLst>
          </p:cNvPr>
          <p:cNvSpPr txBox="1"/>
          <p:nvPr/>
        </p:nvSpPr>
        <p:spPr>
          <a:xfrm>
            <a:off x="7583555" y="2936742"/>
            <a:ext cx="2384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Impact" panose="020B0806030902050204" pitchFamily="34" charset="0"/>
              </a:rPr>
              <a:t>Actualización de sistemas </a:t>
            </a:r>
          </a:p>
          <a:p>
            <a:r>
              <a:rPr lang="es-ES" dirty="0">
                <a:solidFill>
                  <a:schemeClr val="bg1"/>
                </a:solidFill>
                <a:latin typeface="Impact" panose="020B0806030902050204" pitchFamily="34" charset="0"/>
              </a:rPr>
              <a:t>y software</a:t>
            </a:r>
            <a:endParaRPr lang="es-PA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61D892-A793-6535-8730-58E625FEA7F6}"/>
              </a:ext>
            </a:extLst>
          </p:cNvPr>
          <p:cNvSpPr txBox="1"/>
          <p:nvPr/>
        </p:nvSpPr>
        <p:spPr>
          <a:xfrm>
            <a:off x="9470115" y="3159574"/>
            <a:ext cx="2166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dirty="0">
                <a:latin typeface="Impact" panose="020B0806030902050204" pitchFamily="34" charset="0"/>
              </a:rPr>
              <a:t>Reducción de costos</a:t>
            </a:r>
          </a:p>
        </p:txBody>
      </p:sp>
    </p:spTree>
    <p:extLst>
      <p:ext uri="{BB962C8B-B14F-4D97-AF65-F5344CB8AC3E}">
        <p14:creationId xmlns:p14="http://schemas.microsoft.com/office/powerpoint/2010/main" val="16332360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Dust PNG, Dust Transparent Background - FreeIconsPNG">
            <a:extLst>
              <a:ext uri="{FF2B5EF4-FFF2-40B4-BE49-F238E27FC236}">
                <a16:creationId xmlns:a16="http://schemas.microsoft.com/office/drawing/2014/main" id="{C334587D-1A54-37A0-2B98-4F9B23131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651" y="2058534"/>
            <a:ext cx="3567434" cy="217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ust PNG, Dust Transparent Background - FreeIconsPNG">
            <a:extLst>
              <a:ext uri="{FF2B5EF4-FFF2-40B4-BE49-F238E27FC236}">
                <a16:creationId xmlns:a16="http://schemas.microsoft.com/office/drawing/2014/main" id="{1443067C-ECC2-D291-0C8D-E2BC0C0F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130">
            <a:off x="2407656" y="1838457"/>
            <a:ext cx="4680828" cy="285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26C562A8-DF0F-CAB7-63FF-E874F8C84DB4}"/>
              </a:ext>
            </a:extLst>
          </p:cNvPr>
          <p:cNvSpPr/>
          <p:nvPr/>
        </p:nvSpPr>
        <p:spPr>
          <a:xfrm>
            <a:off x="4100379" y="387087"/>
            <a:ext cx="8091621" cy="255663"/>
          </a:xfrm>
          <a:prstGeom prst="rect">
            <a:avLst/>
          </a:prstGeom>
          <a:gradFill flip="none" rotWithShape="1">
            <a:gsLst>
              <a:gs pos="53000">
                <a:schemeClr val="tx1"/>
              </a:gs>
              <a:gs pos="6000">
                <a:srgbClr val="C00000"/>
              </a:gs>
              <a:gs pos="72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FAC4EBC-2A13-29E4-E389-8FD7B4571FDA}"/>
              </a:ext>
            </a:extLst>
          </p:cNvPr>
          <p:cNvSpPr/>
          <p:nvPr/>
        </p:nvSpPr>
        <p:spPr>
          <a:xfrm>
            <a:off x="1655242" y="4221039"/>
            <a:ext cx="9386954" cy="255663"/>
          </a:xfrm>
          <a:prstGeom prst="rect">
            <a:avLst/>
          </a:prstGeom>
          <a:gradFill flip="none" rotWithShape="1">
            <a:gsLst>
              <a:gs pos="53000">
                <a:schemeClr val="tx1"/>
              </a:gs>
              <a:gs pos="6000">
                <a:srgbClr val="C00000"/>
              </a:gs>
              <a:gs pos="72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4101" name="Picture 12" descr="Dust PNG, Dust Transparent Background - FreeIconsPNG">
            <a:extLst>
              <a:ext uri="{FF2B5EF4-FFF2-40B4-BE49-F238E27FC236}">
                <a16:creationId xmlns:a16="http://schemas.microsoft.com/office/drawing/2014/main" id="{EA30D993-5197-1795-E117-4FDF34D9F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130">
            <a:off x="6723660" y="1714940"/>
            <a:ext cx="5423591" cy="33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7" name="Grupo 4106">
            <a:extLst>
              <a:ext uri="{FF2B5EF4-FFF2-40B4-BE49-F238E27FC236}">
                <a16:creationId xmlns:a16="http://schemas.microsoft.com/office/drawing/2014/main" id="{8C8B0CD9-18B3-F1FC-F4E6-3D0467A16929}"/>
              </a:ext>
            </a:extLst>
          </p:cNvPr>
          <p:cNvGrpSpPr/>
          <p:nvPr/>
        </p:nvGrpSpPr>
        <p:grpSpPr>
          <a:xfrm rot="12600000">
            <a:off x="9642779" y="1288367"/>
            <a:ext cx="1651201" cy="3322534"/>
            <a:chOff x="313299" y="-5904966"/>
            <a:chExt cx="6799820" cy="13682550"/>
          </a:xfrm>
        </p:grpSpPr>
        <p:pic>
          <p:nvPicPr>
            <p:cNvPr id="4108" name="Picture 2" descr="Horror game] Flashlight [Download Game-ready] - Download Free 3D model by  Oskar &quot;K1TT3N&quot; Adamczyk (@K1TT3N) [a8def4f]">
              <a:extLst>
                <a:ext uri="{FF2B5EF4-FFF2-40B4-BE49-F238E27FC236}">
                  <a16:creationId xmlns:a16="http://schemas.microsoft.com/office/drawing/2014/main" id="{B2797AB0-CA40-AB10-B896-757BBA6ABA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1823" y1="69259" x2="67292" y2="71759"/>
                          <a14:foregroundMark x1="66823" y1="72500" x2="63385" y2="71481"/>
                          <a14:foregroundMark x1="63594" y1="71389" x2="68385" y2="73241"/>
                          <a14:foregroundMark x1="68385" y1="73796" x2="64479" y2="72870"/>
                          <a14:foregroundMark x1="65938" y1="73241" x2="68073" y2="73796"/>
                          <a14:foregroundMark x1="69583" y1="71944" x2="70521" y2="63148"/>
                          <a14:foregroundMark x1="71927" y1="54444" x2="71354" y2="61574"/>
                          <a14:foregroundMark x1="71979" y1="57037" x2="70469" y2="65648"/>
                          <a14:foregroundMark x1="71361" y1="63796" x2="70990" y2="67593"/>
                          <a14:foregroundMark x1="71823" y1="59074" x2="71361" y2="63796"/>
                          <a14:foregroundMark x1="70990" y1="67593" x2="69740" y2="71944"/>
                          <a14:backgroundMark x1="73646" y1="53241" x2="73229" y2="63056"/>
                          <a14:backgroundMark x1="71719" y1="69907" x2="71719" y2="66574"/>
                          <a14:backgroundMark x1="71771" y1="65556" x2="72917" y2="61852"/>
                          <a14:backgroundMark x1="71719" y1="69352" x2="71198" y2="70556"/>
                          <a14:backgroundMark x1="71927" y1="63796" x2="71927" y2="63796"/>
                        </a14:backgroundRemoval>
                      </a14:imgEffect>
                      <a14:imgEffect>
                        <a14:brightnessContrast bright="9000" contras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33520" r="25701" b="23364"/>
            <a:stretch/>
          </p:blipFill>
          <p:spPr bwMode="auto">
            <a:xfrm rot="13538407">
              <a:off x="5885211" y="6549676"/>
              <a:ext cx="1722673" cy="73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9" name="Picture 24" descr="Spot Light PNG Images - PNG All">
              <a:extLst>
                <a:ext uri="{FF2B5EF4-FFF2-40B4-BE49-F238E27FC236}">
                  <a16:creationId xmlns:a16="http://schemas.microsoft.com/office/drawing/2014/main" id="{BCE28861-47E6-C273-2559-B801F934B9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99824">
              <a:off x="313299" y="-5904966"/>
              <a:ext cx="6132810" cy="13174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2" name="Grupo 3071">
            <a:extLst>
              <a:ext uri="{FF2B5EF4-FFF2-40B4-BE49-F238E27FC236}">
                <a16:creationId xmlns:a16="http://schemas.microsoft.com/office/drawing/2014/main" id="{01697064-0F6B-821D-DCD3-56D4C0CFE893}"/>
              </a:ext>
            </a:extLst>
          </p:cNvPr>
          <p:cNvGrpSpPr/>
          <p:nvPr/>
        </p:nvGrpSpPr>
        <p:grpSpPr>
          <a:xfrm>
            <a:off x="4024336" y="109546"/>
            <a:ext cx="1289986" cy="732449"/>
            <a:chOff x="573489" y="1128284"/>
            <a:chExt cx="922648" cy="412374"/>
          </a:xfrm>
        </p:grpSpPr>
        <p:grpSp>
          <p:nvGrpSpPr>
            <p:cNvPr id="3073" name="Grupo 3072">
              <a:extLst>
                <a:ext uri="{FF2B5EF4-FFF2-40B4-BE49-F238E27FC236}">
                  <a16:creationId xmlns:a16="http://schemas.microsoft.com/office/drawing/2014/main" id="{1BDB21BC-6D25-DD00-4BA3-19B349F60F41}"/>
                </a:ext>
              </a:extLst>
            </p:cNvPr>
            <p:cNvGrpSpPr/>
            <p:nvPr/>
          </p:nvGrpSpPr>
          <p:grpSpPr>
            <a:xfrm>
              <a:off x="573489" y="1128284"/>
              <a:ext cx="922648" cy="412374"/>
              <a:chOff x="573489" y="1128284"/>
              <a:chExt cx="922648" cy="412374"/>
            </a:xfrm>
          </p:grpSpPr>
          <p:sp>
            <p:nvSpPr>
              <p:cNvPr id="3077" name="Rectángulo 3076">
                <a:extLst>
                  <a:ext uri="{FF2B5EF4-FFF2-40B4-BE49-F238E27FC236}">
                    <a16:creationId xmlns:a16="http://schemas.microsoft.com/office/drawing/2014/main" id="{D1B1B706-99D9-7D1C-BD22-7B13E0BF7750}"/>
                  </a:ext>
                </a:extLst>
              </p:cNvPr>
              <p:cNvSpPr/>
              <p:nvPr/>
            </p:nvSpPr>
            <p:spPr>
              <a:xfrm>
                <a:off x="596349" y="1151144"/>
                <a:ext cx="876928" cy="369813"/>
              </a:xfrm>
              <a:prstGeom prst="rect">
                <a:avLst/>
              </a:prstGeom>
              <a:noFill/>
              <a:ln w="3175">
                <a:solidFill>
                  <a:schemeClr val="bg2"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078" name="Rectángulo 3077">
                <a:extLst>
                  <a:ext uri="{FF2B5EF4-FFF2-40B4-BE49-F238E27FC236}">
                    <a16:creationId xmlns:a16="http://schemas.microsoft.com/office/drawing/2014/main" id="{57308845-9071-3DA0-512B-273094EFC2F1}"/>
                  </a:ext>
                </a:extLst>
              </p:cNvPr>
              <p:cNvSpPr/>
              <p:nvPr/>
            </p:nvSpPr>
            <p:spPr>
              <a:xfrm>
                <a:off x="573489" y="1128284"/>
                <a:ext cx="45719" cy="4571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079" name="Rectángulo 3078">
                <a:extLst>
                  <a:ext uri="{FF2B5EF4-FFF2-40B4-BE49-F238E27FC236}">
                    <a16:creationId xmlns:a16="http://schemas.microsoft.com/office/drawing/2014/main" id="{C4991A16-2A5F-2504-8206-DC9586E6AE9F}"/>
                  </a:ext>
                </a:extLst>
              </p:cNvPr>
              <p:cNvSpPr/>
              <p:nvPr/>
            </p:nvSpPr>
            <p:spPr>
              <a:xfrm>
                <a:off x="1450418" y="1128284"/>
                <a:ext cx="45719" cy="4571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080" name="Rectángulo 3079">
                <a:extLst>
                  <a:ext uri="{FF2B5EF4-FFF2-40B4-BE49-F238E27FC236}">
                    <a16:creationId xmlns:a16="http://schemas.microsoft.com/office/drawing/2014/main" id="{45C1FB67-08EF-C9FA-EE87-5ECB69BBB895}"/>
                  </a:ext>
                </a:extLst>
              </p:cNvPr>
              <p:cNvSpPr/>
              <p:nvPr/>
            </p:nvSpPr>
            <p:spPr>
              <a:xfrm>
                <a:off x="573489" y="1494939"/>
                <a:ext cx="45719" cy="4571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081" name="Rectángulo 3080">
                <a:extLst>
                  <a:ext uri="{FF2B5EF4-FFF2-40B4-BE49-F238E27FC236}">
                    <a16:creationId xmlns:a16="http://schemas.microsoft.com/office/drawing/2014/main" id="{57AF56F9-DBEC-D4BF-E20C-5B33F70D186D}"/>
                  </a:ext>
                </a:extLst>
              </p:cNvPr>
              <p:cNvSpPr/>
              <p:nvPr/>
            </p:nvSpPr>
            <p:spPr>
              <a:xfrm>
                <a:off x="1443746" y="1490883"/>
                <a:ext cx="45719" cy="4571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</p:grpSp>
        <p:cxnSp>
          <p:nvCxnSpPr>
            <p:cNvPr id="3075" name="Conector recto 3074">
              <a:extLst>
                <a:ext uri="{FF2B5EF4-FFF2-40B4-BE49-F238E27FC236}">
                  <a16:creationId xmlns:a16="http://schemas.microsoft.com/office/drawing/2014/main" id="{2339BB80-E0D9-D1EA-C621-37756EBB8052}"/>
                </a:ext>
              </a:extLst>
            </p:cNvPr>
            <p:cNvCxnSpPr/>
            <p:nvPr/>
          </p:nvCxnSpPr>
          <p:spPr>
            <a:xfrm>
              <a:off x="677807" y="1199981"/>
              <a:ext cx="728962" cy="265731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6" name="Conector recto 3075">
              <a:extLst>
                <a:ext uri="{FF2B5EF4-FFF2-40B4-BE49-F238E27FC236}">
                  <a16:creationId xmlns:a16="http://schemas.microsoft.com/office/drawing/2014/main" id="{C9B24BD2-2FFE-E3C3-9B41-3B4F7D48B5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679" y="1195319"/>
              <a:ext cx="732090" cy="270393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28" name="Rectángulo 4127">
            <a:extLst>
              <a:ext uri="{FF2B5EF4-FFF2-40B4-BE49-F238E27FC236}">
                <a16:creationId xmlns:a16="http://schemas.microsoft.com/office/drawing/2014/main" id="{813516D8-19D4-98C8-E092-B731BA1A5586}"/>
              </a:ext>
            </a:extLst>
          </p:cNvPr>
          <p:cNvSpPr/>
          <p:nvPr/>
        </p:nvSpPr>
        <p:spPr>
          <a:xfrm>
            <a:off x="1655243" y="4486831"/>
            <a:ext cx="1379674" cy="1531095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  <a:ln w="3175">
            <a:solidFill>
              <a:schemeClr val="bg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133" name="Rectángulo 4132">
            <a:extLst>
              <a:ext uri="{FF2B5EF4-FFF2-40B4-BE49-F238E27FC236}">
                <a16:creationId xmlns:a16="http://schemas.microsoft.com/office/drawing/2014/main" id="{CD92EA6C-E132-8B1C-31F2-DF44EFC9099C}"/>
              </a:ext>
            </a:extLst>
          </p:cNvPr>
          <p:cNvSpPr/>
          <p:nvPr/>
        </p:nvSpPr>
        <p:spPr>
          <a:xfrm>
            <a:off x="3147488" y="4485455"/>
            <a:ext cx="1379674" cy="52473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  <a:ln w="3175">
            <a:solidFill>
              <a:schemeClr val="bg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134" name="Rectángulo 4133">
            <a:extLst>
              <a:ext uri="{FF2B5EF4-FFF2-40B4-BE49-F238E27FC236}">
                <a16:creationId xmlns:a16="http://schemas.microsoft.com/office/drawing/2014/main" id="{E3E1CE28-395A-CB2D-AE1D-1BE32B37D274}"/>
              </a:ext>
            </a:extLst>
          </p:cNvPr>
          <p:cNvSpPr/>
          <p:nvPr/>
        </p:nvSpPr>
        <p:spPr>
          <a:xfrm>
            <a:off x="4993942" y="4485455"/>
            <a:ext cx="1379674" cy="52473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  <a:ln w="3175">
            <a:solidFill>
              <a:schemeClr val="bg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135" name="Rectángulo 4134">
            <a:extLst>
              <a:ext uri="{FF2B5EF4-FFF2-40B4-BE49-F238E27FC236}">
                <a16:creationId xmlns:a16="http://schemas.microsoft.com/office/drawing/2014/main" id="{F260E092-8EF5-D2C8-5612-3E12A154CBBA}"/>
              </a:ext>
            </a:extLst>
          </p:cNvPr>
          <p:cNvSpPr/>
          <p:nvPr/>
        </p:nvSpPr>
        <p:spPr>
          <a:xfrm>
            <a:off x="7574196" y="4518736"/>
            <a:ext cx="1379674" cy="52473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  <a:ln w="3175">
            <a:solidFill>
              <a:schemeClr val="bg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136" name="Rectángulo 4135">
            <a:extLst>
              <a:ext uri="{FF2B5EF4-FFF2-40B4-BE49-F238E27FC236}">
                <a16:creationId xmlns:a16="http://schemas.microsoft.com/office/drawing/2014/main" id="{9642EC83-ECFB-89A8-7086-503BDB5116BE}"/>
              </a:ext>
            </a:extLst>
          </p:cNvPr>
          <p:cNvSpPr/>
          <p:nvPr/>
        </p:nvSpPr>
        <p:spPr>
          <a:xfrm>
            <a:off x="9677127" y="4518736"/>
            <a:ext cx="1379674" cy="52473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  <a:ln w="3175">
            <a:solidFill>
              <a:schemeClr val="bg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137" name="CuadroTexto 4136">
            <a:extLst>
              <a:ext uri="{FF2B5EF4-FFF2-40B4-BE49-F238E27FC236}">
                <a16:creationId xmlns:a16="http://schemas.microsoft.com/office/drawing/2014/main" id="{7E59FAA8-F878-E0F2-AA98-869EE9F9DD70}"/>
              </a:ext>
            </a:extLst>
          </p:cNvPr>
          <p:cNvSpPr txBox="1"/>
          <p:nvPr/>
        </p:nvSpPr>
        <p:spPr>
          <a:xfrm>
            <a:off x="1362658" y="2757749"/>
            <a:ext cx="1861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0" dirty="0">
                <a:effectLst/>
                <a:latin typeface="Antonio" panose="02000503000000000000" pitchFamily="2" charset="0"/>
              </a:rPr>
              <a:t>Mantenimiento y solución de problemas:</a:t>
            </a:r>
            <a:endParaRPr lang="en-US" i="0" dirty="0">
              <a:effectLst/>
              <a:latin typeface="Antonio" panose="02000503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9B7917-DEE7-773F-0F41-AC3504977C12}"/>
              </a:ext>
            </a:extLst>
          </p:cNvPr>
          <p:cNvSpPr txBox="1"/>
          <p:nvPr/>
        </p:nvSpPr>
        <p:spPr>
          <a:xfrm>
            <a:off x="4174676" y="2884418"/>
            <a:ext cx="2928245" cy="369332"/>
          </a:xfrm>
          <a:prstGeom prst="rect">
            <a:avLst/>
          </a:prstGeom>
          <a:noFill/>
          <a:ln>
            <a:noFill/>
          </a:ln>
          <a:effectLst>
            <a:outerShdw blurRad="63500" dist="50800" dir="6000000" sx="1000" sy="1000" algn="ctr" rotWithShape="0">
              <a:schemeClr val="tx1"/>
            </a:outerShdw>
            <a:softEdge rad="0"/>
          </a:effectLst>
        </p:spPr>
        <p:txBody>
          <a:bodyPr wrap="square">
            <a:spAutoFit/>
          </a:bodyPr>
          <a:lstStyle/>
          <a:p>
            <a:r>
              <a:rPr lang="es-PA" b="1" i="0" dirty="0">
                <a:effectLst/>
                <a:latin typeface="Arial" panose="020B0604020202020204" pitchFamily="34" charset="0"/>
              </a:rPr>
              <a:t>Protección de datos</a:t>
            </a:r>
            <a:endParaRPr lang="es-PA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5FB11F-3C45-880D-5670-2B178F530EB2}"/>
              </a:ext>
            </a:extLst>
          </p:cNvPr>
          <p:cNvSpPr txBox="1"/>
          <p:nvPr/>
        </p:nvSpPr>
        <p:spPr>
          <a:xfrm>
            <a:off x="7583555" y="2936742"/>
            <a:ext cx="2384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Impact" panose="020B0806030902050204" pitchFamily="34" charset="0"/>
              </a:rPr>
              <a:t>Actualización de sistemas </a:t>
            </a:r>
          </a:p>
          <a:p>
            <a:r>
              <a:rPr lang="es-ES" dirty="0">
                <a:latin typeface="Impact" panose="020B0806030902050204" pitchFamily="34" charset="0"/>
              </a:rPr>
              <a:t>y software</a:t>
            </a:r>
            <a:endParaRPr lang="es-PA" dirty="0">
              <a:latin typeface="Impact" panose="020B080603090205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61D892-A793-6535-8730-58E625FEA7F6}"/>
              </a:ext>
            </a:extLst>
          </p:cNvPr>
          <p:cNvSpPr txBox="1"/>
          <p:nvPr/>
        </p:nvSpPr>
        <p:spPr>
          <a:xfrm>
            <a:off x="9470115" y="3159574"/>
            <a:ext cx="2166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dirty="0">
                <a:solidFill>
                  <a:schemeClr val="bg1"/>
                </a:solidFill>
                <a:latin typeface="Impact" panose="020B0806030902050204" pitchFamily="34" charset="0"/>
              </a:rPr>
              <a:t>Reducción de costos</a:t>
            </a:r>
          </a:p>
        </p:txBody>
      </p:sp>
    </p:spTree>
    <p:extLst>
      <p:ext uri="{BB962C8B-B14F-4D97-AF65-F5344CB8AC3E}">
        <p14:creationId xmlns:p14="http://schemas.microsoft.com/office/powerpoint/2010/main" val="1777434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tx1"/>
            </a:gs>
            <a:gs pos="6000">
              <a:srgbClr val="C00000"/>
            </a:gs>
            <a:gs pos="72000">
              <a:schemeClr val="tx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" descr="The Last of Us HBO Series Photos Show Cordyceps Infection - Gameranx">
            <a:extLst>
              <a:ext uri="{FF2B5EF4-FFF2-40B4-BE49-F238E27FC236}">
                <a16:creationId xmlns:a16="http://schemas.microsoft.com/office/drawing/2014/main" id="{CA2968FB-F000-D72C-CA57-B3EFCB11C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" t="21419" r="85528" b="56707"/>
          <a:stretch/>
        </p:blipFill>
        <p:spPr bwMode="auto">
          <a:xfrm flipH="1">
            <a:off x="9605869" y="2256493"/>
            <a:ext cx="1143704" cy="1172508"/>
          </a:xfrm>
          <a:prstGeom prst="ellipse">
            <a:avLst/>
          </a:prstGeom>
          <a:ln>
            <a:noFill/>
          </a:ln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Dust PNG, Dust Transparent Background - FreeIconsPNG">
            <a:extLst>
              <a:ext uri="{FF2B5EF4-FFF2-40B4-BE49-F238E27FC236}">
                <a16:creationId xmlns:a16="http://schemas.microsoft.com/office/drawing/2014/main" id="{C334587D-1A54-37A0-2B98-4F9B23131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11" y="4162074"/>
            <a:ext cx="4829964" cy="294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B17A2615-98B7-71BD-487D-7F376DF910FB}"/>
              </a:ext>
            </a:extLst>
          </p:cNvPr>
          <p:cNvSpPr txBox="1"/>
          <p:nvPr/>
        </p:nvSpPr>
        <p:spPr>
          <a:xfrm>
            <a:off x="349366" y="1082241"/>
            <a:ext cx="5030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Impact" panose="020B0806030902050204" pitchFamily="34" charset="0"/>
              </a:rPr>
              <a:t>Mantenimiento preventivo en los sistemas informáticos para prevenir fallos y problemas</a:t>
            </a:r>
            <a:endParaRPr lang="es-PA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6C562A8-DF0F-CAB7-63FF-E874F8C84DB4}"/>
              </a:ext>
            </a:extLst>
          </p:cNvPr>
          <p:cNvSpPr/>
          <p:nvPr/>
        </p:nvSpPr>
        <p:spPr>
          <a:xfrm>
            <a:off x="4100379" y="387087"/>
            <a:ext cx="8091621" cy="255663"/>
          </a:xfrm>
          <a:prstGeom prst="rect">
            <a:avLst/>
          </a:prstGeom>
          <a:gradFill flip="none" rotWithShape="1">
            <a:gsLst>
              <a:gs pos="53000">
                <a:schemeClr val="tx1"/>
              </a:gs>
              <a:gs pos="6000">
                <a:srgbClr val="C00000"/>
              </a:gs>
              <a:gs pos="72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3" name="Imagen 2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6FE27D3B-2C33-B7B7-5B5E-A6F8216D9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38" y="1006865"/>
            <a:ext cx="5288309" cy="3930151"/>
          </a:xfrm>
          <a:prstGeom prst="ellipse">
            <a:avLst/>
          </a:prstGeom>
          <a:ln>
            <a:noFill/>
          </a:ln>
          <a:effectLst>
            <a:softEdge rad="596900"/>
          </a:effectLst>
        </p:spPr>
      </p:pic>
      <p:grpSp>
        <p:nvGrpSpPr>
          <p:cNvPr id="1031" name="Grupo 1030">
            <a:extLst>
              <a:ext uri="{FF2B5EF4-FFF2-40B4-BE49-F238E27FC236}">
                <a16:creationId xmlns:a16="http://schemas.microsoft.com/office/drawing/2014/main" id="{B77571E7-9333-F0A5-9DC2-38CAE3938580}"/>
              </a:ext>
            </a:extLst>
          </p:cNvPr>
          <p:cNvGrpSpPr/>
          <p:nvPr/>
        </p:nvGrpSpPr>
        <p:grpSpPr>
          <a:xfrm rot="4456839">
            <a:off x="5292540" y="-273732"/>
            <a:ext cx="4268000" cy="8175285"/>
            <a:chOff x="3987224" y="1789983"/>
            <a:chExt cx="3125895" cy="5987601"/>
          </a:xfrm>
        </p:grpSpPr>
        <p:pic>
          <p:nvPicPr>
            <p:cNvPr id="1033" name="Picture 2" descr="Horror game] Flashlight [Download Game-ready] - Download Free 3D model by  Oskar &quot;K1TT3N&quot; Adamczyk (@K1TT3N) [a8def4f]">
              <a:extLst>
                <a:ext uri="{FF2B5EF4-FFF2-40B4-BE49-F238E27FC236}">
                  <a16:creationId xmlns:a16="http://schemas.microsoft.com/office/drawing/2014/main" id="{DC05B855-DD53-4DF2-82DB-7CB76F8D5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61823" y1="69259" x2="67292" y2="71759"/>
                          <a14:foregroundMark x1="66823" y1="72500" x2="63385" y2="71481"/>
                          <a14:foregroundMark x1="63594" y1="71389" x2="68385" y2="73241"/>
                          <a14:foregroundMark x1="68385" y1="73796" x2="64479" y2="72870"/>
                          <a14:foregroundMark x1="65938" y1="73241" x2="68073" y2="73796"/>
                          <a14:foregroundMark x1="69583" y1="71944" x2="70521" y2="63148"/>
                          <a14:foregroundMark x1="71927" y1="54444" x2="71354" y2="61574"/>
                          <a14:foregroundMark x1="71979" y1="57037" x2="70469" y2="65648"/>
                          <a14:foregroundMark x1="71361" y1="63796" x2="70990" y2="67593"/>
                          <a14:foregroundMark x1="71823" y1="59074" x2="71361" y2="63796"/>
                          <a14:foregroundMark x1="70990" y1="67593" x2="69740" y2="71944"/>
                          <a14:backgroundMark x1="73646" y1="53241" x2="73229" y2="63056"/>
                          <a14:backgroundMark x1="71719" y1="69907" x2="71719" y2="66574"/>
                          <a14:backgroundMark x1="71771" y1="65556" x2="72917" y2="61852"/>
                          <a14:backgroundMark x1="71719" y1="69352" x2="71198" y2="70556"/>
                          <a14:backgroundMark x1="71927" y1="63796" x2="71927" y2="63796"/>
                        </a14:backgroundRemoval>
                      </a14:imgEffect>
                      <a14:imgEffect>
                        <a14:brightnessContrast bright="9000" contras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33520" r="25701" b="23364"/>
            <a:stretch/>
          </p:blipFill>
          <p:spPr bwMode="auto">
            <a:xfrm rot="13538407">
              <a:off x="5885211" y="6549676"/>
              <a:ext cx="1722673" cy="73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24" descr="Spot Light PNG Images - PNG All">
              <a:extLst>
                <a:ext uri="{FF2B5EF4-FFF2-40B4-BE49-F238E27FC236}">
                  <a16:creationId xmlns:a16="http://schemas.microsoft.com/office/drawing/2014/main" id="{D0E8EC32-A806-1476-AEA3-E370BFB27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99824">
              <a:off x="3987224" y="1789983"/>
              <a:ext cx="2290463" cy="4920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7" name="Picture 2" descr="The Last of Us será una serie en HBO - ModoGeeks">
            <a:extLst>
              <a:ext uri="{FF2B5EF4-FFF2-40B4-BE49-F238E27FC236}">
                <a16:creationId xmlns:a16="http://schemas.microsoft.com/office/drawing/2014/main" id="{77579032-19EC-24DD-D201-4F1F5BCBC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11" y="142199"/>
            <a:ext cx="1621259" cy="89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AC85570-6DD9-F822-4DBF-96B100BA7185}"/>
              </a:ext>
            </a:extLst>
          </p:cNvPr>
          <p:cNvSpPr txBox="1"/>
          <p:nvPr/>
        </p:nvSpPr>
        <p:spPr>
          <a:xfrm>
            <a:off x="824124" y="2962113"/>
            <a:ext cx="68865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Impact" panose="020B0806030902050204" pitchFamily="34" charset="0"/>
              </a:rPr>
              <a:t>Limpieza física</a:t>
            </a:r>
          </a:p>
          <a:p>
            <a:endParaRPr lang="es-ES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Impact" panose="020B0806030902050204" pitchFamily="34" charset="0"/>
              </a:rPr>
              <a:t>Actualización de software</a:t>
            </a:r>
          </a:p>
          <a:p>
            <a:endParaRPr lang="es-ES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Impact" panose="020B0806030902050204" pitchFamily="34" charset="0"/>
              </a:rPr>
              <a:t>Copias de seguridad regulares</a:t>
            </a:r>
          </a:p>
          <a:p>
            <a:endParaRPr lang="es-ES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Impact" panose="020B0806030902050204" pitchFamily="34" charset="0"/>
              </a:rPr>
              <a:t>Monitorización del sistema</a:t>
            </a:r>
          </a:p>
          <a:p>
            <a:endParaRPr lang="es-ES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Impact" panose="020B0806030902050204" pitchFamily="34" charset="0"/>
              </a:rPr>
              <a:t>Actualización del hardware</a:t>
            </a:r>
          </a:p>
          <a:p>
            <a:endParaRPr lang="es-PA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23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CD0A1B5-7C63-B54A-1316-3DDF2D5B3BCA}"/>
              </a:ext>
            </a:extLst>
          </p:cNvPr>
          <p:cNvSpPr/>
          <p:nvPr/>
        </p:nvSpPr>
        <p:spPr>
          <a:xfrm>
            <a:off x="5479280" y="1369545"/>
            <a:ext cx="5915025" cy="42842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Infografía 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Plantilla:  </a:t>
            </a:r>
            <a:r>
              <a:rPr lang="es-E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https://www.youtube.com/@mrbucktron1576</a:t>
            </a:r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Imágenes 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https://www.freepik.es/</a:t>
            </a:r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https://www.pngplay.com/es/image/114456</a:t>
            </a:r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https://www.pngall.com/spot-light-png/download/68214</a:t>
            </a:r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https://www.pngwing.com/es/search?q=efectos+de+humo</a:t>
            </a:r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https://es.m.wikipedia.org/wiki/Archivo:The_Last_of_Us_Fireflies_Logo.svg</a:t>
            </a:r>
            <a:endParaRPr lang="es-ES" dirty="0">
              <a:solidFill>
                <a:schemeClr val="bg1"/>
              </a:solidFill>
            </a:endParaRP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PA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3E4FB82-4433-A892-F5FB-454AC71E8988}"/>
              </a:ext>
            </a:extLst>
          </p:cNvPr>
          <p:cNvSpPr/>
          <p:nvPr/>
        </p:nvSpPr>
        <p:spPr>
          <a:xfrm>
            <a:off x="0" y="0"/>
            <a:ext cx="5262079" cy="4723877"/>
          </a:xfrm>
          <a:prstGeom prst="rect">
            <a:avLst/>
          </a:prstGeom>
          <a:gradFill flip="none" rotWithShape="1">
            <a:gsLst>
              <a:gs pos="44000">
                <a:srgbClr val="C00000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C456013-5521-B443-6899-338C51E2A9B2}"/>
              </a:ext>
            </a:extLst>
          </p:cNvPr>
          <p:cNvGrpSpPr/>
          <p:nvPr/>
        </p:nvGrpSpPr>
        <p:grpSpPr>
          <a:xfrm rot="21263047">
            <a:off x="5172149" y="-1643129"/>
            <a:ext cx="5707590" cy="8652199"/>
            <a:chOff x="-147203" y="-3228426"/>
            <a:chExt cx="7260322" cy="11006010"/>
          </a:xfrm>
        </p:grpSpPr>
        <p:pic>
          <p:nvPicPr>
            <p:cNvPr id="4" name="Picture 2" descr="Horror game] Flashlight [Download Game-ready] - Download Free 3D model by  Oskar &quot;K1TT3N&quot; Adamczyk (@K1TT3N) [a8def4f]">
              <a:extLst>
                <a:ext uri="{FF2B5EF4-FFF2-40B4-BE49-F238E27FC236}">
                  <a16:creationId xmlns:a16="http://schemas.microsoft.com/office/drawing/2014/main" id="{6A7E6201-E5E8-027F-D6B7-3E9F48ED00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61823" y1="69259" x2="67292" y2="71759"/>
                          <a14:foregroundMark x1="66823" y1="72500" x2="63385" y2="71481"/>
                          <a14:foregroundMark x1="63594" y1="71389" x2="68385" y2="73241"/>
                          <a14:foregroundMark x1="68385" y1="73796" x2="64479" y2="72870"/>
                          <a14:foregroundMark x1="65938" y1="73241" x2="68073" y2="73796"/>
                          <a14:foregroundMark x1="69583" y1="71944" x2="70521" y2="63148"/>
                          <a14:foregroundMark x1="71927" y1="54444" x2="71354" y2="61574"/>
                          <a14:foregroundMark x1="71979" y1="57037" x2="70469" y2="65648"/>
                          <a14:foregroundMark x1="71361" y1="63796" x2="70990" y2="67593"/>
                          <a14:foregroundMark x1="71823" y1="59074" x2="71361" y2="63796"/>
                          <a14:foregroundMark x1="70990" y1="67593" x2="69740" y2="71944"/>
                          <a14:backgroundMark x1="73646" y1="53241" x2="73229" y2="63056"/>
                          <a14:backgroundMark x1="71719" y1="69907" x2="71719" y2="66574"/>
                          <a14:backgroundMark x1="71771" y1="65556" x2="72917" y2="61852"/>
                          <a14:backgroundMark x1="71719" y1="69352" x2="71198" y2="70556"/>
                          <a14:backgroundMark x1="71927" y1="63796" x2="71927" y2="63796"/>
                        </a14:backgroundRemoval>
                      </a14:imgEffect>
                      <a14:imgEffect>
                        <a14:brightnessContrast bright="9000" contras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33520" r="25701" b="23364"/>
            <a:stretch/>
          </p:blipFill>
          <p:spPr bwMode="auto">
            <a:xfrm rot="13538407">
              <a:off x="5885211" y="6549676"/>
              <a:ext cx="1722673" cy="73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4" descr="Spot Light PNG Images - PNG All">
              <a:extLst>
                <a:ext uri="{FF2B5EF4-FFF2-40B4-BE49-F238E27FC236}">
                  <a16:creationId xmlns:a16="http://schemas.microsoft.com/office/drawing/2014/main" id="{52CEF913-B901-1C16-A991-E8BF238362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98094">
              <a:off x="-147203" y="-3228426"/>
              <a:ext cx="5106222" cy="10577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ra sonriente 6">
            <a:extLst>
              <a:ext uri="{FF2B5EF4-FFF2-40B4-BE49-F238E27FC236}">
                <a16:creationId xmlns:a16="http://schemas.microsoft.com/office/drawing/2014/main" id="{EEA37A60-727C-5695-01E8-18F1566F7341}"/>
              </a:ext>
            </a:extLst>
          </p:cNvPr>
          <p:cNvSpPr/>
          <p:nvPr/>
        </p:nvSpPr>
        <p:spPr>
          <a:xfrm>
            <a:off x="570969" y="742950"/>
            <a:ext cx="3696231" cy="3209925"/>
          </a:xfrm>
          <a:prstGeom prst="smileyFac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8" name="Sol 7">
            <a:extLst>
              <a:ext uri="{FF2B5EF4-FFF2-40B4-BE49-F238E27FC236}">
                <a16:creationId xmlns:a16="http://schemas.microsoft.com/office/drawing/2014/main" id="{8884CEC4-5AD3-D2EF-48CF-586D3E82CECD}"/>
              </a:ext>
            </a:extLst>
          </p:cNvPr>
          <p:cNvSpPr/>
          <p:nvPr/>
        </p:nvSpPr>
        <p:spPr>
          <a:xfrm>
            <a:off x="1661846" y="998070"/>
            <a:ext cx="1514475" cy="1066800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1" name="Sol 10">
            <a:extLst>
              <a:ext uri="{FF2B5EF4-FFF2-40B4-BE49-F238E27FC236}">
                <a16:creationId xmlns:a16="http://schemas.microsoft.com/office/drawing/2014/main" id="{7807D514-B5A2-B147-744A-A537F43F0A20}"/>
              </a:ext>
            </a:extLst>
          </p:cNvPr>
          <p:cNvSpPr/>
          <p:nvPr/>
        </p:nvSpPr>
        <p:spPr>
          <a:xfrm>
            <a:off x="1590421" y="2529540"/>
            <a:ext cx="1514475" cy="1066800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875736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302</Words>
  <Application>Microsoft Office PowerPoint</Application>
  <PresentationFormat>Panorámica</PresentationFormat>
  <Paragraphs>46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Antonio</vt:lpstr>
      <vt:lpstr>Arial</vt:lpstr>
      <vt:lpstr>Calibri</vt:lpstr>
      <vt:lpstr>Calibri Light</vt:lpstr>
      <vt:lpstr>DIN</vt:lpstr>
      <vt:lpstr>Impact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Rogelio Bucktron</dc:creator>
  <cp:lastModifiedBy>bredio vega</cp:lastModifiedBy>
  <cp:revision>3</cp:revision>
  <dcterms:created xsi:type="dcterms:W3CDTF">2023-03-01T22:52:12Z</dcterms:created>
  <dcterms:modified xsi:type="dcterms:W3CDTF">2023-04-15T16:10:35Z</dcterms:modified>
</cp:coreProperties>
</file>