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66" r:id="rId3"/>
    <p:sldId id="263" r:id="rId4"/>
    <p:sldId id="265" r:id="rId5"/>
    <p:sldId id="261" r:id="rId6"/>
    <p:sldId id="289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90" r:id="rId17"/>
    <p:sldId id="262" r:id="rId18"/>
    <p:sldId id="275" r:id="rId19"/>
    <p:sldId id="29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9834B"/>
    <a:srgbClr val="FF9900"/>
    <a:srgbClr val="A50021"/>
    <a:srgbClr val="8913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4660"/>
  </p:normalViewPr>
  <p:slideViewPr>
    <p:cSldViewPr>
      <p:cViewPr>
        <p:scale>
          <a:sx n="79" d="100"/>
          <a:sy n="79" d="100"/>
        </p:scale>
        <p:origin x="-1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E7D018D-748F-47BF-843A-40349A141CAC}" type="datetimeFigureOut">
              <a:rPr lang="es-ES" smtClean="0"/>
              <a:pPr/>
              <a:t>07/06/2016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04AC5213-BACC-41AB-9B61-B40CF6C529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059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23E9B8FB-2ABD-42C9-A6DA-A6789EAF441D}" type="datetimeFigureOut">
              <a:pPr/>
              <a:t>06/07/2016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E2A7042-DEED-4AA1-9E89-4A16B2572577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9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67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01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1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0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637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3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1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73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es-ES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es-ES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es-ES"/>
              <a:t>Haga clic para agregar la fecha u otros detalles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: 2 en horizontal y 3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2400" i="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es-ES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06/07/2016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pPr/>
              <a:t>06/07/2016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talla completa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 para agregar una imagen a página completa</a:t>
            </a:r>
            <a:endParaRPr kumimoji="0" lang="es-ES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es-ES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es-ES"/>
              <a:t>Haga clic para agregar el título de la sección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es-ES" sz="18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0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es-ES" sz="20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es-ES">
                <a:solidFill>
                  <a:srgbClr val="FFFFFF"/>
                </a:solidFill>
              </a:rPr>
              <a:pPr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es-ES">
                <a:solidFill>
                  <a:schemeClr val="bg1"/>
                </a:solidFill>
              </a:rPr>
              <a:pPr algn="r"/>
              <a:t>07/06/2016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es-ES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es-ES">
                <a:solidFill>
                  <a:schemeClr val="bg1"/>
                </a:solidFill>
              </a:rPr>
              <a:pPr/>
              <a:t>‹Nº›</a:t>
            </a:fld>
            <a:endParaRPr kumimoji="0" lang="es-E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es-ES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es-ES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es-ES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es-ES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es-ES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179512" y="5445224"/>
            <a:ext cx="8672946" cy="12382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extLst/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Cómo enseñar el abecedario a los niños?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es-ES" sz="2800" dirty="0" smtClean="0">
              <a:latin typeface="Gabriola" pitchFamily="82" charset="0"/>
            </a:endParaRPr>
          </a:p>
          <a:p>
            <a:pPr algn="l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Yuli Domínguez. Portal  Educa Panamá        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Marcador de posición de imagen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r="9441"/>
          <a:stretch/>
        </p:blipFill>
        <p:spPr>
          <a:xfrm>
            <a:off x="0" y="0"/>
            <a:ext cx="7598664" cy="526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"/>
          <a:stretch/>
        </p:blipFill>
        <p:spPr>
          <a:xfrm>
            <a:off x="3635896" y="404664"/>
            <a:ext cx="410792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b="2507"/>
          <a:stretch>
            <a:fillRect/>
          </a:stretch>
        </p:blipFill>
        <p:spPr>
          <a:xfrm>
            <a:off x="539552" y="620688"/>
            <a:ext cx="3653297" cy="2743200"/>
          </a:xfrm>
        </p:spPr>
      </p:pic>
      <p:sp>
        <p:nvSpPr>
          <p:cNvPr id="7" name="6 Marcador de texto"/>
          <p:cNvSpPr>
            <a:spLocks noGrp="1"/>
          </p:cNvSpPr>
          <p:nvPr>
            <p:ph type="body" sz="quarter" idx="16"/>
          </p:nvPr>
        </p:nvSpPr>
        <p:spPr>
          <a:xfrm>
            <a:off x="533400" y="6093296"/>
            <a:ext cx="3657600" cy="5361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Hámster</a:t>
            </a:r>
            <a:endParaRPr lang="es-PA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4 Marcador de posición de imagen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/>
      </p:pic>
      <p:pic>
        <p:nvPicPr>
          <p:cNvPr id="16" name="15 Marcador de posición de imagen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/>
      </p:pic>
      <p:sp>
        <p:nvSpPr>
          <p:cNvPr id="11" name="10 Marcador de texto"/>
          <p:cNvSpPr>
            <a:spLocks noGrp="1"/>
          </p:cNvSpPr>
          <p:nvPr>
            <p:ph type="body" sz="quarter" idx="22"/>
          </p:nvPr>
        </p:nvSpPr>
        <p:spPr>
          <a:xfrm>
            <a:off x="533400" y="0"/>
            <a:ext cx="3657600" cy="62068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Hormiga</a:t>
            </a:r>
            <a:endParaRPr lang="es-PA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23"/>
          </p:nvPr>
        </p:nvSpPr>
        <p:spPr>
          <a:xfrm>
            <a:off x="4267200" y="6165304"/>
            <a:ext cx="3657600" cy="6926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Halcón</a:t>
            </a:r>
            <a:r>
              <a:rPr lang="es-ES" sz="3600" dirty="0" smtClean="0">
                <a:latin typeface="Gabriola" pitchFamily="82" charset="0"/>
              </a:rPr>
              <a:t> </a:t>
            </a:r>
            <a:endParaRPr lang="es-PA" sz="3600" dirty="0">
              <a:latin typeface="Gabriola" pitchFamily="82" charset="0"/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24"/>
          </p:nvPr>
        </p:nvSpPr>
        <p:spPr>
          <a:xfrm>
            <a:off x="4267200" y="0"/>
            <a:ext cx="3657600" cy="76470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Hipopótamo</a:t>
            </a:r>
            <a:endParaRPr lang="es-PA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16 Marcador de posición de imagen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05200"/>
            <a:ext cx="3657600" cy="2660104"/>
          </a:xfrm>
        </p:spPr>
      </p:pic>
      <p:sp>
        <p:nvSpPr>
          <p:cNvPr id="2" name="1 Rectángulo"/>
          <p:cNvSpPr/>
          <p:nvPr/>
        </p:nvSpPr>
        <p:spPr>
          <a:xfrm>
            <a:off x="7524328" y="0"/>
            <a:ext cx="1619672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es-ES" sz="9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2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r="5625"/>
          <a:stretch>
            <a:fillRect/>
          </a:stretch>
        </p:blipFill>
        <p:spPr/>
      </p:pic>
      <p:sp>
        <p:nvSpPr>
          <p:cNvPr id="20" name="19 Marcador de texto"/>
          <p:cNvSpPr>
            <a:spLocks noGrp="1"/>
          </p:cNvSpPr>
          <p:nvPr>
            <p:ph type="body" sz="quarter" idx="11"/>
          </p:nvPr>
        </p:nvSpPr>
        <p:spPr>
          <a:xfrm>
            <a:off x="539552" y="5949280"/>
            <a:ext cx="74676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La Iguana</a:t>
            </a:r>
            <a:endParaRPr lang="es-P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732240" y="260648"/>
            <a:ext cx="1296144" cy="156966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es-E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3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r="5390"/>
          <a:stretch>
            <a:fillRect/>
          </a:stretch>
        </p:blipFill>
        <p:spPr>
          <a:xfrm>
            <a:off x="251520" y="908720"/>
            <a:ext cx="2590800" cy="3454400"/>
          </a:xfrm>
        </p:spPr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r="25039"/>
          <a:stretch>
            <a:fillRect/>
          </a:stretch>
        </p:blipFill>
        <p:spPr>
          <a:xfrm>
            <a:off x="3059832" y="908720"/>
            <a:ext cx="2590800" cy="3454400"/>
          </a:xfrm>
        </p:spPr>
      </p:pic>
      <p:pic>
        <p:nvPicPr>
          <p:cNvPr id="12" name="11 Marcador de posición de imagen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r="25039"/>
          <a:stretch>
            <a:fillRect/>
          </a:stretch>
        </p:blipFill>
        <p:spPr>
          <a:xfrm>
            <a:off x="5940152" y="908720"/>
            <a:ext cx="2590800" cy="3454400"/>
          </a:xfrm>
        </p:spPr>
      </p:pic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251520" y="4653136"/>
            <a:ext cx="2590800" cy="20162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Jirafa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un animal que tiene cuello largo y se alimenta 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principalmente de hojas del árbol de acacia.</a:t>
            </a:r>
            <a:endParaRPr lang="es-ES" sz="1600" dirty="0" smtClean="0">
              <a:solidFill>
                <a:schemeClr val="bg1"/>
              </a:solidFill>
              <a:latin typeface="Gabriola" pitchFamily="82" charset="0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endParaRPr lang="es-PA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4"/>
          </p:nvPr>
        </p:nvSpPr>
        <p:spPr>
          <a:xfrm>
            <a:off x="3059832" y="4725144"/>
            <a:ext cx="2590800" cy="189391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Jaguar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 un animal que es carnívoro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parece al leopardo</a:t>
            </a:r>
            <a:r>
              <a:rPr lang="es-ES" dirty="0" smtClean="0">
                <a:latin typeface="Gabriola" pitchFamily="82" charset="0"/>
              </a:rPr>
              <a:t>.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5"/>
          </p:nvPr>
        </p:nvSpPr>
        <p:spPr>
          <a:xfrm>
            <a:off x="5940152" y="4725144"/>
            <a:ext cx="2590800" cy="182190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Jabalí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 un animal muy parecido a cerdo doméstico. 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24328" y="-18075"/>
            <a:ext cx="1619672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</a:t>
            </a:r>
            <a:endParaRPr lang="es-E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3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>
          <a:xfrm>
            <a:off x="251520" y="188640"/>
            <a:ext cx="4754880" cy="6324600"/>
          </a:xfrm>
        </p:spPr>
      </p:pic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>
          <a:xfrm>
            <a:off x="5292080" y="2780928"/>
            <a:ext cx="3200400" cy="381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ES" sz="5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Koala </a:t>
            </a:r>
          </a:p>
          <a:p>
            <a:pPr algn="ctr"/>
            <a:r>
              <a:rPr lang="es-ES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animales que casi todo el tiempo están dormidos</a:t>
            </a:r>
            <a:r>
              <a:rPr lang="es-ES" sz="3600" dirty="0" smtClean="0">
                <a:solidFill>
                  <a:srgbClr val="FF0066"/>
                </a:solidFill>
                <a:latin typeface="Gabriola" pitchFamily="82" charset="0"/>
              </a:rPr>
              <a:t>.</a:t>
            </a:r>
            <a:endParaRPr lang="es-PA" sz="3600" dirty="0">
              <a:solidFill>
                <a:srgbClr val="FF0066"/>
              </a:solidFill>
              <a:latin typeface="Gabriola" pitchFamily="8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52120" y="104365"/>
            <a:ext cx="259228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es-ES" sz="96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2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>
          <a:xfrm>
            <a:off x="533400" y="5805264"/>
            <a:ext cx="7467600" cy="9003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León</a:t>
            </a:r>
            <a:endParaRPr lang="es-PA" sz="4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39553" y="0"/>
            <a:ext cx="7467600" cy="5600700"/>
          </a:xfrm>
        </p:spPr>
      </p:pic>
      <p:sp>
        <p:nvSpPr>
          <p:cNvPr id="3" name="2 Rectángulo"/>
          <p:cNvSpPr/>
          <p:nvPr/>
        </p:nvSpPr>
        <p:spPr>
          <a:xfrm>
            <a:off x="539553" y="0"/>
            <a:ext cx="1512168" cy="15696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s-PA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3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526635" y="225807"/>
            <a:ext cx="7467600" cy="5600700"/>
          </a:xfrm>
        </p:spPr>
      </p:pic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LLamas</a:t>
            </a:r>
            <a:endParaRPr lang="es-P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660232" y="200908"/>
            <a:ext cx="1309061" cy="156966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Ll</a:t>
            </a:r>
            <a:endParaRPr lang="es-E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0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posición de imagen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r="5720"/>
          <a:stretch>
            <a:fillRect/>
          </a:stretch>
        </p:blipFill>
        <p:spPr>
          <a:xfrm>
            <a:off x="2393776" y="260648"/>
            <a:ext cx="5562600" cy="4171950"/>
          </a:xfrm>
        </p:spPr>
      </p:pic>
      <p:pic>
        <p:nvPicPr>
          <p:cNvPr id="6" name="5 Marcador de posición de imagen"/>
          <p:cNvPicPr>
            <a:picLocks noGrp="1" noChangeAspect="1"/>
          </p:cNvPicPr>
          <p:nvPr>
            <p:ph type="pic" sz="quarter" idx="2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r="511"/>
          <a:stretch>
            <a:fillRect/>
          </a:stretch>
        </p:blipFill>
        <p:spPr/>
      </p:pic>
      <p:pic>
        <p:nvPicPr>
          <p:cNvPr id="9" name="8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7" r="28017"/>
          <a:stretch>
            <a:fillRect/>
          </a:stretch>
        </p:blipFill>
        <p:spPr>
          <a:xfrm>
            <a:off x="251520" y="3429000"/>
            <a:ext cx="2070154" cy="3124200"/>
          </a:xfrm>
        </p:spPr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pic>
        <p:nvPicPr>
          <p:cNvPr id="17" name="16 Marcador de posición de imagen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5417"/>
          <a:stretch>
            <a:fillRect/>
          </a:stretch>
        </p:blipFill>
        <p:spPr/>
      </p:pic>
      <p:sp>
        <p:nvSpPr>
          <p:cNvPr id="2" name="1 CuadroTexto"/>
          <p:cNvSpPr txBox="1"/>
          <p:nvPr/>
        </p:nvSpPr>
        <p:spPr>
          <a:xfrm>
            <a:off x="467544" y="54868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endParaRPr lang="es-P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293793" y="260648"/>
            <a:ext cx="1662583" cy="156966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PA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104547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 smtClean="0"/>
              <a:t>Mariposa</a:t>
            </a:r>
            <a:endParaRPr lang="es-PA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583565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sz="2800" b="1" dirty="0" smtClean="0">
                <a:solidFill>
                  <a:srgbClr val="002060"/>
                </a:solidFill>
              </a:rPr>
              <a:t>Mapache</a:t>
            </a:r>
            <a:endParaRPr lang="es-PA" sz="2800" b="1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987824" y="478786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</a:rPr>
              <a:t>Medusa</a:t>
            </a:r>
            <a:endParaRPr lang="es-PA" sz="28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609726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Manatí</a:t>
            </a:r>
            <a:endParaRPr lang="es-PA" dirty="0"/>
          </a:p>
        </p:txBody>
      </p:sp>
      <p:sp>
        <p:nvSpPr>
          <p:cNvPr id="13" name="12 Rectángulo"/>
          <p:cNvSpPr/>
          <p:nvPr/>
        </p:nvSpPr>
        <p:spPr>
          <a:xfrm rot="10800000" flipV="1">
            <a:off x="6293793" y="268824"/>
            <a:ext cx="1662583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endParaRPr lang="es-E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r="903"/>
          <a:stretch>
            <a:fillRect/>
          </a:stretch>
        </p:blipFill>
        <p:spPr>
          <a:xfrm>
            <a:off x="-9618" y="116632"/>
            <a:ext cx="8627528" cy="6858000"/>
          </a:xfrm>
        </p:spPr>
      </p:pic>
      <p:sp>
        <p:nvSpPr>
          <p:cNvPr id="2" name="1 CuadroTexto"/>
          <p:cNvSpPr txBox="1"/>
          <p:nvPr/>
        </p:nvSpPr>
        <p:spPr>
          <a:xfrm>
            <a:off x="4572000" y="5460451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6000" dirty="0" smtClean="0">
                <a:solidFill>
                  <a:schemeClr val="bg1"/>
                </a:solidFill>
              </a:rPr>
              <a:t>Nutrias</a:t>
            </a:r>
            <a:endParaRPr lang="es-PA" sz="60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64288" y="0"/>
            <a:ext cx="18002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endParaRPr lang="es-E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6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-52" b="4082"/>
          <a:stretch/>
        </p:blipFill>
        <p:spPr>
          <a:xfrm>
            <a:off x="683568" y="260648"/>
            <a:ext cx="7467600" cy="5372056"/>
          </a:xfrm>
        </p:spPr>
      </p:pic>
      <p:sp>
        <p:nvSpPr>
          <p:cNvPr id="6" name="5 Marcador de texto"/>
          <p:cNvSpPr>
            <a:spLocks noGrp="1"/>
          </p:cNvSpPr>
          <p:nvPr>
            <p:ph type="body" sz="quarter" idx="11"/>
          </p:nvPr>
        </p:nvSpPr>
        <p:spPr>
          <a:xfrm>
            <a:off x="683568" y="5661248"/>
            <a:ext cx="7488832" cy="104435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Ñandú</a:t>
            </a:r>
            <a:endParaRPr lang="es-PA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372200" y="260648"/>
            <a:ext cx="1728192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endParaRPr lang="es-P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3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323528" y="1562891"/>
            <a:ext cx="2446784" cy="2944244"/>
          </a:xfrm>
        </p:spPr>
      </p:pic>
      <p:pic>
        <p:nvPicPr>
          <p:cNvPr id="10" name="9 Marcador de posición de imagen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3203848" y="1562891"/>
            <a:ext cx="2518792" cy="3083638"/>
          </a:xfrm>
        </p:spPr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6084168" y="1562891"/>
            <a:ext cx="2446784" cy="3016252"/>
          </a:xfrm>
        </p:spPr>
      </p:pic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251520" y="4869160"/>
            <a:ext cx="25908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ES" dirty="0" smtClean="0"/>
          </a:p>
          <a:p>
            <a:pPr algn="ctr"/>
            <a:r>
              <a:rPr lang="es-ES" sz="36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 Panda</a:t>
            </a:r>
            <a:endParaRPr lang="es-PA" sz="36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3131840" y="4941168"/>
            <a:ext cx="25908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ES" dirty="0" smtClean="0"/>
          </a:p>
          <a:p>
            <a:pPr algn="ctr"/>
            <a:r>
              <a:rPr lang="es-ES" sz="36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Oveja</a:t>
            </a:r>
            <a:endParaRPr lang="es-PA" sz="36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6156176" y="4941168"/>
            <a:ext cx="25908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ES" dirty="0" smtClean="0"/>
          </a:p>
          <a:p>
            <a:pPr algn="ctr"/>
            <a:r>
              <a:rPr lang="es-ES" sz="36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Ostras</a:t>
            </a:r>
            <a:endParaRPr lang="es-ES" sz="36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-30832"/>
            <a:ext cx="1403648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s-E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48064" y="188640"/>
            <a:ext cx="3200400" cy="3810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extLst/>
          </a:lstStyle>
          <a:p>
            <a:endParaRPr lang="es-ES" sz="2400" dirty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stas diapositivas  están 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elaboradas </a:t>
            </a:r>
            <a:r>
              <a:rPr lang="es-E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idioma español, indicando el abecedario con imágenes de animales representando cada una de ellas.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>
          <a:xfrm>
            <a:off x="1100928" y="620688"/>
            <a:ext cx="3166416" cy="4320480"/>
          </a:xfrm>
        </p:spPr>
      </p:pic>
      <p:sp>
        <p:nvSpPr>
          <p:cNvPr id="9" name="8 Rectángulo"/>
          <p:cNvSpPr/>
          <p:nvPr/>
        </p:nvSpPr>
        <p:spPr>
          <a:xfrm>
            <a:off x="1409210" y="4365104"/>
            <a:ext cx="2066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rdilla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347864" y="548680"/>
            <a:ext cx="936103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s-E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/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7" b="20577"/>
          <a:stretch>
            <a:fillRect/>
          </a:stretch>
        </p:blipFill>
        <p:spPr>
          <a:xfrm>
            <a:off x="179512" y="3717032"/>
            <a:ext cx="3962400" cy="2743200"/>
          </a:xfrm>
        </p:spPr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7" t="6746" r="25090"/>
          <a:stretch/>
        </p:blipFill>
        <p:spPr>
          <a:xfrm>
            <a:off x="2293934" y="332656"/>
            <a:ext cx="2854130" cy="3191272"/>
          </a:xfrm>
        </p:spPr>
      </p:pic>
      <p:pic>
        <p:nvPicPr>
          <p:cNvPr id="14" name="13 Marcador de posición de imagen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>
            <a:fillRect/>
          </a:stretch>
        </p:blipFill>
        <p:spPr>
          <a:xfrm>
            <a:off x="5489679" y="188640"/>
            <a:ext cx="2605087" cy="3475038"/>
          </a:xfrm>
        </p:spPr>
      </p:pic>
      <p:pic>
        <p:nvPicPr>
          <p:cNvPr id="13" name="12 Marcador de posición de imagen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3653"/>
          <a:stretch>
            <a:fillRect/>
          </a:stretch>
        </p:blipFill>
        <p:spPr>
          <a:xfrm>
            <a:off x="4292115" y="4005064"/>
            <a:ext cx="3962400" cy="2743200"/>
          </a:xfrm>
        </p:spPr>
      </p:pic>
      <p:sp>
        <p:nvSpPr>
          <p:cNvPr id="2" name="1 CuadroTexto"/>
          <p:cNvSpPr txBox="1"/>
          <p:nvPr/>
        </p:nvSpPr>
        <p:spPr>
          <a:xfrm>
            <a:off x="6228184" y="27809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Pavo Real</a:t>
            </a:r>
            <a:endParaRPr lang="es-P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043336" y="332656"/>
            <a:ext cx="124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b="1" dirty="0" smtClean="0">
                <a:solidFill>
                  <a:schemeClr val="bg1"/>
                </a:solidFill>
              </a:rPr>
              <a:t>Pony</a:t>
            </a:r>
            <a:endParaRPr lang="es-PA" sz="4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21719" y="5517232"/>
            <a:ext cx="2118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dirty="0" smtClean="0">
                <a:solidFill>
                  <a:schemeClr val="bg1"/>
                </a:solidFill>
              </a:rPr>
              <a:t>Puma</a:t>
            </a:r>
            <a:endParaRPr lang="es-PA" sz="54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84168" y="40050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accent2">
                    <a:lumMod val="75000"/>
                  </a:schemeClr>
                </a:solidFill>
              </a:rPr>
              <a:t>Patitos</a:t>
            </a:r>
            <a:endParaRPr lang="es-P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109" y="1211268"/>
            <a:ext cx="2291393" cy="156966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endParaRPr lang="es-E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52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Quetzal</a:t>
            </a:r>
            <a:endParaRPr lang="es-PA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" b="1665"/>
          <a:stretch>
            <a:fillRect/>
          </a:stretch>
        </p:blipFill>
        <p:spPr/>
      </p:pic>
      <p:sp>
        <p:nvSpPr>
          <p:cNvPr id="2" name="1 Rectángulo"/>
          <p:cNvSpPr/>
          <p:nvPr/>
        </p:nvSpPr>
        <p:spPr>
          <a:xfrm>
            <a:off x="539553" y="260648"/>
            <a:ext cx="2592287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s-P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9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3" r="27913"/>
          <a:stretch>
            <a:fillRect/>
          </a:stretch>
        </p:blipFill>
        <p:spPr/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r="14514"/>
          <a:stretch>
            <a:fillRect/>
          </a:stretch>
        </p:blipFill>
        <p:spPr/>
      </p:pic>
      <p:pic>
        <p:nvPicPr>
          <p:cNvPr id="16" name="15 Marcador de posición de imagen"/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10989" r="4667"/>
          <a:stretch/>
        </p:blipFill>
        <p:spPr>
          <a:xfrm>
            <a:off x="2411760" y="4581128"/>
            <a:ext cx="2743200" cy="1831320"/>
          </a:xfrm>
        </p:spPr>
      </p:pic>
      <p:pic>
        <p:nvPicPr>
          <p:cNvPr id="12" name="11 Marcador de posición de imagen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r="6597"/>
          <a:stretch>
            <a:fillRect/>
          </a:stretch>
        </p:blipFill>
        <p:spPr/>
      </p:pic>
      <p:pic>
        <p:nvPicPr>
          <p:cNvPr id="17" name="16 Marcador de posición de imagen"/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r="4282"/>
          <a:stretch/>
        </p:blipFill>
        <p:spPr>
          <a:xfrm>
            <a:off x="323528" y="188640"/>
            <a:ext cx="2010480" cy="3124200"/>
          </a:xfrm>
        </p:spPr>
      </p:pic>
      <p:sp>
        <p:nvSpPr>
          <p:cNvPr id="2" name="1 CuadroTexto"/>
          <p:cNvSpPr txBox="1"/>
          <p:nvPr/>
        </p:nvSpPr>
        <p:spPr>
          <a:xfrm>
            <a:off x="395536" y="3326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dirty="0" smtClean="0">
                <a:solidFill>
                  <a:schemeClr val="bg1"/>
                </a:solidFill>
              </a:rPr>
              <a:t>Ratón</a:t>
            </a:r>
            <a:endParaRPr lang="es-PA" sz="36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95936" y="134234"/>
            <a:ext cx="266429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 smtClean="0"/>
              <a:t>Ruiseñor</a:t>
            </a:r>
            <a:endParaRPr lang="es-PA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60932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solidFill>
                  <a:schemeClr val="bg1"/>
                </a:solidFill>
              </a:rPr>
              <a:t>Rana</a:t>
            </a:r>
            <a:endParaRPr lang="es-PA" sz="28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43808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/>
              <a:t>Rinoceronte</a:t>
            </a:r>
            <a:endParaRPr lang="es-PA" sz="2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76256" y="635490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Reno</a:t>
            </a:r>
            <a:endParaRPr lang="es-P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55777" y="780565"/>
            <a:ext cx="19442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s-E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posición de imagen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r="16339"/>
          <a:stretch/>
        </p:blipFill>
        <p:spPr>
          <a:xfrm>
            <a:off x="5004048" y="1844824"/>
            <a:ext cx="2664296" cy="3685030"/>
          </a:xfrm>
        </p:spPr>
      </p:pic>
      <p:pic>
        <p:nvPicPr>
          <p:cNvPr id="11" name="10 Marcador de posición de imagen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18275"/>
          <a:stretch>
            <a:fillRect/>
          </a:stretch>
        </p:blipFill>
        <p:spPr>
          <a:xfrm>
            <a:off x="1259632" y="1868826"/>
            <a:ext cx="2736304" cy="3648405"/>
          </a:xfrm>
        </p:spPr>
      </p:pic>
      <p:sp>
        <p:nvSpPr>
          <p:cNvPr id="9" name="8 Marcador de texto"/>
          <p:cNvSpPr>
            <a:spLocks noGrp="1"/>
          </p:cNvSpPr>
          <p:nvPr>
            <p:ph type="body" sz="quarter" idx="14"/>
          </p:nvPr>
        </p:nvSpPr>
        <p:spPr>
          <a:xfrm>
            <a:off x="755576" y="5638800"/>
            <a:ext cx="3429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Saltamontes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5"/>
          </p:nvPr>
        </p:nvSpPr>
        <p:spPr>
          <a:xfrm>
            <a:off x="4644008" y="5683678"/>
            <a:ext cx="3240360" cy="1142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Salamandra</a:t>
            </a:r>
            <a:endParaRPr lang="es-PA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260648"/>
            <a:ext cx="1835696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s-E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5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 r="22926"/>
          <a:stretch>
            <a:fillRect/>
          </a:stretch>
        </p:blipFill>
        <p:spPr>
          <a:xfrm>
            <a:off x="323528" y="404664"/>
            <a:ext cx="2606675" cy="3475037"/>
          </a:xfrm>
        </p:spPr>
      </p:pic>
      <p:pic>
        <p:nvPicPr>
          <p:cNvPr id="8" name="7 Marcador de posición de imagen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r="2529"/>
          <a:stretch>
            <a:fillRect/>
          </a:stretch>
        </p:blipFill>
        <p:spPr>
          <a:xfrm>
            <a:off x="4139952" y="3861048"/>
            <a:ext cx="4248472" cy="2743200"/>
          </a:xfrm>
        </p:spPr>
      </p:pic>
      <p:pic>
        <p:nvPicPr>
          <p:cNvPr id="16" name="15 Marcador de posición de imagen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5535"/>
          <a:stretch>
            <a:fillRect/>
          </a:stretch>
        </p:blipFill>
        <p:spPr>
          <a:xfrm>
            <a:off x="5796136" y="476672"/>
            <a:ext cx="2605088" cy="3475038"/>
          </a:xfrm>
        </p:spPr>
      </p:pic>
      <p:pic>
        <p:nvPicPr>
          <p:cNvPr id="14" name="13 Marcador de posición de imagen"/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4" r="9410"/>
          <a:stretch/>
        </p:blipFill>
        <p:spPr>
          <a:xfrm>
            <a:off x="3131840" y="404664"/>
            <a:ext cx="2586632" cy="3474720"/>
          </a:xfrm>
        </p:spPr>
      </p:pic>
      <p:pic>
        <p:nvPicPr>
          <p:cNvPr id="15" name="14 Marcador de posición de imagen"/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4861"/>
          <a:stretch>
            <a:fillRect/>
          </a:stretch>
        </p:blipFill>
        <p:spPr/>
      </p:pic>
      <p:sp>
        <p:nvSpPr>
          <p:cNvPr id="2" name="1 Rectángulo"/>
          <p:cNvSpPr/>
          <p:nvPr/>
        </p:nvSpPr>
        <p:spPr>
          <a:xfrm>
            <a:off x="-3321" y="16750"/>
            <a:ext cx="119094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endParaRPr lang="es-E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328498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 smtClean="0"/>
              <a:t>Topo</a:t>
            </a:r>
            <a:endParaRPr lang="es-PA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707904" y="607895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accent2">
                    <a:lumMod val="75000"/>
                  </a:schemeClr>
                </a:solidFill>
              </a:rPr>
              <a:t>Tigre</a:t>
            </a:r>
            <a:endParaRPr lang="es-P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2200" y="69269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>
                <a:solidFill>
                  <a:schemeClr val="bg1"/>
                </a:solidFill>
              </a:rPr>
              <a:t>Tucán</a:t>
            </a:r>
            <a:endParaRPr lang="es-PA" sz="28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40770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</a:rPr>
              <a:t>Tortuga</a:t>
            </a:r>
            <a:endParaRPr lang="es-PA" sz="28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4048" y="433868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</a:rPr>
              <a:t>Tiburón</a:t>
            </a:r>
            <a:endParaRPr lang="es-P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r="5903"/>
          <a:stretch>
            <a:fillRect/>
          </a:stretch>
        </p:blipFill>
        <p:spPr>
          <a:xfrm>
            <a:off x="539750" y="260350"/>
            <a:ext cx="7467600" cy="5600700"/>
          </a:xfrm>
        </p:spPr>
      </p:pic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PA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Urraca</a:t>
            </a:r>
            <a:endParaRPr lang="es-PA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261374"/>
            <a:ext cx="144710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endParaRPr lang="es-E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7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4571999" y="2376190"/>
            <a:ext cx="4038600" cy="3028950"/>
          </a:xfrm>
        </p:spPr>
      </p:pic>
      <p:pic>
        <p:nvPicPr>
          <p:cNvPr id="12" name="11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251520" y="2420888"/>
            <a:ext cx="4038600" cy="3028950"/>
          </a:xfrm>
        </p:spPr>
      </p:pic>
      <p:sp>
        <p:nvSpPr>
          <p:cNvPr id="10" name="9 Marcador de texto"/>
          <p:cNvSpPr>
            <a:spLocks noGrp="1"/>
          </p:cNvSpPr>
          <p:nvPr>
            <p:ph type="body" sz="quarter" idx="16"/>
          </p:nvPr>
        </p:nvSpPr>
        <p:spPr>
          <a:xfrm>
            <a:off x="179512" y="5517232"/>
            <a:ext cx="40386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3600" dirty="0" smtClean="0">
                <a:solidFill>
                  <a:srgbClr val="1983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Vacas</a:t>
            </a:r>
            <a:endParaRPr lang="es-PA" sz="3600" dirty="0">
              <a:solidFill>
                <a:srgbClr val="1983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7"/>
          </p:nvPr>
        </p:nvSpPr>
        <p:spPr>
          <a:xfrm>
            <a:off x="4499992" y="5517232"/>
            <a:ext cx="4038600" cy="106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3600" dirty="0" smtClean="0">
                <a:solidFill>
                  <a:srgbClr val="1983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Venado</a:t>
            </a:r>
            <a:endParaRPr lang="es-PA" sz="3600" dirty="0">
              <a:solidFill>
                <a:srgbClr val="1983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219573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s-PA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1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>
          <a:xfrm>
            <a:off x="5105400" y="2132856"/>
            <a:ext cx="3200400" cy="427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s-ES" sz="3600" dirty="0">
              <a:solidFill>
                <a:srgbClr val="FF0066"/>
              </a:solidFill>
              <a:latin typeface="Gabriola" pitchFamily="82" charset="0"/>
            </a:endParaRPr>
          </a:p>
          <a:p>
            <a:pPr algn="ctr"/>
            <a:r>
              <a:rPr lang="es-ES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Wichichi</a:t>
            </a:r>
            <a:endParaRPr lang="es-E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A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un pato silvestre que habita en áreas montañosas  de nuestro país.</a:t>
            </a:r>
            <a:endParaRPr lang="es-PA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s9.images.www.tvn.hu/2014/01/22/19/19/www.tvn.hu_4f07a6ced918856269828b5e9077e8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5" y="2567862"/>
            <a:ext cx="4274840" cy="42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548680"/>
            <a:ext cx="2621904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</a:t>
            </a:r>
            <a:endParaRPr lang="es-E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7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/>
      </p:pic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5148064" y="2636912"/>
            <a:ext cx="3240360" cy="40659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s-PA" sz="3600" dirty="0" smtClean="0">
              <a:solidFill>
                <a:srgbClr val="FF0066"/>
              </a:solidFill>
              <a:latin typeface="Helvetica Neue"/>
            </a:endParaRPr>
          </a:p>
          <a:p>
            <a:pPr algn="ctr"/>
            <a:r>
              <a:rPr lang="es-PA" sz="3600" dirty="0">
                <a:solidFill>
                  <a:srgbClr val="FF0066"/>
                </a:solidFill>
                <a:latin typeface="Helvetica Neue"/>
              </a:rPr>
              <a:t> </a:t>
            </a:r>
            <a:r>
              <a:rPr lang="es-PA" sz="3600" dirty="0" err="1" smtClean="0">
                <a:solidFill>
                  <a:srgbClr val="FF0066"/>
                </a:solidFill>
                <a:latin typeface="Helvetica Neue"/>
              </a:rPr>
              <a:t>Xoloescuintle</a:t>
            </a:r>
            <a:endParaRPr lang="es-PA" sz="3600" dirty="0" smtClean="0">
              <a:solidFill>
                <a:srgbClr val="FF0066"/>
              </a:solidFill>
              <a:latin typeface="Helvetica Neue"/>
            </a:endParaRPr>
          </a:p>
          <a:p>
            <a:pPr algn="ctr"/>
            <a:endParaRPr lang="es-ES" sz="2800" dirty="0" smtClean="0">
              <a:solidFill>
                <a:srgbClr val="FF0066"/>
              </a:solidFill>
              <a:latin typeface="Gabriola" pitchFamily="82" charset="0"/>
            </a:endParaRPr>
          </a:p>
          <a:p>
            <a:pPr algn="ctr"/>
            <a:r>
              <a:rPr lang="es-ES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Raza de perro que no tienen pelo.</a:t>
            </a:r>
            <a:endParaRPr lang="es-PA" sz="28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580112" y="260648"/>
            <a:ext cx="2808312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</a:t>
            </a:r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9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Yegua</a:t>
            </a:r>
            <a:endParaRPr lang="es-P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512" y="116632"/>
            <a:ext cx="16561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es-E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5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6695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extLst/>
          </a:lstStyle>
          <a:p>
            <a:endParaRPr lang="es-E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Tres animales que empiezan con la letra B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6826" b="16826"/>
          <a:stretch>
            <a:fillRect/>
          </a:stretch>
        </p:blipFill>
        <p:spPr>
          <a:xfrm>
            <a:off x="553616" y="2132856"/>
            <a:ext cx="2362200" cy="2197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/>
          <a:stretch>
            <a:fillRect/>
          </a:stretch>
        </p:blipFill>
        <p:spPr>
          <a:xfrm>
            <a:off x="2949575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14333" r="14333"/>
          <a:stretch>
            <a:fillRect/>
          </a:stretch>
        </p:blipFill>
        <p:spPr>
          <a:xfrm>
            <a:off x="5311775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r="14282"/>
          <a:stretch/>
        </p:blipFill>
        <p:spPr>
          <a:xfrm>
            <a:off x="5292080" y="2132856"/>
            <a:ext cx="2232212" cy="220722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7" r="44909"/>
          <a:stretch/>
        </p:blipFill>
        <p:spPr>
          <a:xfrm>
            <a:off x="539552" y="2132855"/>
            <a:ext cx="2358589" cy="224391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5" t="37240" r="24411" b="8838"/>
          <a:stretch/>
        </p:blipFill>
        <p:spPr>
          <a:xfrm>
            <a:off x="2932548" y="2132856"/>
            <a:ext cx="2287524" cy="220722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71600" y="11967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Búho</a:t>
            </a:r>
            <a:endParaRPr lang="es-P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27004" y="119675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Ballena</a:t>
            </a:r>
            <a:endParaRPr lang="es-P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38029" y="120074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dirty="0" smtClean="0"/>
              <a:t>Burro</a:t>
            </a:r>
            <a:endParaRPr lang="es-PA" sz="3200" dirty="0"/>
          </a:p>
        </p:txBody>
      </p:sp>
      <p:sp>
        <p:nvSpPr>
          <p:cNvPr id="14" name="13 Rectángulo"/>
          <p:cNvSpPr/>
          <p:nvPr/>
        </p:nvSpPr>
        <p:spPr>
          <a:xfrm>
            <a:off x="6876256" y="11488"/>
            <a:ext cx="1584176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s-E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>
          <a:xfrm>
            <a:off x="467544" y="260648"/>
            <a:ext cx="7467600" cy="5600700"/>
          </a:xfrm>
        </p:spPr>
      </p:pic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Zorrillo</a:t>
            </a:r>
            <a:endParaRPr lang="es-P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40152" y="260648"/>
            <a:ext cx="2016223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endParaRPr lang="es-E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8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8520" y="260648"/>
            <a:ext cx="9144000" cy="6858000"/>
          </a:xfrm>
        </p:spPr>
      </p:pic>
      <p:sp>
        <p:nvSpPr>
          <p:cNvPr id="2" name="1 Rectángulo"/>
          <p:cNvSpPr/>
          <p:nvPr/>
        </p:nvSpPr>
        <p:spPr>
          <a:xfrm>
            <a:off x="1598557" y="5517232"/>
            <a:ext cx="4989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9600" b="1" cap="none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Gracias</a:t>
            </a:r>
            <a:endParaRPr lang="es-ES" sz="9600" b="1" cap="none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7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725144"/>
            <a:ext cx="8321134" cy="129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extLst/>
          </a:lstStyle>
          <a:p>
            <a:r>
              <a:rPr lang="es-ES" sz="2400" dirty="0" smtClean="0">
                <a:latin typeface="Gabriola" pitchFamily="82" charset="0"/>
              </a:rPr>
              <a:t>          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Caballo                     Colibrí                        Conejo                                                  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444" b="2444"/>
          <a:stretch>
            <a:fillRect/>
          </a:stretch>
        </p:blipFill>
        <p:spPr>
          <a:xfrm>
            <a:off x="228600" y="723900"/>
            <a:ext cx="24003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j0321101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2444" b="2444"/>
          <a:stretch>
            <a:fillRect/>
          </a:stretch>
        </p:blipFill>
        <p:spPr>
          <a:xfrm>
            <a:off x="3059832" y="692696"/>
            <a:ext cx="24003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90" y="1700808"/>
            <a:ext cx="2537574" cy="23400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20688"/>
            <a:ext cx="252028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8" r="16085"/>
          <a:stretch/>
        </p:blipFill>
        <p:spPr>
          <a:xfrm>
            <a:off x="107504" y="764704"/>
            <a:ext cx="238711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6732241" y="-20126"/>
            <a:ext cx="151216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9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r="556"/>
          <a:stretch>
            <a:fillRect/>
          </a:stretch>
        </p:blipFill>
        <p:spPr>
          <a:xfrm>
            <a:off x="467544" y="260648"/>
            <a:ext cx="7467600" cy="5600700"/>
          </a:xfrm>
        </p:spPr>
      </p:pic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Chivo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436096" y="260648"/>
            <a:ext cx="252028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endParaRPr lang="es-E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6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0"/>
            <a:ext cx="3427040" cy="6858000"/>
          </a:xfrm>
        </p:spPr>
        <p:txBody>
          <a:bodyPr>
            <a:normAutofit/>
          </a:bodyPr>
          <a:lstStyle>
            <a:extLst/>
          </a:lstStyle>
          <a:p>
            <a:pPr algn="ctr"/>
            <a:endParaRPr lang="es-ES" sz="3200" dirty="0" smtClean="0">
              <a:solidFill>
                <a:srgbClr val="FF0066"/>
              </a:solidFill>
              <a:latin typeface="Gabriola" pitchFamily="82" charset="0"/>
            </a:endParaRPr>
          </a:p>
          <a:p>
            <a:pPr algn="ctr"/>
            <a:endParaRPr lang="es-ES" sz="3200" dirty="0" smtClean="0">
              <a:solidFill>
                <a:srgbClr val="FF0066"/>
              </a:solidFill>
              <a:latin typeface="Gabriola" pitchFamily="82" charset="0"/>
            </a:endParaRPr>
          </a:p>
          <a:p>
            <a:pPr algn="ctr"/>
            <a:r>
              <a:rPr lang="es-ES" sz="32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delfín</a:t>
            </a:r>
          </a:p>
          <a:p>
            <a:endParaRPr lang="es-ES" sz="1200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s-E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mamíferos acuáticos los podemos encontrar en el mar.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muy amigables con los humanos.</a:t>
            </a:r>
            <a:endParaRPr lang="es-ES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duotone>
              <a:srgbClr val="000000"/>
              <a:schemeClr val="accent5"/>
            </a:duotone>
          </a:blip>
          <a:srcRect t="2556" b="2556"/>
          <a:stretch>
            <a:fillRect/>
          </a:stretch>
        </p:blipFill>
        <p:spPr>
          <a:xfrm>
            <a:off x="323528" y="332656"/>
            <a:ext cx="4754563" cy="63246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79" r="38383" b="-3079"/>
          <a:stretch/>
        </p:blipFill>
        <p:spPr>
          <a:xfrm>
            <a:off x="292522" y="500074"/>
            <a:ext cx="4743296" cy="65253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92522" y="332656"/>
            <a:ext cx="1903213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s-E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725144"/>
            <a:ext cx="8321134" cy="129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extLst/>
          </a:lstStyle>
          <a:p>
            <a:r>
              <a:rPr lang="es-ES" sz="2400" dirty="0" smtClean="0">
                <a:latin typeface="Gabriola" pitchFamily="82" charset="0"/>
              </a:rPr>
              <a:t>    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Escarabajo                  Escorpión                 Elefante                                    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54" y="1608007"/>
            <a:ext cx="2714486" cy="267075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69509"/>
            <a:ext cx="2499742" cy="329867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12752" r="31700"/>
          <a:stretch/>
        </p:blipFill>
        <p:spPr>
          <a:xfrm>
            <a:off x="395536" y="1027405"/>
            <a:ext cx="2359152" cy="318288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228184" y="0"/>
            <a:ext cx="230425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</a:t>
            </a:r>
            <a:endParaRPr lang="es-E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3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564903"/>
            <a:ext cx="3211016" cy="2167360"/>
          </a:xfrm>
        </p:spPr>
        <p:txBody>
          <a:bodyPr>
            <a:normAutofit/>
          </a:bodyPr>
          <a:lstStyle>
            <a:extLst/>
          </a:lstStyle>
          <a:p>
            <a:pPr algn="ctr"/>
            <a:endParaRPr lang="es-ES" sz="3200" dirty="0" smtClean="0">
              <a:solidFill>
                <a:srgbClr val="FF0066"/>
              </a:solidFill>
              <a:latin typeface="Gabriola" pitchFamily="82" charset="0"/>
            </a:endParaRPr>
          </a:p>
          <a:p>
            <a:pPr algn="ctr"/>
            <a:endParaRPr lang="es-ES" sz="3200" dirty="0" smtClean="0">
              <a:solidFill>
                <a:srgbClr val="FF0066"/>
              </a:solidFill>
              <a:latin typeface="Gabriola" pitchFamily="8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096000" cy="40576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259632" y="5517232"/>
            <a:ext cx="6096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A" sz="2800" dirty="0" smtClean="0"/>
              <a:t>Son animales marinos que se alimentan de peces, pulpos y calamares.</a:t>
            </a:r>
            <a:endParaRPr lang="es-PA" sz="2800" dirty="0"/>
          </a:p>
        </p:txBody>
      </p:sp>
      <p:sp>
        <p:nvSpPr>
          <p:cNvPr id="17" name="16 Rectángulo"/>
          <p:cNvSpPr/>
          <p:nvPr/>
        </p:nvSpPr>
        <p:spPr>
          <a:xfrm>
            <a:off x="5868144" y="1030851"/>
            <a:ext cx="148748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es-E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4048" y="4187056"/>
            <a:ext cx="235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Foca</a:t>
            </a:r>
            <a:endParaRPr lang="es-PA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r="6417"/>
          <a:stretch>
            <a:fillRect/>
          </a:stretch>
        </p:blipFill>
        <p:spPr>
          <a:xfrm>
            <a:off x="4491480" y="2060848"/>
            <a:ext cx="4038600" cy="3062287"/>
          </a:xfrm>
        </p:spPr>
      </p:pic>
      <p:pic>
        <p:nvPicPr>
          <p:cNvPr id="6" name="5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317376" y="2204864"/>
            <a:ext cx="4038600" cy="2956942"/>
          </a:xfrm>
        </p:spPr>
      </p:pic>
      <p:sp>
        <p:nvSpPr>
          <p:cNvPr id="4" name="3 Marcador de texto"/>
          <p:cNvSpPr>
            <a:spLocks noGrp="1"/>
          </p:cNvSpPr>
          <p:nvPr>
            <p:ph type="body" sz="quarter" idx="16"/>
          </p:nvPr>
        </p:nvSpPr>
        <p:spPr>
          <a:xfrm>
            <a:off x="217446" y="5373216"/>
            <a:ext cx="4038600" cy="1066800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Gatos</a:t>
            </a:r>
          </a:p>
          <a:p>
            <a:pPr algn="ctr"/>
            <a:r>
              <a:rPr lang="es-ES" sz="24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animales domésticos. </a:t>
            </a:r>
            <a:endParaRPr lang="es-PA" sz="2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4374942" y="5229200"/>
            <a:ext cx="4038600" cy="10668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s-ES" sz="28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Gallina</a:t>
            </a:r>
          </a:p>
          <a:p>
            <a:pPr algn="ctr"/>
            <a:r>
              <a:rPr lang="es-ES" sz="3600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ave,  su carne es blanca y el huevo se consume ya que tiene ricas proteínas.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804248" y="0"/>
            <a:ext cx="1728191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96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endParaRPr lang="es-ES" sz="96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D7CFCE-0C61-404F-8460-E58F632B5F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ContempPhotoAlbum</Template>
  <TotalTime>0</TotalTime>
  <Words>267</Words>
  <Application>Microsoft Office PowerPoint</Application>
  <PresentationFormat>Presentación en pantalla (4:3)</PresentationFormat>
  <Paragraphs>124</Paragraphs>
  <Slides>31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ContempPhotoAlbum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2015-11-25T11:09:12Z</dcterms:created>
  <dcterms:modified xsi:type="dcterms:W3CDTF">2016-06-07T20:21:05Z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TC101769259990</vt:lpwstr>
  </property>
</Properties>
</file>