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60" r:id="rId6"/>
    <p:sldId id="261" r:id="rId7"/>
    <p:sldId id="265" r:id="rId8"/>
    <p:sldId id="262" r:id="rId9"/>
    <p:sldId id="263" r:id="rId10"/>
    <p:sldId id="267" r:id="rId11"/>
    <p:sldId id="266" r:id="rId12"/>
    <p:sldId id="264" r:id="rId13"/>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08" y="-94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164B1-04AC-4CE1-A7A4-B9084E133B37}" type="datetimeFigureOut">
              <a:rPr lang="es-PA" smtClean="0"/>
              <a:pPr/>
              <a:t>06/20/2011</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F77FA-B242-4FFB-A0A7-8C6D01A1CB06}" type="slidenum">
              <a:rPr lang="es-PA" smtClean="0"/>
              <a:pPr/>
              <a:t>‹Nº›</a:t>
            </a:fld>
            <a:endParaRPr lang="es-PA"/>
          </a:p>
        </p:txBody>
      </p:sp>
    </p:spTree>
    <p:extLst>
      <p:ext uri="{BB962C8B-B14F-4D97-AF65-F5344CB8AC3E}">
        <p14:creationId xmlns="" xmlns:p14="http://schemas.microsoft.com/office/powerpoint/2010/main" val="127928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035F77FA-B242-4FFB-A0A7-8C6D01A1CB06}" type="slidenum">
              <a:rPr lang="es-PA" smtClean="0"/>
              <a:pPr/>
              <a:t>4</a:t>
            </a:fld>
            <a:endParaRPr lang="es-PA"/>
          </a:p>
        </p:txBody>
      </p:sp>
    </p:spTree>
    <p:extLst>
      <p:ext uri="{BB962C8B-B14F-4D97-AF65-F5344CB8AC3E}">
        <p14:creationId xmlns="" xmlns:p14="http://schemas.microsoft.com/office/powerpoint/2010/main" val="226958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8" name="Slide Number Placeholder 7"/>
          <p:cNvSpPr>
            <a:spLocks noGrp="1"/>
          </p:cNvSpPr>
          <p:nvPr>
            <p:ph type="sldNum" sz="quarter" idx="11"/>
          </p:nvPr>
        </p:nvSpPr>
        <p:spPr/>
        <p:txBody>
          <a:bodyPr/>
          <a:lstStyle/>
          <a:p>
            <a:fld id="{9DA30767-092E-4FE6-BB00-10FB7E238148}" type="slidenum">
              <a:rPr lang="es-PA" smtClean="0"/>
              <a:pPr/>
              <a:t>‹Nº›</a:t>
            </a:fld>
            <a:endParaRPr lang="es-PA"/>
          </a:p>
        </p:txBody>
      </p:sp>
      <p:sp>
        <p:nvSpPr>
          <p:cNvPr id="9" name="Footer Placeholder 8"/>
          <p:cNvSpPr>
            <a:spLocks noGrp="1"/>
          </p:cNvSpPr>
          <p:nvPr>
            <p:ph type="ftr" sz="quarter" idx="12"/>
          </p:nvPr>
        </p:nvSpPr>
        <p:spPr/>
        <p:txBody>
          <a:bodyPr/>
          <a:lstStyle/>
          <a:p>
            <a:endParaRPr lang="es-PA"/>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DA30767-092E-4FE6-BB00-10FB7E238148}" type="slidenum">
              <a:rPr lang="es-PA" smtClean="0"/>
              <a:pPr/>
              <a:t>‹Nº›</a:t>
            </a:fld>
            <a:endParaRPr lang="es-PA"/>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DA30767-092E-4FE6-BB00-10FB7E238148}" type="slidenum">
              <a:rPr lang="es-PA" smtClean="0"/>
              <a:pPr/>
              <a:t>‹Nº›</a:t>
            </a:fld>
            <a:endParaRPr lang="es-PA"/>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DA30767-092E-4FE6-BB00-10FB7E238148}" type="slidenum">
              <a:rPr lang="es-PA" smtClean="0"/>
              <a:pPr/>
              <a:t>‹Nº›</a:t>
            </a:fld>
            <a:endParaRPr lang="es-PA"/>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DA30767-092E-4FE6-BB00-10FB7E238148}" type="slidenum">
              <a:rPr lang="es-PA" smtClean="0"/>
              <a:pPr/>
              <a:t>‹Nº›</a:t>
            </a:fld>
            <a:endParaRPr lang="es-PA"/>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9DA30767-092E-4FE6-BB00-10FB7E238148}" type="slidenum">
              <a:rPr lang="es-PA" smtClean="0"/>
              <a:pPr/>
              <a:t>‹Nº›</a:t>
            </a:fld>
            <a:endParaRPr lang="es-PA"/>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9DA30767-092E-4FE6-BB00-10FB7E238148}" type="slidenum">
              <a:rPr lang="es-PA" smtClean="0"/>
              <a:pPr/>
              <a:t>‹Nº›</a:t>
            </a:fld>
            <a:endParaRPr lang="es-PA"/>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9DA30767-092E-4FE6-BB00-10FB7E238148}" type="slidenum">
              <a:rPr lang="es-PA" smtClean="0"/>
              <a:pPr/>
              <a:t>‹Nº›</a:t>
            </a:fld>
            <a:endParaRPr lang="es-PA"/>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9DA30767-092E-4FE6-BB00-10FB7E238148}" type="slidenum">
              <a:rPr lang="es-PA" smtClean="0"/>
              <a:pPr/>
              <a:t>‹Nº›</a:t>
            </a:fld>
            <a:endParaRPr lang="es-PA"/>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9DA30767-092E-4FE6-BB00-10FB7E238148}" type="slidenum">
              <a:rPr lang="es-PA" smtClean="0"/>
              <a:pPr/>
              <a:t>‹Nº›</a:t>
            </a:fld>
            <a:endParaRPr lang="es-PA"/>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F827E4-9052-4D7C-9BAE-0A3DA7F9F849}" type="datetimeFigureOut">
              <a:rPr lang="es-PA" smtClean="0"/>
              <a:pPr/>
              <a:t>06/20/2011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9DA30767-092E-4FE6-BB00-10FB7E238148}" type="slidenum">
              <a:rPr lang="es-PA" smtClean="0"/>
              <a:pPr/>
              <a:t>‹Nº›</a:t>
            </a:fld>
            <a:endParaRPr lang="es-PA"/>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3F827E4-9052-4D7C-9BAE-0A3DA7F9F849}" type="datetimeFigureOut">
              <a:rPr lang="es-PA" smtClean="0"/>
              <a:pPr/>
              <a:t>06/20/2011</a:t>
            </a:fld>
            <a:endParaRPr lang="es-PA"/>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9DA30767-092E-4FE6-BB00-10FB7E238148}" type="slidenum">
              <a:rPr lang="es-PA" smtClean="0"/>
              <a:pPr/>
              <a:t>‹Nº›</a:t>
            </a:fld>
            <a:endParaRPr lang="es-PA"/>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P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media1.wma"/><Relationship Id="rId6" Type="http://schemas.openxmlformats.org/officeDocument/2006/relationships/image" Target="../media/image4.png"/><Relationship Id="rId5" Type="http://schemas.microsoft.com/office/2007/relationships/media" Target="../media/media1.wm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eslflashcards.com/preview.php?id=9" TargetMode="Externa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hyperlink" Target="http://www.gifsanimadosjas.com/" TargetMode="External"/><Relationship Id="rId5" Type="http://schemas.openxmlformats.org/officeDocument/2006/relationships/hyperlink" Target="http://www.infojardin.com/" TargetMode="External"/><Relationship Id="rId4" Type="http://schemas.openxmlformats.org/officeDocument/2006/relationships/hyperlink" Target="http://www.anglomaniacy.pl/familyTopic.htm" TargetMode="Externa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audio" Target="../media/audio21.wav"/><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hyperlink" Target="http://www.saberingles.com.ar/lists/family.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eslflashcards.com/preview.php?id=9" TargetMode="External"/><Relationship Id="rId7" Type="http://schemas.openxmlformats.org/officeDocument/2006/relationships/audio" Target="../media/audio1.wav"/><Relationship Id="rId2" Type="http://schemas.openxmlformats.org/officeDocument/2006/relationships/hyperlink" Target="http://www.saberingles.com.ar/lists/family.html" TargetMode="External"/><Relationship Id="rId1" Type="http://schemas.openxmlformats.org/officeDocument/2006/relationships/slideLayout" Target="../slideLayouts/slideLayout3.xml"/><Relationship Id="rId6" Type="http://schemas.openxmlformats.org/officeDocument/2006/relationships/hyperlink" Target="http://www.gifsanimadosjas.com/" TargetMode="External"/><Relationship Id="rId5" Type="http://schemas.openxmlformats.org/officeDocument/2006/relationships/hyperlink" Target="http://www.infojardin.com/" TargetMode="External"/><Relationship Id="rId4" Type="http://schemas.openxmlformats.org/officeDocument/2006/relationships/hyperlink" Target="http://www.anglomaniacy.pl/familyTopic.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076764"/>
            <a:ext cx="7560840" cy="187220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 FAMILIA ES MARAVILLOSA</a:t>
            </a:r>
            <a:br>
              <a:rPr lang="es-PA"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s-PA"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 LA TUYA?</a:t>
            </a:r>
            <a:endParaRPr lang="es-P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Subtítulo"/>
          <p:cNvSpPr>
            <a:spLocks noGrp="1"/>
          </p:cNvSpPr>
          <p:nvPr>
            <p:ph type="subTitle" idx="1"/>
          </p:nvPr>
        </p:nvSpPr>
        <p:spPr>
          <a:xfrm>
            <a:off x="2411760" y="3220472"/>
            <a:ext cx="7315200" cy="1144632"/>
          </a:xfrm>
        </p:spPr>
        <p:txBody>
          <a:bodyPr>
            <a:normAutofit lnSpcReduction="10000"/>
          </a:bodyPr>
          <a:lstStyle/>
          <a:p>
            <a:r>
              <a:rPr lang="es-PA" dirty="0" smtClean="0"/>
              <a:t>Para VIII Grado</a:t>
            </a:r>
          </a:p>
          <a:p>
            <a:r>
              <a:rPr lang="es-PA" dirty="0" smtClean="0"/>
              <a:t>Por: Ramón Montenegro D.</a:t>
            </a:r>
            <a:br>
              <a:rPr lang="es-PA" dirty="0" smtClean="0"/>
            </a:br>
            <a:r>
              <a:rPr lang="es-PA" dirty="0" smtClean="0">
                <a:solidFill>
                  <a:srgbClr val="92D050"/>
                </a:solidFill>
              </a:rPr>
              <a:t>black1824@hotmail.com</a:t>
            </a:r>
            <a:endParaRPr lang="es-PA" dirty="0">
              <a:solidFill>
                <a:srgbClr val="92D050"/>
              </a:solidFill>
            </a:endParaRPr>
          </a:p>
        </p:txBody>
      </p:sp>
      <p:pic>
        <p:nvPicPr>
          <p:cNvPr id="10" name="9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80" y="4365104"/>
            <a:ext cx="4135272" cy="2613491"/>
          </a:xfrm>
          <a:prstGeom prst="rect">
            <a:avLst/>
          </a:prstGeom>
        </p:spPr>
      </p:pic>
      <p:pic>
        <p:nvPicPr>
          <p:cNvPr id="11" name="10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60010" y="3329608"/>
            <a:ext cx="2483990" cy="3528392"/>
          </a:xfrm>
          <a:prstGeom prst="rect">
            <a:avLst/>
          </a:prstGeom>
        </p:spPr>
      </p:pic>
      <p:pic>
        <p:nvPicPr>
          <p:cNvPr id="4" name="SUPE QUE ME AMABAS.wma">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534400" y="12510"/>
            <a:ext cx="609600" cy="609600"/>
          </a:xfrm>
          <a:prstGeom prst="rect">
            <a:avLst/>
          </a:prstGeom>
        </p:spPr>
      </p:pic>
    </p:spTree>
    <p:extLst>
      <p:ext uri="{BB962C8B-B14F-4D97-AF65-F5344CB8AC3E}">
        <p14:creationId xmlns="" xmlns:p14="http://schemas.microsoft.com/office/powerpoint/2010/main" val="3963067120"/>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536" y="-171400"/>
            <a:ext cx="7315200" cy="1098439"/>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REFERENCIAS</a:t>
            </a:r>
            <a:endParaRPr lang="es-PA"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Botón de acción: Hacia atrás o Anterior">
            <a:hlinkClick r:id="" action="ppaction://hlinkshowjump?jump=previousslide" highlightClick="1">
              <a:snd r:embed="rId2"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5" name="4 Botón de acción: Hacia delante o Siguiente">
            <a:hlinkClick r:id="" action="ppaction://hlinkshowjump?jump=nextslide" highlightClick="1">
              <a:snd r:embed="rId2" name="click.wav"/>
            </a:hlinkClick>
          </p:cNvPr>
          <p:cNvSpPr/>
          <p:nvPr/>
        </p:nvSpPr>
        <p:spPr>
          <a:xfrm>
            <a:off x="7922571" y="5691699"/>
            <a:ext cx="1042416" cy="1042416"/>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7" name="6 Rectángulo"/>
          <p:cNvSpPr/>
          <p:nvPr/>
        </p:nvSpPr>
        <p:spPr>
          <a:xfrm>
            <a:off x="724386" y="980728"/>
            <a:ext cx="7592029" cy="4893647"/>
          </a:xfrm>
          <a:prstGeom prst="rect">
            <a:avLst/>
          </a:prstGeom>
        </p:spPr>
        <p:txBody>
          <a:bodyPr wrap="square">
            <a:spAutoFit/>
          </a:bodyPr>
          <a:lstStyle/>
          <a:p>
            <a:r>
              <a:rPr lang="es-ES_tradnl" sz="2400" b="1" dirty="0"/>
              <a:t>Información:</a:t>
            </a:r>
            <a:r>
              <a:rPr lang="es-PA" sz="2400" dirty="0"/>
              <a:t/>
            </a:r>
            <a:br>
              <a:rPr lang="es-PA" sz="2400" dirty="0"/>
            </a:br>
            <a:r>
              <a:rPr lang="es-PA" sz="2400" dirty="0"/>
              <a:t>-  </a:t>
            </a:r>
            <a:r>
              <a:rPr lang="es-ES_tradnl" sz="2400" b="1" dirty="0"/>
              <a:t>Programa de Estudio de Octavo grado- 2002</a:t>
            </a:r>
            <a:r>
              <a:rPr lang="es-ES_tradnl" sz="2400" dirty="0"/>
              <a:t> </a:t>
            </a:r>
            <a:r>
              <a:rPr lang="es-PA" sz="2400" dirty="0"/>
              <a:t/>
            </a:r>
            <a:br>
              <a:rPr lang="es-PA" sz="2400" dirty="0"/>
            </a:br>
            <a:r>
              <a:rPr lang="es-ES_tradnl" sz="2400" dirty="0"/>
              <a:t> </a:t>
            </a:r>
            <a:r>
              <a:rPr lang="es-PA" sz="2400" dirty="0"/>
              <a:t/>
            </a:r>
            <a:br>
              <a:rPr lang="es-PA" sz="2400" dirty="0"/>
            </a:br>
            <a:r>
              <a:rPr lang="es-ES_tradnl" sz="2400" b="1" dirty="0"/>
              <a:t>Crédito de las imágenes: </a:t>
            </a:r>
            <a:r>
              <a:rPr lang="es-PA" sz="2400" dirty="0"/>
              <a:t/>
            </a:r>
            <a:br>
              <a:rPr lang="es-PA" sz="2400" dirty="0"/>
            </a:br>
            <a:r>
              <a:rPr lang="es-PA" sz="2400" dirty="0"/>
              <a:t>- </a:t>
            </a:r>
            <a:r>
              <a:rPr lang="es-ES_tradnl" sz="2400" b="1" u="sng" dirty="0" smtClean="0">
                <a:hlinkClick r:id="rId3"/>
              </a:rPr>
              <a:t>http</a:t>
            </a:r>
            <a:r>
              <a:rPr lang="es-ES_tradnl" sz="2400" b="1" u="sng" dirty="0">
                <a:hlinkClick r:id="rId3"/>
              </a:rPr>
              <a:t>://www.eslflashcards.com/preview.php?id=9</a:t>
            </a:r>
            <a:r>
              <a:rPr lang="es-PA" sz="2400" dirty="0"/>
              <a:t/>
            </a:r>
            <a:br>
              <a:rPr lang="es-PA" sz="2400" dirty="0"/>
            </a:br>
            <a:r>
              <a:rPr lang="es-ES_tradnl" sz="2400" dirty="0"/>
              <a:t> </a:t>
            </a:r>
            <a:r>
              <a:rPr lang="es-PA" sz="2400" dirty="0"/>
              <a:t/>
            </a:r>
            <a:br>
              <a:rPr lang="es-PA" sz="2400" dirty="0"/>
            </a:br>
            <a:r>
              <a:rPr lang="es-PA" sz="2400" dirty="0"/>
              <a:t>- </a:t>
            </a:r>
            <a:r>
              <a:rPr lang="es-ES_tradnl" sz="2400" b="1" u="sng" dirty="0" smtClean="0">
                <a:hlinkClick r:id="rId4"/>
              </a:rPr>
              <a:t>http</a:t>
            </a:r>
            <a:r>
              <a:rPr lang="es-ES_tradnl" sz="2400" b="1" u="sng" dirty="0">
                <a:hlinkClick r:id="rId4"/>
              </a:rPr>
              <a:t>://</a:t>
            </a:r>
            <a:r>
              <a:rPr lang="es-ES_tradnl" sz="2400" b="1" u="sng" dirty="0" smtClean="0">
                <a:hlinkClick r:id="rId4"/>
              </a:rPr>
              <a:t>www.anglomaniacy.pl/familyTopic.htm</a:t>
            </a:r>
            <a:r>
              <a:rPr lang="es-PA" sz="2400" dirty="0"/>
              <a:t> </a:t>
            </a:r>
            <a:br>
              <a:rPr lang="es-PA" sz="2400" dirty="0"/>
            </a:br>
            <a:r>
              <a:rPr lang="es-ES_tradnl" sz="2400" dirty="0"/>
              <a:t> </a:t>
            </a:r>
            <a:r>
              <a:rPr lang="es-PA" sz="2400" dirty="0"/>
              <a:t/>
            </a:r>
            <a:br>
              <a:rPr lang="es-PA" sz="2400" dirty="0"/>
            </a:br>
            <a:r>
              <a:rPr lang="es-PA" sz="2400" dirty="0"/>
              <a:t>- </a:t>
            </a:r>
            <a:r>
              <a:rPr lang="es-PA" sz="2400" b="1" dirty="0">
                <a:hlinkClick r:id="rId5"/>
              </a:rPr>
              <a:t>http://www.infojardin.com</a:t>
            </a:r>
            <a:r>
              <a:rPr lang="es-PA" sz="2400" b="1" dirty="0"/>
              <a:t/>
            </a:r>
            <a:br>
              <a:rPr lang="es-PA" sz="2400" b="1" dirty="0"/>
            </a:br>
            <a:r>
              <a:rPr lang="es-PA" sz="2400" b="1" dirty="0"/>
              <a:t/>
            </a:r>
            <a:br>
              <a:rPr lang="es-PA" sz="2400" b="1" dirty="0"/>
            </a:br>
            <a:r>
              <a:rPr lang="es-PA" sz="2400" dirty="0"/>
              <a:t>- </a:t>
            </a:r>
            <a:r>
              <a:rPr lang="es-PA" sz="2400" b="1" dirty="0">
                <a:hlinkClick r:id="rId6"/>
              </a:rPr>
              <a:t>http://</a:t>
            </a:r>
            <a:r>
              <a:rPr lang="es-PA" sz="2400" b="1" dirty="0" smtClean="0">
                <a:hlinkClick r:id="rId6"/>
              </a:rPr>
              <a:t>www.gifsanimadosjas.com</a:t>
            </a:r>
            <a:r>
              <a:rPr lang="es-PA" sz="2400" b="1" dirty="0" smtClean="0"/>
              <a:t> </a:t>
            </a:r>
            <a:r>
              <a:rPr lang="es-PA" sz="2400" b="1" dirty="0" err="1" smtClean="0">
                <a:hlinkClick r:id="rId7" action="ppaction://hlinksldjump"/>
              </a:rPr>
              <a:t>Gifs</a:t>
            </a:r>
            <a:endParaRPr lang="es-ES_tradnl" sz="2400" b="1" u="sng" dirty="0" smtClean="0"/>
          </a:p>
          <a:p>
            <a:endParaRPr lang="es-ES_tradnl" sz="2400" b="1" u="sng" dirty="0"/>
          </a:p>
          <a:p>
            <a:endParaRPr lang="es-PA" sz="2400" dirty="0"/>
          </a:p>
        </p:txBody>
      </p:sp>
    </p:spTree>
    <p:extLst>
      <p:ext uri="{BB962C8B-B14F-4D97-AF65-F5344CB8AC3E}">
        <p14:creationId xmlns="" xmlns:p14="http://schemas.microsoft.com/office/powerpoint/2010/main" val="2477352370"/>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52736"/>
            <a:ext cx="7315200" cy="1293592"/>
          </a:xfrm>
        </p:spPr>
        <p:txBody>
          <a:bodyPr>
            <a:noAutofit/>
          </a:bodyPr>
          <a:lstStyle/>
          <a:p>
            <a:r>
              <a:rPr lang="es-ES_tradnl" sz="2800" b="1" dirty="0" smtClean="0"/>
              <a:t>INGLÉS</a:t>
            </a:r>
            <a:r>
              <a:rPr lang="es-PA" sz="2800" dirty="0"/>
              <a:t/>
            </a:r>
            <a:br>
              <a:rPr lang="es-PA" sz="2800" dirty="0"/>
            </a:br>
            <a:r>
              <a:rPr lang="es-PA" sz="2800" dirty="0" smtClean="0"/>
              <a:t>- </a:t>
            </a:r>
            <a:r>
              <a:rPr lang="es-ES_tradnl" sz="2800" b="1" dirty="0" err="1" smtClean="0">
                <a:solidFill>
                  <a:schemeClr val="tx1"/>
                </a:solidFill>
              </a:rPr>
              <a:t>Listening</a:t>
            </a:r>
            <a:r>
              <a:rPr lang="es-ES_tradnl" sz="2800" b="1" dirty="0">
                <a:solidFill>
                  <a:schemeClr val="tx1"/>
                </a:solidFill>
              </a:rPr>
              <a:t>, </a:t>
            </a:r>
            <a:r>
              <a:rPr lang="es-ES_tradnl" sz="2800" b="1" dirty="0" err="1">
                <a:solidFill>
                  <a:schemeClr val="tx1"/>
                </a:solidFill>
              </a:rPr>
              <a:t>Speaking</a:t>
            </a:r>
            <a:r>
              <a:rPr lang="es-ES_tradnl" sz="2800" b="1" dirty="0">
                <a:solidFill>
                  <a:schemeClr val="tx1"/>
                </a:solidFill>
              </a:rPr>
              <a:t>, Reading, </a:t>
            </a:r>
            <a:r>
              <a:rPr lang="es-ES_tradnl" sz="2800" b="1" dirty="0" err="1">
                <a:solidFill>
                  <a:schemeClr val="tx1"/>
                </a:solidFill>
              </a:rPr>
              <a:t>writing</a:t>
            </a:r>
            <a:r>
              <a:rPr lang="es-PA" sz="2800" dirty="0"/>
              <a:t/>
            </a:r>
            <a:br>
              <a:rPr lang="es-PA" sz="2800" dirty="0"/>
            </a:br>
            <a:r>
              <a:rPr lang="es-PA" sz="2800" dirty="0" smtClean="0"/>
              <a:t>- </a:t>
            </a:r>
            <a:r>
              <a:rPr lang="es-ES_tradnl" sz="2800" b="1" dirty="0" smtClean="0">
                <a:solidFill>
                  <a:schemeClr val="tx1"/>
                </a:solidFill>
              </a:rPr>
              <a:t>Otros </a:t>
            </a:r>
            <a:r>
              <a:rPr lang="es-ES_tradnl" sz="2800" b="1" dirty="0">
                <a:solidFill>
                  <a:schemeClr val="tx1"/>
                </a:solidFill>
              </a:rPr>
              <a:t>Miembros de la Familia</a:t>
            </a:r>
            <a:r>
              <a:rPr lang="es-PA" sz="2800" dirty="0"/>
              <a:t/>
            </a:r>
            <a:br>
              <a:rPr lang="es-PA" sz="2800" dirty="0"/>
            </a:br>
            <a:r>
              <a:rPr lang="es-ES_tradnl" sz="2800" b="1" dirty="0"/>
              <a:t> </a:t>
            </a:r>
            <a:r>
              <a:rPr lang="es-PA" sz="2800" dirty="0"/>
              <a:t/>
            </a:r>
            <a:br>
              <a:rPr lang="es-PA" sz="2800" dirty="0"/>
            </a:br>
            <a:r>
              <a:rPr lang="es-ES_tradnl" sz="2800" b="1" dirty="0" smtClean="0"/>
              <a:t>Tiempo</a:t>
            </a:r>
            <a:r>
              <a:rPr lang="es-ES_tradnl" sz="2800" b="1" dirty="0"/>
              <a:t> </a:t>
            </a:r>
            <a:r>
              <a:rPr lang="es-PA" sz="2800" dirty="0" smtClean="0"/>
              <a:t/>
            </a:r>
            <a:br>
              <a:rPr lang="es-PA" sz="2800" dirty="0" smtClean="0"/>
            </a:br>
            <a:r>
              <a:rPr lang="es-ES_tradnl" sz="2800" dirty="0" smtClean="0">
                <a:solidFill>
                  <a:schemeClr val="tx1"/>
                </a:solidFill>
              </a:rPr>
              <a:t>Se </a:t>
            </a:r>
            <a:r>
              <a:rPr lang="es-ES_tradnl" sz="2800" dirty="0">
                <a:solidFill>
                  <a:schemeClr val="tx1"/>
                </a:solidFill>
              </a:rPr>
              <a:t>requieren 3 sesiones de 45 minutos</a:t>
            </a:r>
            <a:r>
              <a:rPr lang="es-ES_tradnl" sz="2800" dirty="0"/>
              <a:t>.</a:t>
            </a:r>
            <a:r>
              <a:rPr lang="es-PA" sz="2800" dirty="0"/>
              <a:t/>
            </a:r>
            <a:br>
              <a:rPr lang="es-PA" sz="2800" dirty="0"/>
            </a:br>
            <a:r>
              <a:rPr lang="es-ES_tradnl" sz="2800" dirty="0"/>
              <a:t> </a:t>
            </a:r>
            <a:r>
              <a:rPr lang="es-PA" sz="2800" dirty="0"/>
              <a:t/>
            </a:r>
            <a:br>
              <a:rPr lang="es-PA" sz="2800" dirty="0"/>
            </a:br>
            <a:r>
              <a:rPr lang="es-ES_tradnl" sz="2800" b="1" dirty="0"/>
              <a:t>Observación:</a:t>
            </a:r>
            <a:r>
              <a:rPr lang="es-PA" sz="2800" dirty="0"/>
              <a:t/>
            </a:r>
            <a:br>
              <a:rPr lang="es-PA" sz="2800" dirty="0"/>
            </a:br>
            <a:r>
              <a:rPr lang="es-ES_tradnl" sz="2800" dirty="0">
                <a:solidFill>
                  <a:schemeClr val="tx1"/>
                </a:solidFill>
              </a:rPr>
              <a:t>Matemática, Religión, Orientación, Cívica</a:t>
            </a:r>
            <a:r>
              <a:rPr lang="es-PA" sz="2800" dirty="0"/>
              <a:t/>
            </a:r>
            <a:br>
              <a:rPr lang="es-PA" sz="2800" dirty="0"/>
            </a:br>
            <a:endParaRPr lang="es-PA" sz="2800" dirty="0"/>
          </a:p>
        </p:txBody>
      </p:sp>
      <p:sp>
        <p:nvSpPr>
          <p:cNvPr id="3" name="2 Marcador de texto"/>
          <p:cNvSpPr>
            <a:spLocks noGrp="1"/>
          </p:cNvSpPr>
          <p:nvPr>
            <p:ph type="body" idx="1"/>
          </p:nvPr>
        </p:nvSpPr>
        <p:spPr>
          <a:xfrm>
            <a:off x="395536" y="-171400"/>
            <a:ext cx="7315200" cy="1098439"/>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REFERENCIAS</a:t>
            </a:r>
            <a:endParaRPr lang="es-PA"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Botón de acción: Hacia atrás o Anterior">
            <a:hlinkClick r:id="" action="ppaction://hlinkshowjump?jump=previousslide" highlightClick="1">
              <a:snd r:embed="rId2"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5" name="4 Botón de acción: Hacia delante o Siguiente">
            <a:hlinkClick r:id="" action="ppaction://hlinkshowjump?jump=nextslide" highlightClick="1">
              <a:snd r:embed="rId2" name="click.wav"/>
            </a:hlinkClick>
          </p:cNvPr>
          <p:cNvSpPr/>
          <p:nvPr/>
        </p:nvSpPr>
        <p:spPr>
          <a:xfrm>
            <a:off x="7922571" y="5691699"/>
            <a:ext cx="1042416" cy="1042416"/>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Tree>
    <p:extLst>
      <p:ext uri="{BB962C8B-B14F-4D97-AF65-F5344CB8AC3E}">
        <p14:creationId xmlns="" xmlns:p14="http://schemas.microsoft.com/office/powerpoint/2010/main" val="2508246990"/>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7" name="6 Botón de acción: Hacia atrás o Anterior">
            <a:hlinkClick r:id="" action="ppaction://hlinkshowjump?jump=previousslide" highlightClick="1">
              <a:snd r:embed="rId4"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Tree>
    <p:extLst>
      <p:ext uri="{BB962C8B-B14F-4D97-AF65-F5344CB8AC3E}">
        <p14:creationId xmlns="" xmlns:p14="http://schemas.microsoft.com/office/powerpoint/2010/main" val="3182552528"/>
      </p:ext>
    </p:extLst>
  </p:cSld>
  <p:clrMapOvr>
    <a:masterClrMapping/>
  </p:clrMapOvr>
  <mc:AlternateContent xmlns:mc="http://schemas.openxmlformats.org/markup-compatibility/2006">
    <mc:Choice xmlns="" xmlns:p14="http://schemas.microsoft.com/office/powerpoint/2010/main" Requires="p14">
      <p:transition spd="slow" p14:dur="3000">
        <p14:shred/>
        <p:sndAc>
          <p:stSnd>
            <p:snd r:embed="rId5"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27984" y="3172156"/>
            <a:ext cx="3731573" cy="3731573"/>
          </a:xfrm>
          <a:prstGeom prst="rect">
            <a:avLst/>
          </a:prstGeom>
        </p:spPr>
      </p:pic>
      <p:sp>
        <p:nvSpPr>
          <p:cNvPr id="2" name="1 Título"/>
          <p:cNvSpPr>
            <a:spLocks noGrp="1"/>
          </p:cNvSpPr>
          <p:nvPr>
            <p:ph type="title"/>
          </p:nvPr>
        </p:nvSpPr>
        <p:spPr>
          <a:xfrm>
            <a:off x="611560" y="1844824"/>
            <a:ext cx="7315200" cy="1293592"/>
          </a:xfrm>
        </p:spPr>
        <p:txBody>
          <a:bodyPr>
            <a:noAutofit/>
          </a:bodyPr>
          <a:lstStyle/>
          <a:p>
            <a:r>
              <a:rPr lang="es-ES_tradnl" sz="3200" dirty="0"/>
              <a:t>Identificar a otros miembros de la familia reforzando conocimientos del inglés a través de un vocabulario</a:t>
            </a:r>
            <a:r>
              <a:rPr lang="es-PA" sz="3200" dirty="0"/>
              <a:t>.</a:t>
            </a:r>
          </a:p>
        </p:txBody>
      </p:sp>
      <p:sp>
        <p:nvSpPr>
          <p:cNvPr id="3" name="2 Marcador de texto"/>
          <p:cNvSpPr>
            <a:spLocks noGrp="1"/>
          </p:cNvSpPr>
          <p:nvPr>
            <p:ph type="body" idx="1"/>
          </p:nvPr>
        </p:nvSpPr>
        <p:spPr>
          <a:xfrm>
            <a:off x="539552" y="476672"/>
            <a:ext cx="7315200" cy="1098439"/>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a:t>
            </a:r>
            <a:endParaRPr lang="es-P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6 Imagen">
            <a:hlinkClick r:id="rId3" action="ppaction://hlinksldjump"/>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31840" y="3501006"/>
            <a:ext cx="3681497" cy="3073871"/>
          </a:xfrm>
          <a:prstGeom prst="rect">
            <a:avLst/>
          </a:prstGeom>
        </p:spPr>
      </p:pic>
      <p:sp>
        <p:nvSpPr>
          <p:cNvPr id="4" name="3 Botón de acción: Hacia atrás o Anterior">
            <a:hlinkClick r:id="" action="ppaction://hlinkshowjump?jump=previousslide" highlightClick="1">
              <a:snd r:embed="rId5"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6" name="5 Botón de acción: Hacia delante o Siguiente">
            <a:hlinkClick r:id="" action="ppaction://hlinkshowjump?jump=nextslide" highlightClick="1">
              <a:snd r:embed="rId5" name="click.wav"/>
            </a:hlinkClick>
          </p:cNvPr>
          <p:cNvSpPr/>
          <p:nvPr/>
        </p:nvSpPr>
        <p:spPr>
          <a:xfrm>
            <a:off x="7922571" y="5691699"/>
            <a:ext cx="1042416" cy="1042416"/>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Tree>
    <p:extLst>
      <p:ext uri="{BB962C8B-B14F-4D97-AF65-F5344CB8AC3E}">
        <p14:creationId xmlns="" xmlns:p14="http://schemas.microsoft.com/office/powerpoint/2010/main" val="3481179108"/>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556792"/>
            <a:ext cx="7315200" cy="1293592"/>
          </a:xfrm>
        </p:spPr>
        <p:txBody>
          <a:bodyPr>
            <a:noAutofit/>
          </a:bodyPr>
          <a:lstStyle/>
          <a:p>
            <a:r>
              <a:rPr lang="es-ES_tradnl" sz="3200" dirty="0"/>
              <a:t>Durante la semana del idioma inglés, los estudiantes realizan un concurso en el cual deben crear una presentación en PowerPoint acerca de su familia, utilizando algunas fotos que ilustren la información. Cada uno debe exponer su </a:t>
            </a:r>
            <a:r>
              <a:rPr lang="es-ES_tradnl" sz="3200" dirty="0" smtClean="0"/>
              <a:t>presentación</a:t>
            </a:r>
            <a:br>
              <a:rPr lang="es-ES_tradnl" sz="3200" dirty="0" smtClean="0"/>
            </a:br>
            <a:r>
              <a:rPr lang="es-ES_tradnl" sz="3200" dirty="0" smtClean="0"/>
              <a:t>en </a:t>
            </a:r>
            <a:r>
              <a:rPr lang="es-ES_tradnl" sz="3200" dirty="0"/>
              <a:t>el idioma inglés.</a:t>
            </a:r>
            <a:endParaRPr lang="es-PA" sz="3200" dirty="0"/>
          </a:p>
        </p:txBody>
      </p:sp>
      <p:sp>
        <p:nvSpPr>
          <p:cNvPr id="3" name="2 Marcador de texto"/>
          <p:cNvSpPr>
            <a:spLocks noGrp="1"/>
          </p:cNvSpPr>
          <p:nvPr>
            <p:ph type="body" idx="1"/>
          </p:nvPr>
        </p:nvSpPr>
        <p:spPr>
          <a:xfrm>
            <a:off x="827584" y="404664"/>
            <a:ext cx="7315200" cy="109843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SITUACIÓN DE APRENDIZAJE:</a:t>
            </a:r>
            <a:endParaRPr lang="es-P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44008" y="5157192"/>
            <a:ext cx="3062619" cy="1440160"/>
          </a:xfrm>
          <a:prstGeom prst="rect">
            <a:avLst/>
          </a:prstGeom>
        </p:spPr>
      </p:pic>
      <p:sp>
        <p:nvSpPr>
          <p:cNvPr id="5" name="4 Botón de acción: Hacia atrás o Anterior">
            <a:hlinkClick r:id="" action="ppaction://hlinkshowjump?jump=previousslide" highlightClick="1">
              <a:snd r:embed="rId3"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6" name="5 Botón de acción: Hacia delante o Siguiente">
            <a:hlinkClick r:id="" action="ppaction://hlinkshowjump?jump=nextslide" highlightClick="1">
              <a:snd r:embed="rId3" name="click.wav"/>
            </a:hlinkClick>
          </p:cNvPr>
          <p:cNvSpPr/>
          <p:nvPr/>
        </p:nvSpPr>
        <p:spPr>
          <a:xfrm>
            <a:off x="7922571" y="5691699"/>
            <a:ext cx="1042416" cy="1042416"/>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Tree>
    <p:extLst>
      <p:ext uri="{BB962C8B-B14F-4D97-AF65-F5344CB8AC3E}">
        <p14:creationId xmlns="" xmlns:p14="http://schemas.microsoft.com/office/powerpoint/2010/main" val="1811003627"/>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988840"/>
            <a:ext cx="7315200" cy="1293592"/>
          </a:xfrm>
        </p:spPr>
        <p:txBody>
          <a:bodyPr>
            <a:normAutofit fontScale="90000"/>
          </a:bodyPr>
          <a:lstStyle/>
          <a:p>
            <a:r>
              <a:rPr lang="es-ES_tradnl" dirty="0"/>
              <a:t>¿Qué momentos gráficos podrías incluir en tu presentación que te </a:t>
            </a:r>
            <a:r>
              <a:rPr lang="es-ES_tradnl" dirty="0" smtClean="0"/>
              <a:t>permitan </a:t>
            </a:r>
            <a:r>
              <a:rPr lang="es-ES_tradnl" dirty="0"/>
              <a:t>explicar lo especial que es tu familia y puedas ganar el concurso?</a:t>
            </a:r>
            <a:r>
              <a:rPr lang="es-PA" dirty="0"/>
              <a:t/>
            </a:r>
            <a:br>
              <a:rPr lang="es-PA" dirty="0"/>
            </a:br>
            <a:endParaRPr lang="es-PA" dirty="0"/>
          </a:p>
        </p:txBody>
      </p:sp>
      <p:sp>
        <p:nvSpPr>
          <p:cNvPr id="3" name="2 Marcador de texto"/>
          <p:cNvSpPr>
            <a:spLocks noGrp="1"/>
          </p:cNvSpPr>
          <p:nvPr>
            <p:ph type="body" idx="1"/>
          </p:nvPr>
        </p:nvSpPr>
        <p:spPr>
          <a:xfrm>
            <a:off x="539552" y="620688"/>
            <a:ext cx="7315200" cy="109843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PREGUNTA GENERADORA</a:t>
            </a:r>
            <a:endParaRPr lang="es-P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descr="C:\Users\Estudiante\AppData\Local\Microsoft\Windows\Temporary Internet Files\Content.IE5\EL9L5RBP\MC900331708[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3933056"/>
            <a:ext cx="2808312" cy="254811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Botón de acción: Hacia atrás o Anterior">
            <a:hlinkClick r:id="" action="ppaction://hlinkshowjump?jump=previousslide" highlightClick="1">
              <a:snd r:embed="rId4"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7" name="6 Botón de acción: Hacia delante o Siguiente">
            <a:hlinkClick r:id="" action="ppaction://hlinkshowjump?jump=nextslide" highlightClick="1">
              <a:snd r:embed="rId4" name="click.wav"/>
            </a:hlinkClick>
          </p:cNvPr>
          <p:cNvSpPr/>
          <p:nvPr/>
        </p:nvSpPr>
        <p:spPr>
          <a:xfrm>
            <a:off x="7922571" y="5691699"/>
            <a:ext cx="1042416" cy="1042416"/>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Tree>
    <p:extLst>
      <p:ext uri="{BB962C8B-B14F-4D97-AF65-F5344CB8AC3E}">
        <p14:creationId xmlns="" xmlns:p14="http://schemas.microsoft.com/office/powerpoint/2010/main" val="4275203632"/>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988840"/>
            <a:ext cx="7315200" cy="1293592"/>
          </a:xfrm>
        </p:spPr>
        <p:txBody>
          <a:bodyPr>
            <a:normAutofit fontScale="90000"/>
          </a:bodyPr>
          <a:lstStyle/>
          <a:p>
            <a:r>
              <a:rPr lang="es-ES_tradnl" dirty="0"/>
              <a:t>Comprende, habla, lee y escribe </a:t>
            </a:r>
            <a:r>
              <a:rPr lang="es-ES_tradnl" dirty="0" smtClean="0"/>
              <a:t>respecto a </a:t>
            </a:r>
            <a:r>
              <a:rPr lang="es-ES_tradnl" dirty="0"/>
              <a:t>la familia en el idioma </a:t>
            </a:r>
            <a:r>
              <a:rPr lang="es-ES_tradnl" dirty="0" smtClean="0"/>
              <a:t>inglés, a </a:t>
            </a:r>
            <a:r>
              <a:rPr lang="es-ES_tradnl" dirty="0"/>
              <a:t>través de una presentación en PowerPoint.</a:t>
            </a:r>
            <a:r>
              <a:rPr lang="es-PA" dirty="0"/>
              <a:t/>
            </a:r>
            <a:br>
              <a:rPr lang="es-PA" dirty="0"/>
            </a:br>
            <a:endParaRPr lang="es-PA" dirty="0"/>
          </a:p>
        </p:txBody>
      </p:sp>
      <p:sp>
        <p:nvSpPr>
          <p:cNvPr id="3" name="2 Marcador de texto"/>
          <p:cNvSpPr>
            <a:spLocks noGrp="1"/>
          </p:cNvSpPr>
          <p:nvPr>
            <p:ph type="body" idx="1"/>
          </p:nvPr>
        </p:nvSpPr>
        <p:spPr>
          <a:xfrm>
            <a:off x="539552" y="620688"/>
            <a:ext cx="7315200" cy="109843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PRODUCTO PRINCIPAL</a:t>
            </a:r>
            <a:endParaRPr lang="es-P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C:\Users\Estudiante\AppData\Local\Microsoft\Windows\Temporary Internet Files\Content.IE5\HCHDR1FX\MC900279226[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7734" y="4293096"/>
            <a:ext cx="2014666" cy="240718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Botón de acción: Hacia atrás o Anterior">
            <a:hlinkClick r:id="" action="ppaction://hlinkshowjump?jump=previousslide" highlightClick="1">
              <a:snd r:embed="rId3"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6" name="5 Botón de acción: Hacia delante o Siguiente">
            <a:hlinkClick r:id="" action="ppaction://hlinkshowjump?jump=nextslide" highlightClick="1">
              <a:snd r:embed="rId3" name="click.wav"/>
            </a:hlinkClick>
          </p:cNvPr>
          <p:cNvSpPr/>
          <p:nvPr/>
        </p:nvSpPr>
        <p:spPr>
          <a:xfrm>
            <a:off x="7922571" y="5691699"/>
            <a:ext cx="1042416" cy="1042416"/>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Tree>
    <p:extLst>
      <p:ext uri="{BB962C8B-B14F-4D97-AF65-F5344CB8AC3E}">
        <p14:creationId xmlns="" xmlns:p14="http://schemas.microsoft.com/office/powerpoint/2010/main" val="390335971"/>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6076"/>
            <a:ext cx="7315200" cy="109843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ACTIVIDADES</a:t>
            </a:r>
            <a:endParaRPr lang="es-P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CuadroTexto"/>
          <p:cNvSpPr txBox="1"/>
          <p:nvPr/>
        </p:nvSpPr>
        <p:spPr>
          <a:xfrm>
            <a:off x="179512" y="1064463"/>
            <a:ext cx="9036448" cy="5078313"/>
          </a:xfrm>
          <a:prstGeom prst="rect">
            <a:avLst/>
          </a:prstGeom>
          <a:noFill/>
        </p:spPr>
        <p:txBody>
          <a:bodyPr wrap="none" rtlCol="0">
            <a:spAutoFit/>
          </a:bodyPr>
          <a:lstStyle/>
          <a:p>
            <a:pPr marL="285750" lvl="0" indent="-285750">
              <a:buFont typeface="Wingdings" pitchFamily="2" charset="2"/>
              <a:buChar char="v"/>
            </a:pPr>
            <a:r>
              <a:rPr lang="es-ES_tradnl" sz="2400" dirty="0"/>
              <a:t>Escucha la pronunciación de una lista de </a:t>
            </a:r>
            <a:r>
              <a:rPr lang="es-ES_tradnl" sz="2400" dirty="0" smtClean="0"/>
              <a:t>palabras</a:t>
            </a:r>
            <a:br>
              <a:rPr lang="es-ES_tradnl" sz="2400" dirty="0" smtClean="0"/>
            </a:br>
            <a:r>
              <a:rPr lang="es-ES_tradnl" sz="2400" dirty="0" smtClean="0"/>
              <a:t> referentes </a:t>
            </a:r>
            <a:r>
              <a:rPr lang="es-ES_tradnl" sz="2400" dirty="0"/>
              <a:t>a la </a:t>
            </a:r>
            <a:r>
              <a:rPr lang="es-ES_tradnl" sz="2400" u="sng" dirty="0" smtClean="0">
                <a:hlinkClick r:id="rId2"/>
              </a:rPr>
              <a:t>familia</a:t>
            </a:r>
            <a:r>
              <a:rPr lang="es-ES_tradnl" sz="2400" u="sng" dirty="0" smtClean="0"/>
              <a:t> </a:t>
            </a:r>
            <a:r>
              <a:rPr lang="es-ES_tradnl" sz="2400" dirty="0" smtClean="0"/>
              <a:t>presentadas </a:t>
            </a:r>
            <a:r>
              <a:rPr lang="es-ES_tradnl" sz="2400" dirty="0"/>
              <a:t>en PowerPoint</a:t>
            </a:r>
            <a:r>
              <a:rPr lang="es-ES_tradnl" sz="2400" dirty="0" smtClean="0"/>
              <a:t>.</a:t>
            </a:r>
          </a:p>
          <a:p>
            <a:pPr marL="285750" lvl="0" indent="-285750">
              <a:buFont typeface="Wingdings" pitchFamily="2" charset="2"/>
              <a:buChar char="v"/>
            </a:pPr>
            <a:endParaRPr lang="es-ES_tradnl" sz="2400" dirty="0"/>
          </a:p>
          <a:p>
            <a:pPr marL="285750" lvl="0" indent="-285750">
              <a:buFont typeface="Wingdings" pitchFamily="2" charset="2"/>
              <a:buChar char="v"/>
            </a:pPr>
            <a:r>
              <a:rPr lang="es-ES_tradnl" sz="2400" dirty="0" smtClean="0"/>
              <a:t>Practica </a:t>
            </a:r>
            <a:r>
              <a:rPr lang="es-ES_tradnl" sz="2400" dirty="0"/>
              <a:t>la pronunciación de las palabras </a:t>
            </a:r>
            <a:r>
              <a:rPr lang="es-ES_tradnl" sz="2400" dirty="0" smtClean="0"/>
              <a:t>presentadas</a:t>
            </a:r>
            <a:br>
              <a:rPr lang="es-ES_tradnl" sz="2400" dirty="0" smtClean="0"/>
            </a:br>
            <a:r>
              <a:rPr lang="es-ES_tradnl" sz="2400" dirty="0" smtClean="0"/>
              <a:t>en </a:t>
            </a:r>
            <a:r>
              <a:rPr lang="es-ES_tradnl" sz="2400" dirty="0"/>
              <a:t>PowerPoint</a:t>
            </a:r>
            <a:r>
              <a:rPr lang="es-ES_tradnl" sz="2400" dirty="0" smtClean="0"/>
              <a:t>.</a:t>
            </a:r>
          </a:p>
          <a:p>
            <a:pPr lvl="0"/>
            <a:endParaRPr lang="es-PA" sz="2400" dirty="0"/>
          </a:p>
          <a:p>
            <a:pPr marL="285750" lvl="0" indent="-285750">
              <a:buFont typeface="Wingdings" pitchFamily="2" charset="2"/>
              <a:buChar char="v"/>
            </a:pPr>
            <a:r>
              <a:rPr lang="es-ES_tradnl" sz="2400" dirty="0"/>
              <a:t>Identifica imágenes presentadas en Word </a:t>
            </a:r>
            <a:r>
              <a:rPr lang="es-ES_tradnl" sz="2400" dirty="0" smtClean="0"/>
              <a:t>referentes</a:t>
            </a:r>
            <a:br>
              <a:rPr lang="es-ES_tradnl" sz="2400" dirty="0" smtClean="0"/>
            </a:br>
            <a:r>
              <a:rPr lang="es-ES_tradnl" sz="2400" dirty="0" smtClean="0"/>
              <a:t>a </a:t>
            </a:r>
            <a:r>
              <a:rPr lang="es-ES_tradnl" sz="2400" dirty="0"/>
              <a:t>la </a:t>
            </a:r>
            <a:r>
              <a:rPr lang="es-ES_tradnl" sz="2400" u="sng" dirty="0"/>
              <a:t>familia</a:t>
            </a:r>
            <a:r>
              <a:rPr lang="es-ES_tradnl" sz="2400" dirty="0" smtClean="0"/>
              <a:t>.</a:t>
            </a:r>
          </a:p>
          <a:p>
            <a:pPr lvl="0"/>
            <a:endParaRPr lang="es-PA" sz="2400" dirty="0"/>
          </a:p>
          <a:p>
            <a:pPr marL="285750" lvl="0" indent="-285750">
              <a:buFont typeface="Wingdings" pitchFamily="2" charset="2"/>
              <a:buChar char="v"/>
            </a:pPr>
            <a:r>
              <a:rPr lang="es-ES_tradnl" sz="2400" dirty="0"/>
              <a:t>Realiza una pequeña conversación en clase</a:t>
            </a:r>
            <a:r>
              <a:rPr lang="es-ES_tradnl" sz="2400" dirty="0" smtClean="0"/>
              <a:t>.</a:t>
            </a:r>
          </a:p>
          <a:p>
            <a:pPr lvl="0"/>
            <a:endParaRPr lang="es-PA" sz="2400" dirty="0"/>
          </a:p>
          <a:p>
            <a:pPr marL="285750" lvl="0" indent="-285750">
              <a:buFont typeface="Wingdings" pitchFamily="2" charset="2"/>
              <a:buChar char="v"/>
            </a:pPr>
            <a:r>
              <a:rPr lang="es-ES_tradnl" sz="2400" dirty="0"/>
              <a:t>Lee una lectura sobre la </a:t>
            </a:r>
            <a:r>
              <a:rPr lang="es-ES_tradnl" sz="2400" u="sng" dirty="0"/>
              <a:t>familia</a:t>
            </a:r>
            <a:r>
              <a:rPr lang="es-ES_tradnl" sz="2400" dirty="0"/>
              <a:t> presentada en una diapositiva</a:t>
            </a:r>
            <a:r>
              <a:rPr lang="es-ES_tradnl" sz="2400" dirty="0" smtClean="0"/>
              <a:t>.</a:t>
            </a:r>
          </a:p>
          <a:p>
            <a:pPr lvl="0"/>
            <a:endParaRPr lang="es-PA" dirty="0"/>
          </a:p>
          <a:p>
            <a:endParaRPr lang="es-PA" dirty="0"/>
          </a:p>
        </p:txBody>
      </p:sp>
      <p:sp>
        <p:nvSpPr>
          <p:cNvPr id="9" name="8 Botón de acción: Hacia atrás o Anterior">
            <a:hlinkClick r:id="" action="ppaction://hlinkshowjump?jump=previousslide" highlightClick="1">
              <a:snd r:embed="rId3"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10" name="9 Botón de acción: Hacia delante o Siguiente">
            <a:hlinkClick r:id="" action="ppaction://hlinkshowjump?jump=nextslide" highlightClick="1">
              <a:snd r:embed="rId3" name="click.wav"/>
            </a:hlinkClick>
          </p:cNvPr>
          <p:cNvSpPr/>
          <p:nvPr/>
        </p:nvSpPr>
        <p:spPr>
          <a:xfrm>
            <a:off x="7922571" y="5691699"/>
            <a:ext cx="1042416" cy="1042416"/>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Tree>
    <p:extLst>
      <p:ext uri="{BB962C8B-B14F-4D97-AF65-F5344CB8AC3E}">
        <p14:creationId xmlns="" xmlns:p14="http://schemas.microsoft.com/office/powerpoint/2010/main" val="785769978"/>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6076"/>
            <a:ext cx="7315200" cy="109843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ACTIVIDADES</a:t>
            </a:r>
            <a:endParaRPr lang="es-P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CuadroTexto"/>
          <p:cNvSpPr txBox="1"/>
          <p:nvPr/>
        </p:nvSpPr>
        <p:spPr>
          <a:xfrm>
            <a:off x="179512" y="1064463"/>
            <a:ext cx="7733207" cy="4801314"/>
          </a:xfrm>
          <a:prstGeom prst="rect">
            <a:avLst/>
          </a:prstGeom>
          <a:noFill/>
        </p:spPr>
        <p:txBody>
          <a:bodyPr wrap="none" rtlCol="0">
            <a:spAutoFit/>
          </a:bodyPr>
          <a:lstStyle/>
          <a:p>
            <a:pPr marL="285750" lvl="0" indent="-285750">
              <a:buFont typeface="Wingdings" pitchFamily="2" charset="2"/>
              <a:buChar char="v"/>
            </a:pPr>
            <a:r>
              <a:rPr lang="es-ES_tradnl" sz="2400" dirty="0" smtClean="0"/>
              <a:t>Responde </a:t>
            </a:r>
            <a:r>
              <a:rPr lang="es-ES_tradnl" sz="2400" dirty="0"/>
              <a:t>preguntas sobre la lectura presentada </a:t>
            </a:r>
            <a:r>
              <a:rPr lang="es-ES_tradnl" sz="2400" dirty="0" smtClean="0"/>
              <a:t/>
            </a:r>
            <a:br>
              <a:rPr lang="es-ES_tradnl" sz="2400" dirty="0" smtClean="0"/>
            </a:br>
            <a:r>
              <a:rPr lang="es-ES_tradnl" sz="2400" dirty="0" smtClean="0"/>
              <a:t>en </a:t>
            </a:r>
            <a:r>
              <a:rPr lang="es-ES_tradnl" sz="2400" dirty="0"/>
              <a:t>la diapositiva</a:t>
            </a:r>
            <a:r>
              <a:rPr lang="es-ES_tradnl" sz="2400" dirty="0" smtClean="0"/>
              <a:t>.</a:t>
            </a:r>
          </a:p>
          <a:p>
            <a:pPr lvl="0"/>
            <a:endParaRPr lang="es-PA" sz="2400" dirty="0"/>
          </a:p>
          <a:p>
            <a:pPr marL="285750" lvl="0" indent="-285750">
              <a:buFont typeface="Wingdings" pitchFamily="2" charset="2"/>
              <a:buChar char="v"/>
            </a:pPr>
            <a:r>
              <a:rPr lang="es-ES_tradnl" sz="2400" dirty="0"/>
              <a:t>Colecta fotografías de su </a:t>
            </a:r>
            <a:r>
              <a:rPr lang="es-ES_tradnl" sz="2400" u="sng" dirty="0"/>
              <a:t>familia</a:t>
            </a:r>
            <a:r>
              <a:rPr lang="es-ES_tradnl" sz="2400" dirty="0" smtClean="0"/>
              <a:t>.</a:t>
            </a:r>
          </a:p>
          <a:p>
            <a:pPr lvl="0"/>
            <a:endParaRPr lang="es-PA" sz="2400" dirty="0"/>
          </a:p>
          <a:p>
            <a:pPr marL="285750" lvl="0" indent="-285750">
              <a:buFont typeface="Wingdings" pitchFamily="2" charset="2"/>
              <a:buChar char="v"/>
            </a:pPr>
            <a:r>
              <a:rPr lang="es-ES_tradnl" sz="2400" dirty="0"/>
              <a:t>Crea una diapositiva en PowerPoint </a:t>
            </a:r>
            <a:r>
              <a:rPr lang="es-ES_tradnl" sz="2400" dirty="0" smtClean="0"/>
              <a:t>utilizando</a:t>
            </a:r>
            <a:br>
              <a:rPr lang="es-ES_tradnl" sz="2400" dirty="0" smtClean="0"/>
            </a:br>
            <a:r>
              <a:rPr lang="es-ES_tradnl" sz="2400" dirty="0" smtClean="0"/>
              <a:t> </a:t>
            </a:r>
            <a:r>
              <a:rPr lang="es-ES_tradnl" sz="2400" dirty="0"/>
              <a:t>las fotos de su </a:t>
            </a:r>
            <a:r>
              <a:rPr lang="es-ES_tradnl" sz="2400" u="sng" dirty="0"/>
              <a:t>familia</a:t>
            </a:r>
            <a:r>
              <a:rPr lang="es-ES_tradnl" sz="2400" dirty="0" smtClean="0"/>
              <a:t>.</a:t>
            </a:r>
          </a:p>
          <a:p>
            <a:pPr lvl="0"/>
            <a:endParaRPr lang="es-PA" sz="2400" dirty="0"/>
          </a:p>
          <a:p>
            <a:pPr marL="285750" lvl="0" indent="-285750">
              <a:buFont typeface="Wingdings" pitchFamily="2" charset="2"/>
              <a:buChar char="v"/>
            </a:pPr>
            <a:r>
              <a:rPr lang="es-ES_tradnl" sz="2400" dirty="0"/>
              <a:t>Presenta mediante diapositiva a su </a:t>
            </a:r>
            <a:r>
              <a:rPr lang="es-ES_tradnl" sz="2400" u="sng" dirty="0"/>
              <a:t>familia</a:t>
            </a:r>
            <a:r>
              <a:rPr lang="es-ES_tradnl" sz="2400" dirty="0"/>
              <a:t> y </a:t>
            </a:r>
            <a:r>
              <a:rPr lang="es-ES_tradnl" sz="2400" dirty="0" smtClean="0"/>
              <a:t>describe</a:t>
            </a:r>
            <a:br>
              <a:rPr lang="es-ES_tradnl" sz="2400" dirty="0" smtClean="0"/>
            </a:br>
            <a:r>
              <a:rPr lang="es-ES_tradnl" sz="2400" dirty="0" smtClean="0"/>
              <a:t> </a:t>
            </a:r>
            <a:r>
              <a:rPr lang="es-ES_tradnl" sz="2400" dirty="0"/>
              <a:t>algunos momentos inolvidables</a:t>
            </a:r>
            <a:r>
              <a:rPr lang="es-ES_tradnl" sz="2400" dirty="0" smtClean="0"/>
              <a:t>.</a:t>
            </a:r>
          </a:p>
          <a:p>
            <a:pPr lvl="0"/>
            <a:r>
              <a:rPr lang="es-ES_tradnl" sz="2400" dirty="0" smtClean="0"/>
              <a:t> </a:t>
            </a:r>
            <a:endParaRPr lang="es-PA" sz="2400" dirty="0"/>
          </a:p>
          <a:p>
            <a:pPr marL="285750" lvl="0" indent="-285750">
              <a:buFont typeface="Wingdings" pitchFamily="2" charset="2"/>
              <a:buChar char="v"/>
            </a:pPr>
            <a:r>
              <a:rPr lang="es-ES_tradnl" sz="2400" dirty="0"/>
              <a:t>Responde preguntas acerca de su presentación.</a:t>
            </a:r>
            <a:endParaRPr lang="es-PA" sz="2400" dirty="0"/>
          </a:p>
          <a:p>
            <a:endParaRPr lang="es-PA" dirty="0"/>
          </a:p>
        </p:txBody>
      </p:sp>
      <p:sp>
        <p:nvSpPr>
          <p:cNvPr id="4" name="3 Botón de acción: Hacia atrás o Anterior">
            <a:hlinkClick r:id="" action="ppaction://hlinkshowjump?jump=previousslide" highlightClick="1">
              <a:snd r:embed="rId2"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5" name="4 Botón de acción: Hacia delante o Siguiente">
            <a:hlinkClick r:id="" action="ppaction://hlinkshowjump?jump=nextslide" highlightClick="1">
              <a:snd r:embed="rId2" name="click.wav"/>
            </a:hlinkClick>
          </p:cNvPr>
          <p:cNvSpPr/>
          <p:nvPr/>
        </p:nvSpPr>
        <p:spPr>
          <a:xfrm>
            <a:off x="7922571" y="5691699"/>
            <a:ext cx="1042416" cy="1042416"/>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Tree>
    <p:extLst>
      <p:ext uri="{BB962C8B-B14F-4D97-AF65-F5344CB8AC3E}">
        <p14:creationId xmlns="" xmlns:p14="http://schemas.microsoft.com/office/powerpoint/2010/main" val="2640139705"/>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536" y="14988"/>
            <a:ext cx="7315200" cy="109843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Criterios de evaluación</a:t>
            </a:r>
            <a:endParaRPr lang="es-P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3 Tabla"/>
          <p:cNvGraphicFramePr>
            <a:graphicFrameLocks noGrp="1"/>
          </p:cNvGraphicFramePr>
          <p:nvPr>
            <p:extLst>
              <p:ext uri="{D42A27DB-BD31-4B8C-83A1-F6EECF244321}">
                <p14:modId xmlns="" xmlns:p14="http://schemas.microsoft.com/office/powerpoint/2010/main" val="11269091"/>
              </p:ext>
            </p:extLst>
          </p:nvPr>
        </p:nvGraphicFramePr>
        <p:xfrm>
          <a:off x="251520" y="1412776"/>
          <a:ext cx="8640959" cy="3926678"/>
        </p:xfrm>
        <a:graphic>
          <a:graphicData uri="http://schemas.openxmlformats.org/drawingml/2006/table">
            <a:tbl>
              <a:tblPr firstRow="1" firstCol="1" bandRow="1">
                <a:effectLst>
                  <a:reflection blurRad="6350" stA="52000" endA="300" endPos="35000" dir="5400000" sy="-100000" algn="bl" rotWithShape="0"/>
                </a:effectLst>
                <a:tableStyleId>{21E4AEA4-8DFA-4A89-87EB-49C32662AFE0}</a:tableStyleId>
              </a:tblPr>
              <a:tblGrid>
                <a:gridCol w="3960440"/>
                <a:gridCol w="1152128"/>
                <a:gridCol w="1152128"/>
                <a:gridCol w="1152128"/>
                <a:gridCol w="1224135"/>
              </a:tblGrid>
              <a:tr h="650034">
                <a:tc>
                  <a:txBody>
                    <a:bodyPr/>
                    <a:lstStyle/>
                    <a:p>
                      <a:pPr algn="ctr">
                        <a:spcBef>
                          <a:spcPts val="100"/>
                        </a:spcBef>
                        <a:spcAft>
                          <a:spcPts val="100"/>
                        </a:spcAft>
                      </a:pPr>
                      <a:r>
                        <a:rPr lang="es-MX" sz="1600" dirty="0">
                          <a:effectLst/>
                        </a:rPr>
                        <a:t>Criterios</a:t>
                      </a:r>
                      <a:endParaRPr lang="es-PA" sz="1600" dirty="0">
                        <a:effectLst/>
                        <a:latin typeface="Times New Roman"/>
                        <a:ea typeface="Times New Roman"/>
                      </a:endParaRPr>
                    </a:p>
                  </a:txBody>
                  <a:tcPr marL="68580" marR="68580" marT="0" marB="0"/>
                </a:tc>
                <a:tc>
                  <a:txBody>
                    <a:bodyPr/>
                    <a:lstStyle/>
                    <a:p>
                      <a:pPr algn="ctr">
                        <a:spcBef>
                          <a:spcPts val="100"/>
                        </a:spcBef>
                        <a:spcAft>
                          <a:spcPts val="100"/>
                        </a:spcAft>
                      </a:pPr>
                      <a:r>
                        <a:rPr lang="es-MX" sz="1600" dirty="0">
                          <a:effectLst/>
                        </a:rPr>
                        <a:t>Excelente</a:t>
                      </a:r>
                      <a:br>
                        <a:rPr lang="es-MX" sz="1600" dirty="0">
                          <a:effectLst/>
                        </a:rPr>
                      </a:br>
                      <a:r>
                        <a:rPr lang="es-MX" sz="1600" dirty="0">
                          <a:effectLst/>
                        </a:rPr>
                        <a:t>(5 pts.)</a:t>
                      </a:r>
                      <a:endParaRPr lang="es-PA" sz="1600" dirty="0">
                        <a:effectLst/>
                        <a:latin typeface="Times New Roman"/>
                        <a:ea typeface="Times New Roman"/>
                      </a:endParaRPr>
                    </a:p>
                  </a:txBody>
                  <a:tcPr marL="68580" marR="68580" marT="0" marB="0"/>
                </a:tc>
                <a:tc>
                  <a:txBody>
                    <a:bodyPr/>
                    <a:lstStyle/>
                    <a:p>
                      <a:pPr algn="ctr">
                        <a:spcBef>
                          <a:spcPts val="100"/>
                        </a:spcBef>
                        <a:spcAft>
                          <a:spcPts val="100"/>
                        </a:spcAft>
                      </a:pPr>
                      <a:r>
                        <a:rPr lang="es-MX" sz="1600" dirty="0">
                          <a:effectLst/>
                        </a:rPr>
                        <a:t>Bueno</a:t>
                      </a:r>
                      <a:br>
                        <a:rPr lang="es-MX" sz="1600" dirty="0">
                          <a:effectLst/>
                        </a:rPr>
                      </a:br>
                      <a:r>
                        <a:rPr lang="es-MX" sz="1600" dirty="0">
                          <a:effectLst/>
                        </a:rPr>
                        <a:t>(4 pts.)</a:t>
                      </a:r>
                      <a:endParaRPr lang="es-PA" sz="1600" dirty="0">
                        <a:effectLst/>
                        <a:latin typeface="Times New Roman"/>
                        <a:ea typeface="Times New Roman"/>
                      </a:endParaRPr>
                    </a:p>
                  </a:txBody>
                  <a:tcPr marL="68580" marR="68580" marT="0" marB="0"/>
                </a:tc>
                <a:tc>
                  <a:txBody>
                    <a:bodyPr/>
                    <a:lstStyle/>
                    <a:p>
                      <a:pPr algn="ctr">
                        <a:spcBef>
                          <a:spcPts val="100"/>
                        </a:spcBef>
                        <a:spcAft>
                          <a:spcPts val="100"/>
                        </a:spcAft>
                      </a:pPr>
                      <a:r>
                        <a:rPr lang="es-MX" sz="1600" dirty="0">
                          <a:effectLst/>
                        </a:rPr>
                        <a:t>Regular</a:t>
                      </a:r>
                      <a:br>
                        <a:rPr lang="es-MX" sz="1600" dirty="0">
                          <a:effectLst/>
                        </a:rPr>
                      </a:br>
                      <a:r>
                        <a:rPr lang="es-MX" sz="1600" dirty="0">
                          <a:effectLst/>
                        </a:rPr>
                        <a:t>(3 pts.)</a:t>
                      </a:r>
                      <a:endParaRPr lang="es-PA" sz="1600" dirty="0">
                        <a:effectLst/>
                        <a:latin typeface="Times New Roman"/>
                        <a:ea typeface="Times New Roman"/>
                      </a:endParaRPr>
                    </a:p>
                  </a:txBody>
                  <a:tcPr marL="68580" marR="68580" marT="0" marB="0"/>
                </a:tc>
                <a:tc>
                  <a:txBody>
                    <a:bodyPr/>
                    <a:lstStyle/>
                    <a:p>
                      <a:pPr algn="ctr">
                        <a:spcBef>
                          <a:spcPts val="100"/>
                        </a:spcBef>
                        <a:spcAft>
                          <a:spcPts val="100"/>
                        </a:spcAft>
                      </a:pPr>
                      <a:r>
                        <a:rPr lang="es-MX" sz="1600" dirty="0">
                          <a:effectLst/>
                        </a:rPr>
                        <a:t>Deficiente</a:t>
                      </a:r>
                      <a:br>
                        <a:rPr lang="es-MX" sz="1600" dirty="0">
                          <a:effectLst/>
                        </a:rPr>
                      </a:br>
                      <a:r>
                        <a:rPr lang="es-MX" sz="1600" dirty="0">
                          <a:effectLst/>
                        </a:rPr>
                        <a:t>(2 pts.)</a:t>
                      </a:r>
                      <a:endParaRPr lang="es-PA" sz="1600" dirty="0">
                        <a:effectLst/>
                        <a:latin typeface="Times New Roman"/>
                        <a:ea typeface="Times New Roman"/>
                      </a:endParaRPr>
                    </a:p>
                  </a:txBody>
                  <a:tcPr marL="68580" marR="68580" marT="0" marB="0"/>
                </a:tc>
              </a:tr>
              <a:tr h="646110">
                <a:tc>
                  <a:txBody>
                    <a:bodyPr/>
                    <a:lstStyle/>
                    <a:p>
                      <a:pPr algn="l">
                        <a:spcBef>
                          <a:spcPts val="100"/>
                        </a:spcBef>
                        <a:spcAft>
                          <a:spcPts val="100"/>
                        </a:spcAft>
                      </a:pPr>
                      <a:r>
                        <a:rPr lang="es-MX" sz="1800" dirty="0">
                          <a:effectLst/>
                        </a:rPr>
                        <a:t>Comprende palabras y preguntas </a:t>
                      </a:r>
                      <a:endParaRPr lang="es-PA" sz="1800" dirty="0">
                        <a:effectLst/>
                      </a:endParaRPr>
                    </a:p>
                    <a:p>
                      <a:pPr algn="l">
                        <a:spcAft>
                          <a:spcPts val="0"/>
                        </a:spcAft>
                      </a:pPr>
                      <a:r>
                        <a:rPr lang="es-MX" sz="1800" dirty="0">
                          <a:effectLst/>
                        </a:rPr>
                        <a:t> </a:t>
                      </a:r>
                      <a:endParaRPr lang="es-PA" sz="1800" dirty="0">
                        <a:effectLst/>
                        <a:latin typeface="Times New Roman"/>
                        <a:ea typeface="Times New Roman"/>
                      </a:endParaRPr>
                    </a:p>
                  </a:txBody>
                  <a:tcPr marL="68580" marR="68580" marT="0" marB="0"/>
                </a:tc>
                <a:tc>
                  <a:txBody>
                    <a:bodyPr/>
                    <a:lstStyle/>
                    <a:p>
                      <a:pPr algn="l">
                        <a:spcBef>
                          <a:spcPts val="100"/>
                        </a:spcBef>
                        <a:spcAft>
                          <a:spcPts val="100"/>
                        </a:spcAft>
                      </a:pPr>
                      <a:r>
                        <a:rPr lang="es-MX" sz="1000" dirty="0">
                          <a:effectLst/>
                        </a:rPr>
                        <a:t> </a:t>
                      </a:r>
                      <a:endParaRPr lang="es-PA" sz="1200" dirty="0">
                        <a:effectLst/>
                      </a:endParaRPr>
                    </a:p>
                    <a:p>
                      <a:pPr algn="l">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tc>
                <a:tc>
                  <a:txBody>
                    <a:bodyPr/>
                    <a:lstStyle/>
                    <a:p>
                      <a:pPr algn="l">
                        <a:spcAft>
                          <a:spcPts val="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dirty="0">
                          <a:effectLst/>
                        </a:rPr>
                        <a:t> </a:t>
                      </a:r>
                      <a:endParaRPr lang="es-PA" sz="1200" dirty="0">
                        <a:effectLst/>
                      </a:endParaRPr>
                    </a:p>
                    <a:p>
                      <a:pPr algn="l">
                        <a:spcAft>
                          <a:spcPts val="0"/>
                        </a:spcAft>
                      </a:pPr>
                      <a:r>
                        <a:rPr lang="es-MX" sz="1000" dirty="0">
                          <a:effectLst/>
                        </a:rPr>
                        <a:t> </a:t>
                      </a:r>
                      <a:endParaRPr lang="es-PA" sz="1200" dirty="0">
                        <a:effectLst/>
                      </a:endParaRPr>
                    </a:p>
                    <a:p>
                      <a:pPr algn="ctr">
                        <a:spcAft>
                          <a:spcPts val="0"/>
                        </a:spcAft>
                      </a:pPr>
                      <a:r>
                        <a:rPr lang="es-MX" sz="1000" dirty="0">
                          <a:effectLst/>
                        </a:rPr>
                        <a:t> </a:t>
                      </a:r>
                      <a:endParaRPr lang="es-PA" sz="1200" dirty="0">
                        <a:effectLst/>
                        <a:latin typeface="Times New Roman"/>
                        <a:ea typeface="Times New Roman"/>
                      </a:endParaRPr>
                    </a:p>
                  </a:txBody>
                  <a:tcPr marL="68580" marR="68580" marT="0" marB="0"/>
                </a:tc>
              </a:tr>
              <a:tr h="763789">
                <a:tc>
                  <a:txBody>
                    <a:bodyPr/>
                    <a:lstStyle/>
                    <a:p>
                      <a:pPr algn="l">
                        <a:spcBef>
                          <a:spcPts val="100"/>
                        </a:spcBef>
                        <a:spcAft>
                          <a:spcPts val="100"/>
                        </a:spcAft>
                      </a:pPr>
                      <a:r>
                        <a:rPr lang="es-MX" sz="1800" dirty="0">
                          <a:effectLst/>
                        </a:rPr>
                        <a:t>Pronuncia palabras, frases, oraciones y preguntas</a:t>
                      </a:r>
                      <a:endParaRPr lang="es-PA" sz="1800" dirty="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Aft>
                          <a:spcPts val="0"/>
                        </a:spcAft>
                      </a:pPr>
                      <a:r>
                        <a:rPr lang="es-MX" sz="12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dirty="0">
                          <a:effectLst/>
                        </a:rPr>
                        <a:t> </a:t>
                      </a:r>
                      <a:endParaRPr lang="es-PA" sz="1200" dirty="0">
                        <a:effectLst/>
                      </a:endParaRPr>
                    </a:p>
                    <a:p>
                      <a:pPr algn="l">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tc>
              </a:tr>
              <a:tr h="742121">
                <a:tc>
                  <a:txBody>
                    <a:bodyPr/>
                    <a:lstStyle/>
                    <a:p>
                      <a:pPr algn="l">
                        <a:spcBef>
                          <a:spcPts val="100"/>
                        </a:spcBef>
                        <a:spcAft>
                          <a:spcPts val="100"/>
                        </a:spcAft>
                      </a:pPr>
                      <a:r>
                        <a:rPr lang="es-MX" sz="1800" dirty="0">
                          <a:effectLst/>
                        </a:rPr>
                        <a:t>Lee siguiendo pausas y entonación</a:t>
                      </a:r>
                      <a:endParaRPr lang="es-PA" sz="1800" dirty="0">
                        <a:effectLst/>
                      </a:endParaRPr>
                    </a:p>
                    <a:p>
                      <a:pPr algn="l">
                        <a:spcBef>
                          <a:spcPts val="100"/>
                        </a:spcBef>
                        <a:spcAft>
                          <a:spcPts val="100"/>
                        </a:spcAft>
                      </a:pPr>
                      <a:r>
                        <a:rPr lang="es-MX" sz="1800" dirty="0">
                          <a:effectLst/>
                        </a:rPr>
                        <a:t> </a:t>
                      </a:r>
                      <a:endParaRPr lang="es-PA" sz="1800" dirty="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Aft>
                          <a:spcPts val="0"/>
                        </a:spcAft>
                      </a:pPr>
                      <a:r>
                        <a:rPr lang="es-MX" sz="12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r>
              <a:tr h="693368">
                <a:tc>
                  <a:txBody>
                    <a:bodyPr/>
                    <a:lstStyle/>
                    <a:p>
                      <a:pPr algn="l">
                        <a:spcBef>
                          <a:spcPts val="100"/>
                        </a:spcBef>
                        <a:spcAft>
                          <a:spcPts val="100"/>
                        </a:spcAft>
                      </a:pPr>
                      <a:r>
                        <a:rPr lang="es-MX" sz="1800" dirty="0">
                          <a:effectLst/>
                        </a:rPr>
                        <a:t>Presenta la diapositiva de forma dinámica y convincente</a:t>
                      </a:r>
                      <a:endParaRPr lang="es-PA" sz="1800" dirty="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tc>
              </a:tr>
              <a:tr h="325017">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algn="l">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tc>
              </a:tr>
            </a:tbl>
          </a:graphicData>
        </a:graphic>
      </p:graphicFrame>
      <p:sp>
        <p:nvSpPr>
          <p:cNvPr id="5" name="4 Botón de acción: Hacia atrás o Anterior">
            <a:hlinkClick r:id="" action="ppaction://hlinkshowjump?jump=previousslide" highlightClick="1">
              <a:snd r:embed="rId2"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6" name="5 Botón de acción: Hacia delante o Siguiente">
            <a:hlinkClick r:id="" action="ppaction://hlinkshowjump?jump=nextslide" highlightClick="1">
              <a:snd r:embed="rId2" name="click.wav"/>
            </a:hlinkClick>
          </p:cNvPr>
          <p:cNvSpPr/>
          <p:nvPr/>
        </p:nvSpPr>
        <p:spPr>
          <a:xfrm>
            <a:off x="7922571" y="5691699"/>
            <a:ext cx="1042416" cy="1042416"/>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pic>
        <p:nvPicPr>
          <p:cNvPr id="2" name="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93220" y="4517259"/>
            <a:ext cx="5287524" cy="2348880"/>
          </a:xfrm>
          <a:prstGeom prst="rect">
            <a:avLst/>
          </a:prstGeom>
        </p:spPr>
      </p:pic>
    </p:spTree>
    <p:extLst>
      <p:ext uri="{BB962C8B-B14F-4D97-AF65-F5344CB8AC3E}">
        <p14:creationId xmlns="" xmlns:p14="http://schemas.microsoft.com/office/powerpoint/2010/main" val="193875290"/>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2839" y="980728"/>
            <a:ext cx="7315200" cy="1293592"/>
          </a:xfrm>
        </p:spPr>
        <p:txBody>
          <a:bodyPr>
            <a:normAutofit fontScale="90000"/>
          </a:bodyPr>
          <a:lstStyle/>
          <a:p>
            <a:r>
              <a:rPr lang="es-ES_tradnl" sz="2200" b="1" dirty="0" smtClean="0"/>
              <a:t>Herramientas </a:t>
            </a:r>
            <a:r>
              <a:rPr lang="es-ES_tradnl" sz="2200" b="1" dirty="0"/>
              <a:t>de andamiaje</a:t>
            </a:r>
            <a:r>
              <a:rPr lang="es-ES_tradnl" sz="2200" b="1" dirty="0" smtClean="0"/>
              <a:t>:</a:t>
            </a:r>
            <a:r>
              <a:rPr lang="es-ES_tradnl" sz="2200" dirty="0"/>
              <a:t> </a:t>
            </a:r>
            <a:r>
              <a:rPr lang="es-PA" sz="2200" dirty="0"/>
              <a:t/>
            </a:r>
            <a:br>
              <a:rPr lang="es-PA" sz="2200" dirty="0"/>
            </a:br>
            <a:r>
              <a:rPr lang="es-PA" sz="2200" dirty="0" smtClean="0"/>
              <a:t>- </a:t>
            </a:r>
            <a:r>
              <a:rPr lang="es-ES_tradnl" sz="2200" b="1" u="sng" dirty="0" smtClean="0">
                <a:hlinkClick r:id="rId2"/>
              </a:rPr>
              <a:t>http</a:t>
            </a:r>
            <a:r>
              <a:rPr lang="es-ES_tradnl" sz="2200" b="1" u="sng" dirty="0">
                <a:hlinkClick r:id="rId2"/>
              </a:rPr>
              <a:t>://</a:t>
            </a:r>
            <a:r>
              <a:rPr lang="es-ES_tradnl" sz="2200" b="1" u="sng" dirty="0" smtClean="0">
                <a:hlinkClick r:id="rId2"/>
              </a:rPr>
              <a:t>www.saberingles.com.ar/lists/family.html</a:t>
            </a:r>
            <a:r>
              <a:rPr lang="es-ES_tradnl" sz="2200" u="sng" dirty="0" smtClean="0"/>
              <a:t/>
            </a:r>
            <a:br>
              <a:rPr lang="es-ES_tradnl" sz="2200" u="sng" dirty="0" smtClean="0"/>
            </a:br>
            <a:r>
              <a:rPr lang="es-ES_tradnl" sz="2200" u="sng" dirty="0" smtClean="0"/>
              <a:t/>
            </a:r>
            <a:br>
              <a:rPr lang="es-ES_tradnl" sz="2200" u="sng" dirty="0" smtClean="0"/>
            </a:br>
            <a:r>
              <a:rPr lang="es-PA" sz="2200" dirty="0"/>
              <a:t>- </a:t>
            </a:r>
            <a:r>
              <a:rPr lang="es-ES_tradnl" sz="2200" b="1" u="sng" dirty="0" smtClean="0">
                <a:hlinkClick r:id="rId3"/>
              </a:rPr>
              <a:t>http</a:t>
            </a:r>
            <a:r>
              <a:rPr lang="es-ES_tradnl" sz="2200" b="1" u="sng" dirty="0">
                <a:hlinkClick r:id="rId3"/>
              </a:rPr>
              <a:t>://</a:t>
            </a:r>
            <a:r>
              <a:rPr lang="es-ES_tradnl" sz="2200" b="1" u="sng" dirty="0" smtClean="0">
                <a:hlinkClick r:id="rId3"/>
              </a:rPr>
              <a:t>www.eslflashcards.com/preview.php?id=9</a:t>
            </a:r>
            <a:r>
              <a:rPr lang="es-PA" sz="2200" dirty="0"/>
              <a:t/>
            </a:r>
            <a:br>
              <a:rPr lang="es-PA" sz="2200" dirty="0"/>
            </a:br>
            <a:r>
              <a:rPr lang="es-ES_tradnl" sz="2200" dirty="0"/>
              <a:t> </a:t>
            </a:r>
            <a:r>
              <a:rPr lang="es-PA" sz="2200" dirty="0" smtClean="0"/>
              <a:t/>
            </a:r>
            <a:br>
              <a:rPr lang="es-PA" sz="2200" dirty="0" smtClean="0"/>
            </a:br>
            <a:r>
              <a:rPr lang="es-PA" sz="2200" dirty="0"/>
              <a:t>- </a:t>
            </a:r>
            <a:r>
              <a:rPr lang="es-ES_tradnl" sz="2200" b="1" u="sng" dirty="0" smtClean="0">
                <a:hlinkClick r:id="rId4"/>
              </a:rPr>
              <a:t>http</a:t>
            </a:r>
            <a:r>
              <a:rPr lang="es-ES_tradnl" sz="2200" b="1" u="sng" dirty="0">
                <a:hlinkClick r:id="rId4"/>
              </a:rPr>
              <a:t>://www.anglomaniacy.pl/familyTopic.htm</a:t>
            </a:r>
            <a:r>
              <a:rPr lang="es-PA" sz="2200" dirty="0"/>
              <a:t/>
            </a:r>
            <a:br>
              <a:rPr lang="es-PA" sz="2200" dirty="0"/>
            </a:br>
            <a:r>
              <a:rPr lang="es-ES_tradnl" sz="2200" dirty="0"/>
              <a:t> </a:t>
            </a:r>
            <a:r>
              <a:rPr lang="es-PA" sz="2200" dirty="0"/>
              <a:t/>
            </a:r>
            <a:br>
              <a:rPr lang="es-PA" sz="2200" dirty="0"/>
            </a:br>
            <a:r>
              <a:rPr lang="es-PA" sz="2200" dirty="0"/>
              <a:t>- </a:t>
            </a:r>
            <a:r>
              <a:rPr lang="es-PA" sz="2200" b="1" dirty="0" smtClean="0">
                <a:hlinkClick r:id="rId5"/>
              </a:rPr>
              <a:t>http://www.infojardin.com</a:t>
            </a:r>
            <a:r>
              <a:rPr lang="es-PA" sz="2200" b="1" dirty="0" smtClean="0"/>
              <a:t/>
            </a:r>
            <a:br>
              <a:rPr lang="es-PA" sz="2200" b="1" dirty="0" smtClean="0"/>
            </a:br>
            <a:r>
              <a:rPr lang="es-PA" sz="2200" b="1" dirty="0"/>
              <a:t/>
            </a:r>
            <a:br>
              <a:rPr lang="es-PA" sz="2200" b="1" dirty="0"/>
            </a:br>
            <a:r>
              <a:rPr lang="es-PA" sz="2200" dirty="0"/>
              <a:t>- </a:t>
            </a:r>
            <a:r>
              <a:rPr lang="es-PA" sz="2200" b="1" dirty="0" smtClean="0">
                <a:hlinkClick r:id="rId6"/>
              </a:rPr>
              <a:t>http</a:t>
            </a:r>
            <a:r>
              <a:rPr lang="es-PA" sz="2200" b="1" dirty="0">
                <a:hlinkClick r:id="rId6"/>
              </a:rPr>
              <a:t>://</a:t>
            </a:r>
            <a:r>
              <a:rPr lang="es-PA" sz="2200" b="1" dirty="0" smtClean="0">
                <a:hlinkClick r:id="rId6"/>
              </a:rPr>
              <a:t>www.gifsanimadosjas.com</a:t>
            </a:r>
            <a:r>
              <a:rPr lang="es-PA" sz="2200" b="1" dirty="0" smtClean="0"/>
              <a:t/>
            </a:r>
            <a:br>
              <a:rPr lang="es-PA" sz="2200" b="1" dirty="0" smtClean="0"/>
            </a:br>
            <a:r>
              <a:rPr lang="es-PA" sz="2200" dirty="0"/>
              <a:t/>
            </a:r>
            <a:br>
              <a:rPr lang="es-PA" sz="2200" dirty="0"/>
            </a:br>
            <a:r>
              <a:rPr lang="es-ES_tradnl" sz="2200" b="1" dirty="0" smtClean="0"/>
              <a:t>Aplicación</a:t>
            </a:r>
            <a:br>
              <a:rPr lang="es-ES_tradnl" sz="2200" b="1" dirty="0" smtClean="0"/>
            </a:br>
            <a:r>
              <a:rPr lang="es-PA" sz="2200" dirty="0" smtClean="0"/>
              <a:t>- </a:t>
            </a:r>
            <a:r>
              <a:rPr lang="es-ES_tradnl" sz="2200" b="1" dirty="0" smtClean="0">
                <a:solidFill>
                  <a:schemeClr val="tx1"/>
                </a:solidFill>
              </a:rPr>
              <a:t>Internet</a:t>
            </a:r>
            <a:r>
              <a:rPr lang="es-ES_tradnl" sz="2200" b="1" dirty="0" smtClean="0"/>
              <a:t/>
            </a:r>
            <a:br>
              <a:rPr lang="es-ES_tradnl" sz="2200" b="1" dirty="0" smtClean="0"/>
            </a:br>
            <a:r>
              <a:rPr lang="es-PA" sz="2200" dirty="0" smtClean="0"/>
              <a:t>- </a:t>
            </a:r>
            <a:r>
              <a:rPr lang="es-ES_tradnl" sz="2200" b="1" dirty="0" smtClean="0">
                <a:solidFill>
                  <a:schemeClr val="tx1"/>
                </a:solidFill>
              </a:rPr>
              <a:t>PowerPoint</a:t>
            </a:r>
            <a:r>
              <a:rPr lang="es-PA" sz="2200" dirty="0"/>
              <a:t/>
            </a:r>
            <a:br>
              <a:rPr lang="es-PA" sz="2200" dirty="0"/>
            </a:br>
            <a:r>
              <a:rPr lang="es-ES_tradnl" sz="2200" dirty="0"/>
              <a:t> </a:t>
            </a:r>
            <a:r>
              <a:rPr lang="es-PA" sz="2200" dirty="0"/>
              <a:t/>
            </a:r>
            <a:br>
              <a:rPr lang="es-PA" sz="2200" dirty="0"/>
            </a:br>
            <a:r>
              <a:rPr lang="es-PA" sz="2200" dirty="0"/>
              <a:t/>
            </a:r>
            <a:br>
              <a:rPr lang="es-PA" sz="2200" dirty="0"/>
            </a:br>
            <a:r>
              <a:rPr lang="es-ES_tradnl" sz="2200" b="1" dirty="0"/>
              <a:t> </a:t>
            </a:r>
            <a:r>
              <a:rPr lang="es-PA" sz="2200" dirty="0"/>
              <a:t/>
            </a:r>
            <a:br>
              <a:rPr lang="es-PA" sz="2200" dirty="0"/>
            </a:br>
            <a:r>
              <a:rPr lang="es-PA" sz="1400" dirty="0"/>
              <a:t/>
            </a:r>
            <a:br>
              <a:rPr lang="es-PA" sz="1400" dirty="0"/>
            </a:br>
            <a:endParaRPr lang="es-PA" sz="1400" dirty="0"/>
          </a:p>
        </p:txBody>
      </p:sp>
      <p:sp>
        <p:nvSpPr>
          <p:cNvPr id="3" name="2 Marcador de texto"/>
          <p:cNvSpPr>
            <a:spLocks noGrp="1"/>
          </p:cNvSpPr>
          <p:nvPr>
            <p:ph type="body" idx="1"/>
          </p:nvPr>
        </p:nvSpPr>
        <p:spPr>
          <a:xfrm>
            <a:off x="395536" y="-171400"/>
            <a:ext cx="7315200" cy="1098439"/>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A"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REFERENCIAS</a:t>
            </a:r>
            <a:endParaRPr lang="es-PA"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Botón de acción: Hacia atrás o Anterior">
            <a:hlinkClick r:id="" action="ppaction://hlinkshowjump?jump=previousslide" highlightClick="1">
              <a:snd r:embed="rId7" name="click.wav"/>
            </a:hlinkClick>
          </p:cNvPr>
          <p:cNvSpPr/>
          <p:nvPr/>
        </p:nvSpPr>
        <p:spPr>
          <a:xfrm>
            <a:off x="234368" y="5733256"/>
            <a:ext cx="1042416" cy="1042416"/>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5" name="4 Botón de acción: Hacia delante o Siguiente">
            <a:hlinkClick r:id="" action="ppaction://hlinkshowjump?jump=nextslide" highlightClick="1">
              <a:snd r:embed="rId7" name="click.wav"/>
            </a:hlinkClick>
          </p:cNvPr>
          <p:cNvSpPr/>
          <p:nvPr/>
        </p:nvSpPr>
        <p:spPr>
          <a:xfrm>
            <a:off x="7922571" y="5691699"/>
            <a:ext cx="1042416" cy="1042416"/>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Tree>
    <p:extLst>
      <p:ext uri="{BB962C8B-B14F-4D97-AF65-F5344CB8AC3E}">
        <p14:creationId xmlns="" xmlns:p14="http://schemas.microsoft.com/office/powerpoint/2010/main" val="328425687"/>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461</TotalTime>
  <Words>189</Words>
  <Application>Microsoft Office PowerPoint</Application>
  <PresentationFormat>Presentación en pantalla (4:3)</PresentationFormat>
  <Paragraphs>75</Paragraphs>
  <Slides>12</Slides>
  <Notes>1</Notes>
  <HiddenSlides>0</HiddenSlides>
  <MMClips>1</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Perspectiva</vt:lpstr>
      <vt:lpstr>MI FAMILIA ES MARAVILLOSA  ¿Y LA TUYA?</vt:lpstr>
      <vt:lpstr>Identificar a otros miembros de la familia reforzando conocimientos del inglés a través de un vocabulario.</vt:lpstr>
      <vt:lpstr>Durante la semana del idioma inglés, los estudiantes realizan un concurso en el cual deben crear una presentación en PowerPoint acerca de su familia, utilizando algunas fotos que ilustren la información. Cada uno debe exponer su presentación en el idioma inglés.</vt:lpstr>
      <vt:lpstr>¿Qué momentos gráficos podrías incluir en tu presentación que te permitan explicar lo especial que es tu familia y puedas ganar el concurso? </vt:lpstr>
      <vt:lpstr>Comprende, habla, lee y escribe respecto a la familia en el idioma inglés, a través de una presentación en PowerPoint. </vt:lpstr>
      <vt:lpstr>Diapositiva 6</vt:lpstr>
      <vt:lpstr>Diapositiva 7</vt:lpstr>
      <vt:lpstr>Diapositiva 8</vt:lpstr>
      <vt:lpstr>Herramientas de andamiaje:  - http://www.saberingles.com.ar/lists/family.html  - http://www.eslflashcards.com/preview.php?id=9   - http://www.anglomaniacy.pl/familyTopic.htm   - http://www.infojardin.com  - http://www.gifsanimadosjas.com  Aplicación - Internet - PowerPoint       </vt:lpstr>
      <vt:lpstr>Diapositiva 10</vt:lpstr>
      <vt:lpstr>INGLÉS - Listening, Speaking, Reading, writing - Otros Miembros de la Familia   Tiempo  Se requieren 3 sesiones de 45 minutos.   Observación: Matemática, Religión, Orientación, Cívica </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FAMILIA ES MARAVILLOSA  ¿Y LA TUYA?</dc:title>
  <dc:creator>Estudiante</dc:creator>
  <cp:lastModifiedBy>Afrodita</cp:lastModifiedBy>
  <cp:revision>31</cp:revision>
  <dcterms:created xsi:type="dcterms:W3CDTF">2011-03-30T20:18:41Z</dcterms:created>
  <dcterms:modified xsi:type="dcterms:W3CDTF">2011-06-20T19:53:03Z</dcterms:modified>
</cp:coreProperties>
</file>