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15"/>
  </p:notesMasterIdLst>
  <p:sldIdLst>
    <p:sldId id="256" r:id="rId2"/>
    <p:sldId id="264" r:id="rId3"/>
    <p:sldId id="258" r:id="rId4"/>
    <p:sldId id="259" r:id="rId5"/>
    <p:sldId id="260" r:id="rId6"/>
    <p:sldId id="269" r:id="rId7"/>
    <p:sldId id="261" r:id="rId8"/>
    <p:sldId id="262" r:id="rId9"/>
    <p:sldId id="267" r:id="rId10"/>
    <p:sldId id="268" r:id="rId11"/>
    <p:sldId id="271" r:id="rId12"/>
    <p:sldId id="266" r:id="rId13"/>
    <p:sldId id="272" r:id="rId14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390D8-FB3F-45A0-93A4-61E582AF6DA8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54246-B9B7-4F74-8F19-519198C7DE1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7401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4246-B9B7-4F74-8F19-519198C7DE12}" type="slidenum">
              <a:rPr lang="es-PA" smtClean="0"/>
              <a:t>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118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4246-B9B7-4F74-8F19-519198C7DE12}" type="slidenum">
              <a:rPr lang="es-PA" smtClean="0"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8851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4246-B9B7-4F74-8F19-519198C7DE12}" type="slidenum">
              <a:rPr lang="es-PA" smtClean="0"/>
              <a:t>10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3322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PA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77EF967-0B79-4994-B479-593D4D730EF7}" type="datetimeFigureOut">
              <a:rPr lang="es-PA" smtClean="0"/>
              <a:t>02/04/2011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0A9A947-FCEA-4130-A9B4-927778585080}" type="slidenum">
              <a:rPr lang="es-PA" smtClean="0"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hyperlink" Target="file:///C:\Users\Estudiante\Documents\ficha%20del%20estudiante.docx" TargetMode="Externa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84175"/>
          </a:xfrm>
        </p:spPr>
        <p:txBody>
          <a:bodyPr/>
          <a:lstStyle/>
          <a:p>
            <a:r>
              <a:rPr lang="es-PA" dirty="0" smtClean="0">
                <a:ea typeface="Calibri"/>
                <a:cs typeface="Times New Roman"/>
              </a:rPr>
              <a:t> </a:t>
            </a:r>
            <a:r>
              <a:rPr lang="es-PA" dirty="0">
                <a:ea typeface="Calibri"/>
                <a:cs typeface="Times New Roman"/>
              </a:rPr>
              <a:t>Análisis  crítico de textos </a:t>
            </a:r>
            <a:endParaRPr lang="es-PA" dirty="0"/>
          </a:p>
        </p:txBody>
      </p:sp>
      <p:pic>
        <p:nvPicPr>
          <p:cNvPr id="1026" name="Picture 2" descr="http://1.bp.blogspot.com/_iJIkbT7nhFM/S8kOW21iEQI/AAAAAAAAAJM/H16O5FA4_gA/s1600/lectu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44" y="2492896"/>
            <a:ext cx="4896544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660688"/>
          </a:xfrm>
        </p:spPr>
        <p:txBody>
          <a:bodyPr/>
          <a:lstStyle/>
          <a:p>
            <a:pPr algn="ctr"/>
            <a:r>
              <a:rPr lang="es-PA" dirty="0" smtClean="0"/>
              <a:t>ACTIVIDAD # 3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2800" dirty="0">
                <a:latin typeface="Calibri"/>
                <a:ea typeface="Calibri"/>
                <a:cs typeface="Times New Roman"/>
              </a:rPr>
              <a:t>¿Cómo orientar al estudiante para que presente un buen trabajo?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2800" dirty="0">
                <a:latin typeface="Calibri"/>
                <a:ea typeface="Calibri"/>
                <a:cs typeface="Times New Roman"/>
              </a:rPr>
              <a:t>Presentar una guía de trabajo.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2800" dirty="0">
                <a:latin typeface="Calibri"/>
                <a:ea typeface="Calibri"/>
                <a:cs typeface="Times New Roman"/>
              </a:rPr>
              <a:t>Sesión: 40 minutos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2800" dirty="0">
                <a:latin typeface="Calibri"/>
                <a:ea typeface="Calibri"/>
                <a:cs typeface="Times New Roman"/>
              </a:rPr>
              <a:t>Recurso: </a:t>
            </a:r>
            <a:r>
              <a:rPr lang="es-PA" sz="12800" dirty="0" smtClean="0">
                <a:latin typeface="Calibri"/>
                <a:ea typeface="Calibri"/>
                <a:cs typeface="Times New Roman"/>
              </a:rPr>
              <a:t>computadora</a:t>
            </a:r>
            <a:endParaRPr lang="es-PA" sz="128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PA" sz="12800" dirty="0">
                <a:latin typeface="Calibri"/>
                <a:ea typeface="Calibri"/>
                <a:cs typeface="Times New Roman"/>
              </a:rPr>
              <a:t>Observe la guía de trabajo.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PA" sz="12800" dirty="0">
                <a:latin typeface="Calibri"/>
                <a:ea typeface="Calibri"/>
                <a:cs typeface="Times New Roman"/>
              </a:rPr>
              <a:t>Desarrolle en casa.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es-PA" sz="12800" dirty="0">
                <a:latin typeface="Calibri"/>
                <a:ea typeface="Calibri"/>
                <a:cs typeface="Times New Roman"/>
              </a:rPr>
              <a:t>Exponga frente al grupo.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A" sz="4600" dirty="0">
                <a:latin typeface="Calibri"/>
                <a:ea typeface="Calibri"/>
                <a:cs typeface="Times New Roman"/>
              </a:rPr>
              <a:t> 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147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8824" cy="850106"/>
          </a:xfrm>
        </p:spPr>
        <p:txBody>
          <a:bodyPr>
            <a:normAutofit/>
          </a:bodyPr>
          <a:lstStyle/>
          <a:p>
            <a:pPr algn="ctr"/>
            <a:r>
              <a:rPr lang="es-PA" dirty="0" smtClean="0"/>
              <a:t>rúbrica</a:t>
            </a:r>
            <a:endParaRPr lang="es-PA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697492"/>
              </p:ext>
            </p:extLst>
          </p:nvPr>
        </p:nvGraphicFramePr>
        <p:xfrm>
          <a:off x="2051720" y="1556792"/>
          <a:ext cx="5832648" cy="4486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9270"/>
                <a:gridCol w="989965"/>
                <a:gridCol w="989965"/>
                <a:gridCol w="1076325"/>
                <a:gridCol w="99712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Criterios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Correcto y completo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Intermedio alto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Intermedio bajo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Incompleto e incorrecto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Originalidad del  cuento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 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Una cara de desarrollo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 dirty="0">
                          <a:effectLst/>
                        </a:rPr>
                        <a:t> 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Estructura del cuento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Ortografía y Redacción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Dibujo relacionado con el cuento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>
                          <a:effectLst/>
                        </a:rPr>
                        <a:t> </a:t>
                      </a:r>
                      <a:endParaRPr lang="es-P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1100" dirty="0">
                          <a:effectLst/>
                        </a:rPr>
                        <a:t> </a:t>
                      </a:r>
                      <a:endParaRPr lang="es-P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476672"/>
            <a:ext cx="8229600" cy="1143000"/>
          </a:xfrm>
        </p:spPr>
        <p:txBody>
          <a:bodyPr/>
          <a:lstStyle/>
          <a:p>
            <a:r>
              <a:rPr lang="es-PA" dirty="0" smtClean="0"/>
              <a:t>DESCRIPCIÓN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ea typeface="Calibri"/>
                <a:cs typeface="Times New Roman"/>
              </a:rPr>
              <a:t>Mi proyecto consiste en despertar en los adolescentes el interés por el hábito de la lectura para que aumenten  sus conocimientos y desarrollen una mejor </a:t>
            </a:r>
            <a:r>
              <a:rPr lang="es-PA" b="1" dirty="0">
                <a:ea typeface="Calibri"/>
                <a:cs typeface="Times New Roman"/>
              </a:rPr>
              <a:t>comprensión de  los textos.</a:t>
            </a:r>
            <a:endParaRPr lang="es-PA" dirty="0">
              <a:ea typeface="Calibri"/>
              <a:cs typeface="Times New Roman"/>
            </a:endParaRP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7783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err="1" smtClean="0"/>
              <a:t>MOTIVACiÓN</a:t>
            </a:r>
            <a:r>
              <a:rPr lang="es-PA" dirty="0" smtClean="0"/>
              <a:t> PARA LA LECTURA</a:t>
            </a:r>
            <a:endParaRPr lang="es-PA" dirty="0"/>
          </a:p>
        </p:txBody>
      </p:sp>
      <p:pic>
        <p:nvPicPr>
          <p:cNvPr id="4" name="YouTube - video motivacion lectura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38" y="1609725"/>
            <a:ext cx="6462712" cy="4846638"/>
          </a:xfrm>
        </p:spPr>
      </p:pic>
    </p:spTree>
    <p:extLst>
      <p:ext uri="{BB962C8B-B14F-4D97-AF65-F5344CB8AC3E}">
        <p14:creationId xmlns:p14="http://schemas.microsoft.com/office/powerpoint/2010/main" val="5109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normAutofit/>
          </a:bodyPr>
          <a:lstStyle/>
          <a:p>
            <a:r>
              <a:rPr lang="es-PA" dirty="0" smtClean="0"/>
              <a:t>ANÁLISIS CRÍTICO DE TEXTOS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4040188" cy="648072"/>
          </a:xfrm>
        </p:spPr>
        <p:txBody>
          <a:bodyPr/>
          <a:lstStyle/>
          <a:p>
            <a:r>
              <a:rPr lang="es-PA" dirty="0" smtClean="0"/>
              <a:t>FICHA TECNICA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4008" y="1196752"/>
            <a:ext cx="3520440" cy="457200"/>
          </a:xfrm>
        </p:spPr>
        <p:txBody>
          <a:bodyPr>
            <a:normAutofit/>
          </a:bodyPr>
          <a:lstStyle/>
          <a:p>
            <a:r>
              <a:rPr lang="es-PA" dirty="0" smtClean="0"/>
              <a:t>CENTRO EDUCATIVO EL CACAO</a:t>
            </a:r>
            <a:endParaRPr lang="es-PA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1844824"/>
            <a:ext cx="4040188" cy="4896543"/>
          </a:xfrm>
        </p:spPr>
        <p:txBody>
          <a:bodyPr>
            <a:normAutofit fontScale="92500" lnSpcReduction="10000"/>
          </a:bodyPr>
          <a:lstStyle/>
          <a:p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2" action="ppaction://hlinksldjump"/>
              </a:rPr>
              <a:t>Objetivos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Situación de aprendizaje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Pregunta generadora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Producto principal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Actividades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Actividad 1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Actividad  2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PA" dirty="0" smtClean="0">
                <a:solidFill>
                  <a:schemeClr val="accent6">
                    <a:lumMod val="75000"/>
                  </a:schemeClr>
                </a:solidFill>
                <a:hlinkClick r:id="rId9" action="ppaction://hlinksldjump"/>
              </a:rPr>
              <a:t>Actividad 3</a:t>
            </a:r>
            <a:endParaRPr lang="es-PA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PA" dirty="0" smtClean="0">
                <a:hlinkClick r:id="rId10" action="ppaction://hlinkfile"/>
              </a:rPr>
              <a:t>Rubricas</a:t>
            </a:r>
            <a:r>
              <a:rPr lang="es-PA" dirty="0" smtClean="0"/>
              <a:t> de evaluación para la actividad # 1</a:t>
            </a:r>
          </a:p>
          <a:p>
            <a:r>
              <a:rPr lang="es-PA" dirty="0" smtClean="0"/>
              <a:t>Ficha del estudiante</a:t>
            </a:r>
          </a:p>
          <a:p>
            <a:r>
              <a:rPr lang="es-PA" dirty="0" smtClean="0"/>
              <a:t>Diapositivas de mi proyecto</a:t>
            </a:r>
          </a:p>
          <a:p>
            <a:r>
              <a:rPr lang="es-PA" dirty="0" smtClean="0"/>
              <a:t>Autor: </a:t>
            </a:r>
            <a:r>
              <a:rPr lang="es-PA" dirty="0" smtClean="0">
                <a:hlinkClick r:id="rId11" action="ppaction://hlinksldjump"/>
              </a:rPr>
              <a:t>Zulay</a:t>
            </a:r>
            <a:r>
              <a:rPr lang="es-PA" dirty="0" smtClean="0"/>
              <a:t> Ortega</a:t>
            </a:r>
          </a:p>
          <a:p>
            <a:pPr marL="0" indent="0">
              <a:buNone/>
            </a:pPr>
            <a:endParaRPr lang="es-P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3528392" cy="319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162663" y="5733256"/>
            <a:ext cx="292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/>
              <a:t>DESCRIPCIÓN</a:t>
            </a:r>
          </a:p>
          <a:p>
            <a:pPr algn="ctr"/>
            <a:endParaRPr lang="es-PA" b="1" dirty="0"/>
          </a:p>
          <a:p>
            <a:pPr algn="ctr"/>
            <a:endParaRPr lang="es-PA" b="1" dirty="0"/>
          </a:p>
        </p:txBody>
      </p:sp>
      <p:cxnSp>
        <p:nvCxnSpPr>
          <p:cNvPr id="8" name="7 Conector angular"/>
          <p:cNvCxnSpPr/>
          <p:nvPr/>
        </p:nvCxnSpPr>
        <p:spPr>
          <a:xfrm rot="5400000">
            <a:off x="9756576" y="692696"/>
            <a:ext cx="216024" cy="2160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OBJETIVOS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420888"/>
            <a:ext cx="7239000" cy="4846320"/>
          </a:xfrm>
        </p:spPr>
        <p:txBody>
          <a:bodyPr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s-PA" dirty="0" smtClean="0">
                <a:effectLst/>
                <a:latin typeface="Tahoma"/>
                <a:ea typeface="Times New Roman"/>
                <a:cs typeface="Times New Roman"/>
              </a:rPr>
              <a:t>Analizar discursos orales y escritos, interpretándolos con una actitud crítica para aplicarlos a nuevas situaciones de aprendizaje.</a:t>
            </a:r>
            <a:endParaRPr lang="es-PA" sz="2800" dirty="0">
              <a:ea typeface="Calibri"/>
              <a:cs typeface="Times New Roman"/>
            </a:endParaRP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4809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Situación de aprendizaje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A" dirty="0">
                <a:ea typeface="Calibri"/>
                <a:cs typeface="Times New Roman"/>
              </a:rPr>
              <a:t>El año pasado  le asigne a un grupo de estudiantes  de 7° que analizarán una noticia del periódico desde un punto de vista crítico      </a:t>
            </a:r>
            <a:r>
              <a:rPr lang="es-PA" dirty="0" smtClean="0">
                <a:ea typeface="Calibri"/>
                <a:cs typeface="Times New Roman"/>
              </a:rPr>
              <a:t>Y </a:t>
            </a:r>
            <a:r>
              <a:rPr lang="es-PA" dirty="0">
                <a:ea typeface="Calibri"/>
                <a:cs typeface="Times New Roman"/>
              </a:rPr>
              <a:t>al escuchar el taller de José pude observar que el análisis no era tan profundo, que el desarrollo del trabajo era bastante pobre; ya que sólo leen y no se preocupan por entender y analizar un texto para poder emitir un juicio acorde con los problemas políticos y sociales que se dan a diario en nuestro país.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A" dirty="0">
                <a:ea typeface="Calibri"/>
                <a:cs typeface="Times New Roman"/>
              </a:rPr>
              <a:t>Luego de escuchar varios talleres llegué a la conclusión que para motivar a los jóvenes sobre el hábito de la lectura hay que asignarles temas de su interés tales como: deporte , computadoras  </a:t>
            </a:r>
            <a:r>
              <a:rPr lang="es-PA" dirty="0" smtClean="0">
                <a:ea typeface="Calibri"/>
                <a:cs typeface="Times New Roman"/>
              </a:rPr>
              <a:t>celulares </a:t>
            </a:r>
            <a:r>
              <a:rPr lang="es-PA" dirty="0">
                <a:ea typeface="Calibri"/>
                <a:cs typeface="Times New Roman"/>
              </a:rPr>
              <a:t>, otros.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136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PREGUNTA GENERADORA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332037"/>
            <a:ext cx="82296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latin typeface="Arial Black" pitchFamily="34" charset="0"/>
                <a:ea typeface="Calibri"/>
                <a:cs typeface="Times New Roman"/>
              </a:rPr>
              <a:t>¿</a:t>
            </a:r>
            <a:r>
              <a:rPr lang="es-PA" sz="3600" dirty="0">
                <a:latin typeface="Arial Black" pitchFamily="34" charset="0"/>
                <a:ea typeface="Calibri"/>
                <a:cs typeface="Times New Roman"/>
              </a:rPr>
              <a:t>Cómo  hacer  que los estudiantes se interesen por la lectura?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8922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Producto principal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76872"/>
            <a:ext cx="7239000" cy="484632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3600" dirty="0">
                <a:latin typeface="Calibri"/>
                <a:ea typeface="Calibri"/>
                <a:cs typeface="Times New Roman"/>
              </a:rPr>
              <a:t>Estudiantes críticos y creativos capaces de analizar un texto.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4708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ACTIVIDADES</a:t>
            </a:r>
            <a:endParaRPr lang="es-P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7815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4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ACTIVIDAD # 1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ea typeface="Calibri"/>
                <a:cs typeface="Times New Roman"/>
              </a:rPr>
              <a:t>¿Cómo lograr que el joven se preocupe por mejorar su nivel de aprendizaje a través de la lectura.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ea typeface="Calibri"/>
                <a:cs typeface="Times New Roman"/>
              </a:rPr>
              <a:t>Presentar un video para motivar al estudiante que se interese por el hábito de la lectura</a:t>
            </a:r>
            <a:r>
              <a:rPr lang="es-PA" dirty="0" smtClean="0">
                <a:ea typeface="Calibri"/>
                <a:cs typeface="Times New Roman"/>
              </a:rPr>
              <a:t>.</a:t>
            </a:r>
            <a:endParaRPr lang="es-PA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ea typeface="Calibri"/>
                <a:cs typeface="Times New Roman"/>
              </a:rPr>
              <a:t>Sesión:  40 minutos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dirty="0">
                <a:ea typeface="Calibri"/>
                <a:cs typeface="Times New Roman"/>
              </a:rPr>
              <a:t>Recurso:  videos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7593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ACTIVIDAD # 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>
                <a:latin typeface="Calibri"/>
                <a:ea typeface="Calibri"/>
                <a:cs typeface="Times New Roman"/>
              </a:rPr>
              <a:t>¿Cómo crear en el joven el interés por la elaboración de un texto?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 smtClean="0">
                <a:latin typeface="Calibri"/>
                <a:ea typeface="Calibri"/>
                <a:cs typeface="Times New Roman"/>
              </a:rPr>
              <a:t>Asignar </a:t>
            </a:r>
            <a:r>
              <a:rPr lang="es-PA" sz="14400" dirty="0">
                <a:latin typeface="Calibri"/>
                <a:ea typeface="Calibri"/>
                <a:cs typeface="Times New Roman"/>
              </a:rPr>
              <a:t>lecturas y sus guías para que el estudiante observe y pueda  desarrollar su imaginación al crear un texto</a:t>
            </a:r>
            <a:r>
              <a:rPr lang="es-PA" sz="14400" dirty="0" smtClean="0">
                <a:latin typeface="Calibri"/>
                <a:ea typeface="Calibri"/>
                <a:cs typeface="Times New Roman"/>
              </a:rPr>
              <a:t>.</a:t>
            </a:r>
            <a:endParaRPr lang="es-PA" sz="14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>
                <a:latin typeface="Calibri"/>
                <a:ea typeface="Calibri"/>
                <a:cs typeface="Times New Roman"/>
              </a:rPr>
              <a:t>Sesión: 40 minutos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>
                <a:latin typeface="Calibri"/>
                <a:ea typeface="Calibri"/>
                <a:cs typeface="Times New Roman"/>
              </a:rPr>
              <a:t>Recurso: diapositivas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>
                <a:latin typeface="Calibri"/>
                <a:ea typeface="Calibri"/>
                <a:cs typeface="Times New Roman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PA" sz="14400" dirty="0">
                <a:latin typeface="Calibri"/>
                <a:ea typeface="Calibri"/>
                <a:cs typeface="Times New Roman"/>
              </a:rPr>
              <a:t>Escoja el tema a desarrollar.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PA" sz="14400" dirty="0">
                <a:latin typeface="Calibri"/>
                <a:ea typeface="Calibri"/>
                <a:cs typeface="Times New Roman"/>
              </a:rPr>
              <a:t>Trabaje en casa.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PA" sz="14400" dirty="0">
                <a:latin typeface="Calibri"/>
                <a:ea typeface="Calibri"/>
                <a:cs typeface="Times New Roman"/>
              </a:rPr>
              <a:t>Presente su trabajo frente al grupo.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A" sz="14400" dirty="0">
                <a:latin typeface="Calibri"/>
                <a:ea typeface="Calibri"/>
                <a:cs typeface="Times New Roman"/>
              </a:rPr>
              <a:t> 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748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223</TotalTime>
  <Words>431</Words>
  <Application>Microsoft Office PowerPoint</Application>
  <PresentationFormat>Presentación en pantalla (4:3)</PresentationFormat>
  <Paragraphs>101</Paragraphs>
  <Slides>13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Opulento</vt:lpstr>
      <vt:lpstr> Análisis  crítico de textos </vt:lpstr>
      <vt:lpstr>ANÁLISIS CRÍTICO DE TEXTOS</vt:lpstr>
      <vt:lpstr>OBJETIVOS</vt:lpstr>
      <vt:lpstr>Situación de aprendizaje</vt:lpstr>
      <vt:lpstr>PREGUNTA GENERADORA</vt:lpstr>
      <vt:lpstr>Producto principal</vt:lpstr>
      <vt:lpstr>ACTIVIDADES</vt:lpstr>
      <vt:lpstr>ACTIVIDAD # 1</vt:lpstr>
      <vt:lpstr>ACTIVIDAD # 2</vt:lpstr>
      <vt:lpstr>ACTIVIDAD # 3</vt:lpstr>
      <vt:lpstr>rúbrica</vt:lpstr>
      <vt:lpstr>DESCRIPCIÓN</vt:lpstr>
      <vt:lpstr>MOTIVACiÓN PARA LA LECTURA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 crítico de textos</dc:title>
  <dc:creator>Estudiante</dc:creator>
  <cp:lastModifiedBy>Estudiante</cp:lastModifiedBy>
  <cp:revision>22</cp:revision>
  <dcterms:created xsi:type="dcterms:W3CDTF">2011-02-04T05:58:41Z</dcterms:created>
  <dcterms:modified xsi:type="dcterms:W3CDTF">2011-02-04T14:26:17Z</dcterms:modified>
</cp:coreProperties>
</file>