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65" r:id="rId3"/>
    <p:sldId id="257" r:id="rId4"/>
    <p:sldId id="258" r:id="rId5"/>
    <p:sldId id="259" r:id="rId6"/>
    <p:sldId id="263" r:id="rId7"/>
    <p:sldId id="260" r:id="rId8"/>
    <p:sldId id="266" r:id="rId9"/>
    <p:sldId id="262" r:id="rId10"/>
    <p:sldId id="264" r:id="rId11"/>
    <p:sldId id="261" r:id="rId1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8" d="100"/>
          <a:sy n="78" d="100"/>
        </p:scale>
        <p:origin x="-178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EB20FA0-7B39-48E4-A818-B980A9EBA3D6}" type="datetimeFigureOut">
              <a:rPr lang="es-PA" smtClean="0"/>
              <a:t>09/30/2011</a:t>
            </a:fld>
            <a:endParaRPr lang="es-P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P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D78822B-098C-49EE-95BA-BCA374D0AE48}" type="slidenum">
              <a:rPr lang="es-PA" smtClean="0"/>
              <a:t>‹Nº›</a:t>
            </a:fld>
            <a:endParaRPr lang="es-P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EB20FA0-7B39-48E4-A818-B980A9EBA3D6}" type="datetimeFigureOut">
              <a:rPr lang="es-PA" smtClean="0"/>
              <a:t>09/30/2011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EB20FA0-7B39-48E4-A818-B980A9EBA3D6}" type="datetimeFigureOut">
              <a:rPr lang="es-PA" smtClean="0"/>
              <a:t>09/30/2011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EB20FA0-7B39-48E4-A818-B980A9EBA3D6}" type="datetimeFigureOut">
              <a:rPr lang="es-PA" smtClean="0"/>
              <a:t>09/30/2011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EB20FA0-7B39-48E4-A818-B980A9EBA3D6}" type="datetimeFigureOut">
              <a:rPr lang="es-PA" smtClean="0"/>
              <a:t>09/30/2011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3EB20FA0-7B39-48E4-A818-B980A9EBA3D6}" type="datetimeFigureOut">
              <a:rPr lang="es-PA" smtClean="0"/>
              <a:t>09/30/2011</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BD78822B-098C-49EE-95BA-BCA374D0AE48}" type="slidenum">
              <a:rPr lang="es-PA" smtClean="0"/>
              <a:t>‹Nº›</a:t>
            </a:fld>
            <a:endParaRPr lang="es-PA"/>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EB20FA0-7B39-48E4-A818-B980A9EBA3D6}" type="datetimeFigureOut">
              <a:rPr lang="es-PA" smtClean="0"/>
              <a:t>09/30/2011</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EB20FA0-7B39-48E4-A818-B980A9EBA3D6}" type="datetimeFigureOut">
              <a:rPr lang="es-PA" smtClean="0"/>
              <a:t>09/30/2011</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B20FA0-7B39-48E4-A818-B980A9EBA3D6}" type="datetimeFigureOut">
              <a:rPr lang="es-PA" smtClean="0"/>
              <a:t>09/30/2011</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EB20FA0-7B39-48E4-A818-B980A9EBA3D6}" type="datetimeFigureOut">
              <a:rPr lang="es-PA" smtClean="0"/>
              <a:t>09/30/2011</a:t>
            </a:fld>
            <a:endParaRPr lang="es-PA"/>
          </a:p>
        </p:txBody>
      </p:sp>
      <p:sp>
        <p:nvSpPr>
          <p:cNvPr id="7" name="Slide Number Placeholder 6"/>
          <p:cNvSpPr>
            <a:spLocks noGrp="1"/>
          </p:cNvSpPr>
          <p:nvPr>
            <p:ph type="sldNum" sz="quarter" idx="12"/>
          </p:nvPr>
        </p:nvSpPr>
        <p:spPr/>
        <p:txBody>
          <a:bodyPr/>
          <a:lstStyle/>
          <a:p>
            <a:fld id="{BD78822B-098C-49EE-95BA-BCA374D0AE48}" type="slidenum">
              <a:rPr lang="es-PA" smtClean="0"/>
              <a:t>‹Nº›</a:t>
            </a:fld>
            <a:endParaRPr lang="es-P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EB20FA0-7B39-48E4-A818-B980A9EBA3D6}" type="datetimeFigureOut">
              <a:rPr lang="es-PA" smtClean="0"/>
              <a:t>09/30/2011</a:t>
            </a:fld>
            <a:endParaRPr lang="es-P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A"/>
          </a:p>
        </p:txBody>
      </p:sp>
      <p:sp>
        <p:nvSpPr>
          <p:cNvPr id="7" name="Slide Number Placeholder 6"/>
          <p:cNvSpPr>
            <a:spLocks noGrp="1"/>
          </p:cNvSpPr>
          <p:nvPr>
            <p:ph type="sldNum" sz="quarter" idx="12"/>
          </p:nvPr>
        </p:nvSpPr>
        <p:spPr/>
        <p:txBody>
          <a:bodyPr/>
          <a:lstStyle/>
          <a:p>
            <a:fld id="{BD78822B-098C-49EE-95BA-BCA374D0AE48}" type="slidenum">
              <a:rPr lang="es-PA" smtClean="0"/>
              <a:t>‹Nº›</a:t>
            </a:fld>
            <a:endParaRPr lang="es-P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EB20FA0-7B39-48E4-A818-B980A9EBA3D6}" type="datetimeFigureOut">
              <a:rPr lang="es-PA" smtClean="0"/>
              <a:t>09/30/2011</a:t>
            </a:fld>
            <a:endParaRPr lang="es-P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P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D78822B-098C-49EE-95BA-BCA374D0AE48}"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PA" smtClean="0"/>
              <a:t>El Sol fuente de vida</a:t>
            </a:r>
            <a:r>
              <a:rPr lang="es-MX" smtClean="0"/>
              <a:t>  </a:t>
            </a:r>
            <a:r>
              <a:rPr lang="es-PA" smtClean="0"/>
              <a:t>para todos los seres vivos que habitan en el planeta tierra.</a:t>
            </a:r>
            <a:br>
              <a:rPr lang="es-PA" smtClean="0"/>
            </a:br>
            <a:r>
              <a:rPr lang="es-PA" smtClean="0"/>
              <a:t> </a:t>
            </a:r>
            <a:br>
              <a:rPr lang="es-PA" smtClean="0"/>
            </a:br>
            <a:r>
              <a:rPr lang="es-MX" smtClean="0"/>
              <a:t> .</a:t>
            </a:r>
            <a:r>
              <a:rPr lang="es-PA" smtClean="0"/>
              <a:t/>
            </a:r>
            <a:br>
              <a:rPr lang="es-PA" smtClean="0"/>
            </a:br>
            <a:endParaRPr lang="es-PA" dirty="0"/>
          </a:p>
        </p:txBody>
      </p:sp>
      <p:sp>
        <p:nvSpPr>
          <p:cNvPr id="3" name="2 Subtítulo"/>
          <p:cNvSpPr>
            <a:spLocks noGrp="1"/>
          </p:cNvSpPr>
          <p:nvPr>
            <p:ph type="subTitle" idx="1"/>
          </p:nvPr>
        </p:nvSpPr>
        <p:spPr/>
        <p:txBody>
          <a:bodyPr>
            <a:normAutofit/>
          </a:bodyPr>
          <a:lstStyle/>
          <a:p>
            <a:r>
              <a:rPr lang="es-PA" smtClean="0"/>
              <a:t> Preparado por:</a:t>
            </a:r>
          </a:p>
          <a:p>
            <a:r>
              <a:rPr lang="es-PA" smtClean="0"/>
              <a:t>Mirta Martinez</a:t>
            </a:r>
          </a:p>
          <a:p>
            <a:r>
              <a:rPr lang="es-PA" smtClean="0"/>
              <a:t>Escuela Samaria Sinai</a:t>
            </a:r>
            <a:endParaRPr lang="es-PA" dirty="0"/>
          </a:p>
        </p:txBody>
      </p:sp>
      <p:pic>
        <p:nvPicPr>
          <p:cNvPr id="1026" name="Picture 2" descr="C:\Users\Estudiante\AppData\Local\Microsoft\Windows\Temporary Internet Files\Content.IE5\92OU8L83\MC90029586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8486" y="2060848"/>
            <a:ext cx="4153073"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281025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852936"/>
            <a:ext cx="8229600" cy="1143000"/>
          </a:xfrm>
        </p:spPr>
        <p:txBody>
          <a:bodyPr>
            <a:normAutofit fontScale="90000"/>
          </a:bodyPr>
          <a:lstStyle/>
          <a:p>
            <a:pPr algn="l"/>
            <a:r>
              <a:rPr lang="es-PA" sz="3100" dirty="0"/>
              <a:t/>
            </a:r>
            <a:br>
              <a:rPr lang="es-PA" sz="3100" dirty="0"/>
            </a:br>
            <a:r>
              <a:rPr lang="es-PA" sz="3100" dirty="0"/>
              <a:t> </a:t>
            </a:r>
            <a:r>
              <a:rPr lang="es-PA" sz="2800" dirty="0" smtClean="0"/>
              <a:t> Tarea N3</a:t>
            </a:r>
            <a:br>
              <a:rPr lang="es-PA" sz="2800" dirty="0" smtClean="0"/>
            </a:br>
            <a:r>
              <a:rPr lang="es-PA" sz="3100" dirty="0" smtClean="0"/>
              <a:t>Luego de haber ilustrado sus conocimientos sobre el tema, cada grupo será capaz </a:t>
            </a:r>
            <a:br>
              <a:rPr lang="es-PA" sz="3100" dirty="0" smtClean="0"/>
            </a:br>
            <a:r>
              <a:rPr lang="es-PA" sz="3100" dirty="0" smtClean="0"/>
              <a:t>de realizar la siguiente investigación buscando apoyo de los siguientes componentes: </a:t>
            </a:r>
            <a:br>
              <a:rPr lang="es-PA" sz="3100" dirty="0" smtClean="0"/>
            </a:br>
            <a:r>
              <a:rPr lang="es-PA" sz="3100" dirty="0" smtClean="0"/>
              <a:t>Libros de ciencias naturales de tercer grado de diferentes editoriales.</a:t>
            </a:r>
            <a:br>
              <a:rPr lang="es-PA" sz="3100" dirty="0" smtClean="0"/>
            </a:br>
            <a:r>
              <a:rPr lang="es-PA" sz="3100" dirty="0" smtClean="0"/>
              <a:t>Utilizarán internet para retroalimentar y activar los conocimientos con apoyo de imágenes, diapositivas, cuadros donde muestre los beneficios que  ofrece el sol y que componentes reciben la luz solar para su función, utilizar el programa de Word para copiar todo el trabajo </a:t>
            </a:r>
            <a:r>
              <a:rPr lang="es-PA" sz="3100" dirty="0"/>
              <a:t/>
            </a:r>
            <a:br>
              <a:rPr lang="es-PA" sz="3100" dirty="0"/>
            </a:br>
            <a:r>
              <a:rPr lang="es-PA" sz="3100" dirty="0"/>
              <a:t/>
            </a:r>
            <a:br>
              <a:rPr lang="es-PA" sz="3100" dirty="0"/>
            </a:br>
            <a:endParaRPr lang="es-PA" sz="3100" dirty="0"/>
          </a:p>
        </p:txBody>
      </p:sp>
      <p:sp>
        <p:nvSpPr>
          <p:cNvPr id="3" name="2 Marcador de contenido"/>
          <p:cNvSpPr>
            <a:spLocks noGrp="1"/>
          </p:cNvSpPr>
          <p:nvPr>
            <p:ph idx="1"/>
          </p:nvPr>
        </p:nvSpPr>
        <p:spPr/>
        <p:txBody>
          <a:bodyPr/>
          <a:lstStyle/>
          <a:p>
            <a:endParaRPr lang="es-PA" dirty="0" smtClean="0"/>
          </a:p>
          <a:p>
            <a:endParaRPr lang="es-PA" dirty="0"/>
          </a:p>
          <a:p>
            <a:endParaRPr lang="es-PA" dirty="0" smtClean="0"/>
          </a:p>
          <a:p>
            <a:endParaRPr lang="es-PA" dirty="0"/>
          </a:p>
          <a:p>
            <a:endParaRPr lang="es-PA" dirty="0" smtClean="0"/>
          </a:p>
          <a:p>
            <a:endParaRPr lang="es-PA" dirty="0"/>
          </a:p>
          <a:p>
            <a:endParaRPr lang="es-PA" dirty="0" smtClean="0"/>
          </a:p>
          <a:p>
            <a:pPr marL="0" indent="0">
              <a:buNone/>
            </a:pPr>
            <a:endParaRPr lang="es-PA" dirty="0"/>
          </a:p>
        </p:txBody>
      </p:sp>
      <p:pic>
        <p:nvPicPr>
          <p:cNvPr id="6146" name="Picture 2" descr="C:\Users\Estudiante\AppData\Local\Microsoft\Windows\Temporary Internet Files\Content.IE5\HCHDR1FX\MP90043329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2132856"/>
            <a:ext cx="947199" cy="413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952045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260648"/>
            <a:ext cx="8153400" cy="990600"/>
          </a:xfrm>
        </p:spPr>
        <p:txBody>
          <a:bodyPr/>
          <a:lstStyle/>
          <a:p>
            <a:r>
              <a:rPr lang="es-PA" smtClean="0"/>
              <a:t>CRITERIOS DE EVALUACIÓN</a:t>
            </a:r>
            <a:endParaRPr lang="es-PA"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079422874"/>
              </p:ext>
            </p:extLst>
          </p:nvPr>
        </p:nvGraphicFramePr>
        <p:xfrm>
          <a:off x="179512" y="1574605"/>
          <a:ext cx="8280920" cy="5309962"/>
        </p:xfrm>
        <a:graphic>
          <a:graphicData uri="http://schemas.openxmlformats.org/drawingml/2006/table">
            <a:tbl>
              <a:tblPr firstRow="1" firstCol="1" lastRow="1" lastCol="1" bandRow="1" bandCol="1">
                <a:tableStyleId>{5C22544A-7EE6-4342-B048-85BDC9FD1C3A}</a:tableStyleId>
              </a:tblPr>
              <a:tblGrid>
                <a:gridCol w="791137"/>
                <a:gridCol w="1626545"/>
                <a:gridCol w="1510948"/>
                <a:gridCol w="1471970"/>
                <a:gridCol w="2880320"/>
              </a:tblGrid>
              <a:tr h="774275">
                <a:tc>
                  <a:txBody>
                    <a:bodyPr/>
                    <a:lstStyle/>
                    <a:p>
                      <a:endParaRPr lang="es-PA" dirty="0"/>
                    </a:p>
                  </a:txBody>
                  <a:tcPr marL="40645" marR="40645" marT="0" marB="0" anchor="ctr"/>
                </a:tc>
                <a:tc>
                  <a:txBody>
                    <a:bodyPr/>
                    <a:lstStyle/>
                    <a:p>
                      <a:pPr marR="31115" algn="ctr">
                        <a:spcAft>
                          <a:spcPts val="0"/>
                        </a:spcAft>
                        <a:tabLst>
                          <a:tab pos="845820" algn="l"/>
                        </a:tabLst>
                      </a:pPr>
                      <a:r>
                        <a:rPr lang="es-MX" sz="600">
                          <a:effectLst/>
                        </a:rPr>
                        <a:t>4</a:t>
                      </a:r>
                      <a:endParaRPr lang="es-PA" sz="700">
                        <a:effectLst/>
                      </a:endParaRPr>
                    </a:p>
                    <a:p>
                      <a:pPr marR="31115" algn="ctr">
                        <a:spcAft>
                          <a:spcPts val="0"/>
                        </a:spcAft>
                        <a:tabLst>
                          <a:tab pos="845820" algn="l"/>
                        </a:tabLst>
                      </a:pPr>
                      <a:r>
                        <a:rPr lang="es-MX" sz="600">
                          <a:effectLst/>
                        </a:rPr>
                        <a:t>Excelente</a:t>
                      </a:r>
                      <a:endParaRPr lang="es-PA" sz="700">
                        <a:effectLst/>
                        <a:latin typeface="Times New Roman"/>
                        <a:ea typeface="Times New Roman"/>
                        <a:cs typeface="Times New Roman"/>
                      </a:endParaRPr>
                    </a:p>
                  </a:txBody>
                  <a:tcPr marL="40645" marR="40645" marT="0" marB="0" anchor="ctr"/>
                </a:tc>
                <a:tc>
                  <a:txBody>
                    <a:bodyPr/>
                    <a:lstStyle/>
                    <a:p>
                      <a:pPr marR="31115" algn="ctr">
                        <a:spcAft>
                          <a:spcPts val="0"/>
                        </a:spcAft>
                      </a:pPr>
                      <a:r>
                        <a:rPr lang="es-MX" sz="600">
                          <a:effectLst/>
                        </a:rPr>
                        <a:t>3</a:t>
                      </a:r>
                      <a:endParaRPr lang="es-PA" sz="700">
                        <a:effectLst/>
                      </a:endParaRPr>
                    </a:p>
                    <a:p>
                      <a:pPr marR="31115" algn="ctr">
                        <a:spcAft>
                          <a:spcPts val="0"/>
                        </a:spcAft>
                      </a:pPr>
                      <a:r>
                        <a:rPr lang="es-MX" sz="600">
                          <a:effectLst/>
                        </a:rPr>
                        <a:t>Bueno</a:t>
                      </a:r>
                      <a:endParaRPr lang="es-PA" sz="700">
                        <a:effectLst/>
                        <a:latin typeface="Times New Roman"/>
                        <a:ea typeface="Times New Roman"/>
                        <a:cs typeface="Times New Roman"/>
                      </a:endParaRPr>
                    </a:p>
                  </a:txBody>
                  <a:tcPr marL="40645" marR="40645" marT="0" marB="0" anchor="ctr"/>
                </a:tc>
                <a:tc>
                  <a:txBody>
                    <a:bodyPr/>
                    <a:lstStyle/>
                    <a:p>
                      <a:pPr marR="31115" algn="ctr">
                        <a:spcAft>
                          <a:spcPts val="0"/>
                        </a:spcAft>
                      </a:pPr>
                      <a:r>
                        <a:rPr lang="es-MX" sz="600">
                          <a:effectLst/>
                        </a:rPr>
                        <a:t>2</a:t>
                      </a:r>
                      <a:endParaRPr lang="es-PA" sz="700">
                        <a:effectLst/>
                      </a:endParaRPr>
                    </a:p>
                    <a:p>
                      <a:pPr marR="31115" algn="ctr">
                        <a:spcAft>
                          <a:spcPts val="0"/>
                        </a:spcAft>
                      </a:pPr>
                      <a:r>
                        <a:rPr lang="es-MX" sz="600">
                          <a:effectLst/>
                        </a:rPr>
                        <a:t>Regular</a:t>
                      </a:r>
                      <a:endParaRPr lang="es-PA" sz="700">
                        <a:effectLst/>
                        <a:latin typeface="Times New Roman"/>
                        <a:ea typeface="Times New Roman"/>
                        <a:cs typeface="Times New Roman"/>
                      </a:endParaRPr>
                    </a:p>
                  </a:txBody>
                  <a:tcPr marL="40645" marR="40645" marT="0" marB="0" anchor="ctr"/>
                </a:tc>
                <a:tc>
                  <a:txBody>
                    <a:bodyPr/>
                    <a:lstStyle/>
                    <a:p>
                      <a:pPr marR="31115" algn="ctr">
                        <a:spcAft>
                          <a:spcPts val="0"/>
                        </a:spcAft>
                      </a:pPr>
                      <a:r>
                        <a:rPr lang="es-MX" sz="600" dirty="0">
                          <a:effectLst/>
                        </a:rPr>
                        <a:t>1</a:t>
                      </a:r>
                      <a:endParaRPr lang="es-PA" sz="700" dirty="0">
                        <a:effectLst/>
                      </a:endParaRPr>
                    </a:p>
                    <a:p>
                      <a:pPr marR="31115" algn="ctr">
                        <a:spcAft>
                          <a:spcPts val="0"/>
                        </a:spcAft>
                      </a:pPr>
                      <a:r>
                        <a:rPr lang="es-MX" sz="600" dirty="0">
                          <a:effectLst/>
                        </a:rPr>
                        <a:t>Deficientes</a:t>
                      </a:r>
                      <a:endParaRPr lang="es-PA" sz="700" dirty="0">
                        <a:effectLst/>
                      </a:endParaRPr>
                    </a:p>
                    <a:p>
                      <a:pPr marR="31115" algn="ctr">
                        <a:spcAft>
                          <a:spcPts val="0"/>
                        </a:spcAft>
                      </a:pPr>
                      <a:r>
                        <a:rPr lang="es-MX" sz="600" dirty="0">
                          <a:effectLst/>
                        </a:rPr>
                        <a:t> </a:t>
                      </a:r>
                      <a:endParaRPr lang="es-PA" sz="700" dirty="0">
                        <a:effectLst/>
                        <a:latin typeface="Times New Roman"/>
                        <a:ea typeface="Times New Roman"/>
                        <a:cs typeface="Times New Roman"/>
                      </a:endParaRPr>
                    </a:p>
                  </a:txBody>
                  <a:tcPr marL="40645" marR="40645" marT="0" marB="0" anchor="ctr"/>
                </a:tc>
              </a:tr>
              <a:tr h="946458">
                <a:tc>
                  <a:txBody>
                    <a:bodyPr/>
                    <a:lstStyle/>
                    <a:p>
                      <a:r>
                        <a:rPr lang="es-PA" dirty="0" smtClean="0"/>
                        <a:t>Preguntas sobre el tema</a:t>
                      </a:r>
                      <a:endParaRPr lang="es-PA" dirty="0"/>
                    </a:p>
                  </a:txBody>
                  <a:tcPr marL="40645" marR="40645" marT="0" marB="0" anchor="ctr"/>
                </a:tc>
                <a:tc>
                  <a:txBody>
                    <a:bodyPr/>
                    <a:lstStyle/>
                    <a:p>
                      <a:pPr marR="32385" algn="just">
                        <a:spcBef>
                          <a:spcPts val="100"/>
                        </a:spcBef>
                        <a:spcAft>
                          <a:spcPts val="0"/>
                        </a:spcAft>
                        <a:tabLst>
                          <a:tab pos="845820" algn="l"/>
                        </a:tabLst>
                      </a:pPr>
                      <a:r>
                        <a:rPr lang="es-MX" sz="600" dirty="0">
                          <a:effectLst/>
                        </a:rPr>
                        <a:t>Las preguntas fueron contestadas sin ningún error.</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Las preguntas contestadas  no llenaron todas las expectativas deseadas</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Las preguntas fueron contestadas con varios errores</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Las preguntas fueron contestadas con muchos errores</a:t>
                      </a:r>
                      <a:endParaRPr lang="es-PA" sz="700" dirty="0">
                        <a:effectLst/>
                        <a:latin typeface="Times New Roman"/>
                        <a:ea typeface="Times New Roman"/>
                        <a:cs typeface="Times New Roman"/>
                      </a:endParaRPr>
                    </a:p>
                  </a:txBody>
                  <a:tcPr marL="40645" marR="40645" marT="0" marB="0"/>
                </a:tc>
              </a:tr>
              <a:tr h="663155">
                <a:tc>
                  <a:txBody>
                    <a:bodyPr/>
                    <a:lstStyle/>
                    <a:p>
                      <a:pPr marR="32385">
                        <a:spcBef>
                          <a:spcPts val="100"/>
                        </a:spcBef>
                        <a:spcAft>
                          <a:spcPts val="0"/>
                        </a:spcAft>
                      </a:pPr>
                      <a:r>
                        <a:rPr lang="es-MX" sz="600">
                          <a:effectLst/>
                        </a:rPr>
                        <a:t>Organización del trabajo </a:t>
                      </a:r>
                      <a:endParaRPr lang="es-PA" sz="700">
                        <a:effectLst/>
                        <a:latin typeface="Times New Roman"/>
                        <a:ea typeface="Times New Roman"/>
                        <a:cs typeface="Times New Roman"/>
                      </a:endParaRPr>
                    </a:p>
                  </a:txBody>
                  <a:tcPr marL="40645" marR="40645" marT="0" marB="0" anchor="ctr"/>
                </a:tc>
                <a:tc>
                  <a:txBody>
                    <a:bodyPr/>
                    <a:lstStyle/>
                    <a:p>
                      <a:pPr marR="32385" algn="just">
                        <a:spcBef>
                          <a:spcPts val="100"/>
                        </a:spcBef>
                        <a:spcAft>
                          <a:spcPts val="0"/>
                        </a:spcAft>
                        <a:tabLst>
                          <a:tab pos="845820" algn="l"/>
                        </a:tabLst>
                      </a:pPr>
                      <a:r>
                        <a:rPr lang="es-MX" sz="600">
                          <a:effectLst/>
                        </a:rPr>
                        <a:t>La organización del trabajo fue excelente cada uno estaba pendiente de sus responsabilidades</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   organización del  trabajo estuvo bien pero no lleno las expectativas deseadas</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La organización del trabajo  fue irregular no se prepararon  , se observó mucha irresponsabilidad</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La organización del trabajo fue deficiente no se prepararon fallaron en sus responsabilidades.</a:t>
                      </a:r>
                      <a:endParaRPr lang="es-PA" sz="700" dirty="0">
                        <a:effectLst/>
                        <a:latin typeface="Times New Roman"/>
                        <a:ea typeface="Times New Roman"/>
                        <a:cs typeface="Times New Roman"/>
                      </a:endParaRPr>
                    </a:p>
                  </a:txBody>
                  <a:tcPr marL="40645" marR="40645" marT="0" marB="0"/>
                </a:tc>
              </a:tr>
              <a:tr h="841100">
                <a:tc>
                  <a:txBody>
                    <a:bodyPr/>
                    <a:lstStyle/>
                    <a:p>
                      <a:pPr marR="32385">
                        <a:spcBef>
                          <a:spcPts val="100"/>
                        </a:spcBef>
                        <a:spcAft>
                          <a:spcPts val="0"/>
                        </a:spcAft>
                      </a:pPr>
                      <a:r>
                        <a:rPr lang="es-MX" sz="600" dirty="0">
                          <a:effectLst/>
                        </a:rPr>
                        <a:t>EXPOSICION</a:t>
                      </a:r>
                      <a:endParaRPr lang="es-PA" sz="700" dirty="0">
                        <a:effectLst/>
                        <a:latin typeface="Times New Roman"/>
                        <a:ea typeface="Times New Roman"/>
                        <a:cs typeface="Times New Roman"/>
                      </a:endParaRPr>
                    </a:p>
                  </a:txBody>
                  <a:tcPr marL="40645" marR="40645" marT="0" marB="0" anchor="ctr"/>
                </a:tc>
                <a:tc>
                  <a:txBody>
                    <a:bodyPr/>
                    <a:lstStyle/>
                    <a:p>
                      <a:pPr marR="32385" algn="just">
                        <a:spcBef>
                          <a:spcPts val="100"/>
                        </a:spcBef>
                        <a:spcAft>
                          <a:spcPts val="0"/>
                        </a:spcAft>
                        <a:tabLst>
                          <a:tab pos="845820" algn="l"/>
                        </a:tabLst>
                      </a:pPr>
                      <a:r>
                        <a:rPr lang="es-MX" sz="600" dirty="0">
                          <a:effectLst/>
                        </a:rPr>
                        <a:t>La exposición del trabajo escrito y expositivo fue excelente ya que los parámetros trazados fueron presentados con mucha creatividad</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 exposición y presentación del trabajo escrito estuvo bien pero no demostró la creatividad deseada</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 exposición y presentación del trabajo presento muchas deficiencias poco material de apoyo y poca creatividad</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La exposición y presentación del trabajo fue tan deficiente  sin material de apoyo y desorganizado</a:t>
                      </a:r>
                      <a:endParaRPr lang="es-PA" sz="700" dirty="0">
                        <a:effectLst/>
                        <a:latin typeface="Times New Roman"/>
                        <a:ea typeface="Times New Roman"/>
                        <a:cs typeface="Times New Roman"/>
                      </a:endParaRPr>
                    </a:p>
                  </a:txBody>
                  <a:tcPr marL="40645" marR="40645" marT="0" marB="0"/>
                </a:tc>
              </a:tr>
              <a:tr h="960724">
                <a:tc>
                  <a:txBody>
                    <a:bodyPr/>
                    <a:lstStyle/>
                    <a:p>
                      <a:pPr marR="32385">
                        <a:spcBef>
                          <a:spcPts val="100"/>
                        </a:spcBef>
                        <a:spcAft>
                          <a:spcPts val="0"/>
                        </a:spcAft>
                      </a:pPr>
                      <a:r>
                        <a:rPr lang="es-MX" sz="600" dirty="0">
                          <a:effectLst/>
                        </a:rPr>
                        <a:t>APLICACIÓN(internet, Word, La imágenes ,páginas web)   </a:t>
                      </a:r>
                      <a:endParaRPr lang="es-PA" sz="700" dirty="0">
                        <a:effectLst/>
                      </a:endParaRPr>
                    </a:p>
                    <a:p>
                      <a:pPr marR="32385">
                        <a:spcBef>
                          <a:spcPts val="100"/>
                        </a:spcBef>
                        <a:spcAft>
                          <a:spcPts val="0"/>
                        </a:spcAft>
                      </a:pPr>
                      <a:r>
                        <a:rPr lang="es-MX" sz="600" dirty="0">
                          <a:effectLst/>
                        </a:rPr>
                        <a:t> </a:t>
                      </a:r>
                      <a:endParaRPr lang="es-PA" sz="700" dirty="0">
                        <a:effectLst/>
                        <a:latin typeface="Times New Roman"/>
                        <a:ea typeface="Times New Roman"/>
                        <a:cs typeface="Times New Roman"/>
                      </a:endParaRPr>
                    </a:p>
                  </a:txBody>
                  <a:tcPr marL="40645" marR="40645" marT="0" marB="0" anchor="ctr"/>
                </a:tc>
                <a:tc>
                  <a:txBody>
                    <a:bodyPr/>
                    <a:lstStyle/>
                    <a:p>
                      <a:pPr marR="32385" algn="just">
                        <a:lnSpc>
                          <a:spcPct val="150000"/>
                        </a:lnSpc>
                        <a:spcBef>
                          <a:spcPts val="100"/>
                        </a:spcBef>
                        <a:spcAft>
                          <a:spcPts val="0"/>
                        </a:spcAft>
                        <a:tabLst>
                          <a:tab pos="845820" algn="l"/>
                        </a:tabLst>
                      </a:pPr>
                      <a:r>
                        <a:rPr lang="es-MX" sz="600" dirty="0">
                          <a:effectLst/>
                        </a:rPr>
                        <a:t>La aplicación de los que ofrece la computadora  fueron excelentes en un 98y95%</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 aplicación de los diferentes programas que ofrece la computadora fueron buenos enun90a85%  </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800" dirty="0">
                          <a:effectLst/>
                        </a:rPr>
                        <a:t>La aplicación de los  programas que ofrece la computadora  fueron pocas casi en un 75y60%</a:t>
                      </a:r>
                      <a:endParaRPr lang="es-PA" sz="9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La aplicación de los programas que se encuentran en la computadora fueron casi en un 70 o 65%</a:t>
                      </a:r>
                      <a:endParaRPr lang="es-PA" sz="700">
                        <a:effectLst/>
                        <a:latin typeface="Times New Roman"/>
                        <a:ea typeface="Times New Roman"/>
                        <a:cs typeface="Times New Roman"/>
                      </a:endParaRPr>
                    </a:p>
                  </a:txBody>
                  <a:tcPr marL="40645" marR="40645" marT="0" marB="0"/>
                </a:tc>
              </a:tr>
              <a:tr h="699108">
                <a:tc>
                  <a:txBody>
                    <a:bodyPr/>
                    <a:lstStyle/>
                    <a:p>
                      <a:pPr marR="32385">
                        <a:spcBef>
                          <a:spcPts val="100"/>
                        </a:spcBef>
                        <a:spcAft>
                          <a:spcPts val="0"/>
                        </a:spcAft>
                      </a:pPr>
                      <a:r>
                        <a:rPr lang="es-MX" sz="600" dirty="0">
                          <a:effectLst/>
                        </a:rPr>
                        <a:t>Trabajo colaborativo</a:t>
                      </a:r>
                      <a:endParaRPr lang="es-PA" sz="700" dirty="0">
                        <a:effectLst/>
                      </a:endParaRPr>
                    </a:p>
                    <a:p>
                      <a:pPr marR="32385">
                        <a:spcBef>
                          <a:spcPts val="100"/>
                        </a:spcBef>
                        <a:spcAft>
                          <a:spcPts val="0"/>
                        </a:spcAft>
                      </a:pPr>
                      <a:r>
                        <a:rPr lang="es-MX" sz="600" dirty="0">
                          <a:effectLst/>
                        </a:rPr>
                        <a:t>(Participación y tipo de tareas)</a:t>
                      </a:r>
                      <a:endParaRPr lang="es-PA" sz="700" dirty="0">
                        <a:effectLst/>
                        <a:latin typeface="Times New Roman"/>
                        <a:ea typeface="Times New Roman"/>
                        <a:cs typeface="Times New Roman"/>
                      </a:endParaRPr>
                    </a:p>
                  </a:txBody>
                  <a:tcPr marL="40645" marR="40645" marT="0" marB="0" anchor="ctr"/>
                </a:tc>
                <a:tc>
                  <a:txBody>
                    <a:bodyPr/>
                    <a:lstStyle/>
                    <a:p>
                      <a:pPr marR="32385" algn="just">
                        <a:spcBef>
                          <a:spcPts val="100"/>
                        </a:spcBef>
                        <a:spcAft>
                          <a:spcPts val="0"/>
                        </a:spcAft>
                        <a:tabLst>
                          <a:tab pos="845820" algn="l"/>
                        </a:tabLst>
                      </a:pPr>
                      <a:r>
                        <a:rPr lang="es-MX" sz="600" dirty="0">
                          <a:effectLst/>
                        </a:rPr>
                        <a:t>El grupo tuvo una excelente participación en el trabajo realizado </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a:effectLst/>
                        </a:rPr>
                        <a:t>El grupo tuvo una buena participación </a:t>
                      </a:r>
                      <a:endParaRPr lang="es-PA" sz="70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El grupo tuvo una participación irregular sus miembros se ausentaba </a:t>
                      </a:r>
                      <a:endParaRPr lang="es-PA" sz="700" dirty="0">
                        <a:effectLst/>
                        <a:latin typeface="Times New Roman"/>
                        <a:ea typeface="Times New Roman"/>
                        <a:cs typeface="Times New Roman"/>
                      </a:endParaRPr>
                    </a:p>
                  </a:txBody>
                  <a:tcPr marL="40645" marR="40645" marT="0" marB="0"/>
                </a:tc>
                <a:tc>
                  <a:txBody>
                    <a:bodyPr/>
                    <a:lstStyle/>
                    <a:p>
                      <a:pPr marR="32385" algn="just">
                        <a:spcBef>
                          <a:spcPts val="100"/>
                        </a:spcBef>
                        <a:spcAft>
                          <a:spcPts val="0"/>
                        </a:spcAft>
                      </a:pPr>
                      <a:r>
                        <a:rPr lang="es-MX" sz="600" dirty="0">
                          <a:effectLst/>
                        </a:rPr>
                        <a:t>La participación del grupo fuer muy irregular casi  no asistían</a:t>
                      </a:r>
                      <a:endParaRPr lang="es-PA" sz="700" dirty="0">
                        <a:effectLst/>
                        <a:latin typeface="Times New Roman"/>
                        <a:ea typeface="Times New Roman"/>
                        <a:cs typeface="Times New Roman"/>
                      </a:endParaRPr>
                    </a:p>
                  </a:txBody>
                  <a:tcPr marL="40645" marR="40645" marT="0" marB="0"/>
                </a:tc>
              </a:tr>
            </a:tbl>
          </a:graphicData>
        </a:graphic>
      </p:graphicFrame>
      <p:sp>
        <p:nvSpPr>
          <p:cNvPr id="5" name="Rectangle 1"/>
          <p:cNvSpPr>
            <a:spLocks noChangeArrowheads="1"/>
          </p:cNvSpPr>
          <p:nvPr/>
        </p:nvSpPr>
        <p:spPr bwMode="auto">
          <a:xfrm>
            <a:off x="0" y="983485"/>
            <a:ext cx="9144000" cy="457200"/>
          </a:xfrm>
          <a:prstGeom prst="rect">
            <a:avLst/>
          </a:prstGeom>
          <a:solidFill>
            <a:srgbClr val="D9D9D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46138" algn="l"/>
              </a:tabLst>
            </a:pPr>
            <a:r>
              <a:rPr kumimoji="0" lang="es-MX"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Criterios de evaluación</a:t>
            </a:r>
            <a:endParaRPr kumimoji="0" lang="es-PA"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46138" algn="l"/>
              </a:tabLst>
            </a:pPr>
            <a:r>
              <a:rPr kumimoji="0" lang="es-MX"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Rúbrica  PARA UNA EXPOSICION ORAL</a:t>
            </a:r>
            <a:endParaRPr kumimoji="0" lang="es-PA"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46138" algn="l"/>
              </a:tabLst>
            </a:pPr>
            <a:endParaRPr kumimoji="0" lang="es-PA"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913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A"/>
          </a:p>
        </p:txBody>
      </p:sp>
      <p:sp>
        <p:nvSpPr>
          <p:cNvPr id="3" name="2 Marcador de contenido"/>
          <p:cNvSpPr>
            <a:spLocks noGrp="1"/>
          </p:cNvSpPr>
          <p:nvPr>
            <p:ph idx="1"/>
          </p:nvPr>
        </p:nvSpPr>
        <p:spPr/>
        <p:txBody>
          <a:bodyPr/>
          <a:lstStyle/>
          <a:p>
            <a:endParaRPr lang="es-PA" dirty="0"/>
          </a:p>
        </p:txBody>
      </p:sp>
    </p:spTree>
    <p:extLst>
      <p:ext uri="{BB962C8B-B14F-4D97-AF65-F5344CB8AC3E}">
        <p14:creationId xmlns:p14="http://schemas.microsoft.com/office/powerpoint/2010/main" val="358564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Objetivo general</a:t>
            </a:r>
            <a:endParaRPr lang="es-PA" dirty="0"/>
          </a:p>
        </p:txBody>
      </p:sp>
      <p:sp>
        <p:nvSpPr>
          <p:cNvPr id="3" name="2 Marcador de contenido"/>
          <p:cNvSpPr>
            <a:spLocks noGrp="1"/>
          </p:cNvSpPr>
          <p:nvPr>
            <p:ph idx="1"/>
          </p:nvPr>
        </p:nvSpPr>
        <p:spPr>
          <a:xfrm>
            <a:off x="107504" y="2132856"/>
            <a:ext cx="7847784" cy="4205064"/>
          </a:xfrm>
        </p:spPr>
        <p:txBody>
          <a:bodyPr>
            <a:normAutofit lnSpcReduction="10000"/>
          </a:bodyPr>
          <a:lstStyle/>
          <a:p>
            <a:r>
              <a:rPr lang="es-PA" dirty="0" smtClean="0"/>
              <a:t>Objetivo general:</a:t>
            </a:r>
            <a:r>
              <a:rPr lang="es-PA" i="1" dirty="0" smtClean="0"/>
              <a:t> Conocer </a:t>
            </a:r>
            <a:r>
              <a:rPr lang="es-PA" i="1" dirty="0"/>
              <a:t>los beneficios que obtiene la tierra del sol </a:t>
            </a:r>
            <a:r>
              <a:rPr lang="es-PA" i="1" dirty="0" smtClean="0"/>
              <a:t>,su </a:t>
            </a:r>
            <a:r>
              <a:rPr lang="es-PA" i="1" dirty="0"/>
              <a:t>impacto en la vida  de  los seres vivos y la aplicación de sus elementos(luz y calor) en beneficio de la </a:t>
            </a:r>
            <a:r>
              <a:rPr lang="es-PA" i="1" dirty="0" err="1"/>
              <a:t>poblacion</a:t>
            </a:r>
            <a:r>
              <a:rPr lang="es-PA" i="1" dirty="0"/>
              <a:t>  .</a:t>
            </a:r>
            <a:endParaRPr lang="es-PA" dirty="0"/>
          </a:p>
          <a:p>
            <a:r>
              <a:rPr lang="es-PA" b="1" i="1" dirty="0" err="1" smtClean="0"/>
              <a:t>Areas</a:t>
            </a:r>
            <a:r>
              <a:rPr lang="es-PA" b="1" i="1" dirty="0" smtClean="0"/>
              <a:t> de </a:t>
            </a:r>
            <a:r>
              <a:rPr lang="es-PA" b="1" i="1" dirty="0" err="1" smtClean="0"/>
              <a:t>contenidos:Ciencias</a:t>
            </a:r>
            <a:r>
              <a:rPr lang="es-PA" b="1" i="1" dirty="0" smtClean="0"/>
              <a:t> </a:t>
            </a:r>
            <a:r>
              <a:rPr lang="es-PA" b="1" i="1" dirty="0"/>
              <a:t>naturales)</a:t>
            </a:r>
            <a:endParaRPr lang="es-PA" dirty="0"/>
          </a:p>
          <a:p>
            <a:r>
              <a:rPr lang="es-PA" b="1" i="1" dirty="0"/>
              <a:t>Materias.</a:t>
            </a:r>
            <a:endParaRPr lang="es-PA" dirty="0"/>
          </a:p>
          <a:p>
            <a:r>
              <a:rPr lang="es-PA" b="1" i="1" dirty="0"/>
              <a:t>Español,</a:t>
            </a:r>
            <a:endParaRPr lang="es-PA" dirty="0"/>
          </a:p>
          <a:p>
            <a:r>
              <a:rPr lang="es-PA" b="1" i="1" dirty="0"/>
              <a:t>Ciencias sociales,</a:t>
            </a:r>
            <a:endParaRPr lang="es-PA" dirty="0"/>
          </a:p>
          <a:p>
            <a:r>
              <a:rPr lang="es-PA" b="1" i="1" dirty="0"/>
              <a:t>Religión, Artística</a:t>
            </a:r>
            <a:endParaRPr lang="es-PA" dirty="0"/>
          </a:p>
          <a:p>
            <a:r>
              <a:rPr lang="es-PA" b="1" i="1" dirty="0" smtClean="0"/>
              <a:t>Nivel primaria 3°</a:t>
            </a:r>
            <a:r>
              <a:rPr lang="es-PA" b="1" i="1" dirty="0"/>
              <a:t> </a:t>
            </a:r>
            <a:endParaRPr lang="es-PA" dirty="0"/>
          </a:p>
          <a:p>
            <a:endParaRPr lang="es-PA" dirty="0"/>
          </a:p>
          <a:p>
            <a:endParaRPr lang="es-PA" dirty="0"/>
          </a:p>
        </p:txBody>
      </p:sp>
      <p:pic>
        <p:nvPicPr>
          <p:cNvPr id="2053" name="Picture 5" descr="C:\Users\Estudiante\AppData\Local\Microsoft\Windows\Temporary Internet Files\Content.IE5\HCHDR1FX\MC90024006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4204326"/>
            <a:ext cx="1775765" cy="1613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01618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err="1" smtClean="0"/>
              <a:t>Situacion</a:t>
            </a:r>
            <a:r>
              <a:rPr lang="es-PA" dirty="0" smtClean="0"/>
              <a:t> de aprendizaje</a:t>
            </a:r>
            <a:endParaRPr lang="es-PA" dirty="0"/>
          </a:p>
        </p:txBody>
      </p:sp>
      <p:sp>
        <p:nvSpPr>
          <p:cNvPr id="3" name="2 Marcador de contenido"/>
          <p:cNvSpPr>
            <a:spLocks noGrp="1"/>
          </p:cNvSpPr>
          <p:nvPr>
            <p:ph idx="1"/>
          </p:nvPr>
        </p:nvSpPr>
        <p:spPr>
          <a:xfrm>
            <a:off x="1115616" y="2420888"/>
            <a:ext cx="6777317" cy="3508977"/>
          </a:xfrm>
        </p:spPr>
        <p:txBody>
          <a:bodyPr>
            <a:normAutofit fontScale="55000" lnSpcReduction="20000"/>
          </a:bodyPr>
          <a:lstStyle/>
          <a:p>
            <a:r>
              <a:rPr lang="es-PA" dirty="0"/>
              <a:t>Luis es un estudiante muy activo en su casa, en la escuela, muestra buena actitud hacia las cosas nuevas, él deseaba ver programas televisivos en su casa pero, en ella, no contaban con  luz eléctrica cosa que lo hacía sentirse triste.</a:t>
            </a:r>
          </a:p>
          <a:p>
            <a:r>
              <a:rPr lang="es-PA" dirty="0"/>
              <a:t>Una mañana, María, una compañerita de la escuela le comenta: Luis </a:t>
            </a:r>
            <a:r>
              <a:rPr lang="es-PA" dirty="0" smtClean="0"/>
              <a:t>,sabes </a:t>
            </a:r>
            <a:r>
              <a:rPr lang="es-PA" dirty="0"/>
              <a:t>que para nuestra escuela van atraer dos paneles solares y por fin podremos ver programas por televisión que la maestra nos pueda poner.</a:t>
            </a:r>
          </a:p>
          <a:p>
            <a:r>
              <a:rPr lang="es-PA" dirty="0"/>
              <a:t>Luis se quedó pensando ¿Que tiene que ver un panel solar con los programas que yo quiero ver por televisión? ¿De dónde va a venir la electricidad?  </a:t>
            </a:r>
          </a:p>
          <a:p>
            <a:r>
              <a:rPr lang="es-PA" dirty="0"/>
              <a:t>Entonces preguntó a María ¿Qué son los paneles solares? ¿De dónde va a venir la electricidad para hacer funcionar la televisión?</a:t>
            </a:r>
          </a:p>
          <a:p>
            <a:r>
              <a:rPr lang="es-PA" dirty="0"/>
              <a:t>María le respondió: ¿por qué mejor no vamos dónde la maestra para que nos explique cómo la energía del sol produce energía eléctrica? ¿Será que la energía del sol nos ayuda en el desarrollo de nuestras actividades sociales y económicas?</a:t>
            </a:r>
          </a:p>
          <a:p>
            <a:r>
              <a:rPr lang="es-PA" dirty="0"/>
              <a:t> </a:t>
            </a:r>
          </a:p>
        </p:txBody>
      </p:sp>
      <p:pic>
        <p:nvPicPr>
          <p:cNvPr id="3074" name="Picture 2" descr="C:\Users\Estudiante\AppData\Local\Microsoft\Windows\Temporary Internet Files\Content.IE5\CJQ18MID\MC90025113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38064" y="4077072"/>
            <a:ext cx="2507810" cy="2491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908639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PA" dirty="0" smtClean="0"/>
              <a:t>Pregunta generadora ¿</a:t>
            </a:r>
            <a:endParaRPr lang="es-PA" dirty="0"/>
          </a:p>
        </p:txBody>
      </p:sp>
      <p:sp>
        <p:nvSpPr>
          <p:cNvPr id="3" name="2 Marcador de contenido"/>
          <p:cNvSpPr>
            <a:spLocks noGrp="1"/>
          </p:cNvSpPr>
          <p:nvPr>
            <p:ph idx="1"/>
          </p:nvPr>
        </p:nvSpPr>
        <p:spPr/>
        <p:txBody>
          <a:bodyPr/>
          <a:lstStyle/>
          <a:p>
            <a:r>
              <a:rPr lang="es-PA" dirty="0" smtClean="0"/>
              <a:t>Cómo el sol  ayuda al desarrollo de los seres vivos y promueve el desarrollo social y  económico para toda la población?</a:t>
            </a:r>
          </a:p>
          <a:p>
            <a:endParaRPr lang="es-PA" dirty="0"/>
          </a:p>
        </p:txBody>
      </p:sp>
      <p:pic>
        <p:nvPicPr>
          <p:cNvPr id="4098" name="Picture 2" descr="C:\Users\Estudiante\AppData\Local\Microsoft\Windows\Temporary Internet Files\Content.IE5\EL9L5RBP\MC90023259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0152" y="4077072"/>
            <a:ext cx="2082297" cy="1772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59463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Producto final</a:t>
            </a:r>
            <a:endParaRPr lang="es-PA" dirty="0"/>
          </a:p>
        </p:txBody>
      </p:sp>
      <p:sp>
        <p:nvSpPr>
          <p:cNvPr id="3" name="2 Marcador de contenido"/>
          <p:cNvSpPr>
            <a:spLocks noGrp="1"/>
          </p:cNvSpPr>
          <p:nvPr>
            <p:ph idx="1"/>
          </p:nvPr>
        </p:nvSpPr>
        <p:spPr>
          <a:xfrm>
            <a:off x="457463" y="1997838"/>
            <a:ext cx="8066802" cy="4383490"/>
          </a:xfrm>
        </p:spPr>
        <p:txBody>
          <a:bodyPr>
            <a:normAutofit/>
          </a:bodyPr>
          <a:lstStyle/>
          <a:p>
            <a:r>
              <a:rPr lang="es-PA" dirty="0" smtClean="0"/>
              <a:t>CONFECCIONAR UNA MAQUETA QUE  MUESTRE LOS BENEFICIOS DEL SOL,PARA EL DESARROLLO SOCIAL Y ECONOMICO DEL SER HUMANO </a:t>
            </a:r>
          </a:p>
          <a:p>
            <a:r>
              <a:rPr lang="es-PA" dirty="0" smtClean="0"/>
              <a:t> </a:t>
            </a:r>
          </a:p>
          <a:p>
            <a:r>
              <a:rPr lang="es-PA" dirty="0" smtClean="0"/>
              <a:t>Agrupar los en grupos de 5 estudiantes dando a cada grupo sus responsabilidades ,</a:t>
            </a:r>
            <a:r>
              <a:rPr lang="es-PA" dirty="0" err="1" smtClean="0"/>
              <a:t>supervizando</a:t>
            </a:r>
            <a:r>
              <a:rPr lang="es-PA" dirty="0" smtClean="0"/>
              <a:t>  a cada grupo para verificar que el resultado sea el mejor y </a:t>
            </a:r>
            <a:r>
              <a:rPr lang="es-PA" dirty="0" err="1" smtClean="0"/>
              <a:t>asi</a:t>
            </a:r>
            <a:r>
              <a:rPr lang="es-PA" dirty="0" smtClean="0"/>
              <a:t>  obtener un buen  producto </a:t>
            </a:r>
            <a:endParaRPr lang="es-PA" dirty="0"/>
          </a:p>
        </p:txBody>
      </p:sp>
      <p:sp>
        <p:nvSpPr>
          <p:cNvPr id="4" name="3 Rectángulo"/>
          <p:cNvSpPr/>
          <p:nvPr/>
        </p:nvSpPr>
        <p:spPr>
          <a:xfrm>
            <a:off x="2123728" y="1997838"/>
            <a:ext cx="4734272" cy="369332"/>
          </a:xfrm>
          <a:prstGeom prst="rect">
            <a:avLst/>
          </a:prstGeom>
        </p:spPr>
        <p:txBody>
          <a:bodyPr wrap="square">
            <a:spAutoFit/>
          </a:bodyPr>
          <a:lstStyle/>
          <a:p>
            <a:r>
              <a:rPr lang="es-PA" dirty="0" smtClean="0"/>
              <a:t>.</a:t>
            </a:r>
            <a:endParaRPr lang="es-PA" dirty="0"/>
          </a:p>
        </p:txBody>
      </p:sp>
    </p:spTree>
    <p:extLst>
      <p:ext uri="{BB962C8B-B14F-4D97-AF65-F5344CB8AC3E}">
        <p14:creationId xmlns:p14="http://schemas.microsoft.com/office/powerpoint/2010/main" val="16447255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Tarea 1</a:t>
            </a:r>
            <a:endParaRPr lang="es-PA" dirty="0"/>
          </a:p>
        </p:txBody>
      </p:sp>
      <p:sp>
        <p:nvSpPr>
          <p:cNvPr id="3" name="2 Marcador de contenido"/>
          <p:cNvSpPr>
            <a:spLocks noGrp="1"/>
          </p:cNvSpPr>
          <p:nvPr>
            <p:ph idx="1"/>
          </p:nvPr>
        </p:nvSpPr>
        <p:spPr/>
        <p:txBody>
          <a:bodyPr>
            <a:normAutofit fontScale="70000" lnSpcReduction="20000"/>
          </a:bodyPr>
          <a:lstStyle/>
          <a:p>
            <a:pPr marL="0" indent="0">
              <a:buNone/>
            </a:pPr>
            <a:r>
              <a:rPr lang="es-PA" b="1" dirty="0"/>
              <a:t>Tarea N° 1</a:t>
            </a:r>
            <a:endParaRPr lang="es-PA" dirty="0"/>
          </a:p>
          <a:p>
            <a:r>
              <a:rPr lang="es-PA" b="1" dirty="0"/>
              <a:t>Conozcamos los beneficios que nos brinda el sol</a:t>
            </a:r>
            <a:endParaRPr lang="es-PA" dirty="0"/>
          </a:p>
          <a:p>
            <a:r>
              <a:rPr lang="es-PA" dirty="0"/>
              <a:t>Comentarán en grupos sobre </a:t>
            </a:r>
          </a:p>
          <a:p>
            <a:r>
              <a:rPr lang="es-PA" dirty="0"/>
              <a:t>¿Qué es el sol?</a:t>
            </a:r>
          </a:p>
          <a:p>
            <a:r>
              <a:rPr lang="es-PA" dirty="0"/>
              <a:t>¿Qué elementos nos brinda el sol?</a:t>
            </a:r>
          </a:p>
          <a:p>
            <a:r>
              <a:rPr lang="es-PA" dirty="0"/>
              <a:t>¿Cómo ayudan estos elementos a desarrollo de la vida sobre la tierra?</a:t>
            </a:r>
          </a:p>
          <a:p>
            <a:r>
              <a:rPr lang="es-PA" dirty="0"/>
              <a:t>¿Conoces tú, que otros  beneficio ofrece el sol a los seres vivos sobre el planeta tierra?</a:t>
            </a:r>
          </a:p>
          <a:p>
            <a:r>
              <a:rPr lang="es-PA" dirty="0"/>
              <a:t>En grupos de 5 estudiantes realizan el siguiente trabajo relacionado con el tema</a:t>
            </a:r>
          </a:p>
          <a:p>
            <a:r>
              <a:rPr lang="es-PA" dirty="0"/>
              <a:t>Se ilustrarán sobre el tema a través del libro de texto (Ciencia naturales de tercer grado)</a:t>
            </a:r>
          </a:p>
          <a:p>
            <a:endParaRPr lang="es-PA" dirty="0"/>
          </a:p>
        </p:txBody>
      </p:sp>
      <p:pic>
        <p:nvPicPr>
          <p:cNvPr id="5122" name="Picture 2" descr="C:\Users\Estudiante\AppData\Local\Microsoft\Windows\Temporary Internet Files\Content.IE5\92OU8L83\MC9003907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052736"/>
            <a:ext cx="1778508" cy="1319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41412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ctrTitle"/>
          </p:nvPr>
        </p:nvSpPr>
        <p:spPr/>
        <p:txBody>
          <a:bodyPr/>
          <a:lstStyle/>
          <a:p>
            <a:endParaRPr lang="es-PA"/>
          </a:p>
        </p:txBody>
      </p:sp>
      <p:sp>
        <p:nvSpPr>
          <p:cNvPr id="9" name="8 Subtítulo"/>
          <p:cNvSpPr>
            <a:spLocks noGrp="1"/>
          </p:cNvSpPr>
          <p:nvPr>
            <p:ph type="subTitle" idx="1"/>
          </p:nvPr>
        </p:nvSpPr>
        <p:spPr/>
        <p:txBody>
          <a:bodyPr/>
          <a:lstStyle/>
          <a:p>
            <a:endParaRPr lang="es-PA"/>
          </a:p>
        </p:txBody>
      </p:sp>
    </p:spTree>
    <p:extLst>
      <p:ext uri="{BB962C8B-B14F-4D97-AF65-F5344CB8AC3E}">
        <p14:creationId xmlns:p14="http://schemas.microsoft.com/office/powerpoint/2010/main" val="358325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Tarea N2</a:t>
            </a:r>
            <a:endParaRPr lang="es-PA" dirty="0"/>
          </a:p>
        </p:txBody>
      </p:sp>
      <p:sp>
        <p:nvSpPr>
          <p:cNvPr id="3" name="2 Marcador de contenido"/>
          <p:cNvSpPr>
            <a:spLocks noGrp="1"/>
          </p:cNvSpPr>
          <p:nvPr>
            <p:ph idx="1"/>
          </p:nvPr>
        </p:nvSpPr>
        <p:spPr>
          <a:xfrm>
            <a:off x="612648" y="1844824"/>
            <a:ext cx="8153400" cy="4251176"/>
          </a:xfrm>
        </p:spPr>
        <p:txBody>
          <a:bodyPr>
            <a:normAutofit fontScale="92500" lnSpcReduction="20000"/>
          </a:bodyPr>
          <a:lstStyle/>
          <a:p>
            <a:r>
              <a:rPr lang="es-PA" dirty="0" smtClean="0"/>
              <a:t>Tarea N° 2 Luego </a:t>
            </a:r>
            <a:r>
              <a:rPr lang="es-PA" dirty="0"/>
              <a:t>de haber ilustrado sus conocimientos sobre el tema, cada grupo será capaz </a:t>
            </a:r>
          </a:p>
          <a:p>
            <a:r>
              <a:rPr lang="es-PA" dirty="0"/>
              <a:t>de realizar la siguiente investigación buscando apoyo de los siguientes componentes: </a:t>
            </a:r>
          </a:p>
          <a:p>
            <a:r>
              <a:rPr lang="es-PA" dirty="0"/>
              <a:t>Libros de ciencias naturales de tercer grado de diferentes editoriales.</a:t>
            </a:r>
          </a:p>
          <a:p>
            <a:r>
              <a:rPr lang="es-PA" dirty="0"/>
              <a:t>Utilizarán internet para retroalimentar y activar los conocimientos con apoyo de imágenes, diapositivas, cuadros donde muestre los beneficios que  ofrece el sol y que componentes reciben la luz solar para su función, utilizar el programa de Word para copiar todo el trabajo realizado.</a:t>
            </a:r>
          </a:p>
          <a:p>
            <a:r>
              <a:rPr lang="es-PA" dirty="0"/>
              <a:t> </a:t>
            </a:r>
          </a:p>
          <a:p>
            <a:r>
              <a:rPr lang="es-PA" dirty="0"/>
              <a:t> </a:t>
            </a:r>
          </a:p>
        </p:txBody>
      </p:sp>
    </p:spTree>
    <p:extLst>
      <p:ext uri="{BB962C8B-B14F-4D97-AF65-F5344CB8AC3E}">
        <p14:creationId xmlns:p14="http://schemas.microsoft.com/office/powerpoint/2010/main" val="18544998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290</TotalTime>
  <Words>789</Words>
  <Application>Microsoft Office PowerPoint</Application>
  <PresentationFormat>Presentación en pantalla (4:3)</PresentationFormat>
  <Paragraphs>89</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Austin</vt:lpstr>
      <vt:lpstr>El Sol fuente de vida  para todos los seres vivos que habitan en el planeta tierra.    . </vt:lpstr>
      <vt:lpstr>Presentación de PowerPoint</vt:lpstr>
      <vt:lpstr>Objetivo general</vt:lpstr>
      <vt:lpstr>Situacion de aprendizaje</vt:lpstr>
      <vt:lpstr>Pregunta generadora ¿</vt:lpstr>
      <vt:lpstr>Producto final</vt:lpstr>
      <vt:lpstr>Tarea 1</vt:lpstr>
      <vt:lpstr>Presentación de PowerPoint</vt:lpstr>
      <vt:lpstr>Tarea N2</vt:lpstr>
      <vt:lpstr>   Tarea N3 Luego de haber ilustrado sus conocimientos sobre el tema, cada grupo será capaz  de realizar la siguiente investigación buscando apoyo de los siguientes componentes:  Libros de ciencias naturales de tercer grado de diferentes editoriales. Utilizarán internet para retroalimentar y activar los conocimientos con apoyo de imágenes, diapositivas, cuadros donde muestre los beneficios que  ofrece el sol y que componentes reciben la luz solar para su función, utilizar el programa de Word para copiar todo el trabajo   </vt:lpstr>
      <vt:lpstr>CRITERIOS DE EVALUACIÓN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Sol fuente de vida  para todos los seres vivos que habitan en el planeta tierra.    .</dc:title>
  <dc:creator>Estudiante</dc:creator>
  <cp:lastModifiedBy>Estudiante</cp:lastModifiedBy>
  <cp:revision>25</cp:revision>
  <dcterms:created xsi:type="dcterms:W3CDTF">2011-09-29T19:05:35Z</dcterms:created>
  <dcterms:modified xsi:type="dcterms:W3CDTF">2011-09-30T21:13:42Z</dcterms:modified>
</cp:coreProperties>
</file>