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3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3782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3FE1-83C4-43C9-B5F6-8A4698F6F2ED}" type="datetimeFigureOut">
              <a:rPr lang="es-PA" smtClean="0"/>
              <a:t>08/01/2012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4A7E-18D7-44E7-8068-7AD23CCD8170}" type="slidenum">
              <a:rPr lang="es-PA" smtClean="0"/>
              <a:t>‹Nº›</a:t>
            </a:fld>
            <a:endParaRPr lang="es-PA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erezmilvia10@yahoo.co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E:\010.MOV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identificar+palabras+foneticas&amp;um=1&amp;hl=es&amp;sa=N&amp;biw=1093&amp;bih=458&amp;tbm=isch&amp;tbnid=tfR8gsmw65vqXM:&amp;imgrefurl=http://liceu.uab.es/~joaquim/phonetics/fon_prosod/suprasegmentales_acento.html&amp;docid=AeHIReKEIMAK4M&amp;imgurl=http://liceu.uab.es/~joaquim/phonetics/fon_prosod/nUmero_numEro_numerO_Anotado.jpg&amp;w=1013&amp;h=564&amp;ei=5Id0T4yNIsfKtgfr8vWNBg&amp;zoom=1&amp;iact=hc&amp;vpx=640&amp;vpy=115&amp;dur=3074&amp;hovh=167&amp;hovw=301&amp;tx=154&amp;ty=111&amp;sig=114501708656653839635&amp;page=2&amp;tbnh=90&amp;tbnw=162&amp;start=13&amp;ndsp=18&amp;ved=1t:429,r:16,s:13" TargetMode="External"/><Relationship Id="rId7" Type="http://schemas.openxmlformats.org/officeDocument/2006/relationships/hyperlink" Target="http://www.google.es/imgres?q=palabras+misma+pronunciacion+ingles&amp;um=1&amp;hl=es&amp;sa=N&amp;biw=1093&amp;bih=458&amp;tbm=isch&amp;tbnid=y7TA5tUIpoN52M:&amp;imgrefurl=http://cpc-english-spanish-club.over-blog.es/article-una-forma-para-practicar-fonemas-79440702.html&amp;docid=UL8yUkInKUUIjM&amp;imgurl=http://img.over-blog.com/700x525/4/06/05/96/practica-de-pronunciacion-copia-1.jpg&amp;w=699&amp;h=525&amp;ei=H4Z0T__OAYTMtgfsp7iOBg&amp;zoom=1&amp;iact=hc&amp;vpx=101&amp;vpy=102&amp;dur=11404&amp;hovh=194&amp;hovw=259&amp;tx=168&amp;ty=124&amp;sig=115434295622653650773&amp;page=3&amp;tbnh=138&amp;tbnw=184&amp;start=31&amp;ndsp=18&amp;ved=1t:429,r:6,s:31" TargetMode="External"/><Relationship Id="rId2" Type="http://schemas.openxmlformats.org/officeDocument/2006/relationships/hyperlink" Target="../Nowadays.docx%20-%20Acceso%20directo.lnk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http://cpc-english-spanish-club.over-blog.es/article-la-fonetica-y-la-pronunciacion-figurada-73063319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lSeYt6PN6s&amp;feature=related" TargetMode="External"/><Relationship Id="rId2" Type="http://schemas.openxmlformats.org/officeDocument/2006/relationships/hyperlink" Target="http://www.youtube.com/watch?v=e_kxHDAj1l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56"/>
            <a:ext cx="9144000" cy="68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1340768"/>
            <a:ext cx="7363083" cy="47397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oftRound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P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Cómo tener una buena pronunciación en Inglés</a:t>
            </a:r>
          </a:p>
          <a:p>
            <a:pPr algn="ctr"/>
            <a:endParaRPr lang="es-PA" sz="5400" dirty="0" smtClean="0">
              <a:ln w="11430"/>
              <a:solidFill>
                <a:schemeClr val="tx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endParaRPr lang="es-PA" sz="540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s-P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Milvia Pérez</a:t>
            </a:r>
            <a:endParaRPr lang="es-P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9" y="3879923"/>
            <a:ext cx="24669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ICHARD CLAYDERMAN BALADA PARA ADELINA (vide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2356" y="6087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19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46597"/>
              </p:ext>
            </p:extLst>
          </p:nvPr>
        </p:nvGraphicFramePr>
        <p:xfrm>
          <a:off x="1721484" y="1556790"/>
          <a:ext cx="6522923" cy="496166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370796"/>
                <a:gridCol w="504056"/>
                <a:gridCol w="648071"/>
              </a:tblGrid>
              <a:tr h="763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</a:rPr>
                        <a:t>Criterios</a:t>
                      </a:r>
                      <a:endParaRPr lang="es-PA" sz="24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</a:rPr>
                        <a:t>Sí</a:t>
                      </a:r>
                      <a:endParaRPr lang="es-PA" sz="24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</a:rPr>
                        <a:t>No</a:t>
                      </a:r>
                      <a:endParaRPr lang="es-PA" sz="24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Utilicé el programa rosetta stone</a:t>
                      </a:r>
                      <a:endParaRPr lang="es-PA" sz="28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 </a:t>
                      </a:r>
                      <a:endParaRPr lang="es-PA" sz="160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Repetí con el programa rosetta stone palabras con igual pronunciación</a:t>
                      </a:r>
                      <a:endParaRPr lang="es-PA" sz="28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Escuché música en inglés de internet</a:t>
                      </a:r>
                      <a:endParaRPr lang="es-PA" sz="28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Observé videos en internet</a:t>
                      </a:r>
                      <a:endParaRPr lang="es-PA" sz="28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 </a:t>
                      </a:r>
                      <a:endParaRPr lang="es-PA" sz="16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23517" y="401391"/>
            <a:ext cx="558478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A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Autoevaluación # 2</a:t>
            </a:r>
            <a:endParaRPr lang="es-PA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PA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4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290689"/>
              </p:ext>
            </p:extLst>
          </p:nvPr>
        </p:nvGraphicFramePr>
        <p:xfrm>
          <a:off x="683568" y="692695"/>
          <a:ext cx="7776862" cy="580619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943783"/>
                <a:gridCol w="1943783"/>
                <a:gridCol w="1944648"/>
                <a:gridCol w="1944648"/>
              </a:tblGrid>
              <a:tr h="79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5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Criterios</a:t>
                      </a:r>
                      <a:r>
                        <a:rPr lang="es-PA" sz="150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50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</a:rPr>
                        <a:t>evaluación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300" dirty="0">
                          <a:solidFill>
                            <a:schemeClr val="bg1"/>
                          </a:solidFill>
                          <a:effectLst/>
                        </a:rPr>
                        <a:t>Excelente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3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300" dirty="0">
                          <a:solidFill>
                            <a:schemeClr val="bg1"/>
                          </a:solidFill>
                          <a:effectLst/>
                        </a:rPr>
                        <a:t>Regular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3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300">
                          <a:solidFill>
                            <a:schemeClr val="bg1"/>
                          </a:solidFill>
                          <a:effectLst/>
                        </a:rPr>
                        <a:t>Necesita mejorar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3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</a:tr>
              <a:tr h="911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bg1"/>
                          </a:solidFill>
                          <a:effectLst/>
                        </a:rPr>
                        <a:t>Aplicación 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de contenido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Presenta todos los contenidos de manera clara y elocuente sobre el tema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chemeClr val="bg1"/>
                          </a:solidFill>
                          <a:effectLst/>
                        </a:rPr>
                        <a:t>Presenta la mayoría de los contenidos dados  sobre el tema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chemeClr val="bg1"/>
                          </a:solidFill>
                          <a:effectLst/>
                        </a:rPr>
                        <a:t>Presenta algunos de los contenidos dados sobre el tema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</a:tr>
              <a:tr h="683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bg1"/>
                          </a:solidFill>
                          <a:effectLst/>
                        </a:rPr>
                        <a:t>Estructura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Organiza la información de forma  coherente 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chemeClr val="bg1"/>
                          </a:solidFill>
                          <a:effectLst/>
                        </a:rPr>
                        <a:t>Organiza la información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chemeClr val="bg1"/>
                          </a:solidFill>
                          <a:effectLst/>
                        </a:rPr>
                        <a:t>La información no fue organizada correctamente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</a:tr>
              <a:tr h="683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PA" sz="1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bg1"/>
                          </a:solidFill>
                          <a:effectLst/>
                        </a:rPr>
                        <a:t>Presentación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</a:rPr>
                        <a:t>   La información se presentó de forma clara y vistosa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chemeClr val="bg1"/>
                          </a:solidFill>
                          <a:effectLst/>
                        </a:rPr>
                        <a:t>La información se presento de forma clara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chemeClr val="bg1"/>
                          </a:solidFill>
                          <a:effectLst/>
                        </a:rPr>
                        <a:t>La información no se presentó de forma clara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</a:tr>
              <a:tr h="683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solidFill>
                            <a:schemeClr val="bg1"/>
                          </a:solidFill>
                          <a:effectLst/>
                        </a:rPr>
                        <a:t> Investigación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 El estudiante consultó diversas fuentes de manera eficiente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 El estudiante consultó algunas fuentes bibliográficas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chemeClr val="bg1"/>
                          </a:solidFill>
                          <a:effectLst/>
                        </a:rPr>
                        <a:t> El estudiante consultó pocas fuentes bibliográficas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</a:tr>
              <a:tr h="683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 smtClean="0">
                          <a:solidFill>
                            <a:schemeClr val="bg1"/>
                          </a:solidFill>
                          <a:effectLst/>
                        </a:rPr>
                        <a:t>trabajo </a:t>
                      </a: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colaborativo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chemeClr val="bg1"/>
                          </a:solidFill>
                          <a:effectLst/>
                        </a:rPr>
                        <a:t>Colaboró activamente y eficaz en la realización del tríptico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Colaboró activamente en la realización del tríptico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 Colaboró en la realización del tríptico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</a:tr>
              <a:tr h="1367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00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smtClean="0">
                          <a:solidFill>
                            <a:schemeClr val="bg1"/>
                          </a:solidFill>
                          <a:effectLst/>
                        </a:rPr>
                        <a:t>Herramienta </a:t>
                      </a: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de andamiaje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>
                          <a:solidFill>
                            <a:schemeClr val="bg1"/>
                          </a:solidFill>
                          <a:effectLst/>
                        </a:rPr>
                        <a:t>Inserto muchas herramientas de forma apropiada en la elaboración del tríptico</a:t>
                      </a:r>
                      <a:endParaRPr lang="es-PA" sz="150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Inserto algunas herramientas de forma apropiada en la elaboración del tríptico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PA" sz="1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00" dirty="0">
                          <a:solidFill>
                            <a:schemeClr val="bg1"/>
                          </a:solidFill>
                          <a:effectLst/>
                        </a:rPr>
                        <a:t>Insertó pocas herramientas en la elaboración del </a:t>
                      </a:r>
                      <a:r>
                        <a:rPr lang="es-PA" sz="1000" dirty="0" smtClean="0">
                          <a:solidFill>
                            <a:schemeClr val="bg1"/>
                          </a:solidFill>
                          <a:effectLst/>
                        </a:rPr>
                        <a:t>tríptico</a:t>
                      </a:r>
                      <a:endParaRPr lang="es-PA" sz="180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A" sz="1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360" marR="62360" marT="0" marB="0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83568" y="22133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 smtClean="0"/>
              <a:t>RUBRICA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7505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88640"/>
            <a:ext cx="6480720" cy="6740307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PA" sz="3600" dirty="0" smtClean="0">
                <a:solidFill>
                  <a:srgbClr val="FFFF00"/>
                </a:solidFill>
              </a:rPr>
              <a:t>Ficha técnica de la actividad</a:t>
            </a:r>
          </a:p>
          <a:p>
            <a:pPr>
              <a:lnSpc>
                <a:spcPct val="150000"/>
              </a:lnSpc>
            </a:pPr>
            <a:r>
              <a:rPr lang="es-PA" sz="2800" dirty="0" smtClean="0">
                <a:solidFill>
                  <a:srgbClr val="00B0F0"/>
                </a:solidFill>
              </a:rPr>
              <a:t>Título:</a:t>
            </a:r>
            <a:r>
              <a:rPr lang="es-PA" sz="2800" dirty="0" smtClean="0"/>
              <a:t> Cómo tener una buena pronunciación en inglés</a:t>
            </a:r>
          </a:p>
          <a:p>
            <a:pPr>
              <a:lnSpc>
                <a:spcPct val="150000"/>
              </a:lnSpc>
            </a:pPr>
            <a:r>
              <a:rPr lang="es-PA" sz="2800" dirty="0" smtClean="0">
                <a:solidFill>
                  <a:srgbClr val="00B0F0"/>
                </a:solidFill>
              </a:rPr>
              <a:t>Autor:</a:t>
            </a:r>
            <a:r>
              <a:rPr lang="es-PA" sz="2800" dirty="0" smtClean="0"/>
              <a:t> Milvia Pérez</a:t>
            </a:r>
          </a:p>
          <a:p>
            <a:pPr>
              <a:lnSpc>
                <a:spcPct val="150000"/>
              </a:lnSpc>
            </a:pPr>
            <a:r>
              <a:rPr lang="es-PA" sz="2800" dirty="0" smtClean="0">
                <a:solidFill>
                  <a:srgbClr val="00B0F0"/>
                </a:solidFill>
              </a:rPr>
              <a:t>Contacto:</a:t>
            </a:r>
            <a:r>
              <a:rPr lang="es-PA" sz="2800" dirty="0" smtClean="0"/>
              <a:t> </a:t>
            </a:r>
            <a:r>
              <a:rPr lang="es-PA" sz="2800" dirty="0" smtClean="0">
                <a:hlinkClick r:id="rId2"/>
              </a:rPr>
              <a:t>perezmilvia10@yahoo.com</a:t>
            </a:r>
            <a:endParaRPr lang="es-PA" sz="2800" dirty="0" smtClean="0"/>
          </a:p>
          <a:p>
            <a:pPr>
              <a:lnSpc>
                <a:spcPct val="150000"/>
              </a:lnSpc>
            </a:pPr>
            <a:r>
              <a:rPr lang="es-PA" sz="2800" dirty="0" smtClean="0">
                <a:solidFill>
                  <a:srgbClr val="00B0F0"/>
                </a:solidFill>
              </a:rPr>
              <a:t>Nivel escolar : </a:t>
            </a:r>
            <a:r>
              <a:rPr lang="es-PA" sz="2800" dirty="0" smtClean="0"/>
              <a:t>Premedia</a:t>
            </a:r>
          </a:p>
          <a:p>
            <a:pPr>
              <a:lnSpc>
                <a:spcPct val="150000"/>
              </a:lnSpc>
            </a:pPr>
            <a:r>
              <a:rPr lang="es-PA" sz="2800" dirty="0" smtClean="0">
                <a:solidFill>
                  <a:srgbClr val="00B0F0"/>
                </a:solidFill>
              </a:rPr>
              <a:t>Materia:</a:t>
            </a:r>
            <a:r>
              <a:rPr lang="es-PA" sz="2800" dirty="0" smtClean="0"/>
              <a:t> Inglés</a:t>
            </a:r>
          </a:p>
          <a:p>
            <a:pPr>
              <a:lnSpc>
                <a:spcPct val="150000"/>
              </a:lnSpc>
            </a:pPr>
            <a:r>
              <a:rPr lang="es-PA" sz="2800" dirty="0" smtClean="0">
                <a:solidFill>
                  <a:srgbClr val="00B0F0"/>
                </a:solidFill>
              </a:rPr>
              <a:t>Escuela:</a:t>
            </a:r>
            <a:r>
              <a:rPr lang="es-PA" sz="2800" dirty="0" smtClean="0"/>
              <a:t> Centro Educativo Tortí</a:t>
            </a:r>
          </a:p>
          <a:p>
            <a:pPr>
              <a:lnSpc>
                <a:spcPct val="150000"/>
              </a:lnSpc>
            </a:pPr>
            <a:r>
              <a:rPr lang="es-PA" sz="2800" dirty="0" smtClean="0"/>
              <a:t>Derecho libre para uso educativo</a:t>
            </a:r>
          </a:p>
          <a:p>
            <a:pPr>
              <a:lnSpc>
                <a:spcPct val="150000"/>
              </a:lnSpc>
            </a:pPr>
            <a:r>
              <a:rPr lang="es-PA" sz="2800" dirty="0" smtClean="0">
                <a:solidFill>
                  <a:srgbClr val="00B0F0"/>
                </a:solidFill>
              </a:rPr>
              <a:t>Grado:</a:t>
            </a:r>
            <a:r>
              <a:rPr lang="es-PA" sz="2800" dirty="0" smtClean="0"/>
              <a:t> 9°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8241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836712"/>
            <a:ext cx="56703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3200" dirty="0" smtClean="0">
                <a:latin typeface="Arial Black" pitchFamily="34" charset="0"/>
              </a:rPr>
              <a:t>Descripción</a:t>
            </a:r>
          </a:p>
          <a:p>
            <a:endParaRPr lang="es-PA" sz="3200" dirty="0" smtClean="0"/>
          </a:p>
          <a:p>
            <a:pPr algn="just"/>
            <a:r>
              <a:rPr lang="es-PA" sz="3200" dirty="0" smtClean="0"/>
              <a:t>Este proyecto tiene el propósito que a través de la confección del mismo, los estudiantes implementen en sus actividades el uso de la tecnología que les permitirá adquirir una buena pronunciación. 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344099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105273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/>
              <a:t>Lo que se quiere lograr</a:t>
            </a:r>
            <a:endParaRPr lang="es-PA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256490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3600" dirty="0" smtClean="0"/>
              <a:t>Yo como docente  deseo lograr en los estudiante el uso y aprovechamiento de la tecnología para un mejor  aprendizaje. </a:t>
            </a:r>
            <a:endParaRPr lang="es-PA" sz="3600" dirty="0"/>
          </a:p>
        </p:txBody>
      </p:sp>
    </p:spTree>
    <p:extLst>
      <p:ext uri="{BB962C8B-B14F-4D97-AF65-F5344CB8AC3E}">
        <p14:creationId xmlns:p14="http://schemas.microsoft.com/office/powerpoint/2010/main" val="363870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1196753"/>
            <a:ext cx="54543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3600" dirty="0" smtClean="0">
                <a:latin typeface="Arial Black" pitchFamily="34" charset="0"/>
              </a:rPr>
              <a:t>Recursos:</a:t>
            </a:r>
            <a:r>
              <a:rPr lang="es-PA" dirty="0" smtClean="0">
                <a:latin typeface="Arial Black" pitchFamily="34" charset="0"/>
              </a:rPr>
              <a:t>  </a:t>
            </a:r>
          </a:p>
          <a:p>
            <a:endParaRPr lang="es-PA" dirty="0"/>
          </a:p>
          <a:p>
            <a:endParaRPr lang="es-PA" dirty="0" smtClean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PA" sz="2800" dirty="0" smtClean="0"/>
              <a:t>Internet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PA" sz="2800" dirty="0" smtClean="0"/>
              <a:t>Word</a:t>
            </a:r>
            <a:endParaRPr lang="es-PA" sz="2800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PA" sz="2800" dirty="0" smtClean="0"/>
              <a:t> collage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PA" sz="2800" dirty="0" smtClean="0"/>
              <a:t>computadora </a:t>
            </a:r>
            <a:endParaRPr lang="es-PA" sz="2800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s-PA" sz="2800" dirty="0" smtClean="0"/>
              <a:t>cámara de video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93640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980728"/>
            <a:ext cx="46622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s-PA" sz="3600" dirty="0" smtClean="0"/>
              <a:t>Tiempo</a:t>
            </a:r>
            <a:r>
              <a:rPr lang="es-PA" dirty="0" smtClean="0"/>
              <a:t>      </a:t>
            </a:r>
            <a:r>
              <a:rPr lang="es-PA" sz="2400" dirty="0" smtClean="0"/>
              <a:t>5 clases de 50 minutos </a:t>
            </a:r>
          </a:p>
          <a:p>
            <a:endParaRPr lang="es-PA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s-PA" sz="3200" dirty="0" smtClean="0"/>
              <a:t>Ubicación en el programa de estudios </a:t>
            </a:r>
          </a:p>
          <a:p>
            <a:endParaRPr lang="es-PA" sz="3200" dirty="0"/>
          </a:p>
          <a:p>
            <a:r>
              <a:rPr lang="es-PA" sz="2400" dirty="0" smtClean="0"/>
              <a:t>Listening and speaking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378744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studiante\Pictures\ros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23974"/>
            <a:ext cx="6048672" cy="49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03848" y="260648"/>
            <a:ext cx="3164599" cy="156966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s-PA" sz="9600" dirty="0" smtClean="0">
                <a:latin typeface="Edwardian Script ITC" pitchFamily="66" charset="0"/>
              </a:rPr>
              <a:t>gracias</a:t>
            </a:r>
            <a:endParaRPr lang="es-PA" sz="9600" dirty="0">
              <a:latin typeface="Edwardian Script ITC" pitchFamily="66" charset="0"/>
            </a:endParaRPr>
          </a:p>
        </p:txBody>
      </p:sp>
      <p:pic>
        <p:nvPicPr>
          <p:cNvPr id="1026" name="Picture 2" descr="C:\Users\Estudiante\Pictures\mariposa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87" y="1323974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6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lvia\Pictures\esctudiantes\estudi 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23928" y="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PA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 Black" pitchFamily="34" charset="0"/>
              </a:rPr>
              <a:t>Objetivos</a:t>
            </a:r>
          </a:p>
          <a:p>
            <a:r>
              <a:rPr lang="es-PA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Arial Black" pitchFamily="34" charset="0"/>
              </a:rPr>
              <a:t> </a:t>
            </a:r>
          </a:p>
          <a:p>
            <a:r>
              <a:rPr lang="es-PA" sz="24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Identificar  los factores que influyen en los estudiantes  para mejorar su pronunciación, aplicando  los recursos audio lingual que ayudará para adquirir una mejor  pronunciación.</a:t>
            </a:r>
            <a:endParaRPr lang="es-PA" sz="24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8264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548680"/>
            <a:ext cx="79208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 smtClean="0">
                <a:latin typeface="Arial Black" pitchFamily="34" charset="0"/>
              </a:rPr>
              <a:t>Situación de aprendizaje</a:t>
            </a:r>
          </a:p>
          <a:p>
            <a:endParaRPr lang="es-PA" sz="2800" dirty="0" smtClean="0"/>
          </a:p>
          <a:p>
            <a:pPr algn="just"/>
            <a:r>
              <a:rPr lang="es-PA" sz="2800" dirty="0" smtClean="0"/>
              <a:t>Erase una vez  en un grupo de estudiantes, en la que aprovechando de su receso le cantaron el cumpleaños a una de su compañera por lo que cantaron así  </a:t>
            </a:r>
            <a:r>
              <a:rPr lang="es-PA" sz="2800" dirty="0" smtClean="0">
                <a:solidFill>
                  <a:srgbClr val="00B050"/>
                </a:solidFill>
              </a:rPr>
              <a:t>happy verde </a:t>
            </a:r>
            <a:r>
              <a:rPr lang="es-PA" sz="2800" dirty="0" smtClean="0"/>
              <a:t>to you, luego al regresar la profesora muy molesta  añadió hasta  allá fuera les escuche el verde. En ese momento los estudiantes comprendieron la importancia de  pronunciar correctamente el idioma inglés.</a:t>
            </a:r>
            <a:endParaRPr lang="es-PA" sz="2800" dirty="0"/>
          </a:p>
        </p:txBody>
      </p:sp>
      <p:pic>
        <p:nvPicPr>
          <p:cNvPr id="1027" name="Picture 3" descr="C:\Users\Estudiante\Pictures\cumple_tor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60" y="5157192"/>
            <a:ext cx="2337689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6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88640"/>
            <a:ext cx="684076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000" dirty="0" smtClean="0">
                <a:latin typeface="Arial Black" pitchFamily="34" charset="0"/>
              </a:rPr>
              <a:t>Preguntas generadoras</a:t>
            </a:r>
          </a:p>
          <a:p>
            <a:endParaRPr lang="es-PA" sz="4000" dirty="0" smtClean="0"/>
          </a:p>
          <a:p>
            <a:r>
              <a:rPr lang="es-PA" sz="4000" dirty="0" smtClean="0"/>
              <a:t>1 ¿Cuál es la importancia de pronunciar el inglés correctamente?</a:t>
            </a:r>
          </a:p>
          <a:p>
            <a:pPr>
              <a:lnSpc>
                <a:spcPct val="150000"/>
              </a:lnSpc>
            </a:pPr>
            <a:endParaRPr lang="es-PA" sz="4000" dirty="0" smtClean="0"/>
          </a:p>
          <a:p>
            <a:r>
              <a:rPr lang="es-PA" sz="4000" dirty="0" smtClean="0"/>
              <a:t>2 ¿Cómo pueden los </a:t>
            </a:r>
            <a:r>
              <a:rPr lang="es-PA" sz="4000" dirty="0" smtClean="0">
                <a:hlinkClick r:id="rId2" action="ppaction://hlinkfile"/>
              </a:rPr>
              <a:t>estudiantes</a:t>
            </a:r>
            <a:r>
              <a:rPr lang="es-PA" sz="4000" dirty="0" smtClean="0"/>
              <a:t> obtener una mejor pronunciación?</a:t>
            </a:r>
            <a:endParaRPr lang="es-PA" sz="4000" dirty="0"/>
          </a:p>
        </p:txBody>
      </p:sp>
    </p:spTree>
    <p:extLst>
      <p:ext uri="{BB962C8B-B14F-4D97-AF65-F5344CB8AC3E}">
        <p14:creationId xmlns:p14="http://schemas.microsoft.com/office/powerpoint/2010/main" val="167707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908720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dirty="0" smtClean="0">
                <a:latin typeface="Arial Black" pitchFamily="34" charset="0"/>
              </a:rPr>
              <a:t>Producto principal </a:t>
            </a:r>
          </a:p>
          <a:p>
            <a:pPr algn="just"/>
            <a:endParaRPr lang="es-PA" sz="4400" dirty="0" smtClean="0"/>
          </a:p>
          <a:p>
            <a:pPr algn="just"/>
            <a:r>
              <a:rPr lang="es-PA" sz="4400" dirty="0" smtClean="0"/>
              <a:t>Confecciona un </a:t>
            </a:r>
            <a:r>
              <a:rPr lang="es-PA" sz="4400" dirty="0" smtClean="0">
                <a:hlinkClick r:id="rId2" action="ppaction://hlinksldjump"/>
              </a:rPr>
              <a:t>tríptico</a:t>
            </a:r>
            <a:r>
              <a:rPr lang="es-PA" sz="4400" dirty="0" smtClean="0"/>
              <a:t> sobre factores,  métodos y técnicas para lograr una buena pronunciación en inglés.</a:t>
            </a:r>
            <a:endParaRPr lang="es-PA" sz="4400" dirty="0"/>
          </a:p>
        </p:txBody>
      </p:sp>
    </p:spTree>
    <p:extLst>
      <p:ext uri="{BB962C8B-B14F-4D97-AF65-F5344CB8AC3E}">
        <p14:creationId xmlns:p14="http://schemas.microsoft.com/office/powerpoint/2010/main" val="406943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9078912" cy="6858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2 Flecha izquierda">
            <a:hlinkClick r:id="rId3" action="ppaction://hlinksldjump"/>
          </p:cNvPr>
          <p:cNvSpPr/>
          <p:nvPr/>
        </p:nvSpPr>
        <p:spPr>
          <a:xfrm>
            <a:off x="7452320" y="5805264"/>
            <a:ext cx="136815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6394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692696"/>
            <a:ext cx="770485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latin typeface="Arial Black" pitchFamily="34" charset="0"/>
              </a:rPr>
              <a:t>Actividad #1</a:t>
            </a:r>
          </a:p>
          <a:p>
            <a:pPr>
              <a:lnSpc>
                <a:spcPct val="150000"/>
              </a:lnSpc>
            </a:pPr>
            <a:r>
              <a:rPr lang="es-PA" sz="2800" dirty="0" smtClean="0"/>
              <a:t>¿Cuál es la </a:t>
            </a:r>
            <a:r>
              <a:rPr lang="es-PA" sz="2800" dirty="0" smtClean="0">
                <a:hlinkClick r:id="rId2" action="ppaction://hlinkfile"/>
              </a:rPr>
              <a:t>importancia</a:t>
            </a:r>
            <a:r>
              <a:rPr lang="es-PA" sz="2800" dirty="0" smtClean="0"/>
              <a:t> de pronunciar el inglés correctamente?</a:t>
            </a:r>
          </a:p>
          <a:p>
            <a:pPr>
              <a:lnSpc>
                <a:spcPct val="150000"/>
              </a:lnSpc>
            </a:pPr>
            <a:r>
              <a:rPr lang="es-PA" sz="2800" dirty="0" smtClean="0"/>
              <a:t>•	Forma  equipos de dos</a:t>
            </a:r>
          </a:p>
          <a:p>
            <a:pPr>
              <a:lnSpc>
                <a:spcPct val="150000"/>
              </a:lnSpc>
            </a:pPr>
            <a:r>
              <a:rPr lang="es-PA" sz="2800" dirty="0" smtClean="0"/>
              <a:t>•	</a:t>
            </a:r>
            <a:r>
              <a:rPr lang="es-PA" sz="2800" dirty="0" smtClean="0">
                <a:hlinkClick r:id="rId3"/>
              </a:rPr>
              <a:t>Identifica</a:t>
            </a:r>
            <a:r>
              <a:rPr lang="es-PA" sz="2800" dirty="0" smtClean="0"/>
              <a:t> palabras en internet que tienen sonidos parecidos. </a:t>
            </a:r>
          </a:p>
          <a:p>
            <a:pPr>
              <a:lnSpc>
                <a:spcPct val="150000"/>
              </a:lnSpc>
            </a:pPr>
            <a:r>
              <a:rPr lang="es-PA" sz="2800" dirty="0" smtClean="0"/>
              <a:t>•	</a:t>
            </a:r>
            <a:r>
              <a:rPr lang="es-PA" sz="2800" dirty="0" smtClean="0">
                <a:hlinkClick r:id="rId4"/>
              </a:rPr>
              <a:t>Elabora</a:t>
            </a:r>
            <a:r>
              <a:rPr lang="es-PA" sz="2800" dirty="0" smtClean="0"/>
              <a:t> en Word  palabras que tienen </a:t>
            </a:r>
            <a:r>
              <a:rPr lang="es-PA" sz="2800" dirty="0" smtClean="0">
                <a:hlinkClick r:id="rId5" action="ppaction://hlinksldjump"/>
              </a:rPr>
              <a:t>sonidos</a:t>
            </a:r>
            <a:r>
              <a:rPr lang="es-PA" sz="2800" dirty="0" smtClean="0"/>
              <a:t> </a:t>
            </a:r>
            <a:r>
              <a:rPr lang="es-PA" sz="2800" dirty="0" smtClean="0">
                <a:hlinkClick r:id="rId6" action="ppaction://hlinksldjump"/>
              </a:rPr>
              <a:t>parecidos.</a:t>
            </a:r>
            <a:endParaRPr lang="es-PA" sz="2800" dirty="0" smtClean="0"/>
          </a:p>
          <a:p>
            <a:pPr>
              <a:lnSpc>
                <a:spcPct val="150000"/>
              </a:lnSpc>
            </a:pPr>
            <a:r>
              <a:rPr lang="es-PA" sz="2800" dirty="0" smtClean="0"/>
              <a:t>•	</a:t>
            </a:r>
            <a:r>
              <a:rPr lang="es-PA" sz="2800" dirty="0" smtClean="0">
                <a:hlinkClick r:id="rId7"/>
              </a:rPr>
              <a:t>Observa</a:t>
            </a:r>
            <a:r>
              <a:rPr lang="es-PA" sz="2800" dirty="0" smtClean="0"/>
              <a:t> en internet  los sonidos escritos en fonética.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219805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0118"/>
              </p:ext>
            </p:extLst>
          </p:nvPr>
        </p:nvGraphicFramePr>
        <p:xfrm>
          <a:off x="1403648" y="1916832"/>
          <a:ext cx="6624737" cy="381910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256584"/>
                <a:gridCol w="648072"/>
                <a:gridCol w="720081"/>
              </a:tblGrid>
              <a:tr h="570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Criterios</a:t>
                      </a:r>
                      <a:endParaRPr lang="es-PA" sz="3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>
                          <a:effectLst/>
                        </a:rPr>
                        <a:t>Sí</a:t>
                      </a:r>
                      <a:endParaRPr lang="es-PA" sz="320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>
                          <a:effectLst/>
                        </a:rPr>
                        <a:t>No</a:t>
                      </a:r>
                      <a:endParaRPr lang="es-PA" sz="320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Formé equipo de dos</a:t>
                      </a:r>
                      <a:endParaRPr lang="es-PA" sz="3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>
                          <a:effectLst/>
                        </a:rPr>
                        <a:t> </a:t>
                      </a:r>
                      <a:endParaRPr lang="es-PA" sz="320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>
                          <a:effectLst/>
                        </a:rPr>
                        <a:t> </a:t>
                      </a:r>
                      <a:endParaRPr lang="es-PA" sz="320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Identifiqué palabras en internet</a:t>
                      </a:r>
                      <a:endParaRPr lang="es-PA" sz="3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>
                          <a:effectLst/>
                        </a:rPr>
                        <a:t> </a:t>
                      </a:r>
                      <a:endParaRPr lang="es-PA" sz="320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>
                          <a:effectLst/>
                        </a:rPr>
                        <a:t> </a:t>
                      </a:r>
                      <a:endParaRPr lang="es-PA" sz="320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Elaboré en Word oraciones</a:t>
                      </a:r>
                      <a:endParaRPr lang="es-PA" sz="3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>
                          <a:effectLst/>
                        </a:rPr>
                        <a:t> </a:t>
                      </a:r>
                      <a:endParaRPr lang="es-PA" sz="320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>
                          <a:effectLst/>
                        </a:rPr>
                        <a:t> </a:t>
                      </a:r>
                      <a:endParaRPr lang="es-PA" sz="320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28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Observé en internet </a:t>
                      </a:r>
                      <a:r>
                        <a:rPr lang="es-PA" sz="2800" dirty="0" smtClean="0">
                          <a:effectLst/>
                        </a:rPr>
                        <a:t>los sonidos</a:t>
                      </a:r>
                      <a:endParaRPr lang="es-PA" sz="3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 </a:t>
                      </a:r>
                      <a:endParaRPr lang="es-PA" sz="3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2800" dirty="0">
                          <a:effectLst/>
                        </a:rPr>
                        <a:t> </a:t>
                      </a:r>
                      <a:endParaRPr lang="es-PA" sz="3200" dirty="0">
                        <a:solidFill>
                          <a:srgbClr val="1F497D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51720" y="433353"/>
            <a:ext cx="540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Autoevaluación #1</a:t>
            </a:r>
            <a:endParaRPr kumimoji="0" lang="es-P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8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83671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3200" dirty="0" smtClean="0">
                <a:latin typeface="Arial Black" pitchFamily="34" charset="0"/>
              </a:rPr>
              <a:t>Actividad#2</a:t>
            </a:r>
          </a:p>
          <a:p>
            <a:endParaRPr lang="es-PA" sz="3200" dirty="0" smtClean="0"/>
          </a:p>
          <a:p>
            <a:r>
              <a:rPr lang="es-PA" sz="3200" dirty="0" smtClean="0"/>
              <a:t>¿Cómo pueden los estudiantes obtener una mejor pronunciación?</a:t>
            </a:r>
          </a:p>
          <a:p>
            <a:r>
              <a:rPr lang="es-PA" sz="3200" dirty="0" smtClean="0"/>
              <a:t>•	Utiliza el programa  rosetta Stone.</a:t>
            </a:r>
          </a:p>
          <a:p>
            <a:r>
              <a:rPr lang="es-PA" sz="3200" dirty="0" smtClean="0"/>
              <a:t>•	Repite con el programa rosetta Stone  palabras con igual pronunciación.</a:t>
            </a:r>
          </a:p>
          <a:p>
            <a:r>
              <a:rPr lang="es-PA" sz="3200" dirty="0" smtClean="0"/>
              <a:t>•	Escucha música en inglés. </a:t>
            </a:r>
            <a:r>
              <a:rPr lang="es-PA" sz="3200" dirty="0" smtClean="0">
                <a:hlinkClick r:id="rId2"/>
              </a:rPr>
              <a:t>click</a:t>
            </a:r>
            <a:endParaRPr lang="es-PA" sz="3200" dirty="0" smtClean="0"/>
          </a:p>
          <a:p>
            <a:r>
              <a:rPr lang="es-PA" sz="3200" dirty="0" smtClean="0"/>
              <a:t>•	Observa videos en inglés.  </a:t>
            </a:r>
            <a:r>
              <a:rPr lang="es-PA" sz="3200" dirty="0" smtClean="0">
                <a:hlinkClick r:id="rId3"/>
              </a:rPr>
              <a:t>click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180728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burbujas</Template>
  <TotalTime>552</TotalTime>
  <Words>501</Words>
  <Application>Microsoft Office PowerPoint</Application>
  <PresentationFormat>Presentación en pantalla (4:3)</PresentationFormat>
  <Paragraphs>139</Paragraphs>
  <Slides>17</Slides>
  <Notes>0</Notes>
  <HiddenSlides>1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Bubbles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Estudiante</dc:creator>
  <cp:lastModifiedBy>Estudiante</cp:lastModifiedBy>
  <cp:revision>58</cp:revision>
  <dcterms:created xsi:type="dcterms:W3CDTF">2012-03-28T16:14:11Z</dcterms:created>
  <dcterms:modified xsi:type="dcterms:W3CDTF">2012-08-01T15:28:56Z</dcterms:modified>
</cp:coreProperties>
</file>