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g"/>
  <Override PartName="/ppt/media/image5.jpg" ContentType="image/jpg"/>
  <Override PartName="/ppt/comments/comment1.xml" ContentType="application/vnd.openxmlformats-officedocument.presentationml.comments+xml"/>
  <Override PartName="/ppt/media/image8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7.jpg" ContentType="image/jpg"/>
  <Override PartName="/ppt/media/image18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9.jpg" ContentType="image/jpg"/>
  <Override PartName="/ppt/media/image40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ppt/media/image50.jpg" ContentType="image/jpg"/>
  <Override PartName="/ppt/media/image52.jpg" ContentType="image/jpg"/>
  <Override PartName="/ppt/media/image53.jpg" ContentType="image/jpg"/>
  <Override PartName="/ppt/media/image55.jpg" ContentType="image/jpg"/>
  <Override PartName="/ppt/media/image57.jpg" ContentType="image/jpg"/>
  <Override PartName="/ppt/media/image58.jpg" ContentType="image/jpg"/>
  <Override PartName="/ppt/media/image59.jpg" ContentType="image/jpg"/>
  <Override PartName="/ppt/media/image61.jpg" ContentType="image/jpg"/>
  <Override PartName="/ppt/media/image63.jpg" ContentType="image/jpg"/>
  <Override PartName="/ppt/media/image64.jpg" ContentType="image/jpg"/>
  <Override PartName="/ppt/media/image6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hna Camarena" initials="KC" lastIdx="1" clrIdx="0">
    <p:extLst>
      <p:ext uri="{19B8F6BF-5375-455C-9EA6-DF929625EA0E}">
        <p15:presenceInfo xmlns:p15="http://schemas.microsoft.com/office/powerpoint/2012/main" userId="S-1-5-21-3903301343-3490310321-2263815171-10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F00"/>
    <a:srgbClr val="FDDF03"/>
    <a:srgbClr val="C7611D"/>
    <a:srgbClr val="05B1C0"/>
    <a:srgbClr val="0184B7"/>
    <a:srgbClr val="02B1C0"/>
    <a:srgbClr val="00D19B"/>
    <a:srgbClr val="E12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94601"/>
  </p:normalViewPr>
  <p:slideViewPr>
    <p:cSldViewPr snapToGrid="0" snapToObjects="1" showGuides="1">
      <p:cViewPr varScale="1">
        <p:scale>
          <a:sx n="65" d="100"/>
          <a:sy n="65" d="100"/>
        </p:scale>
        <p:origin x="112" y="4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3T13:11:09.078" idx="1">
    <p:pos x="10" y="10"/>
    <p:text>Africanos esclavizados con la....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6F927-80E7-4B41-95BE-AA4398DFE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8A8FF4-2F69-6445-957D-C6317799F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E28D85-2CCE-D646-93F5-1DE8B86E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6037-40E9-B64C-8DD4-C6044913B4C1}" type="datetimeFigureOut">
              <a:rPr lang="es-PA" smtClean="0"/>
              <a:t>01/14/2022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391D24-33A0-D849-AC36-D7582C56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1A5B8B-077A-BA4E-BF13-6238DF7F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8200-AF94-8D44-BC8F-C4F4C09601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107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9DE46-237F-7D41-9793-870FBD530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8A8764-BC84-CF4E-9DAF-B56BCD349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C9766A-808B-DC41-9A64-F18A0718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6037-40E9-B64C-8DD4-C6044913B4C1}" type="datetimeFigureOut">
              <a:rPr lang="es-PA" smtClean="0"/>
              <a:t>01/14/2022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895DF-8793-4F45-893E-C4C04BB6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ED4F9D-EBE7-0641-A9FA-49F7A105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8200-AF94-8D44-BC8F-C4F4C09601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2777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3DF2EF-BE7E-B749-89D4-F9B8349CB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6D71B7F-0C72-1E47-8568-1701CF6F0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8E353E-C998-104A-A559-E7745522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6037-40E9-B64C-8DD4-C6044913B4C1}" type="datetimeFigureOut">
              <a:rPr lang="es-PA" smtClean="0"/>
              <a:t>01/14/2022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1C2475-1DB7-FF4D-8F61-63845A60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E2D577-5B0B-3447-9962-EF6B9967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8200-AF94-8D44-BC8F-C4F4C09601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113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B7911-D322-1A4E-8990-8630CF3C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518DCE-A8B6-C641-85E4-14559F081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3F5C87-B1CE-E541-9E62-815160B20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6037-40E9-B64C-8DD4-C6044913B4C1}" type="datetimeFigureOut">
              <a:rPr lang="es-PA" smtClean="0"/>
              <a:t>01/14/2022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5B962-23E8-F34C-97D8-6231FDEF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85A1FD-12CA-C24A-973F-AA35A27E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8200-AF94-8D44-BC8F-C4F4C09601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1762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DAA02-B7D0-6A4D-99D9-CFC06B06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3D3E8E-C859-144A-928E-B350759D9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212C6C-063D-E042-9670-A81653E20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6037-40E9-B64C-8DD4-C6044913B4C1}" type="datetimeFigureOut">
              <a:rPr lang="es-PA" smtClean="0"/>
              <a:t>01/14/2022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D5D34-25C3-4345-9900-6127FD1A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A42427-EEBC-BD49-B695-3F5FF706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8200-AF94-8D44-BC8F-C4F4C09601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2983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421E2-6367-8E43-88B7-432CF7E4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928CF7-8253-1D42-A7FA-F4AA80B1AC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9AE9C0-6538-ED4A-A625-9012BC89F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E16E8D-1AFA-5443-9603-A6525FAE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6037-40E9-B64C-8DD4-C6044913B4C1}" type="datetimeFigureOut">
              <a:rPr lang="es-PA" smtClean="0"/>
              <a:t>01/14/2022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278992-118E-7E45-BC82-A76B27B4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B9D15B-61B3-F542-AFA4-69908F28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8200-AF94-8D44-BC8F-C4F4C09601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02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3A83C-FCB2-CE48-B48F-CA35A228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FDE89A-3AF3-5E41-932B-E205CEFC4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941016-F927-3049-BAD5-AED3CEBD8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E6AB7A-8E85-024E-B351-1AF7AB1E3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CBE477-F501-E742-B0CC-9BD18DA08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C4D219-49F7-1C45-9051-F4A3B276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6037-40E9-B64C-8DD4-C6044913B4C1}" type="datetimeFigureOut">
              <a:rPr lang="es-PA" smtClean="0"/>
              <a:t>01/14/2022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58369A-1D2F-1B42-8BBD-E8C7E66A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37F3FE2-368F-504B-A054-D370F46E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8200-AF94-8D44-BC8F-C4F4C09601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2682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EF026-1F0E-7B45-930C-20F587B59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88652F-DEAF-2F48-8D8E-AB6393DE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6037-40E9-B64C-8DD4-C6044913B4C1}" type="datetimeFigureOut">
              <a:rPr lang="es-PA" smtClean="0"/>
              <a:t>01/14/2022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0288EE-AB4E-B343-A56A-C2712906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97839A-9F9C-864F-A7D9-3DC1FD848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8200-AF94-8D44-BC8F-C4F4C09601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8327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7DCD8B-9F39-2E41-AFA1-3D2E1E79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6037-40E9-B64C-8DD4-C6044913B4C1}" type="datetimeFigureOut">
              <a:rPr lang="es-PA" smtClean="0"/>
              <a:t>01/14/2022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96ECBE-7E6C-9349-8139-079DF5FFA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E580A2-18FD-9A4A-9623-7067E1AE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8200-AF94-8D44-BC8F-C4F4C09601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0103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C503B-9D48-B84C-93D8-5B8AE2CE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D7E20B-B8D1-744C-A249-AAC0DCD04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950CC8-462D-F647-9C7A-2FE94A024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D28DCE-1B6A-8B4A-96EB-2FD73BA2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6037-40E9-B64C-8DD4-C6044913B4C1}" type="datetimeFigureOut">
              <a:rPr lang="es-PA" smtClean="0"/>
              <a:t>01/14/2022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C70D8-FFBC-3441-92A4-710C4BFD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433524-6628-BC4F-9D89-05A5ADF1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8200-AF94-8D44-BC8F-C4F4C09601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0459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9D91A-B0DA-C74E-8CB8-BCFCBE24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CBA8E3-21B9-5948-9502-90DFB26E4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2BC828-FB27-074F-8351-389D79568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6300C9-76C7-5942-AF37-FB867535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6037-40E9-B64C-8DD4-C6044913B4C1}" type="datetimeFigureOut">
              <a:rPr lang="es-PA" smtClean="0"/>
              <a:t>01/14/2022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1ABD0B-D3B8-564F-B9B8-10971CA0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76210D-399B-A442-B235-883DB5C5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98200-AF94-8D44-BC8F-C4F4C09601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26004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5223F0-22DA-7045-B0FA-51AD3AED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F9643A-CA2E-764A-B382-E36B21EEE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58124B-DC25-8040-BFA1-148C416AF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6037-40E9-B64C-8DD4-C6044913B4C1}" type="datetimeFigureOut">
              <a:rPr lang="es-PA" smtClean="0"/>
              <a:t>01/14/2022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FC316-B02C-BC40-B480-F4FF0B1B1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05DC8-E907-3948-B699-D37D7A9D7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98200-AF94-8D44-BC8F-C4F4C096010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8507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10" Type="http://schemas.openxmlformats.org/officeDocument/2006/relationships/image" Target="../media/image66.jp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vyturtle.blogspot.com/" TargetMode="External"/><Relationship Id="rId3" Type="http://schemas.openxmlformats.org/officeDocument/2006/relationships/hyperlink" Target="http://www.lib.utexas.edu/maps/americas.html" TargetMode="External"/><Relationship Id="rId7" Type="http://schemas.openxmlformats.org/officeDocument/2006/relationships/hyperlink" Target="http://chechem.iquebec.com/Chechem_wood-ca.html" TargetMode="External"/><Relationship Id="rId12" Type="http://schemas.openxmlformats.org/officeDocument/2006/relationships/hyperlink" Target="http://mariajesuscamino.cantabriamusical.com/galeria/membranfonos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col.mx/universidad/delegaciones/delegacion2/img/ganado1.jpg" TargetMode="External"/><Relationship Id="rId11" Type="http://schemas.openxmlformats.org/officeDocument/2006/relationships/hyperlink" Target="http://www.grupotiquicia.org/folklore/instrumentos-coloniales.html" TargetMode="External"/><Relationship Id="rId5" Type="http://schemas.openxmlformats.org/officeDocument/2006/relationships/hyperlink" Target="http://www.bedri.es/Fotografias/Fotografias_de_Asturias/Fotografias_de_Cangas_del_Narcea/Fotografias_de_Cangas_del_Narcea.htm" TargetMode="External"/><Relationship Id="rId10" Type="http://schemas.openxmlformats.org/officeDocument/2006/relationships/hyperlink" Target="http://www.southwest.msus.edu/" TargetMode="External"/><Relationship Id="rId4" Type="http://schemas.openxmlformats.org/officeDocument/2006/relationships/hyperlink" Target="http://www.panoramio.com/photo/10423678" TargetMode="External"/><Relationship Id="rId9" Type="http://schemas.openxmlformats.org/officeDocument/2006/relationships/hyperlink" Target="http://retratosdelahistoria.lacoctelera.net/post/2006/12/31/aquien-robo-joyas-la-corona-espanola-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uiascostarica.com/myunai/calufa.htm" TargetMode="External"/><Relationship Id="rId13" Type="http://schemas.openxmlformats.org/officeDocument/2006/relationships/hyperlink" Target="http://www.tiquicia.com/entrevistas/0002german/" TargetMode="External"/><Relationship Id="rId3" Type="http://schemas.openxmlformats.org/officeDocument/2006/relationships/hyperlink" Target="http://www.estrelladenicaragua.com/388-edicion/388%20fotohistorica.html" TargetMode="External"/><Relationship Id="rId7" Type="http://schemas.openxmlformats.org/officeDocument/2006/relationships/hyperlink" Target="http://archivo.elnuevodiario.com.ni/2002/enero/05-enero-2002/cultural/cultural2.html" TargetMode="External"/><Relationship Id="rId12" Type="http://schemas.openxmlformats.org/officeDocument/2006/relationships/hyperlink" Target="http://www.elespiritudel48.org/bio/bio03.htm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ouring-costarica.com/somoza.jpg" TargetMode="External"/><Relationship Id="rId11" Type="http://schemas.openxmlformats.org/officeDocument/2006/relationships/hyperlink" Target="http://news.bbc.co.uk/hi/spanish/latin_america/newsid_3783000/3783741.stm" TargetMode="External"/><Relationship Id="rId5" Type="http://schemas.openxmlformats.org/officeDocument/2006/relationships/hyperlink" Target="http://www.grupoese.com.ni/2007/mar/08/politica.htm" TargetMode="External"/><Relationship Id="rId15" Type="http://schemas.openxmlformats.org/officeDocument/2006/relationships/hyperlink" Target="http://www.confidencial.com.ni/2005-434/politica2-434.htm" TargetMode="External"/><Relationship Id="rId10" Type="http://schemas.openxmlformats.org/officeDocument/2006/relationships/hyperlink" Target="http://www.pln.or.cr/galeria/lama01.jpg" TargetMode="External"/><Relationship Id="rId4" Type="http://schemas.openxmlformats.org/officeDocument/2006/relationships/hyperlink" Target="http://www.cancilleria.gob.ni/.../galery1/foto03_06.jpg" TargetMode="External"/><Relationship Id="rId9" Type="http://schemas.openxmlformats.org/officeDocument/2006/relationships/hyperlink" Target="http://www.eleconomista.es/economia/noticias/187353/03/07/Costa-Rica-la-Suiza-latinoamericana.html" TargetMode="External"/><Relationship Id="rId14" Type="http://schemas.openxmlformats.org/officeDocument/2006/relationships/hyperlink" Target="http://www.elespiritudel48.org/bio/bio14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56CA862D-4151-9546-A770-BBAD7BD319E9}"/>
              </a:ext>
            </a:extLst>
          </p:cNvPr>
          <p:cNvSpPr txBox="1"/>
          <p:nvPr/>
        </p:nvSpPr>
        <p:spPr>
          <a:xfrm>
            <a:off x="195148" y="2005435"/>
            <a:ext cx="5900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sz="4000" b="1" spc="-5" dirty="0">
                <a:solidFill>
                  <a:srgbClr val="0184B7"/>
                </a:solidFill>
                <a:latin typeface="Avenir Black" panose="02000503020000020003" pitchFamily="2" charset="0"/>
              </a:rPr>
              <a:t>Del olvido a la</a:t>
            </a:r>
            <a:r>
              <a:rPr lang="es-PA" sz="4000" b="1" spc="-20" dirty="0">
                <a:solidFill>
                  <a:srgbClr val="0184B7"/>
                </a:solidFill>
                <a:latin typeface="Avenir Black" panose="02000503020000020003" pitchFamily="2" charset="0"/>
              </a:rPr>
              <a:t> </a:t>
            </a:r>
            <a:r>
              <a:rPr lang="es-PA" sz="4000" b="1" spc="-5" dirty="0">
                <a:solidFill>
                  <a:srgbClr val="0184B7"/>
                </a:solidFill>
                <a:latin typeface="Avenir Black" panose="02000503020000020003" pitchFamily="2" charset="0"/>
              </a:rPr>
              <a:t>memoria</a:t>
            </a:r>
            <a:endParaRPr lang="es-PA" sz="4000" b="1" dirty="0">
              <a:solidFill>
                <a:srgbClr val="0184B7"/>
              </a:solidFill>
              <a:latin typeface="Avenir Black" panose="02000503020000020003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42952D-B794-7F45-865F-3EB8D6F09E9C}"/>
              </a:ext>
            </a:extLst>
          </p:cNvPr>
          <p:cNvSpPr txBox="1"/>
          <p:nvPr/>
        </p:nvSpPr>
        <p:spPr>
          <a:xfrm>
            <a:off x="887452" y="2977804"/>
            <a:ext cx="4516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PA" sz="3600" i="1" spc="-10" dirty="0">
                <a:solidFill>
                  <a:srgbClr val="00D19B"/>
                </a:solidFill>
                <a:latin typeface="Avenir Black Oblique" panose="02000503020000020003" pitchFamily="2" charset="0"/>
                <a:cs typeface="Arial"/>
              </a:rPr>
              <a:t>Esclavitud, resistencia </a:t>
            </a:r>
            <a:r>
              <a:rPr lang="es-PA" sz="3600" i="1" spc="-5" dirty="0">
                <a:solidFill>
                  <a:srgbClr val="00D19B"/>
                </a:solidFill>
                <a:latin typeface="Avenir Black Oblique" panose="02000503020000020003" pitchFamily="2" charset="0"/>
                <a:cs typeface="Arial"/>
              </a:rPr>
              <a:t>y</a:t>
            </a:r>
            <a:r>
              <a:rPr lang="es-PA" sz="3600" i="1" spc="35" dirty="0">
                <a:solidFill>
                  <a:srgbClr val="00D19B"/>
                </a:solidFill>
                <a:latin typeface="Avenir Black Oblique" panose="02000503020000020003" pitchFamily="2" charset="0"/>
                <a:cs typeface="Arial"/>
              </a:rPr>
              <a:t> </a:t>
            </a:r>
            <a:r>
              <a:rPr lang="es-PA" sz="3600" i="1" spc="-10" dirty="0">
                <a:solidFill>
                  <a:srgbClr val="00D19B"/>
                </a:solidFill>
                <a:latin typeface="Avenir Black Oblique" panose="02000503020000020003" pitchFamily="2" charset="0"/>
                <a:cs typeface="Arial"/>
              </a:rPr>
              <a:t>cultura</a:t>
            </a:r>
            <a:endParaRPr lang="es-PA" sz="3600" i="1" dirty="0">
              <a:solidFill>
                <a:srgbClr val="00D19B"/>
              </a:solidFill>
              <a:latin typeface="Avenir Black Oblique" panose="02000503020000020003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30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103BB1C7-D717-D74C-8E8F-C0F435772810}"/>
              </a:ext>
            </a:extLst>
          </p:cNvPr>
          <p:cNvSpPr/>
          <p:nvPr/>
        </p:nvSpPr>
        <p:spPr>
          <a:xfrm>
            <a:off x="6512012" y="1383958"/>
            <a:ext cx="3991232" cy="3978874"/>
          </a:xfrm>
          <a:prstGeom prst="ellipse">
            <a:avLst/>
          </a:prstGeom>
          <a:blipFill>
            <a:blip r:embed="rId3" cstate="print"/>
            <a:stretch>
              <a:fillRect l="-10114" t="-1768" r="-11868" b="-1126"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878BCC02-C110-BB4B-9636-F461DA684E83}"/>
              </a:ext>
            </a:extLst>
          </p:cNvPr>
          <p:cNvSpPr txBox="1"/>
          <p:nvPr/>
        </p:nvSpPr>
        <p:spPr>
          <a:xfrm>
            <a:off x="7054180" y="5199002"/>
            <a:ext cx="25209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2)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BEB701A-E335-A947-9DEC-45D5730649E7}"/>
              </a:ext>
            </a:extLst>
          </p:cNvPr>
          <p:cNvSpPr txBox="1"/>
          <p:nvPr/>
        </p:nvSpPr>
        <p:spPr>
          <a:xfrm>
            <a:off x="109632" y="3373395"/>
            <a:ext cx="1706812" cy="661883"/>
          </a:xfrm>
          <a:prstGeom prst="roundRect">
            <a:avLst/>
          </a:prstGeom>
          <a:solidFill>
            <a:srgbClr val="C7611D"/>
          </a:solidFill>
          <a:ln w="9525">
            <a:noFill/>
          </a:ln>
        </p:spPr>
        <p:txBody>
          <a:bodyPr vert="horz" wrap="square" lIns="0" tIns="74295" rIns="0" bIns="0" rtlCol="0">
            <a:spAutoFit/>
          </a:bodyPr>
          <a:lstStyle/>
          <a:p>
            <a:pPr marL="146050" marR="73660" indent="-6350">
              <a:lnSpc>
                <a:spcPct val="100000"/>
              </a:lnSpc>
              <a:spcBef>
                <a:spcPts val="585"/>
              </a:spcBef>
            </a:pPr>
            <a:r>
              <a:rPr sz="17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Comunidades  de</a:t>
            </a:r>
            <a:r>
              <a:rPr sz="1700" b="1" i="1" spc="-60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 </a:t>
            </a:r>
            <a:r>
              <a:rPr sz="1700" b="1" i="1" spc="-5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cimarrones</a:t>
            </a:r>
            <a:endParaRPr sz="1700" b="1" i="1" dirty="0">
              <a:solidFill>
                <a:schemeClr val="bg1"/>
              </a:solidFill>
              <a:latin typeface="AVENIR BOOK OBLIQUE" panose="02000503020000020003" pitchFamily="2" charset="0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62D7575-5D0E-B54E-A45A-633E033A5106}"/>
              </a:ext>
            </a:extLst>
          </p:cNvPr>
          <p:cNvSpPr txBox="1"/>
          <p:nvPr/>
        </p:nvSpPr>
        <p:spPr>
          <a:xfrm>
            <a:off x="4781791" y="2113271"/>
            <a:ext cx="1434646" cy="380955"/>
          </a:xfrm>
          <a:prstGeom prst="roundRect">
            <a:avLst/>
          </a:prstGeom>
          <a:solidFill>
            <a:srgbClr val="C7611D"/>
          </a:solidFill>
          <a:ln w="9525">
            <a:noFill/>
          </a:ln>
        </p:spPr>
        <p:txBody>
          <a:bodyPr vert="horz" wrap="square" lIns="0" tIns="66675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525"/>
              </a:spcBef>
            </a:pPr>
            <a:r>
              <a:rPr sz="1800" b="1" i="1" spc="-5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Palenques</a:t>
            </a:r>
            <a:endParaRPr sz="1800" b="1" i="1" dirty="0">
              <a:solidFill>
                <a:schemeClr val="bg1"/>
              </a:solidFill>
              <a:latin typeface="AVENIR BOOK OBLIQUE" panose="02000503020000020003" pitchFamily="2" charset="0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69FF3AA-B9D1-4C4A-ACF5-3597476F103E}"/>
              </a:ext>
            </a:extLst>
          </p:cNvPr>
          <p:cNvSpPr txBox="1"/>
          <p:nvPr/>
        </p:nvSpPr>
        <p:spPr>
          <a:xfrm>
            <a:off x="4781791" y="2760971"/>
            <a:ext cx="1434646" cy="380955"/>
          </a:xfrm>
          <a:prstGeom prst="roundRect">
            <a:avLst/>
          </a:prstGeom>
          <a:solidFill>
            <a:srgbClr val="C7611D"/>
          </a:solidFill>
          <a:ln w="9525">
            <a:noFill/>
          </a:ln>
        </p:spPr>
        <p:txBody>
          <a:bodyPr vert="horz" wrap="square" lIns="0" tIns="66675" rIns="0" bIns="0" rtlCol="0">
            <a:spAutoFit/>
          </a:bodyPr>
          <a:lstStyle/>
          <a:p>
            <a:pPr marL="371475">
              <a:lnSpc>
                <a:spcPct val="100000"/>
              </a:lnSpc>
              <a:spcBef>
                <a:spcPts val="525"/>
              </a:spcBef>
            </a:pPr>
            <a:r>
              <a:rPr sz="1800" b="1" i="1" spc="-5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Cumbes</a:t>
            </a:r>
            <a:endParaRPr sz="1800" b="1" i="1">
              <a:solidFill>
                <a:schemeClr val="bg1"/>
              </a:solidFill>
              <a:latin typeface="AVENIR BOOK OBLIQUE" panose="02000503020000020003" pitchFamily="2" charset="0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7D6DCB35-06F2-6049-ACFD-F8CB99F43553}"/>
              </a:ext>
            </a:extLst>
          </p:cNvPr>
          <p:cNvSpPr txBox="1"/>
          <p:nvPr/>
        </p:nvSpPr>
        <p:spPr>
          <a:xfrm>
            <a:off x="4781791" y="4274304"/>
            <a:ext cx="1434646" cy="380246"/>
          </a:xfrm>
          <a:prstGeom prst="roundRect">
            <a:avLst/>
          </a:prstGeom>
          <a:solidFill>
            <a:srgbClr val="C7611D"/>
          </a:solidFill>
          <a:ln w="9525">
            <a:noFill/>
          </a:ln>
        </p:spPr>
        <p:txBody>
          <a:bodyPr vert="horz" wrap="square" lIns="0" tIns="66040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520"/>
              </a:spcBef>
            </a:pPr>
            <a:r>
              <a:rPr sz="1800" b="1" i="1" spc="-5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Mocambos</a:t>
            </a:r>
            <a:endParaRPr sz="1800" b="1" i="1">
              <a:solidFill>
                <a:schemeClr val="bg1"/>
              </a:solidFill>
              <a:latin typeface="AVENIR BOOK OBLIQUE" panose="02000503020000020003" pitchFamily="2" charset="0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EB3FAEE1-F21A-CD4B-BF46-22BCA5ED1175}"/>
              </a:ext>
            </a:extLst>
          </p:cNvPr>
          <p:cNvSpPr txBox="1"/>
          <p:nvPr/>
        </p:nvSpPr>
        <p:spPr>
          <a:xfrm>
            <a:off x="4781791" y="4862982"/>
            <a:ext cx="1434646" cy="380246"/>
          </a:xfrm>
          <a:prstGeom prst="roundRect">
            <a:avLst/>
          </a:prstGeom>
          <a:solidFill>
            <a:srgbClr val="C7611D"/>
          </a:solidFill>
          <a:ln w="9525">
            <a:noFill/>
          </a:ln>
        </p:spPr>
        <p:txBody>
          <a:bodyPr vert="horz" wrap="square" lIns="0" tIns="66040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520"/>
              </a:spcBef>
            </a:pPr>
            <a:r>
              <a:rPr sz="18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Quilombos</a:t>
            </a:r>
            <a:endParaRPr sz="1800" b="1" i="1">
              <a:solidFill>
                <a:schemeClr val="bg1"/>
              </a:solidFill>
              <a:latin typeface="AVENIR BOOK OBLIQUE" panose="02000503020000020003" pitchFamily="2" charset="0"/>
              <a:cs typeface="Arial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825EF283-DC80-4D48-A1ED-13E088CE179E}"/>
              </a:ext>
            </a:extLst>
          </p:cNvPr>
          <p:cNvSpPr txBox="1"/>
          <p:nvPr/>
        </p:nvSpPr>
        <p:spPr>
          <a:xfrm>
            <a:off x="2255083" y="2422779"/>
            <a:ext cx="2160270" cy="380955"/>
          </a:xfrm>
          <a:prstGeom prst="roundRect">
            <a:avLst/>
          </a:prstGeom>
          <a:solidFill>
            <a:srgbClr val="C7611D"/>
          </a:solidFill>
          <a:ln w="9525">
            <a:noFill/>
          </a:ln>
        </p:spPr>
        <p:txBody>
          <a:bodyPr vert="horz" wrap="square" lIns="0" tIns="6667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525"/>
              </a:spcBef>
            </a:pPr>
            <a:r>
              <a:rPr sz="1800" b="1" i="1" spc="-5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América</a:t>
            </a:r>
            <a:r>
              <a:rPr sz="1800" b="1" i="1" spc="-105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 </a:t>
            </a:r>
            <a:r>
              <a:rPr sz="1800" b="1" i="1" spc="-5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española</a:t>
            </a:r>
            <a:endParaRPr sz="1800" b="1" i="1" dirty="0">
              <a:solidFill>
                <a:schemeClr val="bg1"/>
              </a:solidFill>
              <a:latin typeface="AVENIR BOOK OBLIQUE" panose="02000503020000020003" pitchFamily="2" charset="0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D8A642E-31CF-574C-970A-068777C9CC0B}"/>
              </a:ext>
            </a:extLst>
          </p:cNvPr>
          <p:cNvSpPr txBox="1"/>
          <p:nvPr/>
        </p:nvSpPr>
        <p:spPr>
          <a:xfrm>
            <a:off x="2255083" y="4654550"/>
            <a:ext cx="1656080" cy="380955"/>
          </a:xfrm>
          <a:prstGeom prst="roundRect">
            <a:avLst/>
          </a:prstGeom>
          <a:solidFill>
            <a:srgbClr val="C7611D"/>
          </a:solidFill>
          <a:ln w="9525">
            <a:noFill/>
          </a:ln>
        </p:spPr>
        <p:txBody>
          <a:bodyPr vert="horz" wrap="square" lIns="0" tIns="66675" rIns="0" bIns="0" rtlCol="0">
            <a:spAutoFit/>
          </a:bodyPr>
          <a:lstStyle/>
          <a:p>
            <a:pPr marL="504190">
              <a:lnSpc>
                <a:spcPct val="100000"/>
              </a:lnSpc>
              <a:spcBef>
                <a:spcPts val="525"/>
              </a:spcBef>
            </a:pPr>
            <a:r>
              <a:rPr sz="18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Brasil</a:t>
            </a:r>
            <a:endParaRPr sz="1800" b="1" i="1">
              <a:solidFill>
                <a:schemeClr val="bg1"/>
              </a:solidFill>
              <a:latin typeface="AVENIR BOOK OBLIQUE" panose="02000503020000020003" pitchFamily="2" charset="0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4218FAC0-3902-FE4A-BB9C-4321393C9A47}"/>
              </a:ext>
            </a:extLst>
          </p:cNvPr>
          <p:cNvSpPr/>
          <p:nvPr/>
        </p:nvSpPr>
        <p:spPr>
          <a:xfrm>
            <a:off x="1888382" y="1946869"/>
            <a:ext cx="288925" cy="3600450"/>
          </a:xfrm>
          <a:custGeom>
            <a:avLst/>
            <a:gdLst/>
            <a:ahLst/>
            <a:cxnLst/>
            <a:rect l="l" t="t" r="r" b="b"/>
            <a:pathLst>
              <a:path w="288925" h="3600450">
                <a:moveTo>
                  <a:pt x="288798" y="0"/>
                </a:moveTo>
                <a:lnTo>
                  <a:pt x="232862" y="23538"/>
                </a:lnTo>
                <a:lnTo>
                  <a:pt x="187071" y="87725"/>
                </a:lnTo>
                <a:lnTo>
                  <a:pt x="169452" y="132047"/>
                </a:lnTo>
                <a:lnTo>
                  <a:pt x="156138" y="182915"/>
                </a:lnTo>
                <a:lnTo>
                  <a:pt x="147717" y="239123"/>
                </a:lnTo>
                <a:lnTo>
                  <a:pt x="144780" y="299466"/>
                </a:lnTo>
                <a:lnTo>
                  <a:pt x="144780" y="1499616"/>
                </a:lnTo>
                <a:lnTo>
                  <a:pt x="141840" y="1560209"/>
                </a:lnTo>
                <a:lnTo>
                  <a:pt x="133409" y="1616606"/>
                </a:lnTo>
                <a:lnTo>
                  <a:pt x="120067" y="1667610"/>
                </a:lnTo>
                <a:lnTo>
                  <a:pt x="102393" y="1712023"/>
                </a:lnTo>
                <a:lnTo>
                  <a:pt x="80969" y="1748650"/>
                </a:lnTo>
                <a:lnTo>
                  <a:pt x="29192" y="1793756"/>
                </a:lnTo>
                <a:lnTo>
                  <a:pt x="0" y="1799844"/>
                </a:lnTo>
                <a:lnTo>
                  <a:pt x="29192" y="1805931"/>
                </a:lnTo>
                <a:lnTo>
                  <a:pt x="80969" y="1851037"/>
                </a:lnTo>
                <a:lnTo>
                  <a:pt x="102393" y="1887664"/>
                </a:lnTo>
                <a:lnTo>
                  <a:pt x="120067" y="1932077"/>
                </a:lnTo>
                <a:lnTo>
                  <a:pt x="133409" y="1983081"/>
                </a:lnTo>
                <a:lnTo>
                  <a:pt x="141840" y="2039478"/>
                </a:lnTo>
                <a:lnTo>
                  <a:pt x="144780" y="2100072"/>
                </a:lnTo>
                <a:lnTo>
                  <a:pt x="144780" y="3300222"/>
                </a:lnTo>
                <a:lnTo>
                  <a:pt x="147717" y="3360597"/>
                </a:lnTo>
                <a:lnTo>
                  <a:pt x="156138" y="3416891"/>
                </a:lnTo>
                <a:lnTo>
                  <a:pt x="169452" y="3467881"/>
                </a:lnTo>
                <a:lnTo>
                  <a:pt x="187071" y="3512343"/>
                </a:lnTo>
                <a:lnTo>
                  <a:pt x="208404" y="3549055"/>
                </a:lnTo>
                <a:lnTo>
                  <a:pt x="259856" y="3594331"/>
                </a:lnTo>
                <a:lnTo>
                  <a:pt x="288798" y="3600450"/>
                </a:lnTo>
              </a:path>
            </a:pathLst>
          </a:custGeom>
          <a:noFill/>
          <a:ln w="25400">
            <a:solidFill>
              <a:srgbClr val="C7611D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43A8890-80BC-C144-9650-18976789BC8F}"/>
              </a:ext>
            </a:extLst>
          </p:cNvPr>
          <p:cNvSpPr/>
          <p:nvPr/>
        </p:nvSpPr>
        <p:spPr>
          <a:xfrm>
            <a:off x="4563653" y="2052076"/>
            <a:ext cx="287655" cy="1150620"/>
          </a:xfrm>
          <a:custGeom>
            <a:avLst/>
            <a:gdLst/>
            <a:ahLst/>
            <a:cxnLst/>
            <a:rect l="l" t="t" r="r" b="b"/>
            <a:pathLst>
              <a:path w="287654" h="1150620">
                <a:moveTo>
                  <a:pt x="287274" y="0"/>
                </a:moveTo>
                <a:lnTo>
                  <a:pt x="231338" y="7500"/>
                </a:lnTo>
                <a:lnTo>
                  <a:pt x="185547" y="28003"/>
                </a:lnTo>
                <a:lnTo>
                  <a:pt x="154614" y="58507"/>
                </a:lnTo>
                <a:lnTo>
                  <a:pt x="143256" y="96012"/>
                </a:lnTo>
                <a:lnTo>
                  <a:pt x="143256" y="479298"/>
                </a:lnTo>
                <a:lnTo>
                  <a:pt x="132016" y="516802"/>
                </a:lnTo>
                <a:lnTo>
                  <a:pt x="101346" y="547306"/>
                </a:lnTo>
                <a:lnTo>
                  <a:pt x="55816" y="567809"/>
                </a:lnTo>
                <a:lnTo>
                  <a:pt x="0" y="575310"/>
                </a:lnTo>
                <a:lnTo>
                  <a:pt x="55816" y="582918"/>
                </a:lnTo>
                <a:lnTo>
                  <a:pt x="101346" y="603599"/>
                </a:lnTo>
                <a:lnTo>
                  <a:pt x="132016" y="634138"/>
                </a:lnTo>
                <a:lnTo>
                  <a:pt x="143256" y="671322"/>
                </a:lnTo>
                <a:lnTo>
                  <a:pt x="143256" y="1055370"/>
                </a:lnTo>
                <a:lnTo>
                  <a:pt x="154614" y="1092434"/>
                </a:lnTo>
                <a:lnTo>
                  <a:pt x="185547" y="1122711"/>
                </a:lnTo>
                <a:lnTo>
                  <a:pt x="231338" y="1143130"/>
                </a:lnTo>
                <a:lnTo>
                  <a:pt x="287274" y="1150620"/>
                </a:lnTo>
              </a:path>
            </a:pathLst>
          </a:custGeom>
          <a:ln w="25400">
            <a:solidFill>
              <a:srgbClr val="C7611D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2D596C33-A6EA-4849-9B73-C41F2E568EE5}"/>
              </a:ext>
            </a:extLst>
          </p:cNvPr>
          <p:cNvSpPr/>
          <p:nvPr/>
        </p:nvSpPr>
        <p:spPr>
          <a:xfrm>
            <a:off x="4563653" y="4212212"/>
            <a:ext cx="287655" cy="1150620"/>
          </a:xfrm>
          <a:custGeom>
            <a:avLst/>
            <a:gdLst/>
            <a:ahLst/>
            <a:cxnLst/>
            <a:rect l="l" t="t" r="r" b="b"/>
            <a:pathLst>
              <a:path w="287654" h="1150620">
                <a:moveTo>
                  <a:pt x="287274" y="0"/>
                </a:moveTo>
                <a:lnTo>
                  <a:pt x="231338" y="7489"/>
                </a:lnTo>
                <a:lnTo>
                  <a:pt x="185547" y="27908"/>
                </a:lnTo>
                <a:lnTo>
                  <a:pt x="154614" y="58185"/>
                </a:lnTo>
                <a:lnTo>
                  <a:pt x="143256" y="95250"/>
                </a:lnTo>
                <a:lnTo>
                  <a:pt x="143256" y="479298"/>
                </a:lnTo>
                <a:lnTo>
                  <a:pt x="132016" y="516481"/>
                </a:lnTo>
                <a:lnTo>
                  <a:pt x="101346" y="547020"/>
                </a:lnTo>
                <a:lnTo>
                  <a:pt x="55816" y="567701"/>
                </a:lnTo>
                <a:lnTo>
                  <a:pt x="0" y="575310"/>
                </a:lnTo>
                <a:lnTo>
                  <a:pt x="55816" y="582810"/>
                </a:lnTo>
                <a:lnTo>
                  <a:pt x="101346" y="603313"/>
                </a:lnTo>
                <a:lnTo>
                  <a:pt x="132016" y="633817"/>
                </a:lnTo>
                <a:lnTo>
                  <a:pt x="143256" y="671322"/>
                </a:lnTo>
                <a:lnTo>
                  <a:pt x="143256" y="1054608"/>
                </a:lnTo>
                <a:lnTo>
                  <a:pt x="154614" y="1092112"/>
                </a:lnTo>
                <a:lnTo>
                  <a:pt x="185547" y="1122616"/>
                </a:lnTo>
                <a:lnTo>
                  <a:pt x="231338" y="1143119"/>
                </a:lnTo>
                <a:lnTo>
                  <a:pt x="287274" y="1150620"/>
                </a:lnTo>
              </a:path>
            </a:pathLst>
          </a:custGeom>
          <a:ln w="25400">
            <a:solidFill>
              <a:srgbClr val="C7611D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D565FB0-C71A-0241-BDDB-86856D5B2E2B}"/>
              </a:ext>
            </a:extLst>
          </p:cNvPr>
          <p:cNvSpPr txBox="1"/>
          <p:nvPr/>
        </p:nvSpPr>
        <p:spPr>
          <a:xfrm>
            <a:off x="469557" y="358346"/>
            <a:ext cx="8281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400" b="1" i="1" dirty="0">
                <a:solidFill>
                  <a:srgbClr val="00D19B"/>
                </a:solidFill>
                <a:latin typeface="AVENIR BOOK OBLIQUE" panose="02000503020000020003" pitchFamily="2" charset="0"/>
              </a:rPr>
              <a:t>Protestando contra la</a:t>
            </a:r>
            <a:r>
              <a:rPr lang="es-PA" sz="4400" b="1" i="1" spc="-80" dirty="0">
                <a:solidFill>
                  <a:srgbClr val="00D19B"/>
                </a:solidFill>
                <a:latin typeface="AVENIR BOOK OBLIQUE" panose="02000503020000020003" pitchFamily="2" charset="0"/>
              </a:rPr>
              <a:t> </a:t>
            </a:r>
          </a:p>
          <a:p>
            <a:r>
              <a:rPr lang="es-PA" sz="4400" b="1" i="1" dirty="0">
                <a:solidFill>
                  <a:srgbClr val="00D19B"/>
                </a:solidFill>
                <a:latin typeface="AVENIR BOOK OBLIQUE" panose="02000503020000020003" pitchFamily="2" charset="0"/>
              </a:rPr>
              <a:t>esclavitud</a:t>
            </a:r>
          </a:p>
        </p:txBody>
      </p:sp>
    </p:spTree>
    <p:extLst>
      <p:ext uri="{BB962C8B-B14F-4D97-AF65-F5344CB8AC3E}">
        <p14:creationId xmlns:p14="http://schemas.microsoft.com/office/powerpoint/2010/main" val="357398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:a16="http://schemas.microsoft.com/office/drawing/2014/main" id="{99B8E7BF-0EAA-F941-B6C8-4C4B6C6887F6}"/>
              </a:ext>
            </a:extLst>
          </p:cNvPr>
          <p:cNvSpPr txBox="1">
            <a:spLocks/>
          </p:cNvSpPr>
          <p:nvPr/>
        </p:nvSpPr>
        <p:spPr>
          <a:xfrm>
            <a:off x="558164" y="309203"/>
            <a:ext cx="893254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s-PA" sz="4000" b="1" i="1" dirty="0">
                <a:solidFill>
                  <a:srgbClr val="02B1C0"/>
                </a:solidFill>
                <a:latin typeface="Avenir Black Oblique" panose="02000503020000020003" pitchFamily="2" charset="0"/>
              </a:rPr>
              <a:t>Protestando contra la</a:t>
            </a:r>
            <a:r>
              <a:rPr lang="es-PA" sz="4000" b="1" i="1" spc="-80" dirty="0">
                <a:solidFill>
                  <a:srgbClr val="02B1C0"/>
                </a:solidFill>
                <a:latin typeface="Avenir Black Oblique" panose="02000503020000020003" pitchFamily="2" charset="0"/>
              </a:rPr>
              <a:t> </a:t>
            </a:r>
            <a:r>
              <a:rPr lang="es-PA" sz="4000" b="1" i="1" dirty="0">
                <a:solidFill>
                  <a:srgbClr val="02B1C0"/>
                </a:solidFill>
                <a:latin typeface="Avenir Black Oblique" panose="02000503020000020003" pitchFamily="2" charset="0"/>
              </a:rPr>
              <a:t>esclavitud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B8BD2480-A937-164F-AFF7-8C7A8C0F8B47}"/>
              </a:ext>
            </a:extLst>
          </p:cNvPr>
          <p:cNvGrpSpPr/>
          <p:nvPr/>
        </p:nvGrpSpPr>
        <p:grpSpPr>
          <a:xfrm>
            <a:off x="5024437" y="3571306"/>
            <a:ext cx="5223828" cy="2927547"/>
            <a:chOff x="4898389" y="3693223"/>
            <a:chExt cx="5223828" cy="2927547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635DA008-94A7-D34F-B7A2-1C1132A37CA4}"/>
                </a:ext>
              </a:extLst>
            </p:cNvPr>
            <p:cNvSpPr/>
            <p:nvPr/>
          </p:nvSpPr>
          <p:spPr>
            <a:xfrm>
              <a:off x="5024437" y="3693223"/>
              <a:ext cx="3600450" cy="2865120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D13A2D39-5702-C24D-BBDC-D0DDF52511EC}"/>
                </a:ext>
              </a:extLst>
            </p:cNvPr>
            <p:cNvSpPr txBox="1"/>
            <p:nvPr/>
          </p:nvSpPr>
          <p:spPr>
            <a:xfrm>
              <a:off x="4898389" y="6466882"/>
              <a:ext cx="252095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venir Book" panose="02000503020000020003" pitchFamily="2" charset="0"/>
                  <a:cs typeface="Arial"/>
                </a:rPr>
                <a:t>(</a:t>
              </a:r>
              <a:r>
                <a:rPr sz="1000" spc="-10" dirty="0">
                  <a:latin typeface="Avenir Book" panose="02000503020000020003" pitchFamily="2" charset="0"/>
                  <a:cs typeface="Arial"/>
                </a:rPr>
                <a:t>1</a:t>
              </a:r>
              <a:r>
                <a:rPr sz="1000" dirty="0">
                  <a:latin typeface="Avenir Book" panose="02000503020000020003" pitchFamily="2" charset="0"/>
                  <a:cs typeface="Arial"/>
                </a:rPr>
                <a:t>3)</a:t>
              </a:r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147F8D7E-1723-5948-AEE2-A4AD64051644}"/>
                </a:ext>
              </a:extLst>
            </p:cNvPr>
            <p:cNvSpPr/>
            <p:nvPr/>
          </p:nvSpPr>
          <p:spPr>
            <a:xfrm>
              <a:off x="6448615" y="3988117"/>
              <a:ext cx="2670175" cy="513715"/>
            </a:xfrm>
            <a:custGeom>
              <a:avLst/>
              <a:gdLst/>
              <a:ahLst/>
              <a:cxnLst/>
              <a:rect l="l" t="t" r="r" b="b"/>
              <a:pathLst>
                <a:path w="2670175" h="513714">
                  <a:moveTo>
                    <a:pt x="109156" y="438029"/>
                  </a:moveTo>
                  <a:lnTo>
                    <a:pt x="102870" y="400812"/>
                  </a:lnTo>
                  <a:lnTo>
                    <a:pt x="0" y="476250"/>
                  </a:lnTo>
                  <a:lnTo>
                    <a:pt x="90678" y="504020"/>
                  </a:lnTo>
                  <a:lnTo>
                    <a:pt x="90678" y="441198"/>
                  </a:lnTo>
                  <a:lnTo>
                    <a:pt x="109156" y="438029"/>
                  </a:lnTo>
                  <a:close/>
                </a:path>
                <a:path w="2670175" h="513714">
                  <a:moveTo>
                    <a:pt x="115458" y="475337"/>
                  </a:moveTo>
                  <a:lnTo>
                    <a:pt x="109156" y="438029"/>
                  </a:lnTo>
                  <a:lnTo>
                    <a:pt x="90678" y="441198"/>
                  </a:lnTo>
                  <a:lnTo>
                    <a:pt x="96774" y="478536"/>
                  </a:lnTo>
                  <a:lnTo>
                    <a:pt x="115458" y="475337"/>
                  </a:lnTo>
                  <a:close/>
                </a:path>
                <a:path w="2670175" h="513714">
                  <a:moveTo>
                    <a:pt x="121920" y="513588"/>
                  </a:moveTo>
                  <a:lnTo>
                    <a:pt x="115458" y="475337"/>
                  </a:lnTo>
                  <a:lnTo>
                    <a:pt x="96774" y="478536"/>
                  </a:lnTo>
                  <a:lnTo>
                    <a:pt x="90678" y="441198"/>
                  </a:lnTo>
                  <a:lnTo>
                    <a:pt x="90678" y="504020"/>
                  </a:lnTo>
                  <a:lnTo>
                    <a:pt x="121920" y="513588"/>
                  </a:lnTo>
                  <a:close/>
                </a:path>
                <a:path w="2670175" h="513714">
                  <a:moveTo>
                    <a:pt x="2670048" y="38100"/>
                  </a:moveTo>
                  <a:lnTo>
                    <a:pt x="2663952" y="0"/>
                  </a:lnTo>
                  <a:lnTo>
                    <a:pt x="109156" y="438029"/>
                  </a:lnTo>
                  <a:lnTo>
                    <a:pt x="115458" y="475337"/>
                  </a:lnTo>
                  <a:lnTo>
                    <a:pt x="2670048" y="38100"/>
                  </a:lnTo>
                  <a:close/>
                </a:path>
              </a:pathLst>
            </a:custGeom>
            <a:solidFill>
              <a:srgbClr val="C761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189890A3-A8BD-CC48-8070-F0EB417C735B}"/>
                </a:ext>
              </a:extLst>
            </p:cNvPr>
            <p:cNvSpPr txBox="1"/>
            <p:nvPr/>
          </p:nvSpPr>
          <p:spPr>
            <a:xfrm>
              <a:off x="9182417" y="3845559"/>
              <a:ext cx="939800" cy="2851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spc="-5" dirty="0">
                  <a:latin typeface="Avenir Book" panose="02000503020000020003" pitchFamily="2" charset="0"/>
                  <a:cs typeface="Arial"/>
                </a:rPr>
                <a:t>Rio</a:t>
              </a:r>
              <a:r>
                <a:rPr sz="1800" spc="-105" dirty="0">
                  <a:latin typeface="Avenir Book" panose="02000503020000020003" pitchFamily="2" charset="0"/>
                  <a:cs typeface="Arial"/>
                </a:rPr>
                <a:t> </a:t>
              </a:r>
              <a:r>
                <a:rPr sz="1800" spc="-5" dirty="0">
                  <a:latin typeface="Avenir Book" panose="02000503020000020003" pitchFamily="2" charset="0"/>
                  <a:cs typeface="Arial"/>
                </a:rPr>
                <a:t>Tinto</a:t>
              </a:r>
              <a:endParaRPr sz="1800" dirty="0">
                <a:latin typeface="Avenir Book" panose="02000503020000020003" pitchFamily="2" charset="0"/>
                <a:cs typeface="Arial"/>
              </a:endParaRPr>
            </a:p>
          </p:txBody>
        </p:sp>
      </p:grp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F2ABA0F4-CAFA-2D46-A09B-E99614F79B0F}"/>
              </a:ext>
            </a:extLst>
          </p:cNvPr>
          <p:cNvSpPr/>
          <p:nvPr/>
        </p:nvSpPr>
        <p:spPr>
          <a:xfrm>
            <a:off x="6906258" y="1435120"/>
            <a:ext cx="2276159" cy="786525"/>
          </a:xfrm>
          <a:prstGeom prst="roundRect">
            <a:avLst/>
          </a:prstGeom>
          <a:solidFill>
            <a:srgbClr val="FD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i="1" spc="-5" dirty="0">
                <a:solidFill>
                  <a:schemeClr val="tx1"/>
                </a:solidFill>
                <a:latin typeface="Avenir Book Oblique" panose="02000503020000020003" pitchFamily="2" charset="0"/>
                <a:cs typeface="Arial"/>
              </a:rPr>
              <a:t>En primeros siglos  de</a:t>
            </a:r>
            <a:r>
              <a:rPr lang="es-PA" i="1" spc="-65" dirty="0">
                <a:solidFill>
                  <a:schemeClr val="tx1"/>
                </a:solidFill>
                <a:latin typeface="Avenir Book Oblique" panose="02000503020000020003" pitchFamily="2" charset="0"/>
                <a:cs typeface="Arial"/>
              </a:rPr>
              <a:t> </a:t>
            </a:r>
            <a:r>
              <a:rPr lang="es-PA" i="1" spc="-5" dirty="0">
                <a:solidFill>
                  <a:schemeClr val="tx1"/>
                </a:solidFill>
                <a:latin typeface="Avenir Book Oblique" panose="02000503020000020003" pitchFamily="2" charset="0"/>
                <a:cs typeface="Arial"/>
              </a:rPr>
              <a:t>Colonia</a:t>
            </a:r>
            <a:endParaRPr lang="es-PA" i="1" dirty="0">
              <a:solidFill>
                <a:schemeClr val="tx1"/>
              </a:solidFill>
              <a:latin typeface="Avenir Book Oblique" panose="02000503020000020003" pitchFamily="2" charset="0"/>
              <a:cs typeface="Arial"/>
            </a:endParaRPr>
          </a:p>
        </p:txBody>
      </p:sp>
      <p:sp>
        <p:nvSpPr>
          <p:cNvPr id="13" name="Flecha derecha 12">
            <a:extLst>
              <a:ext uri="{FF2B5EF4-FFF2-40B4-BE49-F238E27FC236}">
                <a16:creationId xmlns:a16="http://schemas.microsoft.com/office/drawing/2014/main" id="{8200948B-1C22-4349-96EB-71379A201FBD}"/>
              </a:ext>
            </a:extLst>
          </p:cNvPr>
          <p:cNvSpPr/>
          <p:nvPr/>
        </p:nvSpPr>
        <p:spPr>
          <a:xfrm>
            <a:off x="4631229" y="1446790"/>
            <a:ext cx="1721549" cy="763184"/>
          </a:xfrm>
          <a:prstGeom prst="rightArrow">
            <a:avLst/>
          </a:prstGeom>
          <a:solidFill>
            <a:srgbClr val="C7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i="1" dirty="0">
                <a:solidFill>
                  <a:schemeClr val="bg1"/>
                </a:solidFill>
                <a:latin typeface="Avenir Book Oblique" panose="02000503020000020003" pitchFamily="2" charset="0"/>
              </a:rPr>
              <a:t>Fenòmeno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A1EDA768-DA40-024A-824A-C47646E28505}"/>
              </a:ext>
            </a:extLst>
          </p:cNvPr>
          <p:cNvSpPr/>
          <p:nvPr/>
        </p:nvSpPr>
        <p:spPr>
          <a:xfrm>
            <a:off x="1799118" y="1435120"/>
            <a:ext cx="2278632" cy="786525"/>
          </a:xfrm>
          <a:prstGeom prst="roundRect">
            <a:avLst/>
          </a:prstGeom>
          <a:solidFill>
            <a:srgbClr val="FD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i="1" spc="-5" dirty="0">
                <a:solidFill>
                  <a:schemeClr val="tx1"/>
                </a:solidFill>
                <a:latin typeface="Avenir Book Oblique" panose="02000503020000020003" pitchFamily="2" charset="0"/>
                <a:cs typeface="Arial"/>
              </a:rPr>
              <a:t>« </a:t>
            </a:r>
            <a:r>
              <a:rPr lang="es-PA" i="1" dirty="0">
                <a:solidFill>
                  <a:schemeClr val="tx1"/>
                </a:solidFill>
                <a:latin typeface="Avenir Book Oblique" panose="02000503020000020003" pitchFamily="2" charset="0"/>
                <a:cs typeface="Arial"/>
              </a:rPr>
              <a:t>El gran cimarronaje</a:t>
            </a:r>
            <a:r>
              <a:rPr lang="es-PA" i="1" spc="-110" dirty="0">
                <a:solidFill>
                  <a:schemeClr val="tx1"/>
                </a:solidFill>
                <a:latin typeface="Avenir Book Oblique" panose="02000503020000020003" pitchFamily="2" charset="0"/>
                <a:cs typeface="Arial"/>
              </a:rPr>
              <a:t> </a:t>
            </a:r>
            <a:r>
              <a:rPr lang="es-PA" i="1" spc="-5" dirty="0">
                <a:solidFill>
                  <a:schemeClr val="tx1"/>
                </a:solidFill>
                <a:latin typeface="Avenir Book Oblique" panose="02000503020000020003" pitchFamily="2" charset="0"/>
                <a:cs typeface="Arial"/>
              </a:rPr>
              <a:t>»</a:t>
            </a:r>
            <a:endParaRPr lang="es-PA" i="1" dirty="0">
              <a:solidFill>
                <a:schemeClr val="tx1"/>
              </a:solidFill>
              <a:latin typeface="Avenir Book Oblique" panose="02000503020000020003" pitchFamily="2" charset="0"/>
              <a:cs typeface="Arial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689771C8-BBE2-CD40-9321-2CE30C764AAB}"/>
              </a:ext>
            </a:extLst>
          </p:cNvPr>
          <p:cNvSpPr/>
          <p:nvPr/>
        </p:nvSpPr>
        <p:spPr>
          <a:xfrm>
            <a:off x="3226972" y="2639618"/>
            <a:ext cx="4570287" cy="513715"/>
          </a:xfrm>
          <a:prstGeom prst="roundRect">
            <a:avLst/>
          </a:prstGeom>
          <a:solidFill>
            <a:srgbClr val="FD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i="1" spc="-5" dirty="0">
                <a:solidFill>
                  <a:schemeClr val="tx1"/>
                </a:solidFill>
                <a:latin typeface="Avenir Book Oblique" panose="02000503020000020003" pitchFamily="2" charset="0"/>
                <a:cs typeface="Arial"/>
              </a:rPr>
              <a:t>Autoridades aun no controlan</a:t>
            </a:r>
            <a:r>
              <a:rPr lang="es-PA" i="1" spc="45" dirty="0">
                <a:solidFill>
                  <a:schemeClr val="tx1"/>
                </a:solidFill>
                <a:latin typeface="Avenir Book Oblique" panose="02000503020000020003" pitchFamily="2" charset="0"/>
                <a:cs typeface="Arial"/>
              </a:rPr>
              <a:t> </a:t>
            </a:r>
            <a:r>
              <a:rPr lang="es-PA" i="1" spc="-5" dirty="0">
                <a:solidFill>
                  <a:schemeClr val="tx1"/>
                </a:solidFill>
                <a:latin typeface="Avenir Book Oblique" panose="02000503020000020003" pitchFamily="2" charset="0"/>
                <a:cs typeface="Arial"/>
              </a:rPr>
              <a:t>territorio</a:t>
            </a:r>
            <a:endParaRPr lang="es-PA" i="1" dirty="0">
              <a:solidFill>
                <a:schemeClr val="tx1"/>
              </a:solidFill>
              <a:latin typeface="Avenir Book Oblique" panose="02000503020000020003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539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22252705-DC97-2A44-B894-7A045DA2D126}"/>
              </a:ext>
            </a:extLst>
          </p:cNvPr>
          <p:cNvGrpSpPr/>
          <p:nvPr/>
        </p:nvGrpSpPr>
        <p:grpSpPr>
          <a:xfrm>
            <a:off x="3667952" y="1487323"/>
            <a:ext cx="5390735" cy="5096405"/>
            <a:chOff x="3667952" y="1487323"/>
            <a:chExt cx="5390735" cy="5096405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BF8F6D77-3C38-B140-B0B1-54B0AB233EB3}"/>
                </a:ext>
              </a:extLst>
            </p:cNvPr>
            <p:cNvSpPr/>
            <p:nvPr/>
          </p:nvSpPr>
          <p:spPr>
            <a:xfrm>
              <a:off x="3667952" y="1487323"/>
              <a:ext cx="5390735" cy="4985107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83">
              <a:extLst>
                <a:ext uri="{FF2B5EF4-FFF2-40B4-BE49-F238E27FC236}">
                  <a16:creationId xmlns:a16="http://schemas.microsoft.com/office/drawing/2014/main" id="{1A00167F-0E96-CD42-9014-BB8DCD9F7537}"/>
                </a:ext>
              </a:extLst>
            </p:cNvPr>
            <p:cNvSpPr txBox="1"/>
            <p:nvPr/>
          </p:nvSpPr>
          <p:spPr>
            <a:xfrm>
              <a:off x="3718079" y="6419898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1</a:t>
              </a:r>
              <a:r>
                <a:rPr sz="1000" dirty="0">
                  <a:latin typeface="Arial"/>
                  <a:cs typeface="Arial"/>
                </a:rPr>
                <a:t>5)</a:t>
              </a:r>
            </a:p>
          </p:txBody>
        </p:sp>
      </p:grpSp>
      <p:sp>
        <p:nvSpPr>
          <p:cNvPr id="3" name="object 3">
            <a:extLst>
              <a:ext uri="{FF2B5EF4-FFF2-40B4-BE49-F238E27FC236}">
                <a16:creationId xmlns:a16="http://schemas.microsoft.com/office/drawing/2014/main" id="{1E5ACC6A-CD67-DD41-BCCD-A23FE975BE6B}"/>
              </a:ext>
            </a:extLst>
          </p:cNvPr>
          <p:cNvSpPr txBox="1">
            <a:spLocks/>
          </p:cNvSpPr>
          <p:nvPr/>
        </p:nvSpPr>
        <p:spPr>
          <a:xfrm>
            <a:off x="2718530" y="148132"/>
            <a:ext cx="897542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0025" algn="ctr">
              <a:lnSpc>
                <a:spcPct val="100000"/>
              </a:lnSpc>
            </a:pPr>
            <a:r>
              <a:rPr lang="es-PA" sz="4000" b="1" dirty="0">
                <a:solidFill>
                  <a:srgbClr val="02B1C0"/>
                </a:solidFill>
                <a:latin typeface="Avenir Black" panose="02000503020000020003" pitchFamily="2" charset="0"/>
              </a:rPr>
              <a:t>Resistencia y rebelión en Río Tinto:</a:t>
            </a:r>
            <a:r>
              <a:rPr lang="es-PA" sz="4000" b="1" spc="-75" dirty="0">
                <a:solidFill>
                  <a:srgbClr val="02B1C0"/>
                </a:solidFill>
                <a:latin typeface="Avenir Black" panose="02000503020000020003" pitchFamily="2" charset="0"/>
              </a:rPr>
              <a:t> </a:t>
            </a:r>
            <a:r>
              <a:rPr lang="es-PA" sz="4000" b="1" dirty="0">
                <a:solidFill>
                  <a:srgbClr val="02B1C0"/>
                </a:solidFill>
                <a:latin typeface="Avenir Black" panose="02000503020000020003" pitchFamily="2" charset="0"/>
              </a:rPr>
              <a:t>1773-1781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0EBD7DA9-9341-3C44-8AF7-EFB7B2238BCA}"/>
              </a:ext>
            </a:extLst>
          </p:cNvPr>
          <p:cNvGrpSpPr/>
          <p:nvPr/>
        </p:nvGrpSpPr>
        <p:grpSpPr>
          <a:xfrm>
            <a:off x="837202" y="2454873"/>
            <a:ext cx="1365157" cy="1699376"/>
            <a:chOff x="1671028" y="2412213"/>
            <a:chExt cx="1328203" cy="1653375"/>
          </a:xfrm>
        </p:grpSpPr>
        <p:sp>
          <p:nvSpPr>
            <p:cNvPr id="6" name="object 72">
              <a:extLst>
                <a:ext uri="{FF2B5EF4-FFF2-40B4-BE49-F238E27FC236}">
                  <a16:creationId xmlns:a16="http://schemas.microsoft.com/office/drawing/2014/main" id="{5498C9AD-6EB0-0347-A3CF-F3134928ECCB}"/>
                </a:ext>
              </a:extLst>
            </p:cNvPr>
            <p:cNvSpPr/>
            <p:nvPr/>
          </p:nvSpPr>
          <p:spPr>
            <a:xfrm>
              <a:off x="1671028" y="2412213"/>
              <a:ext cx="1328203" cy="16533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3">
              <a:extLst>
                <a:ext uri="{FF2B5EF4-FFF2-40B4-BE49-F238E27FC236}">
                  <a16:creationId xmlns:a16="http://schemas.microsoft.com/office/drawing/2014/main" id="{6071B686-1D31-6348-B6B3-96083825DD65}"/>
                </a:ext>
              </a:extLst>
            </p:cNvPr>
            <p:cNvSpPr txBox="1"/>
            <p:nvPr/>
          </p:nvSpPr>
          <p:spPr>
            <a:xfrm>
              <a:off x="1764003" y="3400632"/>
              <a:ext cx="862330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sz="1400" b="1" spc="-10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soberanía</a:t>
              </a:r>
              <a:endParaRPr sz="1400" b="1" dirty="0">
                <a:latin typeface="Avenir Medium" panose="02000503020000020003" pitchFamily="2" charset="0"/>
                <a:cs typeface="Arial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D62C970-A2E0-764F-BF75-870F30708FD6}"/>
              </a:ext>
            </a:extLst>
          </p:cNvPr>
          <p:cNvGrpSpPr/>
          <p:nvPr/>
        </p:nvGrpSpPr>
        <p:grpSpPr>
          <a:xfrm>
            <a:off x="5445234" y="4962286"/>
            <a:ext cx="1545653" cy="1895714"/>
            <a:chOff x="5351208" y="4606099"/>
            <a:chExt cx="1545653" cy="1895714"/>
          </a:xfrm>
        </p:grpSpPr>
        <p:sp>
          <p:nvSpPr>
            <p:cNvPr id="8" name="object 74">
              <a:extLst>
                <a:ext uri="{FF2B5EF4-FFF2-40B4-BE49-F238E27FC236}">
                  <a16:creationId xmlns:a16="http://schemas.microsoft.com/office/drawing/2014/main" id="{A7EF9EAA-F163-7A4B-AC2C-47C214D8182B}"/>
                </a:ext>
              </a:extLst>
            </p:cNvPr>
            <p:cNvSpPr/>
            <p:nvPr/>
          </p:nvSpPr>
          <p:spPr>
            <a:xfrm>
              <a:off x="5351208" y="4606099"/>
              <a:ext cx="1545653" cy="189571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5">
              <a:extLst>
                <a:ext uri="{FF2B5EF4-FFF2-40B4-BE49-F238E27FC236}">
                  <a16:creationId xmlns:a16="http://schemas.microsoft.com/office/drawing/2014/main" id="{3A326DDC-EA07-1249-9B28-AF512083CFBC}"/>
                </a:ext>
              </a:extLst>
            </p:cNvPr>
            <p:cNvSpPr txBox="1"/>
            <p:nvPr/>
          </p:nvSpPr>
          <p:spPr>
            <a:xfrm>
              <a:off x="5455411" y="5652072"/>
              <a:ext cx="961390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</a:pPr>
              <a:r>
                <a:rPr sz="1400" b="1" spc="-10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Control</a:t>
              </a:r>
              <a:r>
                <a:rPr sz="1400" b="1" spc="-60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 </a:t>
              </a:r>
              <a:r>
                <a:rPr sz="1400" b="1" spc="-10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del  comercio</a:t>
              </a:r>
              <a:endParaRPr sz="1400" b="1" dirty="0">
                <a:latin typeface="Avenir Medium" panose="02000503020000020003" pitchFamily="2" charset="0"/>
                <a:cs typeface="Arial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4EC2715-8F6D-374C-95AD-6AE1C16D987D}"/>
              </a:ext>
            </a:extLst>
          </p:cNvPr>
          <p:cNvGrpSpPr/>
          <p:nvPr/>
        </p:nvGrpSpPr>
        <p:grpSpPr>
          <a:xfrm>
            <a:off x="10207334" y="2269469"/>
            <a:ext cx="1790490" cy="1941785"/>
            <a:chOff x="9605541" y="2357991"/>
            <a:chExt cx="1790490" cy="1941785"/>
          </a:xfrm>
        </p:grpSpPr>
        <p:sp>
          <p:nvSpPr>
            <p:cNvPr id="10" name="object 76">
              <a:extLst>
                <a:ext uri="{FF2B5EF4-FFF2-40B4-BE49-F238E27FC236}">
                  <a16:creationId xmlns:a16="http://schemas.microsoft.com/office/drawing/2014/main" id="{39FEA9D9-E89C-8C45-840B-8DE1E3DD0155}"/>
                </a:ext>
              </a:extLst>
            </p:cNvPr>
            <p:cNvSpPr/>
            <p:nvPr/>
          </p:nvSpPr>
          <p:spPr>
            <a:xfrm>
              <a:off x="9605541" y="2357991"/>
              <a:ext cx="1790490" cy="194178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7">
              <a:extLst>
                <a:ext uri="{FF2B5EF4-FFF2-40B4-BE49-F238E27FC236}">
                  <a16:creationId xmlns:a16="http://schemas.microsoft.com/office/drawing/2014/main" id="{76D92E31-7F3C-504D-9ED1-B98A3EC0B606}"/>
                </a:ext>
              </a:extLst>
            </p:cNvPr>
            <p:cNvSpPr txBox="1"/>
            <p:nvPr/>
          </p:nvSpPr>
          <p:spPr>
            <a:xfrm>
              <a:off x="9884663" y="3317938"/>
              <a:ext cx="872490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</a:pPr>
              <a:r>
                <a:rPr sz="1400" b="1" spc="-5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Tráfico</a:t>
              </a:r>
              <a:r>
                <a:rPr sz="1400" b="1" spc="-75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 </a:t>
              </a:r>
              <a:r>
                <a:rPr sz="1400" b="1" spc="-10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de  esclavos  indígenas</a:t>
              </a:r>
              <a:endParaRPr sz="1400" b="1" dirty="0">
                <a:latin typeface="Avenir Medium" panose="02000503020000020003" pitchFamily="2" charset="0"/>
                <a:cs typeface="Arial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6280661A-916A-8344-BB95-7BFB6F556355}"/>
              </a:ext>
            </a:extLst>
          </p:cNvPr>
          <p:cNvGrpSpPr/>
          <p:nvPr/>
        </p:nvGrpSpPr>
        <p:grpSpPr>
          <a:xfrm>
            <a:off x="1741570" y="3979608"/>
            <a:ext cx="1953921" cy="2229393"/>
            <a:chOff x="2195168" y="3868484"/>
            <a:chExt cx="1953921" cy="2229393"/>
          </a:xfrm>
        </p:grpSpPr>
        <p:sp>
          <p:nvSpPr>
            <p:cNvPr id="12" name="object 78">
              <a:extLst>
                <a:ext uri="{FF2B5EF4-FFF2-40B4-BE49-F238E27FC236}">
                  <a16:creationId xmlns:a16="http://schemas.microsoft.com/office/drawing/2014/main" id="{0AC422DB-BCC0-944A-89B5-C472DBBF579C}"/>
                </a:ext>
              </a:extLst>
            </p:cNvPr>
            <p:cNvSpPr/>
            <p:nvPr/>
          </p:nvSpPr>
          <p:spPr>
            <a:xfrm>
              <a:off x="2195168" y="3868484"/>
              <a:ext cx="1953921" cy="222939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79">
              <a:extLst>
                <a:ext uri="{FF2B5EF4-FFF2-40B4-BE49-F238E27FC236}">
                  <a16:creationId xmlns:a16="http://schemas.microsoft.com/office/drawing/2014/main" id="{A7606785-672A-864A-B060-DDE4927F1958}"/>
                </a:ext>
              </a:extLst>
            </p:cNvPr>
            <p:cNvSpPr txBox="1"/>
            <p:nvPr/>
          </p:nvSpPr>
          <p:spPr>
            <a:xfrm>
              <a:off x="2359406" y="5058473"/>
              <a:ext cx="1194435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</a:pPr>
              <a:r>
                <a:rPr sz="1400" b="1" spc="-10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Legalización  tenencia de</a:t>
              </a:r>
              <a:r>
                <a:rPr sz="1400" b="1" spc="-55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 </a:t>
              </a:r>
              <a:r>
                <a:rPr sz="1400" b="1" spc="-15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la  </a:t>
              </a:r>
              <a:r>
                <a:rPr sz="1400" b="1" spc="-5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tierra</a:t>
              </a:r>
              <a:endParaRPr sz="1400" b="1" dirty="0">
                <a:latin typeface="Avenir Medium" panose="02000503020000020003" pitchFamily="2" charset="0"/>
                <a:cs typeface="Arial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F171CEF-4603-D24B-806A-BB9CBF444223}"/>
              </a:ext>
            </a:extLst>
          </p:cNvPr>
          <p:cNvGrpSpPr/>
          <p:nvPr/>
        </p:nvGrpSpPr>
        <p:grpSpPr>
          <a:xfrm>
            <a:off x="8503321" y="4267216"/>
            <a:ext cx="1790490" cy="1941785"/>
            <a:chOff x="8094173" y="4299776"/>
            <a:chExt cx="1790490" cy="1941785"/>
          </a:xfrm>
        </p:grpSpPr>
        <p:sp>
          <p:nvSpPr>
            <p:cNvPr id="14" name="object 80">
              <a:extLst>
                <a:ext uri="{FF2B5EF4-FFF2-40B4-BE49-F238E27FC236}">
                  <a16:creationId xmlns:a16="http://schemas.microsoft.com/office/drawing/2014/main" id="{69FFB8E4-1DD2-0E44-93F7-C1BD7591714B}"/>
                </a:ext>
              </a:extLst>
            </p:cNvPr>
            <p:cNvSpPr/>
            <p:nvPr/>
          </p:nvSpPr>
          <p:spPr>
            <a:xfrm>
              <a:off x="8094173" y="4299776"/>
              <a:ext cx="1790490" cy="194178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81">
              <a:extLst>
                <a:ext uri="{FF2B5EF4-FFF2-40B4-BE49-F238E27FC236}">
                  <a16:creationId xmlns:a16="http://schemas.microsoft.com/office/drawing/2014/main" id="{9C22A6E8-3B39-C140-9258-1FAD8AD18999}"/>
                </a:ext>
              </a:extLst>
            </p:cNvPr>
            <p:cNvSpPr txBox="1"/>
            <p:nvPr/>
          </p:nvSpPr>
          <p:spPr>
            <a:xfrm>
              <a:off x="8187182" y="5303076"/>
              <a:ext cx="1188720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4615" marR="5080" indent="-82550" algn="ctr">
                <a:lnSpc>
                  <a:spcPct val="100000"/>
                </a:lnSpc>
              </a:pPr>
              <a:r>
                <a:rPr sz="1400" b="1" spc="-10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Esclavizaci</a:t>
              </a:r>
              <a:r>
                <a:rPr sz="1400" b="1" spc="-15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ó</a:t>
              </a:r>
              <a:r>
                <a:rPr sz="1400" b="1" spc="-5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n  de</a:t>
              </a:r>
              <a:r>
                <a:rPr sz="1400" b="1" spc="-70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 </a:t>
              </a:r>
              <a:r>
                <a:rPr sz="1400" b="1" spc="-10" dirty="0">
                  <a:solidFill>
                    <a:srgbClr val="FFFFFF"/>
                  </a:solidFill>
                  <a:latin typeface="Avenir Medium" panose="02000503020000020003" pitchFamily="2" charset="0"/>
                  <a:cs typeface="Arial"/>
                </a:rPr>
                <a:t>africanos</a:t>
              </a:r>
              <a:endParaRPr sz="1400" b="1" dirty="0">
                <a:latin typeface="Avenir Medium" panose="02000503020000020003" pitchFamily="2" charset="0"/>
                <a:cs typeface="Arial"/>
              </a:endParaRPr>
            </a:p>
          </p:txBody>
        </p:sp>
      </p:grp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1F92E9A6-C1DC-2B49-A2DC-FC2D36BFEDC9}"/>
              </a:ext>
            </a:extLst>
          </p:cNvPr>
          <p:cNvSpPr/>
          <p:nvPr/>
        </p:nvSpPr>
        <p:spPr>
          <a:xfrm>
            <a:off x="4436827" y="4211254"/>
            <a:ext cx="3880524" cy="666637"/>
          </a:xfrm>
          <a:prstGeom prst="roundRect">
            <a:avLst/>
          </a:prstGeom>
          <a:solidFill>
            <a:srgbClr val="C7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pc="-5" dirty="0">
                <a:latin typeface="Avenir Medium" panose="02000503020000020003" pitchFamily="2" charset="0"/>
                <a:cs typeface="Arial"/>
              </a:rPr>
              <a:t>Por interpretaciones conflictivas  </a:t>
            </a:r>
            <a:r>
              <a:rPr lang="es-PA" dirty="0">
                <a:latin typeface="Avenir Medium" panose="02000503020000020003" pitchFamily="2" charset="0"/>
                <a:cs typeface="Arial"/>
              </a:rPr>
              <a:t>respecto</a:t>
            </a:r>
            <a:r>
              <a:rPr lang="es-PA" spc="-100" dirty="0">
                <a:latin typeface="Avenir Medium" panose="02000503020000020003" pitchFamily="2" charset="0"/>
                <a:cs typeface="Arial"/>
              </a:rPr>
              <a:t> </a:t>
            </a:r>
            <a:r>
              <a:rPr lang="es-PA" dirty="0">
                <a:latin typeface="Avenir Medium" panose="02000503020000020003" pitchFamily="2" charset="0"/>
                <a:cs typeface="Arial"/>
              </a:rPr>
              <a:t>a: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5D98356-6FF7-674C-8A5F-EA3B854DD1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3191" y="2711224"/>
            <a:ext cx="1788814" cy="911389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EB6D5F2-4599-414B-893C-7830216376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0534" y="741185"/>
            <a:ext cx="2185963" cy="229526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CFAA5F2-5E29-C34F-8887-ED5CA4AA81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2828" y="766188"/>
            <a:ext cx="2167885" cy="227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7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>
            <a:extLst>
              <a:ext uri="{FF2B5EF4-FFF2-40B4-BE49-F238E27FC236}">
                <a16:creationId xmlns:a16="http://schemas.microsoft.com/office/drawing/2014/main" id="{1B15B66F-7DD9-4E4A-B0D2-6F0C3F37A0DB}"/>
              </a:ext>
            </a:extLst>
          </p:cNvPr>
          <p:cNvSpPr/>
          <p:nvPr/>
        </p:nvSpPr>
        <p:spPr>
          <a:xfrm>
            <a:off x="7854761" y="5839512"/>
            <a:ext cx="2305050" cy="792480"/>
          </a:xfrm>
          <a:prstGeom prst="roundRect">
            <a:avLst/>
          </a:prstGeom>
          <a:solidFill>
            <a:srgbClr val="C7611D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s-PA" spc="-5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Cimarronaje  redujo fuerza</a:t>
            </a:r>
            <a:r>
              <a:rPr lang="es-PA" spc="-65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 </a:t>
            </a:r>
            <a:r>
              <a:rPr lang="es-PA" spc="-10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laboral</a:t>
            </a:r>
            <a:endParaRPr lang="es-PA" dirty="0">
              <a:solidFill>
                <a:schemeClr val="bg1"/>
              </a:solidFill>
              <a:latin typeface="Avenir Medium" panose="02000503020000020003" pitchFamily="2" charset="0"/>
              <a:cs typeface="Arial"/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250B8EA-6F24-444C-BF1C-AE6737F210E6}"/>
              </a:ext>
            </a:extLst>
          </p:cNvPr>
          <p:cNvGrpSpPr/>
          <p:nvPr/>
        </p:nvGrpSpPr>
        <p:grpSpPr>
          <a:xfrm>
            <a:off x="8744483" y="1587626"/>
            <a:ext cx="2164079" cy="1750914"/>
            <a:chOff x="7677340" y="1587626"/>
            <a:chExt cx="2164079" cy="1750914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1AA5CD2-47BA-3F48-9CEE-6AC7BDE79D1B}"/>
                </a:ext>
              </a:extLst>
            </p:cNvPr>
            <p:cNvSpPr/>
            <p:nvPr/>
          </p:nvSpPr>
          <p:spPr>
            <a:xfrm>
              <a:off x="7677340" y="1587626"/>
              <a:ext cx="2164079" cy="1443227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54DD4D5B-500D-8C47-96A1-1B03FBF88530}"/>
                </a:ext>
              </a:extLst>
            </p:cNvPr>
            <p:cNvSpPr txBox="1"/>
            <p:nvPr/>
          </p:nvSpPr>
          <p:spPr>
            <a:xfrm>
              <a:off x="7756817" y="3168281"/>
              <a:ext cx="325272" cy="170259"/>
            </a:xfrm>
            <a:prstGeom prst="round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1</a:t>
              </a:r>
              <a:r>
                <a:rPr sz="1000" dirty="0">
                  <a:latin typeface="Arial"/>
                  <a:cs typeface="Arial"/>
                </a:rPr>
                <a:t>7)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8D76E22-6BBB-F245-A020-E874813F31BC}"/>
              </a:ext>
            </a:extLst>
          </p:cNvPr>
          <p:cNvGrpSpPr/>
          <p:nvPr/>
        </p:nvGrpSpPr>
        <p:grpSpPr>
          <a:xfrm>
            <a:off x="8744484" y="3821810"/>
            <a:ext cx="2164079" cy="1462065"/>
            <a:chOff x="7677341" y="3821810"/>
            <a:chExt cx="2164079" cy="1462065"/>
          </a:xfrm>
        </p:grpSpPr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1541B29C-F647-604C-8013-54D8FBBB4962}"/>
                </a:ext>
              </a:extLst>
            </p:cNvPr>
            <p:cNvSpPr/>
            <p:nvPr/>
          </p:nvSpPr>
          <p:spPr>
            <a:xfrm>
              <a:off x="7677341" y="3821810"/>
              <a:ext cx="2164079" cy="1147572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95C1E143-F232-4642-AEB3-05289598004B}"/>
                </a:ext>
              </a:extLst>
            </p:cNvPr>
            <p:cNvSpPr txBox="1"/>
            <p:nvPr/>
          </p:nvSpPr>
          <p:spPr>
            <a:xfrm>
              <a:off x="7829994" y="5113616"/>
              <a:ext cx="375451" cy="170259"/>
            </a:xfrm>
            <a:prstGeom prst="round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1</a:t>
              </a:r>
              <a:r>
                <a:rPr sz="1000" dirty="0">
                  <a:latin typeface="Arial"/>
                  <a:cs typeface="Arial"/>
                </a:rPr>
                <a:t>8)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2E64A25-B745-8541-AD56-0926FC805D92}"/>
              </a:ext>
            </a:extLst>
          </p:cNvPr>
          <p:cNvSpPr txBox="1"/>
          <p:nvPr/>
        </p:nvSpPr>
        <p:spPr>
          <a:xfrm>
            <a:off x="4226274" y="226008"/>
            <a:ext cx="6902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400" b="1" i="1" dirty="0">
                <a:solidFill>
                  <a:srgbClr val="02B1C0"/>
                </a:solidFill>
                <a:latin typeface="Avenir Black Oblique" panose="02000503020000020003" pitchFamily="2" charset="0"/>
              </a:rPr>
              <a:t>Tierras </a:t>
            </a:r>
            <a:r>
              <a:rPr lang="es-PA" sz="4400" b="1" i="1" spc="-5" dirty="0">
                <a:solidFill>
                  <a:srgbClr val="02B1C0"/>
                </a:solidFill>
                <a:latin typeface="Avenir Black Oblique" panose="02000503020000020003" pitchFamily="2" charset="0"/>
              </a:rPr>
              <a:t>de </a:t>
            </a:r>
            <a:r>
              <a:rPr lang="es-PA" sz="4400" b="1" i="1" dirty="0">
                <a:solidFill>
                  <a:srgbClr val="02B1C0"/>
                </a:solidFill>
                <a:latin typeface="Avenir Black Oblique" panose="02000503020000020003" pitchFamily="2" charset="0"/>
              </a:rPr>
              <a:t>la</a:t>
            </a:r>
            <a:r>
              <a:rPr lang="es-PA" sz="4400" b="1" i="1" spc="-80" dirty="0">
                <a:solidFill>
                  <a:srgbClr val="02B1C0"/>
                </a:solidFill>
                <a:latin typeface="Avenir Black Oblique" panose="02000503020000020003" pitchFamily="2" charset="0"/>
              </a:rPr>
              <a:t> </a:t>
            </a:r>
            <a:r>
              <a:rPr lang="es-PA" sz="4400" b="1" i="1" dirty="0">
                <a:solidFill>
                  <a:srgbClr val="02B1C0"/>
                </a:solidFill>
                <a:latin typeface="Avenir Black Oblique" panose="02000503020000020003" pitchFamily="2" charset="0"/>
              </a:rPr>
              <a:t>Mosquitia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722C391-F03B-2F4F-BE19-FCD227220AFE}"/>
              </a:ext>
            </a:extLst>
          </p:cNvPr>
          <p:cNvGrpSpPr/>
          <p:nvPr/>
        </p:nvGrpSpPr>
        <p:grpSpPr>
          <a:xfrm>
            <a:off x="4985746" y="1608033"/>
            <a:ext cx="3342475" cy="3656761"/>
            <a:chOff x="1981580" y="1414652"/>
            <a:chExt cx="4324350" cy="4730960"/>
          </a:xfrm>
        </p:grpSpPr>
        <p:sp>
          <p:nvSpPr>
            <p:cNvPr id="20" name="object 3">
              <a:extLst>
                <a:ext uri="{FF2B5EF4-FFF2-40B4-BE49-F238E27FC236}">
                  <a16:creationId xmlns:a16="http://schemas.microsoft.com/office/drawing/2014/main" id="{131F0792-8AEB-CB4C-BE87-8A04D1E1C0BC}"/>
                </a:ext>
              </a:extLst>
            </p:cNvPr>
            <p:cNvSpPr/>
            <p:nvPr/>
          </p:nvSpPr>
          <p:spPr>
            <a:xfrm>
              <a:off x="1981580" y="1414652"/>
              <a:ext cx="4324350" cy="4437126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D07F1CE5-1F8E-6B4D-9283-510CCB96FDAE}"/>
                </a:ext>
              </a:extLst>
            </p:cNvPr>
            <p:cNvSpPr/>
            <p:nvPr/>
          </p:nvSpPr>
          <p:spPr>
            <a:xfrm>
              <a:off x="3951065" y="2952939"/>
              <a:ext cx="1617821" cy="27618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15">
              <a:extLst>
                <a:ext uri="{FF2B5EF4-FFF2-40B4-BE49-F238E27FC236}">
                  <a16:creationId xmlns:a16="http://schemas.microsoft.com/office/drawing/2014/main" id="{62B93B65-4107-5849-95C9-6C3E72613D16}"/>
                </a:ext>
              </a:extLst>
            </p:cNvPr>
            <p:cNvSpPr txBox="1"/>
            <p:nvPr/>
          </p:nvSpPr>
          <p:spPr>
            <a:xfrm>
              <a:off x="2061081" y="5946518"/>
              <a:ext cx="485742" cy="19909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1</a:t>
              </a:r>
              <a:r>
                <a:rPr sz="1000" dirty="0">
                  <a:latin typeface="Arial"/>
                  <a:cs typeface="Arial"/>
                </a:rPr>
                <a:t>6)</a:t>
              </a:r>
            </a:p>
          </p:txBody>
        </p:sp>
      </p:grpSp>
      <p:sp>
        <p:nvSpPr>
          <p:cNvPr id="28" name="object 11">
            <a:extLst>
              <a:ext uri="{FF2B5EF4-FFF2-40B4-BE49-F238E27FC236}">
                <a16:creationId xmlns:a16="http://schemas.microsoft.com/office/drawing/2014/main" id="{09E9AF70-D34B-2944-B90E-2CB99BF52E0A}"/>
              </a:ext>
            </a:extLst>
          </p:cNvPr>
          <p:cNvSpPr/>
          <p:nvPr/>
        </p:nvSpPr>
        <p:spPr>
          <a:xfrm>
            <a:off x="1156222" y="1448897"/>
            <a:ext cx="2858565" cy="1018489"/>
          </a:xfrm>
          <a:prstGeom prst="roundRect">
            <a:avLst/>
          </a:prstGeom>
          <a:solidFill>
            <a:srgbClr val="C7611D"/>
          </a:solidFill>
        </p:spPr>
        <p:txBody>
          <a:bodyPr wrap="square" lIns="0" tIns="0" rIns="0" bIns="0" rtlCol="0" anchor="ctr"/>
          <a:lstStyle/>
          <a:p>
            <a:pPr marL="377190" marR="111125" indent="-260350" algn="ctr">
              <a:lnSpc>
                <a:spcPct val="100000"/>
              </a:lnSpc>
              <a:spcBef>
                <a:spcPts val="1000"/>
              </a:spcBef>
            </a:pPr>
            <a:r>
              <a:rPr lang="es-PA" spc="-5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Colonos británicos  involucrados</a:t>
            </a:r>
            <a:endParaRPr lang="es-PA" dirty="0">
              <a:solidFill>
                <a:schemeClr val="bg1"/>
              </a:solidFill>
              <a:latin typeface="Avenir Medium" panose="02000503020000020003" pitchFamily="2" charset="0"/>
              <a:cs typeface="Arial"/>
            </a:endParaRPr>
          </a:p>
          <a:p>
            <a:pPr marL="118110" algn="ctr">
              <a:lnSpc>
                <a:spcPct val="100000"/>
              </a:lnSpc>
              <a:spcBef>
                <a:spcPts val="5"/>
              </a:spcBef>
            </a:pPr>
            <a:r>
              <a:rPr lang="es-PA" spc="-5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con explotación</a:t>
            </a:r>
            <a:r>
              <a:rPr lang="es-PA" spc="-80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 </a:t>
            </a:r>
            <a:r>
              <a:rPr lang="es-PA" spc="-5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de:</a:t>
            </a:r>
            <a:endParaRPr lang="es-PA" dirty="0">
              <a:solidFill>
                <a:schemeClr val="bg1"/>
              </a:solidFill>
              <a:latin typeface="Avenir Medium" panose="02000503020000020003" pitchFamily="2" charset="0"/>
              <a:cs typeface="Arial"/>
            </a:endParaRPr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AACD30B8-ECB4-0445-B8B7-6E6CAACF447F}"/>
              </a:ext>
            </a:extLst>
          </p:cNvPr>
          <p:cNvSpPr/>
          <p:nvPr/>
        </p:nvSpPr>
        <p:spPr>
          <a:xfrm>
            <a:off x="1153397" y="2654220"/>
            <a:ext cx="1141596" cy="424116"/>
          </a:xfrm>
          <a:prstGeom prst="roundRect">
            <a:avLst/>
          </a:prstGeom>
          <a:solidFill>
            <a:srgbClr val="C7611D"/>
          </a:solidFill>
        </p:spPr>
        <p:txBody>
          <a:bodyPr wrap="square" lIns="0" tIns="0" rIns="0" bIns="0" rtlCol="0" anchor="ctr"/>
          <a:lstStyle/>
          <a:p>
            <a:pPr marL="377190" marR="111125" indent="-260350" algn="ctr">
              <a:lnSpc>
                <a:spcPct val="100000"/>
              </a:lnSpc>
              <a:spcBef>
                <a:spcPts val="1000"/>
              </a:spcBef>
            </a:pPr>
            <a:r>
              <a:rPr lang="es-PA" spc="-5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Caoba</a:t>
            </a:r>
            <a:endParaRPr lang="es-PA" dirty="0">
              <a:solidFill>
                <a:schemeClr val="bg1"/>
              </a:solidFill>
              <a:latin typeface="Avenir Medium" panose="02000503020000020003" pitchFamily="2" charset="0"/>
              <a:cs typeface="Arial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918B3770-E9C6-4347-83AF-745810375BE7}"/>
              </a:ext>
            </a:extLst>
          </p:cNvPr>
          <p:cNvSpPr/>
          <p:nvPr/>
        </p:nvSpPr>
        <p:spPr>
          <a:xfrm>
            <a:off x="2472565" y="2656123"/>
            <a:ext cx="1542223" cy="424116"/>
          </a:xfrm>
          <a:prstGeom prst="roundRect">
            <a:avLst/>
          </a:prstGeom>
          <a:solidFill>
            <a:srgbClr val="C7611D"/>
          </a:solidFill>
        </p:spPr>
        <p:txBody>
          <a:bodyPr wrap="square" lIns="0" tIns="0" rIns="0" bIns="0" rtlCol="0" anchor="ctr"/>
          <a:lstStyle/>
          <a:p>
            <a:pPr marL="377190" marR="111125" indent="-260350" algn="ctr">
              <a:lnSpc>
                <a:spcPct val="100000"/>
              </a:lnSpc>
              <a:spcBef>
                <a:spcPts val="1000"/>
              </a:spcBef>
            </a:pPr>
            <a:r>
              <a:rPr lang="es-PA" spc="-5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Zarzaparrilla</a:t>
            </a:r>
            <a:endParaRPr lang="es-PA" dirty="0">
              <a:solidFill>
                <a:schemeClr val="bg1"/>
              </a:solidFill>
              <a:latin typeface="Avenir Medium" panose="02000503020000020003" pitchFamily="2" charset="0"/>
              <a:cs typeface="Arial"/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3B28746D-3641-3142-891E-8BE2416B4F91}"/>
              </a:ext>
            </a:extLst>
          </p:cNvPr>
          <p:cNvSpPr/>
          <p:nvPr/>
        </p:nvSpPr>
        <p:spPr>
          <a:xfrm>
            <a:off x="1157438" y="3228006"/>
            <a:ext cx="1137555" cy="424116"/>
          </a:xfrm>
          <a:prstGeom prst="roundRect">
            <a:avLst/>
          </a:prstGeom>
          <a:solidFill>
            <a:srgbClr val="C7611D"/>
          </a:solidFill>
        </p:spPr>
        <p:txBody>
          <a:bodyPr wrap="square" lIns="0" tIns="0" rIns="0" bIns="0" rtlCol="0" anchor="ctr"/>
          <a:lstStyle/>
          <a:p>
            <a:pPr marL="377190" marR="111125" indent="-260350" algn="ctr">
              <a:lnSpc>
                <a:spcPct val="100000"/>
              </a:lnSpc>
              <a:spcBef>
                <a:spcPts val="1000"/>
              </a:spcBef>
            </a:pPr>
            <a:r>
              <a:rPr lang="es-PA" spc="-5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Carey</a:t>
            </a:r>
            <a:endParaRPr lang="es-PA" dirty="0">
              <a:solidFill>
                <a:schemeClr val="bg1"/>
              </a:solidFill>
              <a:latin typeface="Avenir Medium" panose="02000503020000020003" pitchFamily="2" charset="0"/>
              <a:cs typeface="Arial"/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C049BC13-19C8-7C4D-93A7-3A420E98AD8D}"/>
              </a:ext>
            </a:extLst>
          </p:cNvPr>
          <p:cNvSpPr/>
          <p:nvPr/>
        </p:nvSpPr>
        <p:spPr>
          <a:xfrm>
            <a:off x="2487844" y="3268976"/>
            <a:ext cx="1542223" cy="424116"/>
          </a:xfrm>
          <a:prstGeom prst="roundRect">
            <a:avLst/>
          </a:prstGeom>
          <a:solidFill>
            <a:srgbClr val="C7611D"/>
          </a:solidFill>
        </p:spPr>
        <p:txBody>
          <a:bodyPr wrap="square" lIns="0" tIns="0" rIns="0" bIns="0" rtlCol="0" anchor="ctr"/>
          <a:lstStyle/>
          <a:p>
            <a:pPr marL="377190" marR="111125" indent="-260350" algn="ctr">
              <a:lnSpc>
                <a:spcPct val="100000"/>
              </a:lnSpc>
              <a:spcBef>
                <a:spcPts val="1000"/>
              </a:spcBef>
            </a:pPr>
            <a:r>
              <a:rPr lang="es-PA" spc="-5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Cacao</a:t>
            </a:r>
            <a:endParaRPr lang="es-PA" dirty="0">
              <a:solidFill>
                <a:schemeClr val="bg1"/>
              </a:solidFill>
              <a:latin typeface="Avenir Medium" panose="02000503020000020003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583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0B6F3AF-A9AA-4D46-801E-2505C63B68A2}"/>
              </a:ext>
            </a:extLst>
          </p:cNvPr>
          <p:cNvSpPr txBox="1">
            <a:spLocks/>
          </p:cNvSpPr>
          <p:nvPr/>
        </p:nvSpPr>
        <p:spPr>
          <a:xfrm>
            <a:off x="2064892" y="176712"/>
            <a:ext cx="977112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1115">
              <a:lnSpc>
                <a:spcPct val="100000"/>
              </a:lnSpc>
            </a:pPr>
            <a:r>
              <a:rPr lang="es-PA" b="1" i="1" dirty="0">
                <a:solidFill>
                  <a:srgbClr val="C7611D"/>
                </a:solidFill>
                <a:latin typeface="Avenir Black Oblique" panose="02000503020000020003" pitchFamily="2" charset="0"/>
              </a:rPr>
              <a:t>Violencia y resistencia en</a:t>
            </a:r>
            <a:r>
              <a:rPr lang="es-PA" b="1" i="1" spc="-85" dirty="0">
                <a:solidFill>
                  <a:srgbClr val="C7611D"/>
                </a:solidFill>
                <a:latin typeface="Avenir Black Oblique" panose="02000503020000020003" pitchFamily="2" charset="0"/>
              </a:rPr>
              <a:t> </a:t>
            </a:r>
            <a:r>
              <a:rPr lang="es-PA" b="1" i="1" dirty="0">
                <a:solidFill>
                  <a:srgbClr val="C7611D"/>
                </a:solidFill>
                <a:latin typeface="Avenir Black Oblique" panose="02000503020000020003" pitchFamily="2" charset="0"/>
              </a:rPr>
              <a:t>Omoa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74AB954-A9EA-534E-BE70-8F613FB8104C}"/>
              </a:ext>
            </a:extLst>
          </p:cNvPr>
          <p:cNvGrpSpPr/>
          <p:nvPr/>
        </p:nvGrpSpPr>
        <p:grpSpPr>
          <a:xfrm>
            <a:off x="1369492" y="1267581"/>
            <a:ext cx="1441703" cy="1600454"/>
            <a:chOff x="469773" y="1486280"/>
            <a:chExt cx="1441703" cy="1600454"/>
          </a:xfrm>
        </p:grpSpPr>
        <p:sp>
          <p:nvSpPr>
            <p:cNvPr id="14" name="object 62">
              <a:extLst>
                <a:ext uri="{FF2B5EF4-FFF2-40B4-BE49-F238E27FC236}">
                  <a16:creationId xmlns:a16="http://schemas.microsoft.com/office/drawing/2014/main" id="{C06F11F1-6FF9-5445-B061-89F86F585FD4}"/>
                </a:ext>
              </a:extLst>
            </p:cNvPr>
            <p:cNvSpPr/>
            <p:nvPr/>
          </p:nvSpPr>
          <p:spPr>
            <a:xfrm>
              <a:off x="469773" y="1486280"/>
              <a:ext cx="1441703" cy="1387602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28">
              <a:extLst>
                <a:ext uri="{FF2B5EF4-FFF2-40B4-BE49-F238E27FC236}">
                  <a16:creationId xmlns:a16="http://schemas.microsoft.com/office/drawing/2014/main" id="{BFFCF1DF-BF42-F542-8E05-82CB4E3559C6}"/>
                </a:ext>
              </a:extLst>
            </p:cNvPr>
            <p:cNvSpPr txBox="1"/>
            <p:nvPr/>
          </p:nvSpPr>
          <p:spPr>
            <a:xfrm>
              <a:off x="476885" y="2922904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1</a:t>
              </a:r>
              <a:r>
                <a:rPr sz="1000" dirty="0">
                  <a:latin typeface="Arial"/>
                  <a:cs typeface="Arial"/>
                </a:rPr>
                <a:t>9)</a:t>
              </a:r>
              <a:endParaRPr sz="1000">
                <a:latin typeface="Arial"/>
                <a:cs typeface="Arial"/>
              </a:endParaRP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AC2D5BB-12BF-4644-95F2-5E38411B069B}"/>
              </a:ext>
            </a:extLst>
          </p:cNvPr>
          <p:cNvGrpSpPr/>
          <p:nvPr/>
        </p:nvGrpSpPr>
        <p:grpSpPr>
          <a:xfrm>
            <a:off x="7480473" y="824301"/>
            <a:ext cx="4633703" cy="3803852"/>
            <a:chOff x="4728567" y="1474767"/>
            <a:chExt cx="5727939" cy="4702121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32E7FB40-6F0E-0340-B154-7EFFBD2DDC8F}"/>
                </a:ext>
              </a:extLst>
            </p:cNvPr>
            <p:cNvGrpSpPr/>
            <p:nvPr/>
          </p:nvGrpSpPr>
          <p:grpSpPr>
            <a:xfrm>
              <a:off x="6510721" y="1600580"/>
              <a:ext cx="3482908" cy="4576308"/>
              <a:chOff x="6510721" y="1600580"/>
              <a:chExt cx="3482908" cy="4576308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A48E950D-35CC-2E45-9546-B188C12B192F}"/>
                  </a:ext>
                </a:extLst>
              </p:cNvPr>
              <p:cNvGrpSpPr/>
              <p:nvPr/>
            </p:nvGrpSpPr>
            <p:grpSpPr>
              <a:xfrm>
                <a:off x="6551676" y="1600580"/>
                <a:ext cx="3441953" cy="4465320"/>
                <a:chOff x="6551676" y="1600580"/>
                <a:chExt cx="3441953" cy="4465320"/>
              </a:xfrm>
            </p:grpSpPr>
            <p:sp>
              <p:nvSpPr>
                <p:cNvPr id="5" name="object 65">
                  <a:extLst>
                    <a:ext uri="{FF2B5EF4-FFF2-40B4-BE49-F238E27FC236}">
                      <a16:creationId xmlns:a16="http://schemas.microsoft.com/office/drawing/2014/main" id="{ABDA1DC0-4EE6-6346-BDAF-66344654CF6E}"/>
                    </a:ext>
                  </a:extLst>
                </p:cNvPr>
                <p:cNvSpPr/>
                <p:nvPr/>
              </p:nvSpPr>
              <p:spPr>
                <a:xfrm>
                  <a:off x="6551676" y="1600580"/>
                  <a:ext cx="3441953" cy="4465320"/>
                </a:xfrm>
                <a:prstGeom prst="round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 dirty="0"/>
                </a:p>
              </p:txBody>
            </p:sp>
            <p:sp>
              <p:nvSpPr>
                <p:cNvPr id="10" name="object 125">
                  <a:extLst>
                    <a:ext uri="{FF2B5EF4-FFF2-40B4-BE49-F238E27FC236}">
                      <a16:creationId xmlns:a16="http://schemas.microsoft.com/office/drawing/2014/main" id="{B9B2D0D6-0A67-AE43-8BA4-4EB7C0DDB8B4}"/>
                    </a:ext>
                  </a:extLst>
                </p:cNvPr>
                <p:cNvSpPr/>
                <p:nvPr/>
              </p:nvSpPr>
              <p:spPr>
                <a:xfrm>
                  <a:off x="6551676" y="2316861"/>
                  <a:ext cx="797560" cy="173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560" h="173355">
                      <a:moveTo>
                        <a:pt x="74530" y="130261"/>
                      </a:moveTo>
                      <a:lnTo>
                        <a:pt x="68579" y="97536"/>
                      </a:lnTo>
                      <a:lnTo>
                        <a:pt x="0" y="148590"/>
                      </a:lnTo>
                      <a:lnTo>
                        <a:pt x="57911" y="165749"/>
                      </a:lnTo>
                      <a:lnTo>
                        <a:pt x="57911" y="137922"/>
                      </a:lnTo>
                      <a:lnTo>
                        <a:pt x="58673" y="134874"/>
                      </a:lnTo>
                      <a:lnTo>
                        <a:pt x="61721" y="132588"/>
                      </a:lnTo>
                      <a:lnTo>
                        <a:pt x="74530" y="130261"/>
                      </a:lnTo>
                      <a:close/>
                    </a:path>
                    <a:path w="797560" h="173355">
                      <a:moveTo>
                        <a:pt x="76319" y="140105"/>
                      </a:moveTo>
                      <a:lnTo>
                        <a:pt x="74530" y="130261"/>
                      </a:lnTo>
                      <a:lnTo>
                        <a:pt x="61721" y="132588"/>
                      </a:lnTo>
                      <a:lnTo>
                        <a:pt x="58673" y="134874"/>
                      </a:lnTo>
                      <a:lnTo>
                        <a:pt x="57911" y="137922"/>
                      </a:lnTo>
                      <a:lnTo>
                        <a:pt x="60197" y="141732"/>
                      </a:lnTo>
                      <a:lnTo>
                        <a:pt x="63245" y="142494"/>
                      </a:lnTo>
                      <a:lnTo>
                        <a:pt x="76319" y="140105"/>
                      </a:lnTo>
                      <a:close/>
                    </a:path>
                    <a:path w="797560" h="173355">
                      <a:moveTo>
                        <a:pt x="82295" y="172974"/>
                      </a:moveTo>
                      <a:lnTo>
                        <a:pt x="76319" y="140105"/>
                      </a:lnTo>
                      <a:lnTo>
                        <a:pt x="63245" y="142494"/>
                      </a:lnTo>
                      <a:lnTo>
                        <a:pt x="60197" y="141732"/>
                      </a:lnTo>
                      <a:lnTo>
                        <a:pt x="57911" y="137922"/>
                      </a:lnTo>
                      <a:lnTo>
                        <a:pt x="57911" y="165749"/>
                      </a:lnTo>
                      <a:lnTo>
                        <a:pt x="82295" y="172974"/>
                      </a:lnTo>
                      <a:close/>
                    </a:path>
                    <a:path w="797560" h="173355">
                      <a:moveTo>
                        <a:pt x="797051" y="3810"/>
                      </a:moveTo>
                      <a:lnTo>
                        <a:pt x="794765" y="762"/>
                      </a:lnTo>
                      <a:lnTo>
                        <a:pt x="791717" y="0"/>
                      </a:lnTo>
                      <a:lnTo>
                        <a:pt x="74530" y="130261"/>
                      </a:lnTo>
                      <a:lnTo>
                        <a:pt x="76319" y="140105"/>
                      </a:lnTo>
                      <a:lnTo>
                        <a:pt x="793241" y="9144"/>
                      </a:lnTo>
                      <a:lnTo>
                        <a:pt x="796289" y="6858"/>
                      </a:lnTo>
                      <a:lnTo>
                        <a:pt x="797051" y="38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26">
                  <a:extLst>
                    <a:ext uri="{FF2B5EF4-FFF2-40B4-BE49-F238E27FC236}">
                      <a16:creationId xmlns:a16="http://schemas.microsoft.com/office/drawing/2014/main" id="{A76A0132-B3F0-9549-A57F-438AF38DA9F5}"/>
                    </a:ext>
                  </a:extLst>
                </p:cNvPr>
                <p:cNvSpPr/>
                <p:nvPr/>
              </p:nvSpPr>
              <p:spPr>
                <a:xfrm>
                  <a:off x="7696200" y="2892933"/>
                  <a:ext cx="373380" cy="9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379" h="939800">
                      <a:moveTo>
                        <a:pt x="31131" y="867014"/>
                      </a:moveTo>
                      <a:lnTo>
                        <a:pt x="0" y="854964"/>
                      </a:lnTo>
                      <a:lnTo>
                        <a:pt x="8381" y="939546"/>
                      </a:lnTo>
                      <a:lnTo>
                        <a:pt x="26669" y="922819"/>
                      </a:lnTo>
                      <a:lnTo>
                        <a:pt x="26669" y="878586"/>
                      </a:lnTo>
                      <a:lnTo>
                        <a:pt x="31131" y="867014"/>
                      </a:lnTo>
                      <a:close/>
                    </a:path>
                    <a:path w="373379" h="939800">
                      <a:moveTo>
                        <a:pt x="40362" y="870588"/>
                      </a:moveTo>
                      <a:lnTo>
                        <a:pt x="31131" y="867014"/>
                      </a:lnTo>
                      <a:lnTo>
                        <a:pt x="26669" y="878586"/>
                      </a:lnTo>
                      <a:lnTo>
                        <a:pt x="26669" y="882396"/>
                      </a:lnTo>
                      <a:lnTo>
                        <a:pt x="29717" y="884682"/>
                      </a:lnTo>
                      <a:lnTo>
                        <a:pt x="32765" y="884682"/>
                      </a:lnTo>
                      <a:lnTo>
                        <a:pt x="35813" y="882396"/>
                      </a:lnTo>
                      <a:lnTo>
                        <a:pt x="40362" y="870588"/>
                      </a:lnTo>
                      <a:close/>
                    </a:path>
                    <a:path w="373379" h="939800">
                      <a:moveTo>
                        <a:pt x="70865" y="882396"/>
                      </a:moveTo>
                      <a:lnTo>
                        <a:pt x="40362" y="870588"/>
                      </a:lnTo>
                      <a:lnTo>
                        <a:pt x="35813" y="882396"/>
                      </a:lnTo>
                      <a:lnTo>
                        <a:pt x="32765" y="884682"/>
                      </a:lnTo>
                      <a:lnTo>
                        <a:pt x="29717" y="884682"/>
                      </a:lnTo>
                      <a:lnTo>
                        <a:pt x="26669" y="882396"/>
                      </a:lnTo>
                      <a:lnTo>
                        <a:pt x="26669" y="922819"/>
                      </a:lnTo>
                      <a:lnTo>
                        <a:pt x="70865" y="882396"/>
                      </a:lnTo>
                      <a:close/>
                    </a:path>
                    <a:path w="373379" h="939800">
                      <a:moveTo>
                        <a:pt x="373379" y="6096"/>
                      </a:moveTo>
                      <a:lnTo>
                        <a:pt x="372617" y="2286"/>
                      </a:lnTo>
                      <a:lnTo>
                        <a:pt x="370331" y="0"/>
                      </a:lnTo>
                      <a:lnTo>
                        <a:pt x="366521" y="0"/>
                      </a:lnTo>
                      <a:lnTo>
                        <a:pt x="364235" y="3048"/>
                      </a:lnTo>
                      <a:lnTo>
                        <a:pt x="31131" y="867014"/>
                      </a:lnTo>
                      <a:lnTo>
                        <a:pt x="40362" y="870588"/>
                      </a:lnTo>
                      <a:lnTo>
                        <a:pt x="373379" y="60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" name="object 127">
                  <a:extLst>
                    <a:ext uri="{FF2B5EF4-FFF2-40B4-BE49-F238E27FC236}">
                      <a16:creationId xmlns:a16="http://schemas.microsoft.com/office/drawing/2014/main" id="{14C292A9-CD7E-D44D-AD1E-0C3FFAA45783}"/>
                    </a:ext>
                  </a:extLst>
                </p:cNvPr>
                <p:cNvSpPr/>
                <p:nvPr/>
              </p:nvSpPr>
              <p:spPr>
                <a:xfrm>
                  <a:off x="8204454" y="1935098"/>
                  <a:ext cx="939800" cy="175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800" h="175260">
                      <a:moveTo>
                        <a:pt x="865189" y="42339"/>
                      </a:moveTo>
                      <a:lnTo>
                        <a:pt x="863687" y="32429"/>
                      </a:lnTo>
                      <a:lnTo>
                        <a:pt x="3809" y="165353"/>
                      </a:lnTo>
                      <a:lnTo>
                        <a:pt x="761" y="167639"/>
                      </a:lnTo>
                      <a:lnTo>
                        <a:pt x="0" y="170687"/>
                      </a:lnTo>
                      <a:lnTo>
                        <a:pt x="2285" y="174497"/>
                      </a:lnTo>
                      <a:lnTo>
                        <a:pt x="5333" y="175259"/>
                      </a:lnTo>
                      <a:lnTo>
                        <a:pt x="865189" y="42339"/>
                      </a:lnTo>
                      <a:close/>
                    </a:path>
                    <a:path w="939800" h="175260">
                      <a:moveTo>
                        <a:pt x="939545" y="25907"/>
                      </a:moveTo>
                      <a:lnTo>
                        <a:pt x="858773" y="0"/>
                      </a:lnTo>
                      <a:lnTo>
                        <a:pt x="863687" y="32429"/>
                      </a:lnTo>
                      <a:lnTo>
                        <a:pt x="876299" y="30479"/>
                      </a:lnTo>
                      <a:lnTo>
                        <a:pt x="880109" y="32003"/>
                      </a:lnTo>
                      <a:lnTo>
                        <a:pt x="881633" y="35051"/>
                      </a:lnTo>
                      <a:lnTo>
                        <a:pt x="881633" y="67273"/>
                      </a:lnTo>
                      <a:lnTo>
                        <a:pt x="939545" y="25907"/>
                      </a:lnTo>
                      <a:close/>
                    </a:path>
                    <a:path w="939800" h="175260">
                      <a:moveTo>
                        <a:pt x="881633" y="35051"/>
                      </a:moveTo>
                      <a:lnTo>
                        <a:pt x="880109" y="32003"/>
                      </a:lnTo>
                      <a:lnTo>
                        <a:pt x="876299" y="30479"/>
                      </a:lnTo>
                      <a:lnTo>
                        <a:pt x="863687" y="32429"/>
                      </a:lnTo>
                      <a:lnTo>
                        <a:pt x="865189" y="42339"/>
                      </a:lnTo>
                      <a:lnTo>
                        <a:pt x="877823" y="40385"/>
                      </a:lnTo>
                      <a:lnTo>
                        <a:pt x="880871" y="38099"/>
                      </a:lnTo>
                      <a:lnTo>
                        <a:pt x="881633" y="35051"/>
                      </a:lnTo>
                      <a:close/>
                    </a:path>
                    <a:path w="939800" h="175260">
                      <a:moveTo>
                        <a:pt x="881633" y="67273"/>
                      </a:moveTo>
                      <a:lnTo>
                        <a:pt x="881633" y="35051"/>
                      </a:lnTo>
                      <a:lnTo>
                        <a:pt x="880871" y="38099"/>
                      </a:lnTo>
                      <a:lnTo>
                        <a:pt x="877823" y="40385"/>
                      </a:lnTo>
                      <a:lnTo>
                        <a:pt x="865189" y="42339"/>
                      </a:lnTo>
                      <a:lnTo>
                        <a:pt x="870203" y="75437"/>
                      </a:lnTo>
                      <a:lnTo>
                        <a:pt x="881633" y="672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2" name="object 129">
                <a:extLst>
                  <a:ext uri="{FF2B5EF4-FFF2-40B4-BE49-F238E27FC236}">
                    <a16:creationId xmlns:a16="http://schemas.microsoft.com/office/drawing/2014/main" id="{5207CE74-26DA-5E4B-930F-DDFCB3730013}"/>
                  </a:ext>
                </a:extLst>
              </p:cNvPr>
              <p:cNvSpPr txBox="1"/>
              <p:nvPr/>
            </p:nvSpPr>
            <p:spPr>
              <a:xfrm>
                <a:off x="6510721" y="5986660"/>
                <a:ext cx="377438" cy="19022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latin typeface="Arial"/>
                    <a:cs typeface="Arial"/>
                  </a:rPr>
                  <a:t>(</a:t>
                </a:r>
                <a:r>
                  <a:rPr sz="1000" spc="-10" dirty="0">
                    <a:latin typeface="Arial"/>
                    <a:cs typeface="Arial"/>
                  </a:rPr>
                  <a:t>2</a:t>
                </a:r>
                <a:r>
                  <a:rPr sz="1000" dirty="0">
                    <a:latin typeface="Arial"/>
                    <a:cs typeface="Arial"/>
                  </a:rPr>
                  <a:t>0)</a:t>
                </a:r>
              </a:p>
            </p:txBody>
          </p:sp>
        </p:grpSp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id="{5AE7795C-228F-9E42-B409-B77B12BEA0FF}"/>
                </a:ext>
              </a:extLst>
            </p:cNvPr>
            <p:cNvSpPr/>
            <p:nvPr/>
          </p:nvSpPr>
          <p:spPr>
            <a:xfrm>
              <a:off x="4728567" y="2372419"/>
              <a:ext cx="1782155" cy="415669"/>
            </a:xfrm>
            <a:prstGeom prst="roundRect">
              <a:avLst/>
            </a:prstGeom>
            <a:solidFill>
              <a:srgbClr val="FD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rgbClr val="C7611D"/>
                  </a:solidFill>
                  <a:latin typeface="Avenir Medium" panose="02000503020000020003" pitchFamily="2" charset="0"/>
                </a:rPr>
                <a:t>Veracruz</a:t>
              </a:r>
            </a:p>
          </p:txBody>
        </p:sp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id="{9C26BF79-FEBA-6A4B-B6A5-09C5A7163B3F}"/>
                </a:ext>
              </a:extLst>
            </p:cNvPr>
            <p:cNvSpPr/>
            <p:nvPr/>
          </p:nvSpPr>
          <p:spPr>
            <a:xfrm>
              <a:off x="6028157" y="3870238"/>
              <a:ext cx="1782157" cy="415669"/>
            </a:xfrm>
            <a:prstGeom prst="roundRect">
              <a:avLst/>
            </a:prstGeom>
            <a:solidFill>
              <a:srgbClr val="FD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rgbClr val="C7611D"/>
                  </a:solidFill>
                  <a:latin typeface="Avenir Medium" panose="02000503020000020003" pitchFamily="2" charset="0"/>
                </a:rPr>
                <a:t>Panamá</a:t>
              </a:r>
            </a:p>
          </p:txBody>
        </p:sp>
        <p:sp>
          <p:nvSpPr>
            <p:cNvPr id="20" name="Rectángulo redondeado 19">
              <a:extLst>
                <a:ext uri="{FF2B5EF4-FFF2-40B4-BE49-F238E27FC236}">
                  <a16:creationId xmlns:a16="http://schemas.microsoft.com/office/drawing/2014/main" id="{47EE7C82-3B2E-1945-BA0E-1F7A941999A3}"/>
                </a:ext>
              </a:extLst>
            </p:cNvPr>
            <p:cNvSpPr/>
            <p:nvPr/>
          </p:nvSpPr>
          <p:spPr>
            <a:xfrm>
              <a:off x="8674353" y="1474767"/>
              <a:ext cx="1782153" cy="415669"/>
            </a:xfrm>
            <a:prstGeom prst="roundRect">
              <a:avLst/>
            </a:prstGeom>
            <a:solidFill>
              <a:srgbClr val="FD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rgbClr val="C7611D"/>
                  </a:solidFill>
                  <a:latin typeface="Avenir Medium" panose="02000503020000020003" pitchFamily="2" charset="0"/>
                </a:rPr>
                <a:t>Cuba</a:t>
              </a:r>
            </a:p>
          </p:txBody>
        </p:sp>
      </p:grp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629DAB28-0004-0642-9717-B2FDDC740005}"/>
              </a:ext>
            </a:extLst>
          </p:cNvPr>
          <p:cNvSpPr/>
          <p:nvPr/>
        </p:nvSpPr>
        <p:spPr>
          <a:xfrm>
            <a:off x="7527749" y="3524224"/>
            <a:ext cx="582733" cy="421078"/>
          </a:xfrm>
          <a:prstGeom prst="roundRect">
            <a:avLst/>
          </a:prstGeom>
          <a:solidFill>
            <a:srgbClr val="FD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>
                <a:solidFill>
                  <a:srgbClr val="C7611D"/>
                </a:solidFill>
              </a:rPr>
              <a:t>en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939EFCEC-C5C4-7242-96AB-E9CCFB82C7DA}"/>
              </a:ext>
            </a:extLst>
          </p:cNvPr>
          <p:cNvSpPr/>
          <p:nvPr/>
        </p:nvSpPr>
        <p:spPr>
          <a:xfrm>
            <a:off x="1798903" y="2930285"/>
            <a:ext cx="1012292" cy="406741"/>
          </a:xfrm>
          <a:prstGeom prst="roundRect">
            <a:avLst/>
          </a:prstGeom>
          <a:solidFill>
            <a:srgbClr val="FD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>
                <a:solidFill>
                  <a:srgbClr val="C7611D"/>
                </a:solidFill>
              </a:rPr>
              <a:t>emplea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C52864AC-DFAC-A84C-A9B2-C043C60A54A9}"/>
              </a:ext>
            </a:extLst>
          </p:cNvPr>
          <p:cNvSpPr/>
          <p:nvPr/>
        </p:nvSpPr>
        <p:spPr>
          <a:xfrm>
            <a:off x="3250171" y="4466174"/>
            <a:ext cx="1012292" cy="412094"/>
          </a:xfrm>
          <a:prstGeom prst="roundRect">
            <a:avLst/>
          </a:prstGeom>
          <a:solidFill>
            <a:srgbClr val="FD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>
                <a:solidFill>
                  <a:srgbClr val="C7611D"/>
                </a:solidFill>
              </a:rPr>
              <a:t>para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06BA9AF-B84A-B346-AB03-F50B6380B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463" y="3602945"/>
            <a:ext cx="3036330" cy="2050416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311C6B7F-90B5-344B-AF53-91B2AB219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8602" y="3511626"/>
            <a:ext cx="1452677" cy="2141735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DCB308B5-4526-A944-8AE6-CBE69605EE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7507" y="1117778"/>
            <a:ext cx="513420" cy="527985"/>
          </a:xfrm>
          <a:prstGeom prst="rect">
            <a:avLst/>
          </a:prstGeom>
          <a:effectLst>
            <a:outerShdw blurRad="72501" sx="134000" sy="134000" algn="ctr" rotWithShape="0">
              <a:schemeClr val="bg1"/>
            </a:outerShdw>
          </a:effectLst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26D4389-584E-614E-95DF-FCB5645E7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9507" y="1663878"/>
            <a:ext cx="513420" cy="527985"/>
          </a:xfrm>
          <a:prstGeom prst="rect">
            <a:avLst/>
          </a:prstGeom>
          <a:effectLst>
            <a:outerShdw blurRad="72501" sx="134000" sy="134000" algn="ctr" rotWithShape="0">
              <a:schemeClr val="bg1"/>
            </a:outerShdw>
          </a:effec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24D4E903-F76F-544F-B3C1-80379FC18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4107" y="990778"/>
            <a:ext cx="513420" cy="527985"/>
          </a:xfrm>
          <a:prstGeom prst="rect">
            <a:avLst/>
          </a:prstGeom>
          <a:effectLst>
            <a:outerShdw blurRad="72501" sx="134000" sy="134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847405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0B7D2FC-6463-054B-AEFB-7AFBDC9CFC5F}"/>
              </a:ext>
            </a:extLst>
          </p:cNvPr>
          <p:cNvGrpSpPr/>
          <p:nvPr/>
        </p:nvGrpSpPr>
        <p:grpSpPr>
          <a:xfrm>
            <a:off x="1366775" y="1504061"/>
            <a:ext cx="2231898" cy="2319020"/>
            <a:chOff x="686181" y="1631061"/>
            <a:chExt cx="2231898" cy="2319020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0E4083D2-DFB2-1148-9FF1-3C39A5D2E050}"/>
                </a:ext>
              </a:extLst>
            </p:cNvPr>
            <p:cNvSpPr/>
            <p:nvPr/>
          </p:nvSpPr>
          <p:spPr>
            <a:xfrm>
              <a:off x="686181" y="1631061"/>
              <a:ext cx="2231898" cy="2066544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16">
              <a:extLst>
                <a:ext uri="{FF2B5EF4-FFF2-40B4-BE49-F238E27FC236}">
                  <a16:creationId xmlns:a16="http://schemas.microsoft.com/office/drawing/2014/main" id="{C21FD521-BF23-A94F-81FE-27C7B53C42FC}"/>
                </a:ext>
              </a:extLst>
            </p:cNvPr>
            <p:cNvSpPr txBox="1"/>
            <p:nvPr/>
          </p:nvSpPr>
          <p:spPr>
            <a:xfrm>
              <a:off x="765683" y="3786251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2</a:t>
              </a:r>
              <a:r>
                <a:rPr sz="1000" dirty="0">
                  <a:latin typeface="Arial"/>
                  <a:cs typeface="Arial"/>
                </a:rPr>
                <a:t>1)</a:t>
              </a:r>
              <a:endParaRPr sz="1000">
                <a:latin typeface="Arial"/>
                <a:cs typeface="Arial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DD70D76-E6C2-624A-93A6-01627A0FC558}"/>
              </a:ext>
            </a:extLst>
          </p:cNvPr>
          <p:cNvGrpSpPr/>
          <p:nvPr/>
        </p:nvGrpSpPr>
        <p:grpSpPr>
          <a:xfrm>
            <a:off x="8167115" y="1504061"/>
            <a:ext cx="2389125" cy="2277719"/>
            <a:chOff x="6014083" y="1631061"/>
            <a:chExt cx="2389125" cy="2277719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C5D1092-0E8B-F64E-877B-6271BF2B1EAA}"/>
                </a:ext>
              </a:extLst>
            </p:cNvPr>
            <p:cNvSpPr/>
            <p:nvPr/>
          </p:nvSpPr>
          <p:spPr>
            <a:xfrm>
              <a:off x="6014083" y="1631061"/>
              <a:ext cx="2389125" cy="2083549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17">
              <a:extLst>
                <a:ext uri="{FF2B5EF4-FFF2-40B4-BE49-F238E27FC236}">
                  <a16:creationId xmlns:a16="http://schemas.microsoft.com/office/drawing/2014/main" id="{F53F8A2C-DEDF-0448-80C1-7BAF53BA4C50}"/>
                </a:ext>
              </a:extLst>
            </p:cNvPr>
            <p:cNvSpPr txBox="1"/>
            <p:nvPr/>
          </p:nvSpPr>
          <p:spPr>
            <a:xfrm>
              <a:off x="8151113" y="3744950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2</a:t>
              </a:r>
              <a:r>
                <a:rPr sz="1000" dirty="0">
                  <a:latin typeface="Arial"/>
                  <a:cs typeface="Arial"/>
                </a:rPr>
                <a:t>2)</a:t>
              </a:r>
            </a:p>
          </p:txBody>
        </p:sp>
      </p:grpSp>
      <p:sp>
        <p:nvSpPr>
          <p:cNvPr id="8" name="object 2">
            <a:extLst>
              <a:ext uri="{FF2B5EF4-FFF2-40B4-BE49-F238E27FC236}">
                <a16:creationId xmlns:a16="http://schemas.microsoft.com/office/drawing/2014/main" id="{972FBE86-3022-5142-9AE3-358FC25DE314}"/>
              </a:ext>
            </a:extLst>
          </p:cNvPr>
          <p:cNvSpPr txBox="1">
            <a:spLocks/>
          </p:cNvSpPr>
          <p:nvPr/>
        </p:nvSpPr>
        <p:spPr>
          <a:xfrm>
            <a:off x="-937832" y="199574"/>
            <a:ext cx="985583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1115">
              <a:lnSpc>
                <a:spcPct val="100000"/>
              </a:lnSpc>
            </a:pPr>
            <a:r>
              <a:rPr lang="es-PA" b="1" dirty="0">
                <a:solidFill>
                  <a:srgbClr val="C7611D"/>
                </a:solidFill>
                <a:latin typeface="Avenir Black" panose="02000503020000020003" pitchFamily="2" charset="0"/>
              </a:rPr>
              <a:t>Violencia y resistencia en</a:t>
            </a:r>
            <a:r>
              <a:rPr lang="es-PA" b="1" spc="-85" dirty="0">
                <a:solidFill>
                  <a:srgbClr val="C7611D"/>
                </a:solidFill>
                <a:latin typeface="Avenir Black" panose="02000503020000020003" pitchFamily="2" charset="0"/>
              </a:rPr>
              <a:t> </a:t>
            </a:r>
            <a:r>
              <a:rPr lang="es-PA" b="1" dirty="0">
                <a:solidFill>
                  <a:srgbClr val="C7611D"/>
                </a:solidFill>
                <a:latin typeface="Avenir Black" panose="02000503020000020003" pitchFamily="2" charset="0"/>
              </a:rPr>
              <a:t>Omoa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DA69F1B4-C955-5E4C-A619-BD0E0FD36B91}"/>
              </a:ext>
            </a:extLst>
          </p:cNvPr>
          <p:cNvSpPr txBox="1"/>
          <p:nvPr/>
        </p:nvSpPr>
        <p:spPr>
          <a:xfrm>
            <a:off x="4999355" y="2036952"/>
            <a:ext cx="1656080" cy="619318"/>
          </a:xfrm>
          <a:prstGeom prst="roundRect">
            <a:avLst/>
          </a:prstGeom>
          <a:solidFill>
            <a:srgbClr val="C7611D"/>
          </a:solidFill>
          <a:ln w="9525">
            <a:noFill/>
          </a:ln>
        </p:spPr>
        <p:txBody>
          <a:bodyPr vert="horz" wrap="square" lIns="0" tIns="5715" rIns="0" bIns="0" rtlCol="0">
            <a:spAutoFit/>
          </a:bodyPr>
          <a:lstStyle/>
          <a:p>
            <a:pPr marL="80010" marR="70485" indent="150495" algn="ctr">
              <a:lnSpc>
                <a:spcPct val="100000"/>
              </a:lnSpc>
            </a:pPr>
            <a:r>
              <a:rPr sz="1800" dirty="0" err="1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Medios</a:t>
            </a:r>
            <a:r>
              <a:rPr sz="1800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 de  control</a:t>
            </a:r>
            <a:r>
              <a:rPr sz="1800" spc="-105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 </a:t>
            </a:r>
            <a:r>
              <a:rPr sz="1800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social</a:t>
            </a: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2F5F3173-28A7-E744-8068-4F59DFED727C}"/>
              </a:ext>
            </a:extLst>
          </p:cNvPr>
          <p:cNvSpPr txBox="1"/>
          <p:nvPr/>
        </p:nvSpPr>
        <p:spPr>
          <a:xfrm>
            <a:off x="2365121" y="4197984"/>
            <a:ext cx="1624965" cy="380246"/>
          </a:xfrm>
          <a:prstGeom prst="roundRect">
            <a:avLst/>
          </a:prstGeom>
          <a:solidFill>
            <a:srgbClr val="C7611D"/>
          </a:solidFill>
          <a:ln w="9525">
            <a:noFill/>
          </a:ln>
        </p:spPr>
        <p:txBody>
          <a:bodyPr vert="horz" wrap="square" lIns="0" tIns="66040" rIns="0" bIns="0" rtlCol="0">
            <a:spAutoFit/>
          </a:bodyPr>
          <a:lstStyle/>
          <a:p>
            <a:pPr marL="59055" algn="ctr">
              <a:lnSpc>
                <a:spcPct val="100000"/>
              </a:lnSpc>
              <a:spcBef>
                <a:spcPts val="520"/>
              </a:spcBef>
            </a:pPr>
            <a:r>
              <a:rPr sz="1800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Castigo</a:t>
            </a:r>
            <a:r>
              <a:rPr sz="1800" spc="-105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 </a:t>
            </a:r>
            <a:r>
              <a:rPr sz="1800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físico</a:t>
            </a: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7B8AF466-A15D-4840-9B88-17E46E4C0D9D}"/>
              </a:ext>
            </a:extLst>
          </p:cNvPr>
          <p:cNvSpPr txBox="1"/>
          <p:nvPr/>
        </p:nvSpPr>
        <p:spPr>
          <a:xfrm>
            <a:off x="7734173" y="4268851"/>
            <a:ext cx="1369060" cy="341938"/>
          </a:xfrm>
          <a:prstGeom prst="roundRect">
            <a:avLst/>
          </a:prstGeom>
          <a:solidFill>
            <a:srgbClr val="C7611D"/>
          </a:solidFill>
          <a:ln w="9525">
            <a:noFill/>
          </a:ln>
        </p:spPr>
        <p:txBody>
          <a:bodyPr vert="horz" wrap="square" lIns="0" tIns="31750" rIns="0" bIns="0" rtlCol="0">
            <a:spAutoFit/>
          </a:bodyPr>
          <a:lstStyle/>
          <a:p>
            <a:pPr marL="349250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Miedo</a:t>
            </a:r>
            <a:endParaRPr sz="1800" dirty="0">
              <a:solidFill>
                <a:schemeClr val="bg1"/>
              </a:solidFill>
              <a:latin typeface="Avenir Medium" panose="02000503020000020003" pitchFamily="2" charset="0"/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88E248E4-2CFD-A04A-9A5B-8D9B08A6D082}"/>
              </a:ext>
            </a:extLst>
          </p:cNvPr>
          <p:cNvSpPr txBox="1"/>
          <p:nvPr/>
        </p:nvSpPr>
        <p:spPr>
          <a:xfrm>
            <a:off x="3846448" y="5350128"/>
            <a:ext cx="1656080" cy="341938"/>
          </a:xfrm>
          <a:prstGeom prst="roundRect">
            <a:avLst/>
          </a:prstGeom>
          <a:solidFill>
            <a:srgbClr val="C7611D"/>
          </a:solidFill>
          <a:ln w="9525">
            <a:noFill/>
          </a:ln>
        </p:spPr>
        <p:txBody>
          <a:bodyPr vert="horz" wrap="square" lIns="0" tIns="3175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250"/>
              </a:spcBef>
            </a:pPr>
            <a:r>
              <a:rPr sz="1800" spc="-5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Escarmiento</a:t>
            </a:r>
            <a:endParaRPr sz="1800" dirty="0">
              <a:solidFill>
                <a:schemeClr val="bg1"/>
              </a:solidFill>
              <a:latin typeface="Avenir Medium" panose="02000503020000020003" pitchFamily="2" charset="0"/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97D19BB2-729B-2D4A-8AB8-406C14CB2E10}"/>
              </a:ext>
            </a:extLst>
          </p:cNvPr>
          <p:cNvSpPr txBox="1"/>
          <p:nvPr/>
        </p:nvSpPr>
        <p:spPr>
          <a:xfrm>
            <a:off x="6655180" y="5350128"/>
            <a:ext cx="1367790" cy="341938"/>
          </a:xfrm>
          <a:prstGeom prst="roundRect">
            <a:avLst/>
          </a:prstGeom>
          <a:solidFill>
            <a:srgbClr val="C7611D"/>
          </a:solidFill>
          <a:ln w="9525">
            <a:noFill/>
          </a:ln>
        </p:spPr>
        <p:txBody>
          <a:bodyPr vert="horz" wrap="square" lIns="0" tIns="31750" rIns="0" bIns="0" rtlCol="0">
            <a:spAutoFit/>
          </a:bodyPr>
          <a:lstStyle/>
          <a:p>
            <a:pPr marL="30416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chemeClr val="bg1"/>
                </a:solidFill>
                <a:latin typeface="Avenir Medium" panose="02000503020000020003" pitchFamily="2" charset="0"/>
                <a:cs typeface="Arial"/>
              </a:rPr>
              <a:t>Azotes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18CF473-DBC5-F14D-AFFA-F587EC11981A}"/>
              </a:ext>
            </a:extLst>
          </p:cNvPr>
          <p:cNvCxnSpPr>
            <a:stCxn id="9" idx="2"/>
            <a:endCxn id="10" idx="0"/>
          </p:cNvCxnSpPr>
          <p:nvPr/>
        </p:nvCxnSpPr>
        <p:spPr>
          <a:xfrm flipH="1">
            <a:off x="3177604" y="2656270"/>
            <a:ext cx="2649791" cy="1541714"/>
          </a:xfrm>
          <a:prstGeom prst="line">
            <a:avLst/>
          </a:prstGeom>
          <a:ln w="28575">
            <a:solidFill>
              <a:srgbClr val="C7611D"/>
            </a:solidFill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8BE81266-A04A-5142-9171-8273975F089F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4674488" y="2656270"/>
            <a:ext cx="1152907" cy="2693858"/>
          </a:xfrm>
          <a:prstGeom prst="line">
            <a:avLst/>
          </a:prstGeom>
          <a:ln w="28575">
            <a:solidFill>
              <a:srgbClr val="C7611D"/>
            </a:solidFill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F965A65-5547-1A41-BA0B-C5889F262340}"/>
              </a:ext>
            </a:extLst>
          </p:cNvPr>
          <p:cNvCxnSpPr>
            <a:stCxn id="9" idx="2"/>
            <a:endCxn id="13" idx="0"/>
          </p:cNvCxnSpPr>
          <p:nvPr/>
        </p:nvCxnSpPr>
        <p:spPr>
          <a:xfrm>
            <a:off x="5827395" y="2656270"/>
            <a:ext cx="1511680" cy="2693858"/>
          </a:xfrm>
          <a:prstGeom prst="line">
            <a:avLst/>
          </a:prstGeom>
          <a:ln w="28575">
            <a:solidFill>
              <a:srgbClr val="C7611D"/>
            </a:solidFill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4454D55-8031-1E41-A046-1A0B28FF71CD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5827395" y="2656270"/>
            <a:ext cx="2591308" cy="1612581"/>
          </a:xfrm>
          <a:prstGeom prst="line">
            <a:avLst/>
          </a:prstGeom>
          <a:ln w="28575">
            <a:solidFill>
              <a:srgbClr val="C7611D"/>
            </a:solidFill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03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C86655A-C6E6-B040-9EFB-AD5DAB420A5D}"/>
              </a:ext>
            </a:extLst>
          </p:cNvPr>
          <p:cNvSpPr txBox="1">
            <a:spLocks/>
          </p:cNvSpPr>
          <p:nvPr/>
        </p:nvSpPr>
        <p:spPr>
          <a:xfrm>
            <a:off x="2361563" y="209099"/>
            <a:ext cx="954443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01115">
              <a:lnSpc>
                <a:spcPct val="100000"/>
              </a:lnSpc>
            </a:pPr>
            <a:r>
              <a:rPr lang="es-PA" sz="4000" b="1" dirty="0">
                <a:solidFill>
                  <a:srgbClr val="02B1C0"/>
                </a:solidFill>
                <a:latin typeface="Avenir Black" panose="02000503020000020003" pitchFamily="2" charset="0"/>
              </a:rPr>
              <a:t>Violencia y resistencia en</a:t>
            </a:r>
            <a:r>
              <a:rPr lang="es-PA" sz="4000" b="1" spc="-85" dirty="0">
                <a:solidFill>
                  <a:srgbClr val="02B1C0"/>
                </a:solidFill>
                <a:latin typeface="Avenir Black" panose="02000503020000020003" pitchFamily="2" charset="0"/>
              </a:rPr>
              <a:t> </a:t>
            </a:r>
            <a:r>
              <a:rPr lang="es-PA" sz="4000" b="1" dirty="0">
                <a:solidFill>
                  <a:srgbClr val="02B1C0"/>
                </a:solidFill>
                <a:latin typeface="Avenir Black" panose="02000503020000020003" pitchFamily="2" charset="0"/>
              </a:rPr>
              <a:t>Omoa</a:t>
            </a: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11ED3F79-26BE-1A45-9DF3-0942E3118006}"/>
              </a:ext>
            </a:extLst>
          </p:cNvPr>
          <p:cNvSpPr/>
          <p:nvPr/>
        </p:nvSpPr>
        <p:spPr>
          <a:xfrm>
            <a:off x="3408677" y="843407"/>
            <a:ext cx="432434" cy="5256529"/>
          </a:xfrm>
          <a:custGeom>
            <a:avLst/>
            <a:gdLst/>
            <a:ahLst/>
            <a:cxnLst/>
            <a:rect l="l" t="t" r="r" b="b"/>
            <a:pathLst>
              <a:path w="432435" h="4464050">
                <a:moveTo>
                  <a:pt x="432053" y="0"/>
                </a:moveTo>
                <a:lnTo>
                  <a:pt x="363687" y="18995"/>
                </a:lnTo>
                <a:lnTo>
                  <a:pt x="332715" y="41580"/>
                </a:lnTo>
                <a:lnTo>
                  <a:pt x="304464" y="71859"/>
                </a:lnTo>
                <a:lnTo>
                  <a:pt x="279368" y="109061"/>
                </a:lnTo>
                <a:lnTo>
                  <a:pt x="257860" y="152412"/>
                </a:lnTo>
                <a:lnTo>
                  <a:pt x="240376" y="201139"/>
                </a:lnTo>
                <a:lnTo>
                  <a:pt x="227350" y="254471"/>
                </a:lnTo>
                <a:lnTo>
                  <a:pt x="219215" y="311634"/>
                </a:lnTo>
                <a:lnTo>
                  <a:pt x="216407" y="371856"/>
                </a:lnTo>
                <a:lnTo>
                  <a:pt x="216407" y="1860042"/>
                </a:lnTo>
                <a:lnTo>
                  <a:pt x="213578" y="1920448"/>
                </a:lnTo>
                <a:lnTo>
                  <a:pt x="205386" y="1977719"/>
                </a:lnTo>
                <a:lnTo>
                  <a:pt x="192274" y="2031094"/>
                </a:lnTo>
                <a:lnTo>
                  <a:pt x="174686" y="2079814"/>
                </a:lnTo>
                <a:lnTo>
                  <a:pt x="153066" y="2123122"/>
                </a:lnTo>
                <a:lnTo>
                  <a:pt x="127857" y="2160257"/>
                </a:lnTo>
                <a:lnTo>
                  <a:pt x="99502" y="2190461"/>
                </a:lnTo>
                <a:lnTo>
                  <a:pt x="68445" y="2212976"/>
                </a:lnTo>
                <a:lnTo>
                  <a:pt x="0" y="2231898"/>
                </a:lnTo>
                <a:lnTo>
                  <a:pt x="35130" y="2236775"/>
                </a:lnTo>
                <a:lnTo>
                  <a:pt x="99502" y="2273478"/>
                </a:lnTo>
                <a:lnTo>
                  <a:pt x="127857" y="2303757"/>
                </a:lnTo>
                <a:lnTo>
                  <a:pt x="153066" y="2340959"/>
                </a:lnTo>
                <a:lnTo>
                  <a:pt x="174686" y="2384310"/>
                </a:lnTo>
                <a:lnTo>
                  <a:pt x="192274" y="2433037"/>
                </a:lnTo>
                <a:lnTo>
                  <a:pt x="205386" y="2486369"/>
                </a:lnTo>
                <a:lnTo>
                  <a:pt x="213578" y="2543532"/>
                </a:lnTo>
                <a:lnTo>
                  <a:pt x="216407" y="2603754"/>
                </a:lnTo>
                <a:lnTo>
                  <a:pt x="216408" y="4091940"/>
                </a:lnTo>
                <a:lnTo>
                  <a:pt x="219215" y="4152346"/>
                </a:lnTo>
                <a:lnTo>
                  <a:pt x="227350" y="4209617"/>
                </a:lnTo>
                <a:lnTo>
                  <a:pt x="240376" y="4262992"/>
                </a:lnTo>
                <a:lnTo>
                  <a:pt x="257860" y="4311712"/>
                </a:lnTo>
                <a:lnTo>
                  <a:pt x="279368" y="4355020"/>
                </a:lnTo>
                <a:lnTo>
                  <a:pt x="304464" y="4392155"/>
                </a:lnTo>
                <a:lnTo>
                  <a:pt x="332715" y="4422359"/>
                </a:lnTo>
                <a:lnTo>
                  <a:pt x="363687" y="4444874"/>
                </a:lnTo>
                <a:lnTo>
                  <a:pt x="396944" y="4458939"/>
                </a:lnTo>
                <a:lnTo>
                  <a:pt x="432054" y="4463796"/>
                </a:lnTo>
              </a:path>
            </a:pathLst>
          </a:custGeom>
          <a:ln w="25399">
            <a:solidFill>
              <a:srgbClr val="0184B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1E56C18B-4A20-5D4C-B7A2-E2D4BCF8505D}"/>
              </a:ext>
            </a:extLst>
          </p:cNvPr>
          <p:cNvSpPr/>
          <p:nvPr/>
        </p:nvSpPr>
        <p:spPr>
          <a:xfrm>
            <a:off x="6097651" y="843407"/>
            <a:ext cx="574675" cy="1511300"/>
          </a:xfrm>
          <a:custGeom>
            <a:avLst/>
            <a:gdLst/>
            <a:ahLst/>
            <a:cxnLst/>
            <a:rect l="l" t="t" r="r" b="b"/>
            <a:pathLst>
              <a:path w="574675" h="1511300">
                <a:moveTo>
                  <a:pt x="574548" y="0"/>
                </a:moveTo>
                <a:lnTo>
                  <a:pt x="508729" y="3325"/>
                </a:lnTo>
                <a:lnTo>
                  <a:pt x="448282" y="12796"/>
                </a:lnTo>
                <a:lnTo>
                  <a:pt x="394940" y="27651"/>
                </a:lnTo>
                <a:lnTo>
                  <a:pt x="350435" y="47132"/>
                </a:lnTo>
                <a:lnTo>
                  <a:pt x="316501" y="70479"/>
                </a:lnTo>
                <a:lnTo>
                  <a:pt x="287274" y="125730"/>
                </a:lnTo>
                <a:lnTo>
                  <a:pt x="287274" y="629412"/>
                </a:lnTo>
                <a:lnTo>
                  <a:pt x="279718" y="658210"/>
                </a:lnTo>
                <a:lnTo>
                  <a:pt x="224352" y="708009"/>
                </a:lnTo>
                <a:lnTo>
                  <a:pt x="179927" y="727490"/>
                </a:lnTo>
                <a:lnTo>
                  <a:pt x="126598" y="742345"/>
                </a:lnTo>
                <a:lnTo>
                  <a:pt x="66058" y="751816"/>
                </a:lnTo>
                <a:lnTo>
                  <a:pt x="0" y="755142"/>
                </a:lnTo>
                <a:lnTo>
                  <a:pt x="66058" y="758469"/>
                </a:lnTo>
                <a:lnTo>
                  <a:pt x="126598" y="767956"/>
                </a:lnTo>
                <a:lnTo>
                  <a:pt x="179927" y="782853"/>
                </a:lnTo>
                <a:lnTo>
                  <a:pt x="224352" y="802417"/>
                </a:lnTo>
                <a:lnTo>
                  <a:pt x="258180" y="825899"/>
                </a:lnTo>
                <a:lnTo>
                  <a:pt x="287274" y="881634"/>
                </a:lnTo>
                <a:lnTo>
                  <a:pt x="287274" y="1385316"/>
                </a:lnTo>
                <a:lnTo>
                  <a:pt x="294869" y="1414114"/>
                </a:lnTo>
                <a:lnTo>
                  <a:pt x="350435" y="1463913"/>
                </a:lnTo>
                <a:lnTo>
                  <a:pt x="394940" y="1483394"/>
                </a:lnTo>
                <a:lnTo>
                  <a:pt x="448282" y="1498249"/>
                </a:lnTo>
                <a:lnTo>
                  <a:pt x="508729" y="1507720"/>
                </a:lnTo>
                <a:lnTo>
                  <a:pt x="574548" y="1511046"/>
                </a:lnTo>
              </a:path>
            </a:pathLst>
          </a:custGeom>
          <a:ln w="25400">
            <a:solidFill>
              <a:srgbClr val="0184B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>
            <a:extLst>
              <a:ext uri="{FF2B5EF4-FFF2-40B4-BE49-F238E27FC236}">
                <a16:creationId xmlns:a16="http://schemas.microsoft.com/office/drawing/2014/main" id="{4B6509FC-B07B-E745-A568-871FFC4A577D}"/>
              </a:ext>
            </a:extLst>
          </p:cNvPr>
          <p:cNvSpPr/>
          <p:nvPr/>
        </p:nvSpPr>
        <p:spPr>
          <a:xfrm>
            <a:off x="6097651" y="4228020"/>
            <a:ext cx="574676" cy="1800860"/>
          </a:xfrm>
          <a:custGeom>
            <a:avLst/>
            <a:gdLst/>
            <a:ahLst/>
            <a:cxnLst/>
            <a:rect l="l" t="t" r="r" b="b"/>
            <a:pathLst>
              <a:path w="719454" h="1800860">
                <a:moveTo>
                  <a:pt x="719327" y="0"/>
                </a:moveTo>
                <a:lnTo>
                  <a:pt x="654814" y="2413"/>
                </a:lnTo>
                <a:lnTo>
                  <a:pt x="594038" y="9373"/>
                </a:lnTo>
                <a:lnTo>
                  <a:pt x="538028" y="20461"/>
                </a:lnTo>
                <a:lnTo>
                  <a:pt x="487813" y="35254"/>
                </a:lnTo>
                <a:lnTo>
                  <a:pt x="444422" y="53334"/>
                </a:lnTo>
                <a:lnTo>
                  <a:pt x="408883" y="74280"/>
                </a:lnTo>
                <a:lnTo>
                  <a:pt x="365475" y="123090"/>
                </a:lnTo>
                <a:lnTo>
                  <a:pt x="359663" y="150114"/>
                </a:lnTo>
                <a:lnTo>
                  <a:pt x="359663" y="750570"/>
                </a:lnTo>
                <a:lnTo>
                  <a:pt x="353877" y="777366"/>
                </a:lnTo>
                <a:lnTo>
                  <a:pt x="310613" y="825866"/>
                </a:lnTo>
                <a:lnTo>
                  <a:pt x="275156" y="846717"/>
                </a:lnTo>
                <a:lnTo>
                  <a:pt x="231827" y="864734"/>
                </a:lnTo>
                <a:lnTo>
                  <a:pt x="181638" y="879489"/>
                </a:lnTo>
                <a:lnTo>
                  <a:pt x="125597" y="890556"/>
                </a:lnTo>
                <a:lnTo>
                  <a:pt x="64714" y="897509"/>
                </a:lnTo>
                <a:lnTo>
                  <a:pt x="0" y="899922"/>
                </a:lnTo>
                <a:lnTo>
                  <a:pt x="64714" y="902360"/>
                </a:lnTo>
                <a:lnTo>
                  <a:pt x="125597" y="909383"/>
                </a:lnTo>
                <a:lnTo>
                  <a:pt x="181638" y="920552"/>
                </a:lnTo>
                <a:lnTo>
                  <a:pt x="231827" y="935427"/>
                </a:lnTo>
                <a:lnTo>
                  <a:pt x="275156" y="953570"/>
                </a:lnTo>
                <a:lnTo>
                  <a:pt x="310613" y="974541"/>
                </a:lnTo>
                <a:lnTo>
                  <a:pt x="353877" y="1023213"/>
                </a:lnTo>
                <a:lnTo>
                  <a:pt x="359663" y="1650492"/>
                </a:lnTo>
                <a:lnTo>
                  <a:pt x="365475" y="1677314"/>
                </a:lnTo>
                <a:lnTo>
                  <a:pt x="408883" y="1725986"/>
                </a:lnTo>
                <a:lnTo>
                  <a:pt x="444422" y="1746957"/>
                </a:lnTo>
                <a:lnTo>
                  <a:pt x="487813" y="1765100"/>
                </a:lnTo>
                <a:lnTo>
                  <a:pt x="538028" y="1779975"/>
                </a:lnTo>
                <a:lnTo>
                  <a:pt x="594038" y="1791144"/>
                </a:lnTo>
                <a:lnTo>
                  <a:pt x="654814" y="1798167"/>
                </a:lnTo>
                <a:lnTo>
                  <a:pt x="719327" y="1800606"/>
                </a:lnTo>
              </a:path>
            </a:pathLst>
          </a:custGeom>
          <a:ln w="25400">
            <a:solidFill>
              <a:srgbClr val="0184B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B20D04AC-2251-5C48-8728-58EAFDFAE595}"/>
              </a:ext>
            </a:extLst>
          </p:cNvPr>
          <p:cNvSpPr txBox="1"/>
          <p:nvPr/>
        </p:nvSpPr>
        <p:spPr>
          <a:xfrm>
            <a:off x="8928866" y="4335145"/>
            <a:ext cx="1688333" cy="622866"/>
          </a:xfrm>
          <a:prstGeom prst="roundRect">
            <a:avLst/>
          </a:prstGeom>
          <a:solidFill>
            <a:srgbClr val="FDDF00"/>
          </a:solidFill>
          <a:ln w="9525">
            <a:noFill/>
          </a:ln>
        </p:spPr>
        <p:txBody>
          <a:bodyPr vert="horz" wrap="square" lIns="0" tIns="69850" rIns="0" bIns="0" rtlCol="0">
            <a:spAutoFit/>
          </a:bodyPr>
          <a:lstStyle/>
          <a:p>
            <a:pPr marL="182245" marR="108585" indent="-125730" algn="ctr">
              <a:lnSpc>
                <a:spcPct val="100000"/>
              </a:lnSpc>
              <a:spcBef>
                <a:spcPts val="550"/>
              </a:spcBef>
            </a:pPr>
            <a:r>
              <a:rPr sz="1600" spc="-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Complementar  alimentación</a:t>
            </a:r>
            <a:endParaRPr sz="1600">
              <a:solidFill>
                <a:srgbClr val="0184B7"/>
              </a:solidFill>
              <a:latin typeface="Avenir Medium" panose="02000503020000020003" pitchFamily="2" charset="0"/>
              <a:cs typeface="Arial"/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911AAF1B-A89A-8E4A-ACA3-90E04AD8713D}"/>
              </a:ext>
            </a:extLst>
          </p:cNvPr>
          <p:cNvSpPr txBox="1"/>
          <p:nvPr/>
        </p:nvSpPr>
        <p:spPr>
          <a:xfrm>
            <a:off x="8928866" y="5210587"/>
            <a:ext cx="1688333" cy="622866"/>
          </a:xfrm>
          <a:prstGeom prst="roundRect">
            <a:avLst/>
          </a:prstGeom>
          <a:solidFill>
            <a:srgbClr val="FDDF00"/>
          </a:solidFill>
          <a:ln w="9525">
            <a:noFill/>
          </a:ln>
        </p:spPr>
        <p:txBody>
          <a:bodyPr vert="horz" wrap="square" lIns="0" tIns="69850" rIns="0" bIns="0" rtlCol="0">
            <a:spAutoFit/>
          </a:bodyPr>
          <a:lstStyle/>
          <a:p>
            <a:pPr marL="119380" marR="113030" indent="17145" algn="ctr">
              <a:lnSpc>
                <a:spcPct val="100000"/>
              </a:lnSpc>
              <a:spcBef>
                <a:spcPts val="550"/>
              </a:spcBef>
            </a:pPr>
            <a:r>
              <a:rPr sz="1600" spc="-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Excedente al  mercado</a:t>
            </a:r>
            <a:r>
              <a:rPr sz="1600" spc="-90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 </a:t>
            </a:r>
            <a:r>
              <a:rPr sz="1600" spc="-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local</a:t>
            </a:r>
            <a:endParaRPr sz="1600">
              <a:solidFill>
                <a:srgbClr val="0184B7"/>
              </a:solidFill>
              <a:latin typeface="Avenir Medium" panose="02000503020000020003" pitchFamily="2" charset="0"/>
              <a:cs typeface="Arial"/>
            </a:endParaRP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544B1E2-DCFB-B645-9900-C6A87B274E5E}"/>
              </a:ext>
            </a:extLst>
          </p:cNvPr>
          <p:cNvSpPr/>
          <p:nvPr/>
        </p:nvSpPr>
        <p:spPr>
          <a:xfrm>
            <a:off x="1056638" y="2981832"/>
            <a:ext cx="2208528" cy="762254"/>
          </a:xfrm>
          <a:prstGeom prst="roundRect">
            <a:avLst/>
          </a:prstGeom>
          <a:solidFill>
            <a:srgbClr val="FD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>
                <a:solidFill>
                  <a:srgbClr val="0184B7"/>
                </a:solidFill>
              </a:rPr>
              <a:t>Retos y estrategias de sobrevivencia 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EE504AE5-20D6-9A40-BD1F-D01FF60B30C8}"/>
              </a:ext>
            </a:extLst>
          </p:cNvPr>
          <p:cNvSpPr/>
          <p:nvPr/>
        </p:nvSpPr>
        <p:spPr>
          <a:xfrm>
            <a:off x="3771900" y="1434464"/>
            <a:ext cx="2208528" cy="929768"/>
          </a:xfrm>
          <a:prstGeom prst="roundRect">
            <a:avLst/>
          </a:prstGeom>
          <a:solidFill>
            <a:srgbClr val="FD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>
                <a:solidFill>
                  <a:srgbClr val="0184B7"/>
                </a:solidFill>
              </a:rPr>
              <a:t>Resistencia a la violencia y a enfermedades </a:t>
            </a: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6B73BECE-5583-4348-8E84-4FA3D6E5840E}"/>
              </a:ext>
            </a:extLst>
          </p:cNvPr>
          <p:cNvSpPr/>
          <p:nvPr/>
        </p:nvSpPr>
        <p:spPr>
          <a:xfrm>
            <a:off x="3771900" y="3218878"/>
            <a:ext cx="2208528" cy="505586"/>
          </a:xfrm>
          <a:prstGeom prst="roundRect">
            <a:avLst/>
          </a:prstGeom>
          <a:solidFill>
            <a:srgbClr val="FD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>
                <a:solidFill>
                  <a:srgbClr val="0184B7"/>
                </a:solidFill>
              </a:rPr>
              <a:t>El pago de jornales</a:t>
            </a: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91A3179D-7C6E-024D-AFDF-4E125F5F1FC3}"/>
              </a:ext>
            </a:extLst>
          </p:cNvPr>
          <p:cNvSpPr/>
          <p:nvPr/>
        </p:nvSpPr>
        <p:spPr>
          <a:xfrm>
            <a:off x="3771900" y="4875657"/>
            <a:ext cx="2208528" cy="505586"/>
          </a:xfrm>
          <a:prstGeom prst="roundRect">
            <a:avLst/>
          </a:prstGeom>
          <a:solidFill>
            <a:srgbClr val="FD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>
                <a:solidFill>
                  <a:srgbClr val="0184B7"/>
                </a:solidFill>
              </a:rPr>
              <a:t>Estrategias familiares</a:t>
            </a: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A14D414B-512F-0E49-A7AA-73A250C693CF}"/>
              </a:ext>
            </a:extLst>
          </p:cNvPr>
          <p:cNvSpPr/>
          <p:nvPr/>
        </p:nvSpPr>
        <p:spPr>
          <a:xfrm>
            <a:off x="6574280" y="995236"/>
            <a:ext cx="2208528" cy="505586"/>
          </a:xfrm>
          <a:prstGeom prst="roundRect">
            <a:avLst/>
          </a:prstGeom>
          <a:solidFill>
            <a:srgbClr val="FD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>
                <a:solidFill>
                  <a:srgbClr val="0184B7"/>
                </a:solidFill>
              </a:rPr>
              <a:t>Huida, revuelta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761286D0-A014-914B-8B7A-39F25DC9E6D0}"/>
              </a:ext>
            </a:extLst>
          </p:cNvPr>
          <p:cNvSpPr/>
          <p:nvPr/>
        </p:nvSpPr>
        <p:spPr>
          <a:xfrm>
            <a:off x="6553075" y="1605360"/>
            <a:ext cx="2208528" cy="615553"/>
          </a:xfrm>
          <a:prstGeom prst="roundRect">
            <a:avLst/>
          </a:prstGeom>
          <a:solidFill>
            <a:srgbClr val="FD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>
                <a:solidFill>
                  <a:srgbClr val="0184B7"/>
                </a:solidFill>
              </a:rPr>
              <a:t>Malaria</a:t>
            </a:r>
          </a:p>
          <a:p>
            <a:pPr algn="ctr"/>
            <a:r>
              <a:rPr lang="es-PA" dirty="0">
                <a:solidFill>
                  <a:srgbClr val="0184B7"/>
                </a:solidFill>
              </a:rPr>
              <a:t>Fiebre amarilla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461EB01C-A6BB-084D-909F-C5DEA0F749A1}"/>
              </a:ext>
            </a:extLst>
          </p:cNvPr>
          <p:cNvSpPr/>
          <p:nvPr/>
        </p:nvSpPr>
        <p:spPr>
          <a:xfrm>
            <a:off x="6575046" y="3218878"/>
            <a:ext cx="3960749" cy="505586"/>
          </a:xfrm>
          <a:prstGeom prst="roundRect">
            <a:avLst/>
          </a:prstGeom>
          <a:solidFill>
            <a:srgbClr val="FD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pc="790" dirty="0">
                <a:solidFill>
                  <a:srgbClr val="0184B7"/>
                </a:solidFill>
                <a:latin typeface="Segoe UI Symbol"/>
                <a:cs typeface="Segoe UI Symbol"/>
              </a:rPr>
              <a:t>€ </a:t>
            </a:r>
            <a:r>
              <a:rPr lang="es-PA" dirty="0">
                <a:solidFill>
                  <a:srgbClr val="0184B7"/>
                </a:solidFill>
              </a:rPr>
              <a:t>(1808) 1812 abolición esclavitud</a:t>
            </a: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2F82A5B1-C95B-E449-AD08-84E6C1378155}"/>
              </a:ext>
            </a:extLst>
          </p:cNvPr>
          <p:cNvSpPr/>
          <p:nvPr/>
        </p:nvSpPr>
        <p:spPr>
          <a:xfrm>
            <a:off x="6574280" y="4565276"/>
            <a:ext cx="1897887" cy="1126348"/>
          </a:xfrm>
          <a:prstGeom prst="roundRect">
            <a:avLst/>
          </a:prstGeom>
          <a:solidFill>
            <a:srgbClr val="FD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>
                <a:solidFill>
                  <a:srgbClr val="0184B7"/>
                </a:solidFill>
              </a:rPr>
              <a:t>Mujeres siembran en patios de sus bohíos</a:t>
            </a:r>
          </a:p>
        </p:txBody>
      </p:sp>
      <p:sp>
        <p:nvSpPr>
          <p:cNvPr id="39" name="object 15">
            <a:extLst>
              <a:ext uri="{FF2B5EF4-FFF2-40B4-BE49-F238E27FC236}">
                <a16:creationId xmlns:a16="http://schemas.microsoft.com/office/drawing/2014/main" id="{B5E3EE4C-B985-3740-AC31-34137B8A0F2C}"/>
              </a:ext>
            </a:extLst>
          </p:cNvPr>
          <p:cNvSpPr/>
          <p:nvPr/>
        </p:nvSpPr>
        <p:spPr>
          <a:xfrm>
            <a:off x="8497951" y="4228020"/>
            <a:ext cx="574676" cy="1800860"/>
          </a:xfrm>
          <a:custGeom>
            <a:avLst/>
            <a:gdLst/>
            <a:ahLst/>
            <a:cxnLst/>
            <a:rect l="l" t="t" r="r" b="b"/>
            <a:pathLst>
              <a:path w="719454" h="1800860">
                <a:moveTo>
                  <a:pt x="719327" y="0"/>
                </a:moveTo>
                <a:lnTo>
                  <a:pt x="654814" y="2413"/>
                </a:lnTo>
                <a:lnTo>
                  <a:pt x="594038" y="9373"/>
                </a:lnTo>
                <a:lnTo>
                  <a:pt x="538028" y="20461"/>
                </a:lnTo>
                <a:lnTo>
                  <a:pt x="487813" y="35254"/>
                </a:lnTo>
                <a:lnTo>
                  <a:pt x="444422" y="53334"/>
                </a:lnTo>
                <a:lnTo>
                  <a:pt x="408883" y="74280"/>
                </a:lnTo>
                <a:lnTo>
                  <a:pt x="365475" y="123090"/>
                </a:lnTo>
                <a:lnTo>
                  <a:pt x="359663" y="150114"/>
                </a:lnTo>
                <a:lnTo>
                  <a:pt x="359663" y="750570"/>
                </a:lnTo>
                <a:lnTo>
                  <a:pt x="353877" y="777366"/>
                </a:lnTo>
                <a:lnTo>
                  <a:pt x="310613" y="825866"/>
                </a:lnTo>
                <a:lnTo>
                  <a:pt x="275156" y="846717"/>
                </a:lnTo>
                <a:lnTo>
                  <a:pt x="231827" y="864734"/>
                </a:lnTo>
                <a:lnTo>
                  <a:pt x="181638" y="879489"/>
                </a:lnTo>
                <a:lnTo>
                  <a:pt x="125597" y="890556"/>
                </a:lnTo>
                <a:lnTo>
                  <a:pt x="64714" y="897509"/>
                </a:lnTo>
                <a:lnTo>
                  <a:pt x="0" y="899922"/>
                </a:lnTo>
                <a:lnTo>
                  <a:pt x="64714" y="902360"/>
                </a:lnTo>
                <a:lnTo>
                  <a:pt x="125597" y="909383"/>
                </a:lnTo>
                <a:lnTo>
                  <a:pt x="181638" y="920552"/>
                </a:lnTo>
                <a:lnTo>
                  <a:pt x="231827" y="935427"/>
                </a:lnTo>
                <a:lnTo>
                  <a:pt x="275156" y="953570"/>
                </a:lnTo>
                <a:lnTo>
                  <a:pt x="310613" y="974541"/>
                </a:lnTo>
                <a:lnTo>
                  <a:pt x="353877" y="1023213"/>
                </a:lnTo>
                <a:lnTo>
                  <a:pt x="359663" y="1650492"/>
                </a:lnTo>
                <a:lnTo>
                  <a:pt x="365475" y="1677314"/>
                </a:lnTo>
                <a:lnTo>
                  <a:pt x="408883" y="1725986"/>
                </a:lnTo>
                <a:lnTo>
                  <a:pt x="444422" y="1746957"/>
                </a:lnTo>
                <a:lnTo>
                  <a:pt x="487813" y="1765100"/>
                </a:lnTo>
                <a:lnTo>
                  <a:pt x="538028" y="1779975"/>
                </a:lnTo>
                <a:lnTo>
                  <a:pt x="594038" y="1791144"/>
                </a:lnTo>
                <a:lnTo>
                  <a:pt x="654814" y="1798167"/>
                </a:lnTo>
                <a:lnTo>
                  <a:pt x="719327" y="1800606"/>
                </a:lnTo>
              </a:path>
            </a:pathLst>
          </a:custGeom>
          <a:ln w="25400">
            <a:solidFill>
              <a:srgbClr val="0184B7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0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3EAD469-97D7-5145-A968-01AC3B98B930}"/>
              </a:ext>
            </a:extLst>
          </p:cNvPr>
          <p:cNvSpPr/>
          <p:nvPr/>
        </p:nvSpPr>
        <p:spPr>
          <a:xfrm>
            <a:off x="745513" y="1396999"/>
            <a:ext cx="43151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4000" b="1" i="1" dirty="0">
                <a:solidFill>
                  <a:srgbClr val="0184B7"/>
                </a:solidFill>
                <a:latin typeface="Avenir Black Oblique" panose="02000503020000020003" pitchFamily="2" charset="0"/>
              </a:rPr>
              <a:t>Ritmos lejanos, músicas</a:t>
            </a:r>
            <a:r>
              <a:rPr lang="es-PA" sz="4000" b="1" i="1" spc="-90" dirty="0">
                <a:solidFill>
                  <a:srgbClr val="0184B7"/>
                </a:solidFill>
                <a:latin typeface="Avenir Black Oblique" panose="02000503020000020003" pitchFamily="2" charset="0"/>
              </a:rPr>
              <a:t> </a:t>
            </a:r>
            <a:r>
              <a:rPr lang="es-PA" sz="4000" b="1" i="1" dirty="0">
                <a:solidFill>
                  <a:srgbClr val="0184B7"/>
                </a:solidFill>
                <a:latin typeface="Avenir Black Oblique" panose="02000503020000020003" pitchFamily="2" charset="0"/>
              </a:rPr>
              <a:t>cercanas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B93ADC7A-0393-EE46-9017-7C72652F4767}"/>
              </a:ext>
            </a:extLst>
          </p:cNvPr>
          <p:cNvGrpSpPr/>
          <p:nvPr/>
        </p:nvGrpSpPr>
        <p:grpSpPr>
          <a:xfrm>
            <a:off x="6515100" y="1396999"/>
            <a:ext cx="3962400" cy="4013201"/>
            <a:chOff x="6515100" y="1396999"/>
            <a:chExt cx="3962400" cy="4013201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09B0A060-DE1B-C24C-B3E9-50F1A83E4977}"/>
                </a:ext>
              </a:extLst>
            </p:cNvPr>
            <p:cNvSpPr/>
            <p:nvPr/>
          </p:nvSpPr>
          <p:spPr>
            <a:xfrm>
              <a:off x="6515100" y="1396999"/>
              <a:ext cx="3962400" cy="4013201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F4BE1F13-4B93-B749-8197-E5441E33FCBF}"/>
                </a:ext>
              </a:extLst>
            </p:cNvPr>
            <p:cNvSpPr txBox="1"/>
            <p:nvPr/>
          </p:nvSpPr>
          <p:spPr>
            <a:xfrm>
              <a:off x="6515100" y="5246370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2</a:t>
              </a:r>
              <a:r>
                <a:rPr sz="1000" dirty="0">
                  <a:latin typeface="Arial"/>
                  <a:cs typeface="Arial"/>
                </a:rPr>
                <a:t>3)</a:t>
              </a:r>
            </a:p>
          </p:txBody>
        </p:sp>
      </p:grpSp>
      <p:sp>
        <p:nvSpPr>
          <p:cNvPr id="6" name="object 4">
            <a:extLst>
              <a:ext uri="{FF2B5EF4-FFF2-40B4-BE49-F238E27FC236}">
                <a16:creationId xmlns:a16="http://schemas.microsoft.com/office/drawing/2014/main" id="{0670A911-49C2-5341-8479-FD52BEFBD5D2}"/>
              </a:ext>
            </a:extLst>
          </p:cNvPr>
          <p:cNvSpPr txBox="1"/>
          <p:nvPr/>
        </p:nvSpPr>
        <p:spPr>
          <a:xfrm>
            <a:off x="1145852" y="2917210"/>
            <a:ext cx="3514471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70815" algn="just">
              <a:lnSpc>
                <a:spcPct val="100000"/>
              </a:lnSpc>
            </a:pPr>
            <a:r>
              <a:rPr spc="-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« </a:t>
            </a:r>
            <a:r>
              <a:rPr spc="-10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Marimba </a:t>
            </a:r>
            <a:r>
              <a:rPr spc="-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es </a:t>
            </a:r>
            <a:r>
              <a:rPr spc="-10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una  </a:t>
            </a:r>
            <a:r>
              <a:rPr spc="-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palabra del idioma Ki-  Mbundu </a:t>
            </a:r>
            <a:r>
              <a:rPr spc="-10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(Kimbundo)  </a:t>
            </a:r>
            <a:r>
              <a:rPr spc="-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de la rama </a:t>
            </a:r>
            <a:r>
              <a:rPr spc="-10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bantú que  </a:t>
            </a:r>
            <a:r>
              <a:rPr spc="-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se habla en</a:t>
            </a:r>
            <a:r>
              <a:rPr spc="-30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 </a:t>
            </a:r>
            <a:r>
              <a:rPr spc="-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Angola.</a:t>
            </a:r>
            <a:endParaRPr dirty="0">
              <a:solidFill>
                <a:srgbClr val="0184B7"/>
              </a:solidFill>
              <a:latin typeface="Avenir Medium" panose="02000503020000020003" pitchFamily="2" charset="0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25"/>
              </a:spcBef>
            </a:pPr>
            <a:endParaRPr dirty="0">
              <a:solidFill>
                <a:srgbClr val="0184B7"/>
              </a:solidFill>
              <a:latin typeface="Avenir Medium" panose="02000503020000020003" pitchFamily="2" charset="0"/>
              <a:cs typeface="Times New Roman"/>
            </a:endParaRPr>
          </a:p>
          <a:p>
            <a:pPr marL="12700" marR="5080" algn="just">
              <a:lnSpc>
                <a:spcPct val="100000"/>
              </a:lnSpc>
              <a:tabLst>
                <a:tab pos="1828800" algn="l"/>
              </a:tabLst>
            </a:pPr>
            <a:r>
              <a:rPr spc="-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Otros</a:t>
            </a:r>
            <a:r>
              <a:rPr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 </a:t>
            </a:r>
            <a:r>
              <a:rPr spc="-10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nombres	de  </a:t>
            </a:r>
            <a:r>
              <a:rPr spc="-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instrumentos</a:t>
            </a:r>
            <a:r>
              <a:rPr spc="-2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 </a:t>
            </a:r>
            <a:r>
              <a:rPr spc="-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parecidos  </a:t>
            </a:r>
            <a:r>
              <a:rPr spc="-10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son:</a:t>
            </a:r>
            <a:endParaRPr dirty="0">
              <a:solidFill>
                <a:srgbClr val="0184B7"/>
              </a:solidFill>
              <a:latin typeface="Avenir Medium" panose="02000503020000020003" pitchFamily="2" charset="0"/>
              <a:cs typeface="Arial"/>
            </a:endParaRPr>
          </a:p>
          <a:p>
            <a:pPr marL="2984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pc="-5" dirty="0" err="1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Silimba</a:t>
            </a:r>
            <a:endParaRPr dirty="0">
              <a:solidFill>
                <a:srgbClr val="0184B7"/>
              </a:solidFill>
              <a:latin typeface="Avenir Medium" panose="02000503020000020003" pitchFamily="2" charset="0"/>
              <a:cs typeface="Arial"/>
            </a:endParaRPr>
          </a:p>
          <a:p>
            <a:pPr marL="2984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pc="-5" dirty="0" err="1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Timbila</a:t>
            </a:r>
            <a:r>
              <a:rPr spc="-70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 </a:t>
            </a:r>
            <a:r>
              <a:rPr spc="-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»</a:t>
            </a:r>
            <a:endParaRPr dirty="0">
              <a:solidFill>
                <a:srgbClr val="0184B7"/>
              </a:solidFill>
              <a:latin typeface="Avenir Medium" panose="02000503020000020003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028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5E5E44C0-E086-C843-B44D-102BDECFBC73}"/>
              </a:ext>
            </a:extLst>
          </p:cNvPr>
          <p:cNvSpPr txBox="1"/>
          <p:nvPr/>
        </p:nvSpPr>
        <p:spPr>
          <a:xfrm>
            <a:off x="807243" y="2903215"/>
            <a:ext cx="3723385" cy="1051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Otros </a:t>
            </a:r>
            <a:r>
              <a:rPr sz="2000" spc="-10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instrumentos</a:t>
            </a:r>
            <a:r>
              <a:rPr sz="2000" spc="-20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 </a:t>
            </a:r>
            <a:r>
              <a:rPr sz="2000" spc="-10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africanos:</a:t>
            </a:r>
            <a:endParaRPr sz="2000" dirty="0">
              <a:solidFill>
                <a:srgbClr val="0184B7"/>
              </a:solidFill>
              <a:latin typeface="Avenir Medium" panose="02000503020000020003" pitchFamily="2" charset="0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Quijongo</a:t>
            </a:r>
            <a:endParaRPr sz="2000" dirty="0">
              <a:solidFill>
                <a:srgbClr val="0184B7"/>
              </a:solidFill>
              <a:latin typeface="Avenir Medium" panose="02000503020000020003" pitchFamily="2" charset="0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70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184B7"/>
                </a:solidFill>
                <a:latin typeface="Avenir Medium" panose="02000503020000020003" pitchFamily="2" charset="0"/>
                <a:cs typeface="Arial"/>
              </a:rPr>
              <a:t>Zambomba</a:t>
            </a:r>
            <a:endParaRPr sz="2000" dirty="0">
              <a:solidFill>
                <a:srgbClr val="0184B7"/>
              </a:solidFill>
              <a:latin typeface="Avenir Medium" panose="02000503020000020003" pitchFamily="2" charset="0"/>
              <a:cs typeface="Arial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8A79162-14F0-2347-A54D-C0B1CADC5FDC}"/>
              </a:ext>
            </a:extLst>
          </p:cNvPr>
          <p:cNvGrpSpPr/>
          <p:nvPr/>
        </p:nvGrpSpPr>
        <p:grpSpPr>
          <a:xfrm>
            <a:off x="5603661" y="3429000"/>
            <a:ext cx="3055361" cy="2002678"/>
            <a:chOff x="464438" y="3718179"/>
            <a:chExt cx="3574543" cy="23429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681DB9AC-BA5E-FF42-A9B7-BD52F81B7816}"/>
                </a:ext>
              </a:extLst>
            </p:cNvPr>
            <p:cNvSpPr/>
            <p:nvPr/>
          </p:nvSpPr>
          <p:spPr>
            <a:xfrm>
              <a:off x="470535" y="3718179"/>
              <a:ext cx="3568446" cy="2101595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8BCE3AD0-4470-D441-9DA4-19A50E19EDC9}"/>
                </a:ext>
              </a:extLst>
            </p:cNvPr>
            <p:cNvSpPr txBox="1"/>
            <p:nvPr/>
          </p:nvSpPr>
          <p:spPr>
            <a:xfrm>
              <a:off x="464438" y="5881125"/>
              <a:ext cx="340841" cy="18003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2</a:t>
              </a:r>
              <a:r>
                <a:rPr sz="1000" dirty="0">
                  <a:latin typeface="Arial"/>
                  <a:cs typeface="Arial"/>
                </a:rPr>
                <a:t>4)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0CB54441-603C-5F4C-951C-B52534F98688}"/>
              </a:ext>
            </a:extLst>
          </p:cNvPr>
          <p:cNvGrpSpPr/>
          <p:nvPr/>
        </p:nvGrpSpPr>
        <p:grpSpPr>
          <a:xfrm>
            <a:off x="8967862" y="1665483"/>
            <a:ext cx="1545334" cy="3766195"/>
            <a:chOff x="7016115" y="2278760"/>
            <a:chExt cx="1545334" cy="37661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9C2D1A2-1475-064C-9732-D0DAFEDA52C3}"/>
                </a:ext>
              </a:extLst>
            </p:cNvPr>
            <p:cNvSpPr/>
            <p:nvPr/>
          </p:nvSpPr>
          <p:spPr>
            <a:xfrm>
              <a:off x="7022210" y="2278760"/>
              <a:ext cx="1539239" cy="3552444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A5D07C15-F034-0046-BAB1-7E69AA15F25B}"/>
                </a:ext>
              </a:extLst>
            </p:cNvPr>
            <p:cNvSpPr txBox="1"/>
            <p:nvPr/>
          </p:nvSpPr>
          <p:spPr>
            <a:xfrm>
              <a:off x="7016115" y="5881125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2</a:t>
              </a:r>
              <a:r>
                <a:rPr sz="1000" dirty="0">
                  <a:latin typeface="Arial"/>
                  <a:cs typeface="Arial"/>
                </a:rPr>
                <a:t>6)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26253F45-C68D-E448-964F-63985E65FD33}"/>
              </a:ext>
            </a:extLst>
          </p:cNvPr>
          <p:cNvGrpSpPr/>
          <p:nvPr/>
        </p:nvGrpSpPr>
        <p:grpSpPr>
          <a:xfrm>
            <a:off x="7297275" y="952544"/>
            <a:ext cx="1375250" cy="2363154"/>
            <a:chOff x="4630450" y="3665282"/>
            <a:chExt cx="1375250" cy="23631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BC18959-C5D7-9B47-B520-951A0B32DA3C}"/>
                </a:ext>
              </a:extLst>
            </p:cNvPr>
            <p:cNvSpPr txBox="1"/>
            <p:nvPr/>
          </p:nvSpPr>
          <p:spPr>
            <a:xfrm>
              <a:off x="4630450" y="5864606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2</a:t>
              </a:r>
              <a:r>
                <a:rPr sz="1000" dirty="0">
                  <a:latin typeface="Arial"/>
                  <a:cs typeface="Arial"/>
                </a:rPr>
                <a:t>5)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D62F31FD-25A9-5D46-A13E-0C817F673B98}"/>
                </a:ext>
              </a:extLst>
            </p:cNvPr>
            <p:cNvSpPr/>
            <p:nvPr/>
          </p:nvSpPr>
          <p:spPr>
            <a:xfrm>
              <a:off x="4682106" y="3665282"/>
              <a:ext cx="1323594" cy="2171700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D9AF883-E9EF-A14A-A4C5-EAA3BD6F32A9}"/>
              </a:ext>
            </a:extLst>
          </p:cNvPr>
          <p:cNvSpPr/>
          <p:nvPr/>
        </p:nvSpPr>
        <p:spPr>
          <a:xfrm>
            <a:off x="745513" y="1396999"/>
            <a:ext cx="43151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4000" b="1" i="1" dirty="0">
                <a:solidFill>
                  <a:srgbClr val="0184B7"/>
                </a:solidFill>
                <a:latin typeface="Avenir Black Oblique" panose="02000503020000020003" pitchFamily="2" charset="0"/>
              </a:rPr>
              <a:t>Ritmos lejanos, músicas</a:t>
            </a:r>
            <a:r>
              <a:rPr lang="es-PA" sz="4000" b="1" i="1" spc="-90" dirty="0">
                <a:solidFill>
                  <a:srgbClr val="0184B7"/>
                </a:solidFill>
                <a:latin typeface="Avenir Black Oblique" panose="02000503020000020003" pitchFamily="2" charset="0"/>
              </a:rPr>
              <a:t> </a:t>
            </a:r>
            <a:r>
              <a:rPr lang="es-PA" sz="4000" b="1" i="1" dirty="0">
                <a:solidFill>
                  <a:srgbClr val="0184B7"/>
                </a:solidFill>
                <a:latin typeface="Avenir Black Oblique" panose="02000503020000020003" pitchFamily="2" charset="0"/>
              </a:rPr>
              <a:t>cercanas</a:t>
            </a:r>
          </a:p>
        </p:txBody>
      </p:sp>
    </p:spTree>
    <p:extLst>
      <p:ext uri="{BB962C8B-B14F-4D97-AF65-F5344CB8AC3E}">
        <p14:creationId xmlns:p14="http://schemas.microsoft.com/office/powerpoint/2010/main" val="1463631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7EEB42D-D2FB-7F49-B8B2-B1D435A08F08}"/>
              </a:ext>
            </a:extLst>
          </p:cNvPr>
          <p:cNvSpPr txBox="1">
            <a:spLocks/>
          </p:cNvSpPr>
          <p:nvPr/>
        </p:nvSpPr>
        <p:spPr>
          <a:xfrm>
            <a:off x="-1022731" y="370380"/>
            <a:ext cx="911263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05280">
              <a:lnSpc>
                <a:spcPct val="100000"/>
              </a:lnSpc>
            </a:pPr>
            <a:r>
              <a:rPr lang="es-PA" b="1" i="1" dirty="0">
                <a:solidFill>
                  <a:srgbClr val="02B1C0"/>
                </a:solidFill>
                <a:latin typeface="Avenir Black Oblique" panose="02000503020000020003" pitchFamily="2" charset="0"/>
              </a:rPr>
              <a:t>Música y baile en</a:t>
            </a:r>
            <a:r>
              <a:rPr lang="es-PA" b="1" i="1" spc="-90" dirty="0">
                <a:solidFill>
                  <a:srgbClr val="02B1C0"/>
                </a:solidFill>
                <a:latin typeface="Avenir Black Oblique" panose="02000503020000020003" pitchFamily="2" charset="0"/>
              </a:rPr>
              <a:t> </a:t>
            </a:r>
            <a:r>
              <a:rPr lang="es-PA" b="1" i="1" dirty="0">
                <a:solidFill>
                  <a:srgbClr val="02B1C0"/>
                </a:solidFill>
                <a:latin typeface="Avenir Black Oblique" panose="02000503020000020003" pitchFamily="2" charset="0"/>
              </a:rPr>
              <a:t>Nicaragua</a:t>
            </a:r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68701365-7D97-5F40-B82E-28816F48F0D3}"/>
              </a:ext>
            </a:extLst>
          </p:cNvPr>
          <p:cNvSpPr txBox="1"/>
          <p:nvPr/>
        </p:nvSpPr>
        <p:spPr>
          <a:xfrm>
            <a:off x="587557" y="1492170"/>
            <a:ext cx="739546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venir Medium" panose="02000503020000020003" pitchFamily="2" charset="0"/>
                <a:cs typeface="Arial"/>
              </a:rPr>
              <a:t>« Las expresiones musicales e </a:t>
            </a:r>
            <a:r>
              <a:rPr sz="1800" dirty="0">
                <a:latin typeface="Avenir Medium" panose="02000503020000020003" pitchFamily="2" charset="0"/>
                <a:cs typeface="Arial"/>
              </a:rPr>
              <a:t>instrumentos </a:t>
            </a:r>
            <a:r>
              <a:rPr sz="1800" spc="-5" dirty="0">
                <a:latin typeface="Avenir Medium" panose="02000503020000020003" pitchFamily="2" charset="0"/>
                <a:cs typeface="Arial"/>
              </a:rPr>
              <a:t>fueron cubiertos todos  por el prestigio de la cultura indígena, sin importar su procedencia  </a:t>
            </a:r>
            <a:r>
              <a:rPr sz="1800" dirty="0">
                <a:latin typeface="Avenir Medium" panose="02000503020000020003" pitchFamily="2" charset="0"/>
                <a:cs typeface="Arial"/>
              </a:rPr>
              <a:t>(…)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E7BC660F-19B0-A54A-9AB1-B8CB418ED5AD}"/>
              </a:ext>
            </a:extLst>
          </p:cNvPr>
          <p:cNvSpPr txBox="1"/>
          <p:nvPr/>
        </p:nvSpPr>
        <p:spPr>
          <a:xfrm>
            <a:off x="3533584" y="5373968"/>
            <a:ext cx="803846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Pero </a:t>
            </a:r>
            <a:r>
              <a:rPr sz="1800" dirty="0">
                <a:latin typeface="Arial"/>
                <a:cs typeface="Arial"/>
              </a:rPr>
              <a:t>existe </a:t>
            </a:r>
            <a:r>
              <a:rPr sz="1800" spc="-5" dirty="0">
                <a:latin typeface="Arial"/>
                <a:cs typeface="Arial"/>
              </a:rPr>
              <a:t>lo que podríamos llamar propiamente la música de los negros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de  los mulatos, que fue dominante en las formas de diversión popular en </a:t>
            </a:r>
            <a:r>
              <a:rPr sz="1800" spc="-10" dirty="0">
                <a:latin typeface="Arial"/>
                <a:cs typeface="Arial"/>
              </a:rPr>
              <a:t>las  </a:t>
            </a:r>
            <a:r>
              <a:rPr sz="1800" spc="-5" dirty="0">
                <a:latin typeface="Arial"/>
                <a:cs typeface="Arial"/>
              </a:rPr>
              <a:t>fundaciones coloniales de la costa del Pacífico,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en las haciendas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asentamientos rurales» (Ramírez, 2008, p.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44).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7BE237D1-BECC-774E-8768-EC34A7732734}"/>
              </a:ext>
            </a:extLst>
          </p:cNvPr>
          <p:cNvGrpSpPr/>
          <p:nvPr/>
        </p:nvGrpSpPr>
        <p:grpSpPr>
          <a:xfrm>
            <a:off x="2122979" y="2490404"/>
            <a:ext cx="7754896" cy="2757424"/>
            <a:chOff x="2122979" y="2376551"/>
            <a:chExt cx="7754896" cy="2757424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6A7394F-3DAA-FC4E-97F1-A708F37E8977}"/>
                </a:ext>
              </a:extLst>
            </p:cNvPr>
            <p:cNvGrpSpPr/>
            <p:nvPr/>
          </p:nvGrpSpPr>
          <p:grpSpPr>
            <a:xfrm>
              <a:off x="2122979" y="2376551"/>
              <a:ext cx="3742008" cy="2756977"/>
              <a:chOff x="687879" y="2351151"/>
              <a:chExt cx="3742008" cy="2756977"/>
            </a:xfrm>
          </p:grpSpPr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FCC35458-8B5D-8E4E-B18C-37DAA80063A6}"/>
                  </a:ext>
                </a:extLst>
              </p:cNvPr>
              <p:cNvSpPr/>
              <p:nvPr/>
            </p:nvSpPr>
            <p:spPr>
              <a:xfrm>
                <a:off x="757809" y="2351151"/>
                <a:ext cx="3672078" cy="2458973"/>
              </a:xfrm>
              <a:prstGeom prst="round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D7CCD5F9-00BE-5640-8463-50C80CC48CBA}"/>
                  </a:ext>
                </a:extLst>
              </p:cNvPr>
              <p:cNvSpPr/>
              <p:nvPr/>
            </p:nvSpPr>
            <p:spPr>
              <a:xfrm>
                <a:off x="687879" y="4846518"/>
                <a:ext cx="50057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A" sz="1100" spc="-5" dirty="0">
                    <a:latin typeface="Arial"/>
                    <a:cs typeface="Arial"/>
                  </a:rPr>
                  <a:t>(27)</a:t>
                </a:r>
                <a:endParaRPr lang="es-PA" sz="1100" dirty="0"/>
              </a:p>
            </p:txBody>
          </p:sp>
        </p:grp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BE382245-ADBE-2C4F-990E-13002F52DCE0}"/>
                </a:ext>
              </a:extLst>
            </p:cNvPr>
            <p:cNvGrpSpPr/>
            <p:nvPr/>
          </p:nvGrpSpPr>
          <p:grpSpPr>
            <a:xfrm>
              <a:off x="6636447" y="2376551"/>
              <a:ext cx="3241428" cy="2757424"/>
              <a:chOff x="4909621" y="2351151"/>
              <a:chExt cx="3241428" cy="2757424"/>
            </a:xfrm>
          </p:grpSpPr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D90F3895-AA39-1B43-BADB-6A4E2304F7DD}"/>
                  </a:ext>
                </a:extLst>
              </p:cNvPr>
              <p:cNvSpPr/>
              <p:nvPr/>
            </p:nvSpPr>
            <p:spPr>
              <a:xfrm>
                <a:off x="5005958" y="2351151"/>
                <a:ext cx="3145091" cy="2495814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A63F509-9F43-8A4A-9525-428B6C7B68E7}"/>
                  </a:ext>
                </a:extLst>
              </p:cNvPr>
              <p:cNvSpPr/>
              <p:nvPr/>
            </p:nvSpPr>
            <p:spPr>
              <a:xfrm>
                <a:off x="4909621" y="4846965"/>
                <a:ext cx="500579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PA" sz="1100" spc="-5" dirty="0">
                    <a:latin typeface="Arial"/>
                    <a:cs typeface="Arial"/>
                  </a:rPr>
                  <a:t>(28)</a:t>
                </a:r>
                <a:endParaRPr lang="es-PA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099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D10DD8E2-D4C3-EC4A-9572-2CF4F4E2E3EE}"/>
              </a:ext>
            </a:extLst>
          </p:cNvPr>
          <p:cNvSpPr/>
          <p:nvPr/>
        </p:nvSpPr>
        <p:spPr>
          <a:xfrm>
            <a:off x="1323868" y="2064657"/>
            <a:ext cx="1985389" cy="856603"/>
          </a:xfrm>
          <a:prstGeom prst="roundRect">
            <a:avLst/>
          </a:prstGeom>
          <a:solidFill>
            <a:srgbClr val="C7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i="1" dirty="0">
                <a:latin typeface="Avenir Book" panose="02000503020000020003" pitchFamily="2" charset="0"/>
              </a:rPr>
              <a:t>Recordemos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54C1BF26-45E2-1640-A4D8-0C220D4F11AD}"/>
              </a:ext>
            </a:extLst>
          </p:cNvPr>
          <p:cNvSpPr/>
          <p:nvPr/>
        </p:nvSpPr>
        <p:spPr>
          <a:xfrm>
            <a:off x="3553970" y="2064657"/>
            <a:ext cx="858373" cy="856603"/>
          </a:xfrm>
          <a:prstGeom prst="roundRect">
            <a:avLst/>
          </a:prstGeom>
          <a:solidFill>
            <a:srgbClr val="C7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i="1" dirty="0">
                <a:latin typeface="Avenir Book" panose="02000503020000020003" pitchFamily="2" charset="0"/>
              </a:rPr>
              <a:t>Con</a:t>
            </a: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9E099F0E-DABC-DD4B-AF36-5A7234ECB6AD}"/>
              </a:ext>
            </a:extLst>
          </p:cNvPr>
          <p:cNvSpPr/>
          <p:nvPr/>
        </p:nvSpPr>
        <p:spPr>
          <a:xfrm>
            <a:off x="4680986" y="2064657"/>
            <a:ext cx="2452555" cy="856603"/>
          </a:xfrm>
          <a:prstGeom prst="roundRect">
            <a:avLst/>
          </a:prstGeom>
          <a:solidFill>
            <a:srgbClr val="C7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i="1" dirty="0">
                <a:latin typeface="Avenir Book" panose="02000503020000020003" pitchFamily="2" charset="0"/>
              </a:rPr>
              <a:t>Nuestras memoria</a:t>
            </a: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5743A796-5A00-C549-9F9B-134C45AD4D38}"/>
              </a:ext>
            </a:extLst>
          </p:cNvPr>
          <p:cNvSpPr/>
          <p:nvPr/>
        </p:nvSpPr>
        <p:spPr>
          <a:xfrm>
            <a:off x="7413550" y="2064657"/>
            <a:ext cx="858373" cy="856603"/>
          </a:xfrm>
          <a:prstGeom prst="roundRect">
            <a:avLst/>
          </a:prstGeom>
          <a:solidFill>
            <a:srgbClr val="C7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i="1" dirty="0">
                <a:latin typeface="Avenir Book" panose="02000503020000020003" pitchFamily="2" charset="0"/>
              </a:rPr>
              <a:t>+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28E0348C-DC7B-D84B-A14F-3BBB9469A745}"/>
              </a:ext>
            </a:extLst>
          </p:cNvPr>
          <p:cNvSpPr/>
          <p:nvPr/>
        </p:nvSpPr>
        <p:spPr>
          <a:xfrm>
            <a:off x="8632097" y="2064657"/>
            <a:ext cx="2452555" cy="856603"/>
          </a:xfrm>
          <a:prstGeom prst="roundRect">
            <a:avLst/>
          </a:prstGeom>
          <a:solidFill>
            <a:srgbClr val="C7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i="1" dirty="0">
                <a:latin typeface="Avenir Book" panose="02000503020000020003" pitchFamily="2" charset="0"/>
              </a:rPr>
              <a:t>Olvido sistemàtico 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6E2BEAE7-DCE4-024B-A671-AC3CCF414772}"/>
              </a:ext>
            </a:extLst>
          </p:cNvPr>
          <p:cNvSpPr/>
          <p:nvPr/>
        </p:nvSpPr>
        <p:spPr>
          <a:xfrm>
            <a:off x="871450" y="3429000"/>
            <a:ext cx="1985389" cy="856603"/>
          </a:xfrm>
          <a:prstGeom prst="roundRect">
            <a:avLst/>
          </a:prstGeom>
          <a:solidFill>
            <a:srgbClr val="C7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i="1" dirty="0">
                <a:latin typeface="Avenir Book" panose="02000503020000020003" pitchFamily="2" charset="0"/>
              </a:rPr>
              <a:t>Proceso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86AB11CB-158E-6C46-AE62-C7DC46A7CB13}"/>
              </a:ext>
            </a:extLst>
          </p:cNvPr>
          <p:cNvSpPr/>
          <p:nvPr/>
        </p:nvSpPr>
        <p:spPr>
          <a:xfrm>
            <a:off x="3075659" y="3429000"/>
            <a:ext cx="2452555" cy="856603"/>
          </a:xfrm>
          <a:prstGeom prst="roundRect">
            <a:avLst/>
          </a:prstGeom>
          <a:solidFill>
            <a:srgbClr val="C7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i="1" dirty="0">
                <a:latin typeface="Avenir Book" panose="02000503020000020003" pitchFamily="2" charset="0"/>
              </a:rPr>
              <a:t>Recordar y Valorar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3D174486-0C42-3B45-98D9-B5306659705B}"/>
              </a:ext>
            </a:extLst>
          </p:cNvPr>
          <p:cNvSpPr/>
          <p:nvPr/>
        </p:nvSpPr>
        <p:spPr>
          <a:xfrm>
            <a:off x="6444825" y="3429000"/>
            <a:ext cx="1337346" cy="856603"/>
          </a:xfrm>
          <a:prstGeom prst="roundRect">
            <a:avLst/>
          </a:prstGeom>
          <a:solidFill>
            <a:srgbClr val="C7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i="1" dirty="0">
                <a:latin typeface="Avenir Book" panose="02000503020000020003" pitchFamily="2" charset="0"/>
              </a:rPr>
              <a:t>Valorar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DD8B156F-F814-7B4B-B64F-71A5905AF023}"/>
              </a:ext>
            </a:extLst>
          </p:cNvPr>
          <p:cNvSpPr/>
          <p:nvPr/>
        </p:nvSpPr>
        <p:spPr>
          <a:xfrm>
            <a:off x="8000991" y="3429000"/>
            <a:ext cx="1337346" cy="856603"/>
          </a:xfrm>
          <a:prstGeom prst="roundRect">
            <a:avLst/>
          </a:prstGeom>
          <a:solidFill>
            <a:srgbClr val="C7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i="1" dirty="0">
                <a:latin typeface="Avenir Book" panose="02000503020000020003" pitchFamily="2" charset="0"/>
              </a:rPr>
              <a:t>para</a:t>
            </a:r>
          </a:p>
        </p:txBody>
      </p:sp>
      <p:sp>
        <p:nvSpPr>
          <p:cNvPr id="27" name="Flecha derecha 26">
            <a:extLst>
              <a:ext uri="{FF2B5EF4-FFF2-40B4-BE49-F238E27FC236}">
                <a16:creationId xmlns:a16="http://schemas.microsoft.com/office/drawing/2014/main" id="{B1D1EE04-FC43-B145-9E59-21229FF6A091}"/>
              </a:ext>
            </a:extLst>
          </p:cNvPr>
          <p:cNvSpPr/>
          <p:nvPr/>
        </p:nvSpPr>
        <p:spPr>
          <a:xfrm>
            <a:off x="5747034" y="3670429"/>
            <a:ext cx="478971" cy="373743"/>
          </a:xfrm>
          <a:prstGeom prst="rightArrow">
            <a:avLst/>
          </a:prstGeom>
          <a:solidFill>
            <a:srgbClr val="C7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4A962E9E-A261-E943-9FF5-BE9E7A0B6BD2}"/>
              </a:ext>
            </a:extLst>
          </p:cNvPr>
          <p:cNvSpPr/>
          <p:nvPr/>
        </p:nvSpPr>
        <p:spPr>
          <a:xfrm>
            <a:off x="9557157" y="3429000"/>
            <a:ext cx="1985389" cy="856603"/>
          </a:xfrm>
          <a:prstGeom prst="roundRect">
            <a:avLst/>
          </a:prstGeom>
          <a:solidFill>
            <a:srgbClr val="C7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000" b="1" i="1" dirty="0">
                <a:latin typeface="Avenir Book" panose="02000503020000020003" pitchFamily="2" charset="0"/>
              </a:rPr>
              <a:t>Recordar</a:t>
            </a:r>
          </a:p>
        </p:txBody>
      </p:sp>
    </p:spTree>
    <p:extLst>
      <p:ext uri="{BB962C8B-B14F-4D97-AF65-F5344CB8AC3E}">
        <p14:creationId xmlns:p14="http://schemas.microsoft.com/office/powerpoint/2010/main" val="2318098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3E30CCA-56DA-B349-966B-43D716CCA917}"/>
              </a:ext>
            </a:extLst>
          </p:cNvPr>
          <p:cNvSpPr txBox="1">
            <a:spLocks/>
          </p:cNvSpPr>
          <p:nvPr/>
        </p:nvSpPr>
        <p:spPr>
          <a:xfrm>
            <a:off x="2170549" y="60939"/>
            <a:ext cx="10319131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7670" algn="ctr">
              <a:lnSpc>
                <a:spcPct val="100000"/>
              </a:lnSpc>
            </a:pPr>
            <a:r>
              <a:rPr lang="es-PA" b="1" dirty="0">
                <a:solidFill>
                  <a:srgbClr val="05B1C0"/>
                </a:solidFill>
                <a:latin typeface="Avenir Black" panose="02000503020000020003" pitchFamily="2" charset="0"/>
              </a:rPr>
              <a:t>Los arquitectos afromestizos de</a:t>
            </a:r>
            <a:r>
              <a:rPr lang="es-PA" b="1" spc="-80" dirty="0">
                <a:solidFill>
                  <a:srgbClr val="05B1C0"/>
                </a:solidFill>
                <a:latin typeface="Avenir Black" panose="02000503020000020003" pitchFamily="2" charset="0"/>
              </a:rPr>
              <a:t> </a:t>
            </a:r>
            <a:r>
              <a:rPr lang="es-PA" b="1" dirty="0">
                <a:solidFill>
                  <a:srgbClr val="05B1C0"/>
                </a:solidFill>
                <a:latin typeface="Avenir Black" panose="02000503020000020003" pitchFamily="2" charset="0"/>
              </a:rPr>
              <a:t>Guatemala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4E149CF-40FF-E148-906F-6710CCDEABBE}"/>
              </a:ext>
            </a:extLst>
          </p:cNvPr>
          <p:cNvGrpSpPr/>
          <p:nvPr/>
        </p:nvGrpSpPr>
        <p:grpSpPr>
          <a:xfrm>
            <a:off x="1583797" y="1570714"/>
            <a:ext cx="5419141" cy="1513840"/>
            <a:chOff x="2080513" y="1745472"/>
            <a:chExt cx="5419141" cy="1513840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158A6BB3-821A-C843-B71F-A07E38BC5B9B}"/>
                </a:ext>
              </a:extLst>
            </p:cNvPr>
            <p:cNvSpPr/>
            <p:nvPr/>
          </p:nvSpPr>
          <p:spPr>
            <a:xfrm>
              <a:off x="5259805" y="1745472"/>
              <a:ext cx="432434" cy="1513840"/>
            </a:xfrm>
            <a:custGeom>
              <a:avLst/>
              <a:gdLst/>
              <a:ahLst/>
              <a:cxnLst/>
              <a:rect l="l" t="t" r="r" b="b"/>
              <a:pathLst>
                <a:path w="432435" h="1513839">
                  <a:moveTo>
                    <a:pt x="0" y="0"/>
                  </a:moveTo>
                  <a:lnTo>
                    <a:pt x="57248" y="4501"/>
                  </a:lnTo>
                  <a:lnTo>
                    <a:pt x="108740" y="17215"/>
                  </a:lnTo>
                  <a:lnTo>
                    <a:pt x="152400" y="36956"/>
                  </a:lnTo>
                  <a:lnTo>
                    <a:pt x="186153" y="62540"/>
                  </a:lnTo>
                  <a:lnTo>
                    <a:pt x="215646" y="126491"/>
                  </a:lnTo>
                  <a:lnTo>
                    <a:pt x="215646" y="630936"/>
                  </a:lnTo>
                  <a:lnTo>
                    <a:pt x="223368" y="664647"/>
                  </a:lnTo>
                  <a:lnTo>
                    <a:pt x="278987" y="720471"/>
                  </a:lnTo>
                  <a:lnTo>
                    <a:pt x="322777" y="740212"/>
                  </a:lnTo>
                  <a:lnTo>
                    <a:pt x="374484" y="752926"/>
                  </a:lnTo>
                  <a:lnTo>
                    <a:pt x="432054" y="757428"/>
                  </a:lnTo>
                  <a:lnTo>
                    <a:pt x="374484" y="761925"/>
                  </a:lnTo>
                  <a:lnTo>
                    <a:pt x="322777" y="774615"/>
                  </a:lnTo>
                  <a:lnTo>
                    <a:pt x="278987" y="794289"/>
                  </a:lnTo>
                  <a:lnTo>
                    <a:pt x="245166" y="819742"/>
                  </a:lnTo>
                  <a:lnTo>
                    <a:pt x="215646" y="883158"/>
                  </a:lnTo>
                  <a:lnTo>
                    <a:pt x="215646" y="1386840"/>
                  </a:lnTo>
                  <a:lnTo>
                    <a:pt x="207927" y="1420286"/>
                  </a:lnTo>
                  <a:lnTo>
                    <a:pt x="186153" y="1450452"/>
                  </a:lnTo>
                  <a:lnTo>
                    <a:pt x="152400" y="1476089"/>
                  </a:lnTo>
                  <a:lnTo>
                    <a:pt x="108740" y="1495947"/>
                  </a:lnTo>
                  <a:lnTo>
                    <a:pt x="57248" y="1508777"/>
                  </a:lnTo>
                  <a:lnTo>
                    <a:pt x="0" y="1513332"/>
                  </a:lnTo>
                </a:path>
              </a:pathLst>
            </a:custGeom>
            <a:ln w="28575">
              <a:solidFill>
                <a:srgbClr val="C7611D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Rectángulo redondeado 15">
              <a:extLst>
                <a:ext uri="{FF2B5EF4-FFF2-40B4-BE49-F238E27FC236}">
                  <a16:creationId xmlns:a16="http://schemas.microsoft.com/office/drawing/2014/main" id="{9EE07DE8-55E0-7242-92B6-BD0B8B5D0E1A}"/>
                </a:ext>
              </a:extLst>
            </p:cNvPr>
            <p:cNvSpPr/>
            <p:nvPr/>
          </p:nvSpPr>
          <p:spPr>
            <a:xfrm>
              <a:off x="2080513" y="1836943"/>
              <a:ext cx="3193669" cy="1330899"/>
            </a:xfrm>
            <a:prstGeom prst="roundRect">
              <a:avLst/>
            </a:prstGeom>
            <a:solidFill>
              <a:srgbClr val="FD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PA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Juan Pascual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PA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José de Porres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PA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Felipe y Diego de Porres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PA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Diego Porras</a:t>
              </a:r>
            </a:p>
          </p:txBody>
        </p:sp>
        <p:sp>
          <p:nvSpPr>
            <p:cNvPr id="17" name="Rectángulo redondeado 16">
              <a:extLst>
                <a:ext uri="{FF2B5EF4-FFF2-40B4-BE49-F238E27FC236}">
                  <a16:creationId xmlns:a16="http://schemas.microsoft.com/office/drawing/2014/main" id="{4129B95C-ABB7-5D4C-B830-2D8BC69FAC5A}"/>
                </a:ext>
              </a:extLst>
            </p:cNvPr>
            <p:cNvSpPr/>
            <p:nvPr/>
          </p:nvSpPr>
          <p:spPr>
            <a:xfrm>
              <a:off x="5737656" y="1950255"/>
              <a:ext cx="1761998" cy="1104554"/>
            </a:xfrm>
            <a:prstGeom prst="roundRect">
              <a:avLst/>
            </a:prstGeom>
            <a:solidFill>
              <a:srgbClr val="FD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Construyen edificaciones importantes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3CDB0BA-6F94-4C4B-B044-D807B74274E3}"/>
              </a:ext>
            </a:extLst>
          </p:cNvPr>
          <p:cNvGrpSpPr/>
          <p:nvPr/>
        </p:nvGrpSpPr>
        <p:grpSpPr>
          <a:xfrm>
            <a:off x="4698299" y="3912412"/>
            <a:ext cx="3906586" cy="2580395"/>
            <a:chOff x="7027194" y="944765"/>
            <a:chExt cx="3283254" cy="2168667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458471DA-2115-804C-A8A9-DFDB34F429F2}"/>
                </a:ext>
              </a:extLst>
            </p:cNvPr>
            <p:cNvGrpSpPr/>
            <p:nvPr/>
          </p:nvGrpSpPr>
          <p:grpSpPr>
            <a:xfrm>
              <a:off x="7027194" y="944765"/>
              <a:ext cx="3130597" cy="2163757"/>
              <a:chOff x="6208680" y="1000193"/>
              <a:chExt cx="3130597" cy="2163757"/>
            </a:xfrm>
          </p:grpSpPr>
          <p:sp>
            <p:nvSpPr>
              <p:cNvPr id="5" name="object 5">
                <a:extLst>
                  <a:ext uri="{FF2B5EF4-FFF2-40B4-BE49-F238E27FC236}">
                    <a16:creationId xmlns:a16="http://schemas.microsoft.com/office/drawing/2014/main" id="{F0A94976-9F91-1749-818E-8BE0AC7B83C0}"/>
                  </a:ext>
                </a:extLst>
              </p:cNvPr>
              <p:cNvSpPr/>
              <p:nvPr/>
            </p:nvSpPr>
            <p:spPr>
              <a:xfrm>
                <a:off x="6432220" y="1000193"/>
                <a:ext cx="2907057" cy="2163757"/>
              </a:xfrm>
              <a:prstGeom prst="round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4" name="object 17">
                <a:extLst>
                  <a:ext uri="{FF2B5EF4-FFF2-40B4-BE49-F238E27FC236}">
                    <a16:creationId xmlns:a16="http://schemas.microsoft.com/office/drawing/2014/main" id="{D713F123-D7F1-3149-B323-23F48E24D89E}"/>
                  </a:ext>
                </a:extLst>
              </p:cNvPr>
              <p:cNvSpPr txBox="1"/>
              <p:nvPr/>
            </p:nvSpPr>
            <p:spPr>
              <a:xfrm>
                <a:off x="6208680" y="2632026"/>
                <a:ext cx="252095" cy="12933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latin typeface="Arial"/>
                    <a:cs typeface="Arial"/>
                  </a:rPr>
                  <a:t>(</a:t>
                </a:r>
                <a:r>
                  <a:rPr sz="1000" spc="-10" dirty="0">
                    <a:latin typeface="Arial"/>
                    <a:cs typeface="Arial"/>
                  </a:rPr>
                  <a:t>3</a:t>
                </a:r>
                <a:r>
                  <a:rPr sz="1000" dirty="0">
                    <a:latin typeface="Arial"/>
                    <a:cs typeface="Arial"/>
                  </a:rPr>
                  <a:t>0)</a:t>
                </a:r>
              </a:p>
            </p:txBody>
          </p:sp>
        </p:grp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0D442228-B1ED-1F44-B779-F6D83279171E}"/>
                </a:ext>
              </a:extLst>
            </p:cNvPr>
            <p:cNvSpPr txBox="1"/>
            <p:nvPr/>
          </p:nvSpPr>
          <p:spPr>
            <a:xfrm>
              <a:off x="7098078" y="2805186"/>
              <a:ext cx="3212370" cy="308246"/>
            </a:xfrm>
            <a:prstGeom prst="roundRect">
              <a:avLst/>
            </a:prstGeom>
            <a:solidFill>
              <a:srgbClr val="FDDF00"/>
            </a:solidFill>
            <a:ln w="9524">
              <a:noFill/>
            </a:ln>
          </p:spPr>
          <p:txBody>
            <a:bodyPr vert="horz" wrap="square" lIns="0" tIns="53975" rIns="0" bIns="0" rtlCol="0" anchor="ctr">
              <a:spAutoFit/>
            </a:bodyPr>
            <a:lstStyle/>
            <a:p>
              <a:pPr marL="15240" algn="ctr">
                <a:lnSpc>
                  <a:spcPct val="100000"/>
                </a:lnSpc>
                <a:spcBef>
                  <a:spcPts val="425"/>
                </a:spcBef>
              </a:pPr>
              <a:r>
                <a:rPr sz="1800" spc="-5" dirty="0">
                  <a:latin typeface="Avenir Medium" panose="02000503020000020003" pitchFamily="2" charset="0"/>
                  <a:cs typeface="Arial"/>
                </a:rPr>
                <a:t>Ayuntamiento Antigua</a:t>
              </a:r>
              <a:r>
                <a:rPr sz="1800" spc="-55" dirty="0">
                  <a:latin typeface="Avenir Medium" panose="02000503020000020003" pitchFamily="2" charset="0"/>
                  <a:cs typeface="Arial"/>
                </a:rPr>
                <a:t> </a:t>
              </a:r>
              <a:r>
                <a:rPr sz="1800" spc="-10" dirty="0">
                  <a:latin typeface="Avenir Medium" panose="02000503020000020003" pitchFamily="2" charset="0"/>
                  <a:cs typeface="Arial"/>
                </a:rPr>
                <a:t>Guatemala</a:t>
              </a:r>
              <a:endParaRPr sz="1800" dirty="0">
                <a:latin typeface="Avenir Medium" panose="02000503020000020003" pitchFamily="2" charset="0"/>
                <a:cs typeface="Arial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A02F80A6-9C71-054A-A523-61321E3CC676}"/>
              </a:ext>
            </a:extLst>
          </p:cNvPr>
          <p:cNvGrpSpPr/>
          <p:nvPr/>
        </p:nvGrpSpPr>
        <p:grpSpPr>
          <a:xfrm>
            <a:off x="919759" y="3896251"/>
            <a:ext cx="3495251" cy="2590714"/>
            <a:chOff x="1698033" y="3833072"/>
            <a:chExt cx="3495251" cy="2590714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2C76A30-7361-184A-8E6A-989A93146F44}"/>
                </a:ext>
              </a:extLst>
            </p:cNvPr>
            <p:cNvSpPr/>
            <p:nvPr/>
          </p:nvSpPr>
          <p:spPr>
            <a:xfrm>
              <a:off x="2496560" y="3833072"/>
              <a:ext cx="1935873" cy="2590714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7C9F7FAF-FFDB-0146-B010-B0D5FF9FBC3E}"/>
                </a:ext>
              </a:extLst>
            </p:cNvPr>
            <p:cNvSpPr/>
            <p:nvPr/>
          </p:nvSpPr>
          <p:spPr>
            <a:xfrm>
              <a:off x="1735709" y="6018403"/>
              <a:ext cx="3457575" cy="405130"/>
            </a:xfrm>
            <a:prstGeom prst="roundRect">
              <a:avLst/>
            </a:prstGeom>
            <a:solidFill>
              <a:srgbClr val="FDDF00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es-ES" dirty="0">
                  <a:latin typeface="Avenir Medium" panose="02000503020000020003" pitchFamily="2" charset="0"/>
                </a:rPr>
                <a:t>Catedral Antigua Guatemala</a:t>
              </a:r>
              <a:endParaRPr dirty="0">
                <a:latin typeface="Avenir Medium" panose="02000503020000020003" pitchFamily="2" charset="0"/>
              </a:endParaRPr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65127D30-C071-C344-BACE-B4670000FD39}"/>
                </a:ext>
              </a:extLst>
            </p:cNvPr>
            <p:cNvSpPr/>
            <p:nvPr/>
          </p:nvSpPr>
          <p:spPr>
            <a:xfrm>
              <a:off x="1698033" y="5751532"/>
              <a:ext cx="435376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s-PA" sz="1050" spc="-5" dirty="0">
                  <a:latin typeface="Arial"/>
                  <a:cs typeface="Arial"/>
                </a:rPr>
                <a:t>(29)</a:t>
              </a:r>
              <a:endParaRPr lang="es-PA" sz="1050" dirty="0">
                <a:latin typeface="Arial"/>
                <a:cs typeface="Arial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6070B689-DC45-BD49-8D65-452580B783A6}"/>
              </a:ext>
            </a:extLst>
          </p:cNvPr>
          <p:cNvGrpSpPr/>
          <p:nvPr/>
        </p:nvGrpSpPr>
        <p:grpSpPr>
          <a:xfrm>
            <a:off x="7556815" y="1415156"/>
            <a:ext cx="3962057" cy="2574552"/>
            <a:chOff x="5737656" y="3644010"/>
            <a:chExt cx="4101265" cy="2665010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2D16AD7-11FA-F248-A38E-1A2E72C2F8D5}"/>
                </a:ext>
              </a:extLst>
            </p:cNvPr>
            <p:cNvSpPr/>
            <p:nvPr/>
          </p:nvSpPr>
          <p:spPr>
            <a:xfrm>
              <a:off x="5912230" y="3644010"/>
              <a:ext cx="3533546" cy="2652522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CEA64974-C83B-0148-8120-6F149044F2D1}"/>
                </a:ext>
              </a:extLst>
            </p:cNvPr>
            <p:cNvSpPr/>
            <p:nvPr/>
          </p:nvSpPr>
          <p:spPr>
            <a:xfrm>
              <a:off x="9388248" y="5635376"/>
              <a:ext cx="450673" cy="2628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s-PA" sz="1050" spc="-5" dirty="0">
                  <a:latin typeface="Arial"/>
                  <a:cs typeface="Arial"/>
                </a:rPr>
                <a:t>(31)</a:t>
              </a:r>
              <a:endParaRPr lang="es-PA" sz="1050" dirty="0">
                <a:latin typeface="Arial"/>
                <a:cs typeface="Arial"/>
              </a:endParaRPr>
            </a:p>
          </p:txBody>
        </p:sp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7B9789AE-1808-E14B-AC6B-1E5A5549868D}"/>
                </a:ext>
              </a:extLst>
            </p:cNvPr>
            <p:cNvSpPr/>
            <p:nvPr/>
          </p:nvSpPr>
          <p:spPr>
            <a:xfrm>
              <a:off x="5737656" y="5903890"/>
              <a:ext cx="3892951" cy="405130"/>
            </a:xfrm>
            <a:prstGeom prst="roundRect">
              <a:avLst/>
            </a:prstGeom>
            <a:solidFill>
              <a:srgbClr val="FDDF00"/>
            </a:solidFill>
          </p:spPr>
          <p:txBody>
            <a:bodyPr wrap="square" lIns="0" tIns="0" rIns="0" bIns="0" rtlCol="0" anchor="ctr"/>
            <a:lstStyle/>
            <a:p>
              <a:pPr algn="ctr"/>
              <a:r>
                <a:rPr lang="es-ES" dirty="0">
                  <a:latin typeface="Avenir Medium" panose="02000503020000020003" pitchFamily="2" charset="0"/>
                </a:rPr>
                <a:t>Catedral de León, Nicaragua</a:t>
              </a:r>
              <a:endParaRPr dirty="0">
                <a:latin typeface="Avenir Medium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736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536036C-B72F-C848-A0D2-3AD5D97F56CA}"/>
              </a:ext>
            </a:extLst>
          </p:cNvPr>
          <p:cNvSpPr txBox="1">
            <a:spLocks/>
          </p:cNvSpPr>
          <p:nvPr/>
        </p:nvSpPr>
        <p:spPr>
          <a:xfrm>
            <a:off x="1956054" y="339173"/>
            <a:ext cx="9870821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58570">
              <a:lnSpc>
                <a:spcPct val="100000"/>
              </a:lnSpc>
            </a:pPr>
            <a:r>
              <a:rPr lang="es-PA" b="1" dirty="0">
                <a:solidFill>
                  <a:srgbClr val="02B1C0"/>
                </a:solidFill>
                <a:latin typeface="Avenir Black" panose="02000503020000020003" pitchFamily="2" charset="0"/>
              </a:rPr>
              <a:t>Afrodescendientes en</a:t>
            </a:r>
            <a:r>
              <a:rPr lang="es-PA" b="1" spc="-85" dirty="0">
                <a:solidFill>
                  <a:srgbClr val="02B1C0"/>
                </a:solidFill>
                <a:latin typeface="Avenir Black" panose="02000503020000020003" pitchFamily="2" charset="0"/>
              </a:rPr>
              <a:t> </a:t>
            </a:r>
            <a:r>
              <a:rPr lang="es-PA" b="1" dirty="0">
                <a:solidFill>
                  <a:srgbClr val="02B1C0"/>
                </a:solidFill>
                <a:latin typeface="Avenir Black" panose="02000503020000020003" pitchFamily="2" charset="0"/>
              </a:rPr>
              <a:t>Nicaragua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77FF0B5-20F7-A844-9E16-E761BB361029}"/>
              </a:ext>
            </a:extLst>
          </p:cNvPr>
          <p:cNvGrpSpPr/>
          <p:nvPr/>
        </p:nvGrpSpPr>
        <p:grpSpPr>
          <a:xfrm>
            <a:off x="2604825" y="1330640"/>
            <a:ext cx="1884851" cy="2550630"/>
            <a:chOff x="1572634" y="1316355"/>
            <a:chExt cx="1884851" cy="2550630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6654BD0A-FAE5-C84D-9E55-97322C15627C}"/>
                </a:ext>
              </a:extLst>
            </p:cNvPr>
            <p:cNvGrpSpPr/>
            <p:nvPr/>
          </p:nvGrpSpPr>
          <p:grpSpPr>
            <a:xfrm>
              <a:off x="1572634" y="1316355"/>
              <a:ext cx="1696868" cy="2124455"/>
              <a:chOff x="926931" y="2494407"/>
              <a:chExt cx="1696868" cy="2124455"/>
            </a:xfrm>
          </p:grpSpPr>
          <p:sp>
            <p:nvSpPr>
              <p:cNvPr id="4" name="object 7">
                <a:extLst>
                  <a:ext uri="{FF2B5EF4-FFF2-40B4-BE49-F238E27FC236}">
                    <a16:creationId xmlns:a16="http://schemas.microsoft.com/office/drawing/2014/main" id="{8A1B7264-D071-B642-96B3-E6DFB77D64B5}"/>
                  </a:ext>
                </a:extLst>
              </p:cNvPr>
              <p:cNvSpPr/>
              <p:nvPr/>
            </p:nvSpPr>
            <p:spPr>
              <a:xfrm>
                <a:off x="1233149" y="2494407"/>
                <a:ext cx="1390650" cy="2124455"/>
              </a:xfrm>
              <a:prstGeom prst="round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" name="object 13">
                <a:extLst>
                  <a:ext uri="{FF2B5EF4-FFF2-40B4-BE49-F238E27FC236}">
                    <a16:creationId xmlns:a16="http://schemas.microsoft.com/office/drawing/2014/main" id="{74F73587-3C22-834B-9A26-63B9EED59B8D}"/>
                  </a:ext>
                </a:extLst>
              </p:cNvPr>
              <p:cNvSpPr txBox="1"/>
              <p:nvPr/>
            </p:nvSpPr>
            <p:spPr>
              <a:xfrm>
                <a:off x="926931" y="4279708"/>
                <a:ext cx="252095" cy="1638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latin typeface="Arial"/>
                    <a:cs typeface="Arial"/>
                  </a:rPr>
                  <a:t>(</a:t>
                </a:r>
                <a:r>
                  <a:rPr sz="1000" spc="-10" dirty="0">
                    <a:latin typeface="Arial"/>
                    <a:cs typeface="Arial"/>
                  </a:rPr>
                  <a:t>3</a:t>
                </a:r>
                <a:r>
                  <a:rPr sz="1000" dirty="0">
                    <a:latin typeface="Arial"/>
                    <a:cs typeface="Arial"/>
                  </a:rPr>
                  <a:t>2)</a:t>
                </a:r>
              </a:p>
            </p:txBody>
          </p:sp>
        </p:grpSp>
        <p:sp>
          <p:nvSpPr>
            <p:cNvPr id="23" name="Rectángulo redondeado 22">
              <a:extLst>
                <a:ext uri="{FF2B5EF4-FFF2-40B4-BE49-F238E27FC236}">
                  <a16:creationId xmlns:a16="http://schemas.microsoft.com/office/drawing/2014/main" id="{38BD4B91-645B-FA41-B1A4-FD2E8974D4EB}"/>
                </a:ext>
              </a:extLst>
            </p:cNvPr>
            <p:cNvSpPr/>
            <p:nvPr/>
          </p:nvSpPr>
          <p:spPr>
            <a:xfrm>
              <a:off x="1690869" y="3265486"/>
              <a:ext cx="1766616" cy="601499"/>
            </a:xfrm>
            <a:prstGeom prst="roundRect">
              <a:avLst/>
            </a:prstGeom>
            <a:solidFill>
              <a:srgbClr val="02B1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bg1"/>
                  </a:solidFill>
                </a:rPr>
                <a:t>Simeón Pereira Castellón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DA29159D-129E-FF4B-90A4-2782BF0AD7C7}"/>
              </a:ext>
            </a:extLst>
          </p:cNvPr>
          <p:cNvGrpSpPr/>
          <p:nvPr/>
        </p:nvGrpSpPr>
        <p:grpSpPr>
          <a:xfrm>
            <a:off x="6096000" y="1330640"/>
            <a:ext cx="1932662" cy="2550631"/>
            <a:chOff x="4697925" y="1316354"/>
            <a:chExt cx="1932662" cy="2550631"/>
          </a:xfrm>
        </p:grpSpPr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FA91B7D4-2CD9-1241-816E-FEE275FDBFD7}"/>
                </a:ext>
              </a:extLst>
            </p:cNvPr>
            <p:cNvGrpSpPr/>
            <p:nvPr/>
          </p:nvGrpSpPr>
          <p:grpSpPr>
            <a:xfrm>
              <a:off x="4697925" y="1316354"/>
              <a:ext cx="1798406" cy="2112646"/>
              <a:chOff x="2990880" y="1422576"/>
              <a:chExt cx="1798406" cy="2112646"/>
            </a:xfrm>
          </p:grpSpPr>
          <p:sp>
            <p:nvSpPr>
              <p:cNvPr id="8" name="object 3">
                <a:extLst>
                  <a:ext uri="{FF2B5EF4-FFF2-40B4-BE49-F238E27FC236}">
                    <a16:creationId xmlns:a16="http://schemas.microsoft.com/office/drawing/2014/main" id="{883C1EEB-D335-4747-BE34-BB5B3E6D2AFD}"/>
                  </a:ext>
                </a:extLst>
              </p:cNvPr>
              <p:cNvSpPr/>
              <p:nvPr/>
            </p:nvSpPr>
            <p:spPr>
              <a:xfrm>
                <a:off x="3304911" y="1422576"/>
                <a:ext cx="1484375" cy="2112646"/>
              </a:xfrm>
              <a:prstGeom prst="round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4">
                <a:extLst>
                  <a:ext uri="{FF2B5EF4-FFF2-40B4-BE49-F238E27FC236}">
                    <a16:creationId xmlns:a16="http://schemas.microsoft.com/office/drawing/2014/main" id="{C0B97D21-6816-F549-AB0F-0DC752B12AF4}"/>
                  </a:ext>
                </a:extLst>
              </p:cNvPr>
              <p:cNvSpPr txBox="1"/>
              <p:nvPr/>
            </p:nvSpPr>
            <p:spPr>
              <a:xfrm>
                <a:off x="2990880" y="3207877"/>
                <a:ext cx="252095" cy="1638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latin typeface="Arial"/>
                    <a:cs typeface="Arial"/>
                  </a:rPr>
                  <a:t>(</a:t>
                </a:r>
                <a:r>
                  <a:rPr sz="1000" spc="-10" dirty="0">
                    <a:latin typeface="Arial"/>
                    <a:cs typeface="Arial"/>
                  </a:rPr>
                  <a:t>3</a:t>
                </a:r>
                <a:r>
                  <a:rPr sz="1000" dirty="0">
                    <a:latin typeface="Arial"/>
                    <a:cs typeface="Arial"/>
                  </a:rPr>
                  <a:t>3)</a:t>
                </a:r>
              </a:p>
            </p:txBody>
          </p:sp>
        </p:grpSp>
        <p:sp>
          <p:nvSpPr>
            <p:cNvPr id="24" name="Rectángulo redondeado 23">
              <a:extLst>
                <a:ext uri="{FF2B5EF4-FFF2-40B4-BE49-F238E27FC236}">
                  <a16:creationId xmlns:a16="http://schemas.microsoft.com/office/drawing/2014/main" id="{43AD52F3-DF89-5648-80AB-800099CEEE05}"/>
                </a:ext>
              </a:extLst>
            </p:cNvPr>
            <p:cNvSpPr/>
            <p:nvPr/>
          </p:nvSpPr>
          <p:spPr>
            <a:xfrm>
              <a:off x="4863971" y="3265486"/>
              <a:ext cx="1766616" cy="601499"/>
            </a:xfrm>
            <a:prstGeom prst="roundRect">
              <a:avLst/>
            </a:prstGeom>
            <a:solidFill>
              <a:srgbClr val="02B1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bg1"/>
                  </a:solidFill>
                </a:rPr>
                <a:t>José Dolores Estrada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ABF556A-EEDE-4246-BCA9-DB930FCF9798}"/>
              </a:ext>
            </a:extLst>
          </p:cNvPr>
          <p:cNvGrpSpPr/>
          <p:nvPr/>
        </p:nvGrpSpPr>
        <p:grpSpPr>
          <a:xfrm>
            <a:off x="9358949" y="1318137"/>
            <a:ext cx="1908397" cy="2554173"/>
            <a:chOff x="7372633" y="1312812"/>
            <a:chExt cx="1908397" cy="2554173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BE257B96-CDE3-594C-AB60-5515F6EC11DC}"/>
                </a:ext>
              </a:extLst>
            </p:cNvPr>
            <p:cNvGrpSpPr/>
            <p:nvPr/>
          </p:nvGrpSpPr>
          <p:grpSpPr>
            <a:xfrm>
              <a:off x="7372633" y="1312812"/>
              <a:ext cx="1767277" cy="2187701"/>
              <a:chOff x="3001507" y="3833660"/>
              <a:chExt cx="1767277" cy="2187701"/>
            </a:xfrm>
          </p:grpSpPr>
          <p:sp>
            <p:nvSpPr>
              <p:cNvPr id="12" name="object 5">
                <a:extLst>
                  <a:ext uri="{FF2B5EF4-FFF2-40B4-BE49-F238E27FC236}">
                    <a16:creationId xmlns:a16="http://schemas.microsoft.com/office/drawing/2014/main" id="{28C27389-2786-3647-9302-67EDD31F0488}"/>
                  </a:ext>
                </a:extLst>
              </p:cNvPr>
              <p:cNvSpPr/>
              <p:nvPr/>
            </p:nvSpPr>
            <p:spPr>
              <a:xfrm>
                <a:off x="3284409" y="3833660"/>
                <a:ext cx="1484375" cy="2187701"/>
              </a:xfrm>
              <a:prstGeom prst="round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4" name="object 15">
                <a:extLst>
                  <a:ext uri="{FF2B5EF4-FFF2-40B4-BE49-F238E27FC236}">
                    <a16:creationId xmlns:a16="http://schemas.microsoft.com/office/drawing/2014/main" id="{7B422031-CE8F-6440-A144-AD091589258C}"/>
                  </a:ext>
                </a:extLst>
              </p:cNvPr>
              <p:cNvSpPr txBox="1"/>
              <p:nvPr/>
            </p:nvSpPr>
            <p:spPr>
              <a:xfrm>
                <a:off x="3001507" y="5622504"/>
                <a:ext cx="252095" cy="1638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latin typeface="Arial"/>
                    <a:cs typeface="Arial"/>
                  </a:rPr>
                  <a:t>(</a:t>
                </a:r>
                <a:r>
                  <a:rPr sz="1000" spc="-10" dirty="0">
                    <a:latin typeface="Arial"/>
                    <a:cs typeface="Arial"/>
                  </a:rPr>
                  <a:t>3</a:t>
                </a:r>
                <a:r>
                  <a:rPr sz="1000" dirty="0">
                    <a:latin typeface="Arial"/>
                    <a:cs typeface="Arial"/>
                  </a:rPr>
                  <a:t>4)</a:t>
                </a:r>
              </a:p>
            </p:txBody>
          </p:sp>
        </p:grpSp>
        <p:sp>
          <p:nvSpPr>
            <p:cNvPr id="26" name="Rectángulo redondeado 25">
              <a:extLst>
                <a:ext uri="{FF2B5EF4-FFF2-40B4-BE49-F238E27FC236}">
                  <a16:creationId xmlns:a16="http://schemas.microsoft.com/office/drawing/2014/main" id="{231C48AA-BE80-8641-9F8B-5E4045FFE344}"/>
                </a:ext>
              </a:extLst>
            </p:cNvPr>
            <p:cNvSpPr/>
            <p:nvPr/>
          </p:nvSpPr>
          <p:spPr>
            <a:xfrm>
              <a:off x="7514414" y="3265486"/>
              <a:ext cx="1766616" cy="601499"/>
            </a:xfrm>
            <a:prstGeom prst="roundRect">
              <a:avLst/>
            </a:prstGeom>
            <a:solidFill>
              <a:srgbClr val="02B1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bg1"/>
                  </a:solidFill>
                </a:rPr>
                <a:t>Rubén Dario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1B80865B-626F-9B48-A139-D961CE84A84C}"/>
              </a:ext>
            </a:extLst>
          </p:cNvPr>
          <p:cNvGrpSpPr/>
          <p:nvPr/>
        </p:nvGrpSpPr>
        <p:grpSpPr>
          <a:xfrm>
            <a:off x="3987902" y="4030815"/>
            <a:ext cx="2422129" cy="2548847"/>
            <a:chOff x="3396331" y="4044110"/>
            <a:chExt cx="2422129" cy="2548847"/>
          </a:xfrm>
        </p:grpSpPr>
        <p:sp>
          <p:nvSpPr>
            <p:cNvPr id="16" name="object 4">
              <a:extLst>
                <a:ext uri="{FF2B5EF4-FFF2-40B4-BE49-F238E27FC236}">
                  <a16:creationId xmlns:a16="http://schemas.microsoft.com/office/drawing/2014/main" id="{AF2F221F-F51B-964B-88D8-8B0D7BBEE41D}"/>
                </a:ext>
              </a:extLst>
            </p:cNvPr>
            <p:cNvSpPr/>
            <p:nvPr/>
          </p:nvSpPr>
          <p:spPr>
            <a:xfrm>
              <a:off x="3704775" y="4044110"/>
              <a:ext cx="2113685" cy="2122673"/>
            </a:xfrm>
            <a:prstGeom prst="round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C43CA0F9-0D2C-EC47-BAD8-B9839E80C5BC}"/>
                </a:ext>
              </a:extLst>
            </p:cNvPr>
            <p:cNvSpPr txBox="1"/>
            <p:nvPr/>
          </p:nvSpPr>
          <p:spPr>
            <a:xfrm>
              <a:off x="3396331" y="5834685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3</a:t>
              </a:r>
              <a:r>
                <a:rPr sz="1000" dirty="0">
                  <a:latin typeface="Arial"/>
                  <a:cs typeface="Arial"/>
                </a:rPr>
                <a:t>5)</a:t>
              </a:r>
            </a:p>
          </p:txBody>
        </p:sp>
        <p:sp>
          <p:nvSpPr>
            <p:cNvPr id="28" name="Rectángulo redondeado 27">
              <a:extLst>
                <a:ext uri="{FF2B5EF4-FFF2-40B4-BE49-F238E27FC236}">
                  <a16:creationId xmlns:a16="http://schemas.microsoft.com/office/drawing/2014/main" id="{5831A163-0892-894F-856C-0A4B3743ADC6}"/>
                </a:ext>
              </a:extLst>
            </p:cNvPr>
            <p:cNvSpPr/>
            <p:nvPr/>
          </p:nvSpPr>
          <p:spPr>
            <a:xfrm>
              <a:off x="3577946" y="5991458"/>
              <a:ext cx="2240514" cy="601499"/>
            </a:xfrm>
            <a:prstGeom prst="roundRect">
              <a:avLst/>
            </a:prstGeom>
            <a:solidFill>
              <a:srgbClr val="02B1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bg1"/>
                  </a:solidFill>
                </a:rPr>
                <a:t>Anastasio Somoza Debayle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B24AA9D9-6ABB-8B45-A2E9-D53CC92BBAFD}"/>
              </a:ext>
            </a:extLst>
          </p:cNvPr>
          <p:cNvGrpSpPr/>
          <p:nvPr/>
        </p:nvGrpSpPr>
        <p:grpSpPr>
          <a:xfrm>
            <a:off x="7551599" y="4012248"/>
            <a:ext cx="2324088" cy="2567414"/>
            <a:chOff x="6662599" y="4036140"/>
            <a:chExt cx="2324088" cy="2567414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E60F43C3-C94F-0D4F-A501-9BABA5812BF4}"/>
                </a:ext>
              </a:extLst>
            </p:cNvPr>
            <p:cNvGrpSpPr/>
            <p:nvPr/>
          </p:nvGrpSpPr>
          <p:grpSpPr>
            <a:xfrm>
              <a:off x="6662599" y="4036140"/>
              <a:ext cx="2118993" cy="2187701"/>
              <a:chOff x="5465026" y="3997741"/>
              <a:chExt cx="2118993" cy="2187701"/>
            </a:xfrm>
          </p:grpSpPr>
          <p:sp>
            <p:nvSpPr>
              <p:cNvPr id="20" name="object 6">
                <a:extLst>
                  <a:ext uri="{FF2B5EF4-FFF2-40B4-BE49-F238E27FC236}">
                    <a16:creationId xmlns:a16="http://schemas.microsoft.com/office/drawing/2014/main" id="{2D4867F8-519D-E44F-ABB0-D4DA4C56CF62}"/>
                  </a:ext>
                </a:extLst>
              </p:cNvPr>
              <p:cNvSpPr/>
              <p:nvPr/>
            </p:nvSpPr>
            <p:spPr>
              <a:xfrm>
                <a:off x="5753696" y="3997741"/>
                <a:ext cx="1830323" cy="2187701"/>
              </a:xfrm>
              <a:prstGeom prst="round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2" name="object 17">
                <a:extLst>
                  <a:ext uri="{FF2B5EF4-FFF2-40B4-BE49-F238E27FC236}">
                    <a16:creationId xmlns:a16="http://schemas.microsoft.com/office/drawing/2014/main" id="{BFD3D3E6-B533-824A-AA3A-0BE07BEF79A5}"/>
                  </a:ext>
                </a:extLst>
              </p:cNvPr>
              <p:cNvSpPr txBox="1"/>
              <p:nvPr/>
            </p:nvSpPr>
            <p:spPr>
              <a:xfrm>
                <a:off x="5465026" y="5764932"/>
                <a:ext cx="252095" cy="16383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000" dirty="0">
                    <a:latin typeface="Arial"/>
                    <a:cs typeface="Arial"/>
                  </a:rPr>
                  <a:t>(</a:t>
                </a:r>
                <a:r>
                  <a:rPr sz="1000" spc="-10" dirty="0">
                    <a:latin typeface="Arial"/>
                    <a:cs typeface="Arial"/>
                  </a:rPr>
                  <a:t>3</a:t>
                </a:r>
                <a:r>
                  <a:rPr sz="1000" dirty="0">
                    <a:latin typeface="Arial"/>
                    <a:cs typeface="Arial"/>
                  </a:rPr>
                  <a:t>6)</a:t>
                </a:r>
              </a:p>
            </p:txBody>
          </p:sp>
        </p:grpSp>
        <p:sp>
          <p:nvSpPr>
            <p:cNvPr id="29" name="Rectángulo redondeado 28">
              <a:extLst>
                <a:ext uri="{FF2B5EF4-FFF2-40B4-BE49-F238E27FC236}">
                  <a16:creationId xmlns:a16="http://schemas.microsoft.com/office/drawing/2014/main" id="{05A5893B-9C52-B04B-A88B-3BE5DB4FDC28}"/>
                </a:ext>
              </a:extLst>
            </p:cNvPr>
            <p:cNvSpPr/>
            <p:nvPr/>
          </p:nvSpPr>
          <p:spPr>
            <a:xfrm>
              <a:off x="6746173" y="6002055"/>
              <a:ext cx="2240514" cy="601499"/>
            </a:xfrm>
            <a:prstGeom prst="roundRect">
              <a:avLst/>
            </a:prstGeom>
            <a:solidFill>
              <a:srgbClr val="02B1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bg1"/>
                  </a:solidFill>
                </a:rPr>
                <a:t>Anastasio Somoza Debayle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2235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6B186F8-DFDE-2945-B348-D1E7ABF0C9F5}"/>
              </a:ext>
            </a:extLst>
          </p:cNvPr>
          <p:cNvSpPr txBox="1">
            <a:spLocks/>
          </p:cNvSpPr>
          <p:nvPr/>
        </p:nvSpPr>
        <p:spPr>
          <a:xfrm>
            <a:off x="2045931" y="223194"/>
            <a:ext cx="992441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00150">
              <a:lnSpc>
                <a:spcPct val="100000"/>
              </a:lnSpc>
            </a:pPr>
            <a:r>
              <a:rPr lang="es-PA" b="1" dirty="0">
                <a:solidFill>
                  <a:srgbClr val="C7611D"/>
                </a:solidFill>
                <a:latin typeface="Avenir Black" panose="02000503020000020003" pitchFamily="2" charset="0"/>
              </a:rPr>
              <a:t>Afrodescendientes en Costa</a:t>
            </a:r>
            <a:r>
              <a:rPr lang="es-PA" b="1" spc="-80" dirty="0">
                <a:solidFill>
                  <a:srgbClr val="C7611D"/>
                </a:solidFill>
                <a:latin typeface="Avenir Black" panose="02000503020000020003" pitchFamily="2" charset="0"/>
              </a:rPr>
              <a:t> </a:t>
            </a:r>
            <a:r>
              <a:rPr lang="es-PA" b="1" dirty="0">
                <a:solidFill>
                  <a:srgbClr val="C7611D"/>
                </a:solidFill>
                <a:latin typeface="Avenir Black" panose="02000503020000020003" pitchFamily="2" charset="0"/>
              </a:rPr>
              <a:t>Rica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FDFCED2A-5EE0-F748-A9A5-7603DC7C5ECC}"/>
              </a:ext>
            </a:extLst>
          </p:cNvPr>
          <p:cNvGrpSpPr/>
          <p:nvPr/>
        </p:nvGrpSpPr>
        <p:grpSpPr>
          <a:xfrm>
            <a:off x="1496711" y="1153731"/>
            <a:ext cx="1848194" cy="2589045"/>
            <a:chOff x="208636" y="2179702"/>
            <a:chExt cx="1848194" cy="258904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E7B4178-1819-FD4F-AFD1-41AA1B4A2E12}"/>
                </a:ext>
              </a:extLst>
            </p:cNvPr>
            <p:cNvSpPr/>
            <p:nvPr/>
          </p:nvSpPr>
          <p:spPr>
            <a:xfrm>
              <a:off x="486690" y="2179702"/>
              <a:ext cx="1465985" cy="2187701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BEDB53B0-4C36-C141-BF69-83A43D8F5627}"/>
                </a:ext>
              </a:extLst>
            </p:cNvPr>
            <p:cNvSpPr txBox="1"/>
            <p:nvPr/>
          </p:nvSpPr>
          <p:spPr>
            <a:xfrm>
              <a:off x="208636" y="3986784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3</a:t>
              </a:r>
              <a:r>
                <a:rPr sz="1000" dirty="0">
                  <a:latin typeface="Arial"/>
                  <a:cs typeface="Arial"/>
                </a:rPr>
                <a:t>7)</a:t>
              </a:r>
            </a:p>
          </p:txBody>
        </p:sp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id="{98C6C199-C0CD-F249-A03E-8098D778EC53}"/>
                </a:ext>
              </a:extLst>
            </p:cNvPr>
            <p:cNvSpPr/>
            <p:nvPr/>
          </p:nvSpPr>
          <p:spPr>
            <a:xfrm>
              <a:off x="290214" y="4167248"/>
              <a:ext cx="1766616" cy="601499"/>
            </a:xfrm>
            <a:prstGeom prst="roundRect">
              <a:avLst/>
            </a:prstGeom>
            <a:solidFill>
              <a:srgbClr val="C76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bg1"/>
                  </a:solidFill>
                </a:rPr>
                <a:t>Carlos Luis Fallas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F05DF21-6451-324E-AD96-73E592701EED}"/>
              </a:ext>
            </a:extLst>
          </p:cNvPr>
          <p:cNvGrpSpPr/>
          <p:nvPr/>
        </p:nvGrpSpPr>
        <p:grpSpPr>
          <a:xfrm>
            <a:off x="3909574" y="1144569"/>
            <a:ext cx="2039197" cy="2585801"/>
            <a:chOff x="3792895" y="1143948"/>
            <a:chExt cx="2039197" cy="2585801"/>
          </a:xfrm>
        </p:grpSpPr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01EE1264-0610-3E46-816A-D5A9DC8226B1}"/>
                </a:ext>
              </a:extLst>
            </p:cNvPr>
            <p:cNvSpPr/>
            <p:nvPr/>
          </p:nvSpPr>
          <p:spPr>
            <a:xfrm>
              <a:off x="4049144" y="1143948"/>
              <a:ext cx="1782948" cy="218770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1817CA07-0E75-2244-9B6B-28B71BC08B80}"/>
                </a:ext>
              </a:extLst>
            </p:cNvPr>
            <p:cNvSpPr txBox="1"/>
            <p:nvPr/>
          </p:nvSpPr>
          <p:spPr>
            <a:xfrm>
              <a:off x="3792895" y="2977447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3</a:t>
              </a:r>
              <a:r>
                <a:rPr sz="1000" dirty="0">
                  <a:latin typeface="Arial"/>
                  <a:cs typeface="Arial"/>
                </a:rPr>
                <a:t>8)</a:t>
              </a:r>
            </a:p>
          </p:txBody>
        </p:sp>
        <p:sp>
          <p:nvSpPr>
            <p:cNvPr id="21" name="Rectángulo redondeado 20">
              <a:extLst>
                <a:ext uri="{FF2B5EF4-FFF2-40B4-BE49-F238E27FC236}">
                  <a16:creationId xmlns:a16="http://schemas.microsoft.com/office/drawing/2014/main" id="{F61609BD-FCC7-7D44-9A57-1A0155286871}"/>
                </a:ext>
              </a:extLst>
            </p:cNvPr>
            <p:cNvSpPr/>
            <p:nvPr/>
          </p:nvSpPr>
          <p:spPr>
            <a:xfrm>
              <a:off x="4057310" y="3128250"/>
              <a:ext cx="1766616" cy="601499"/>
            </a:xfrm>
            <a:prstGeom prst="roundRect">
              <a:avLst/>
            </a:prstGeom>
            <a:solidFill>
              <a:srgbClr val="C76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bg1"/>
                  </a:solidFill>
                </a:rPr>
                <a:t>Óscar Arias Sánchez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2A146EF-42D8-7844-8586-CA88E0EF74F4}"/>
              </a:ext>
            </a:extLst>
          </p:cNvPr>
          <p:cNvGrpSpPr/>
          <p:nvPr/>
        </p:nvGrpSpPr>
        <p:grpSpPr>
          <a:xfrm>
            <a:off x="6509428" y="1159385"/>
            <a:ext cx="2161944" cy="2570364"/>
            <a:chOff x="6509428" y="1159385"/>
            <a:chExt cx="2161944" cy="2570364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5E7321B6-855F-ED46-BE42-41BDD78C648F}"/>
                </a:ext>
              </a:extLst>
            </p:cNvPr>
            <p:cNvSpPr/>
            <p:nvPr/>
          </p:nvSpPr>
          <p:spPr>
            <a:xfrm>
              <a:off x="6769689" y="1159385"/>
              <a:ext cx="1901683" cy="2176392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1">
              <a:extLst>
                <a:ext uri="{FF2B5EF4-FFF2-40B4-BE49-F238E27FC236}">
                  <a16:creationId xmlns:a16="http://schemas.microsoft.com/office/drawing/2014/main" id="{DF878ADB-34B7-FF43-AA52-1C4A47DE3F1E}"/>
                </a:ext>
              </a:extLst>
            </p:cNvPr>
            <p:cNvSpPr txBox="1"/>
            <p:nvPr/>
          </p:nvSpPr>
          <p:spPr>
            <a:xfrm>
              <a:off x="6509428" y="2960813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3</a:t>
              </a:r>
              <a:r>
                <a:rPr sz="1000" dirty="0">
                  <a:latin typeface="Arial"/>
                  <a:cs typeface="Arial"/>
                </a:rPr>
                <a:t>9)</a:t>
              </a:r>
            </a:p>
          </p:txBody>
        </p:sp>
        <p:sp>
          <p:nvSpPr>
            <p:cNvPr id="23" name="Rectángulo redondeado 22">
              <a:extLst>
                <a:ext uri="{FF2B5EF4-FFF2-40B4-BE49-F238E27FC236}">
                  <a16:creationId xmlns:a16="http://schemas.microsoft.com/office/drawing/2014/main" id="{0F8A5A50-F5A7-C045-BC8D-5E166C7EE2F7}"/>
                </a:ext>
              </a:extLst>
            </p:cNvPr>
            <p:cNvSpPr/>
            <p:nvPr/>
          </p:nvSpPr>
          <p:spPr>
            <a:xfrm>
              <a:off x="6837222" y="3128250"/>
              <a:ext cx="1766616" cy="601499"/>
            </a:xfrm>
            <a:prstGeom prst="roundRect">
              <a:avLst/>
            </a:prstGeom>
            <a:solidFill>
              <a:srgbClr val="C76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bg1"/>
                  </a:solidFill>
                </a:rPr>
                <a:t>Luis Alberto Monge</a:t>
              </a: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A0CFB70C-B8C7-BD4D-88E8-A29BAE57B584}"/>
              </a:ext>
            </a:extLst>
          </p:cNvPr>
          <p:cNvGrpSpPr/>
          <p:nvPr/>
        </p:nvGrpSpPr>
        <p:grpSpPr>
          <a:xfrm>
            <a:off x="9240194" y="1165041"/>
            <a:ext cx="2046922" cy="2564707"/>
            <a:chOff x="9240194" y="1165041"/>
            <a:chExt cx="2046922" cy="2564707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8CBCC40-C03F-EC42-BF12-1AE7A42CA075}"/>
                </a:ext>
              </a:extLst>
            </p:cNvPr>
            <p:cNvSpPr/>
            <p:nvPr/>
          </p:nvSpPr>
          <p:spPr>
            <a:xfrm>
              <a:off x="9492289" y="1165041"/>
              <a:ext cx="1794827" cy="2176391"/>
            </a:xfrm>
            <a:prstGeom prst="round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22">
              <a:extLst>
                <a:ext uri="{FF2B5EF4-FFF2-40B4-BE49-F238E27FC236}">
                  <a16:creationId xmlns:a16="http://schemas.microsoft.com/office/drawing/2014/main" id="{0259CA33-A1AF-F146-9C6A-7E2187B0034E}"/>
                </a:ext>
              </a:extLst>
            </p:cNvPr>
            <p:cNvSpPr txBox="1"/>
            <p:nvPr/>
          </p:nvSpPr>
          <p:spPr>
            <a:xfrm>
              <a:off x="9240194" y="2977447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4</a:t>
              </a:r>
              <a:r>
                <a:rPr sz="1000" dirty="0">
                  <a:latin typeface="Arial"/>
                  <a:cs typeface="Arial"/>
                </a:rPr>
                <a:t>0)</a:t>
              </a:r>
            </a:p>
          </p:txBody>
        </p:sp>
        <p:sp>
          <p:nvSpPr>
            <p:cNvPr id="25" name="Rectángulo redondeado 24">
              <a:extLst>
                <a:ext uri="{FF2B5EF4-FFF2-40B4-BE49-F238E27FC236}">
                  <a16:creationId xmlns:a16="http://schemas.microsoft.com/office/drawing/2014/main" id="{C078CE73-2D2A-5841-9421-3D28FE0A8CC6}"/>
                </a:ext>
              </a:extLst>
            </p:cNvPr>
            <p:cNvSpPr/>
            <p:nvPr/>
          </p:nvSpPr>
          <p:spPr>
            <a:xfrm>
              <a:off x="9506394" y="3128249"/>
              <a:ext cx="1766616" cy="601499"/>
            </a:xfrm>
            <a:prstGeom prst="roundRect">
              <a:avLst/>
            </a:prstGeom>
            <a:solidFill>
              <a:srgbClr val="C76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bg1"/>
                  </a:solidFill>
                </a:rPr>
                <a:t>Miguel Ángel Rodríguez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5B546937-31DF-9143-BB07-CAA1C560394F}"/>
              </a:ext>
            </a:extLst>
          </p:cNvPr>
          <p:cNvGrpSpPr/>
          <p:nvPr/>
        </p:nvGrpSpPr>
        <p:grpSpPr>
          <a:xfrm>
            <a:off x="1393524" y="3944637"/>
            <a:ext cx="2029474" cy="2652069"/>
            <a:chOff x="1393524" y="3944637"/>
            <a:chExt cx="2029474" cy="2652069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E80BB42-F044-B840-980B-028C3EB07B2F}"/>
                </a:ext>
              </a:extLst>
            </p:cNvPr>
            <p:cNvSpPr/>
            <p:nvPr/>
          </p:nvSpPr>
          <p:spPr>
            <a:xfrm>
              <a:off x="1720799" y="3944637"/>
              <a:ext cx="1676499" cy="2250642"/>
            </a:xfrm>
            <a:prstGeom prst="round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3">
              <a:extLst>
                <a:ext uri="{FF2B5EF4-FFF2-40B4-BE49-F238E27FC236}">
                  <a16:creationId xmlns:a16="http://schemas.microsoft.com/office/drawing/2014/main" id="{6019ECFF-2DF8-B34D-94DC-F41E7BB1CC24}"/>
                </a:ext>
              </a:extLst>
            </p:cNvPr>
            <p:cNvSpPr txBox="1"/>
            <p:nvPr/>
          </p:nvSpPr>
          <p:spPr>
            <a:xfrm>
              <a:off x="1393524" y="5807900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4</a:t>
              </a:r>
              <a:r>
                <a:rPr sz="1000" dirty="0">
                  <a:latin typeface="Arial"/>
                  <a:cs typeface="Arial"/>
                </a:rPr>
                <a:t>1)</a:t>
              </a:r>
            </a:p>
          </p:txBody>
        </p:sp>
        <p:sp>
          <p:nvSpPr>
            <p:cNvPr id="27" name="Rectángulo redondeado 26">
              <a:extLst>
                <a:ext uri="{FF2B5EF4-FFF2-40B4-BE49-F238E27FC236}">
                  <a16:creationId xmlns:a16="http://schemas.microsoft.com/office/drawing/2014/main" id="{46619566-FA78-0B48-AE2B-6F1AC4A9E19B}"/>
                </a:ext>
              </a:extLst>
            </p:cNvPr>
            <p:cNvSpPr/>
            <p:nvPr/>
          </p:nvSpPr>
          <p:spPr>
            <a:xfrm>
              <a:off x="1656382" y="5995207"/>
              <a:ext cx="1766616" cy="601499"/>
            </a:xfrm>
            <a:prstGeom prst="roundRect">
              <a:avLst/>
            </a:prstGeom>
            <a:solidFill>
              <a:srgbClr val="C76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bg1"/>
                  </a:solidFill>
                </a:rPr>
                <a:t>Victor Manuel Sanabria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3F4C964-4A8E-C64B-AADC-805979DB446E}"/>
              </a:ext>
            </a:extLst>
          </p:cNvPr>
          <p:cNvGrpSpPr/>
          <p:nvPr/>
        </p:nvGrpSpPr>
        <p:grpSpPr>
          <a:xfrm>
            <a:off x="4094782" y="4018887"/>
            <a:ext cx="1766616" cy="2577819"/>
            <a:chOff x="4094782" y="4018887"/>
            <a:chExt cx="1766616" cy="2577819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499E2C7-AD42-EC45-B844-70F759DCEABD}"/>
                </a:ext>
              </a:extLst>
            </p:cNvPr>
            <p:cNvSpPr/>
            <p:nvPr/>
          </p:nvSpPr>
          <p:spPr>
            <a:xfrm>
              <a:off x="4392223" y="4018887"/>
              <a:ext cx="1330148" cy="2176392"/>
            </a:xfrm>
            <a:prstGeom prst="round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4">
              <a:extLst>
                <a:ext uri="{FF2B5EF4-FFF2-40B4-BE49-F238E27FC236}">
                  <a16:creationId xmlns:a16="http://schemas.microsoft.com/office/drawing/2014/main" id="{517241A2-22EB-E047-96A1-A5548D37108D}"/>
                </a:ext>
              </a:extLst>
            </p:cNvPr>
            <p:cNvSpPr txBox="1"/>
            <p:nvPr/>
          </p:nvSpPr>
          <p:spPr>
            <a:xfrm>
              <a:off x="4109268" y="5810630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4</a:t>
              </a:r>
              <a:r>
                <a:rPr sz="1000" dirty="0">
                  <a:latin typeface="Arial"/>
                  <a:cs typeface="Arial"/>
                </a:rPr>
                <a:t>2)</a:t>
              </a:r>
            </a:p>
          </p:txBody>
        </p:sp>
        <p:sp>
          <p:nvSpPr>
            <p:cNvPr id="28" name="Rectángulo redondeado 27">
              <a:extLst>
                <a:ext uri="{FF2B5EF4-FFF2-40B4-BE49-F238E27FC236}">
                  <a16:creationId xmlns:a16="http://schemas.microsoft.com/office/drawing/2014/main" id="{051F27D0-3CDB-B64E-874D-D24E18EF712A}"/>
                </a:ext>
              </a:extLst>
            </p:cNvPr>
            <p:cNvSpPr/>
            <p:nvPr/>
          </p:nvSpPr>
          <p:spPr>
            <a:xfrm>
              <a:off x="4094782" y="5995207"/>
              <a:ext cx="1766616" cy="601499"/>
            </a:xfrm>
            <a:prstGeom prst="roundRect">
              <a:avLst/>
            </a:prstGeom>
            <a:solidFill>
              <a:srgbClr val="C76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bg1"/>
                  </a:solidFill>
                </a:rPr>
                <a:t>Germán Serrano Pinto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FA78DE06-6749-EF48-95AF-C3EAE993FAE5}"/>
              </a:ext>
            </a:extLst>
          </p:cNvPr>
          <p:cNvGrpSpPr/>
          <p:nvPr/>
        </p:nvGrpSpPr>
        <p:grpSpPr>
          <a:xfrm>
            <a:off x="6585127" y="4018887"/>
            <a:ext cx="2032171" cy="2577819"/>
            <a:chOff x="6585127" y="4018887"/>
            <a:chExt cx="2032171" cy="2577819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AC0D042-E13D-F74D-810E-3A73AA1C443F}"/>
                </a:ext>
              </a:extLst>
            </p:cNvPr>
            <p:cNvSpPr/>
            <p:nvPr/>
          </p:nvSpPr>
          <p:spPr>
            <a:xfrm>
              <a:off x="6898942" y="4018887"/>
              <a:ext cx="1643176" cy="2176392"/>
            </a:xfrm>
            <a:prstGeom prst="round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5">
              <a:extLst>
                <a:ext uri="{FF2B5EF4-FFF2-40B4-BE49-F238E27FC236}">
                  <a16:creationId xmlns:a16="http://schemas.microsoft.com/office/drawing/2014/main" id="{95017FFC-532E-F443-BB2E-4B8E6EB83A59}"/>
                </a:ext>
              </a:extLst>
            </p:cNvPr>
            <p:cNvSpPr txBox="1"/>
            <p:nvPr/>
          </p:nvSpPr>
          <p:spPr>
            <a:xfrm>
              <a:off x="6585127" y="5889815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4</a:t>
              </a:r>
              <a:r>
                <a:rPr sz="1000" dirty="0">
                  <a:latin typeface="Arial"/>
                  <a:cs typeface="Arial"/>
                </a:rPr>
                <a:t>3)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29" name="Rectángulo redondeado 28">
              <a:extLst>
                <a:ext uri="{FF2B5EF4-FFF2-40B4-BE49-F238E27FC236}">
                  <a16:creationId xmlns:a16="http://schemas.microsoft.com/office/drawing/2014/main" id="{3CFDA3D9-8971-C547-896B-963769635BCF}"/>
                </a:ext>
              </a:extLst>
            </p:cNvPr>
            <p:cNvSpPr/>
            <p:nvPr/>
          </p:nvSpPr>
          <p:spPr>
            <a:xfrm>
              <a:off x="6850682" y="5995207"/>
              <a:ext cx="1766616" cy="601499"/>
            </a:xfrm>
            <a:prstGeom prst="roundRect">
              <a:avLst/>
            </a:prstGeom>
            <a:solidFill>
              <a:srgbClr val="C76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bg1"/>
                  </a:solidFill>
                </a:rPr>
                <a:t>María Isabel Carvajal 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6070940C-42E9-214C-98C4-FCAAF0FD39C1}"/>
              </a:ext>
            </a:extLst>
          </p:cNvPr>
          <p:cNvGrpSpPr/>
          <p:nvPr/>
        </p:nvGrpSpPr>
        <p:grpSpPr>
          <a:xfrm>
            <a:off x="9240193" y="4008502"/>
            <a:ext cx="2032817" cy="2588204"/>
            <a:chOff x="9240193" y="4008502"/>
            <a:chExt cx="2032817" cy="2588204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F4B932F-E2EC-FA4C-97C4-CEFDBFF28813}"/>
                </a:ext>
              </a:extLst>
            </p:cNvPr>
            <p:cNvSpPr/>
            <p:nvPr/>
          </p:nvSpPr>
          <p:spPr>
            <a:xfrm>
              <a:off x="9506394" y="4008502"/>
              <a:ext cx="1766616" cy="2187701"/>
            </a:xfrm>
            <a:prstGeom prst="round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6">
              <a:extLst>
                <a:ext uri="{FF2B5EF4-FFF2-40B4-BE49-F238E27FC236}">
                  <a16:creationId xmlns:a16="http://schemas.microsoft.com/office/drawing/2014/main" id="{54DBB2AD-6C69-B642-8EC6-D37E402DDD46}"/>
                </a:ext>
              </a:extLst>
            </p:cNvPr>
            <p:cNvSpPr txBox="1"/>
            <p:nvPr/>
          </p:nvSpPr>
          <p:spPr>
            <a:xfrm>
              <a:off x="9240193" y="5889815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4</a:t>
              </a:r>
              <a:r>
                <a:rPr sz="1000" dirty="0">
                  <a:latin typeface="Arial"/>
                  <a:cs typeface="Arial"/>
                </a:rPr>
                <a:t>4)</a:t>
              </a:r>
            </a:p>
          </p:txBody>
        </p:sp>
        <p:sp>
          <p:nvSpPr>
            <p:cNvPr id="30" name="Rectángulo redondeado 29">
              <a:extLst>
                <a:ext uri="{FF2B5EF4-FFF2-40B4-BE49-F238E27FC236}">
                  <a16:creationId xmlns:a16="http://schemas.microsoft.com/office/drawing/2014/main" id="{8DF96326-BFB2-9A45-ABF7-91A0C7FB70D9}"/>
                </a:ext>
              </a:extLst>
            </p:cNvPr>
            <p:cNvSpPr/>
            <p:nvPr/>
          </p:nvSpPr>
          <p:spPr>
            <a:xfrm>
              <a:off x="9504982" y="5995207"/>
              <a:ext cx="1766616" cy="601499"/>
            </a:xfrm>
            <a:prstGeom prst="roundRect">
              <a:avLst/>
            </a:prstGeom>
            <a:solidFill>
              <a:srgbClr val="C76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bg1"/>
                  </a:solidFill>
                </a:rPr>
                <a:t>Rodrigo Carazo Odio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98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E62E15A-62EF-7247-BE4A-4C78108A4752}"/>
              </a:ext>
            </a:extLst>
          </p:cNvPr>
          <p:cNvSpPr txBox="1">
            <a:spLocks/>
          </p:cNvSpPr>
          <p:nvPr/>
        </p:nvSpPr>
        <p:spPr>
          <a:xfrm>
            <a:off x="615569" y="827913"/>
            <a:ext cx="8553831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485">
              <a:lnSpc>
                <a:spcPct val="100000"/>
              </a:lnSpc>
            </a:pPr>
            <a:r>
              <a:rPr lang="es-PA" sz="4000" dirty="0">
                <a:solidFill>
                  <a:srgbClr val="05B1C0"/>
                </a:solidFill>
                <a:latin typeface="Avenir Medium" panose="02000503020000020003" pitchFamily="2" charset="0"/>
              </a:rPr>
              <a:t>Descendientes de africanos en Cortes de</a:t>
            </a:r>
            <a:r>
              <a:rPr lang="es-PA" sz="4000" spc="-65" dirty="0">
                <a:solidFill>
                  <a:srgbClr val="05B1C0"/>
                </a:solidFill>
                <a:latin typeface="Avenir Medium" panose="02000503020000020003" pitchFamily="2" charset="0"/>
              </a:rPr>
              <a:t> </a:t>
            </a:r>
            <a:r>
              <a:rPr lang="es-PA" sz="4000" dirty="0">
                <a:solidFill>
                  <a:srgbClr val="05B1C0"/>
                </a:solidFill>
                <a:latin typeface="Avenir Medium" panose="02000503020000020003" pitchFamily="2" charset="0"/>
              </a:rPr>
              <a:t>Cádiz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20C0B4-780C-2D42-8B33-D6FFD190078B}"/>
              </a:ext>
            </a:extLst>
          </p:cNvPr>
          <p:cNvSpPr txBox="1"/>
          <p:nvPr/>
        </p:nvSpPr>
        <p:spPr>
          <a:xfrm>
            <a:off x="2133600" y="2438400"/>
            <a:ext cx="8801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sz="2000" dirty="0">
                <a:solidFill>
                  <a:srgbClr val="05B1C0"/>
                </a:solidFill>
                <a:latin typeface="Avenir Medium" panose="02000503020000020003" pitchFamily="2" charset="0"/>
              </a:rPr>
              <a:t>Demanda del derecho de descendientes de africanos a ser ciudadanos españoles.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sz="2000" dirty="0">
                <a:solidFill>
                  <a:srgbClr val="05B1C0"/>
                </a:solidFill>
                <a:latin typeface="Avenir Medium" panose="02000503020000020003" pitchFamily="2" charset="0"/>
              </a:rPr>
              <a:t>Cuba opuesta a liberar a personas esclavizadas (sistema basado en economia de plantacion).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sz="2000" dirty="0">
                <a:solidFill>
                  <a:srgbClr val="05B1C0"/>
                </a:solidFill>
                <a:latin typeface="Avenir Medium" panose="02000503020000020003" pitchFamily="2" charset="0"/>
              </a:rPr>
              <a:t>Florencio del Castillo cree conveniente derecho ciudadano extensivo a las castas.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sz="2000" dirty="0">
                <a:solidFill>
                  <a:srgbClr val="05B1C0"/>
                </a:solidFill>
                <a:latin typeface="Avenir Medium" panose="02000503020000020003" pitchFamily="2" charset="0"/>
              </a:rPr>
              <a:t>Ideas de libertad fueron retomadas por la Federacion Centroamericana. Abolicion 1824.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A" sz="2000" dirty="0">
                <a:solidFill>
                  <a:srgbClr val="05B1C0"/>
                </a:solidFill>
                <a:latin typeface="Avenir Medium" panose="02000503020000020003" pitchFamily="2" charset="0"/>
              </a:rPr>
              <a:t>Nueva Granada 1851.</a:t>
            </a:r>
          </a:p>
        </p:txBody>
      </p:sp>
    </p:spTree>
    <p:extLst>
      <p:ext uri="{BB962C8B-B14F-4D97-AF65-F5344CB8AC3E}">
        <p14:creationId xmlns:p14="http://schemas.microsoft.com/office/powerpoint/2010/main" val="186895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25E7A69-D3E5-D64D-9E69-FFED72AB53FB}"/>
              </a:ext>
            </a:extLst>
          </p:cNvPr>
          <p:cNvGrpSpPr/>
          <p:nvPr/>
        </p:nvGrpSpPr>
        <p:grpSpPr>
          <a:xfrm>
            <a:off x="2966035" y="1012317"/>
            <a:ext cx="7954033" cy="5509200"/>
            <a:chOff x="2991435" y="898017"/>
            <a:chExt cx="7954033" cy="5509200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E80C3739-0311-004C-AE65-FA8BA2557C88}"/>
                </a:ext>
              </a:extLst>
            </p:cNvPr>
            <p:cNvSpPr txBox="1"/>
            <p:nvPr/>
          </p:nvSpPr>
          <p:spPr>
            <a:xfrm>
              <a:off x="2991485" y="898017"/>
              <a:ext cx="181610" cy="4686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(1)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(2)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(3)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FC6C4B12-E8BF-3A4F-9F1A-D9DAE03780BE}"/>
                </a:ext>
              </a:extLst>
            </p:cNvPr>
            <p:cNvSpPr txBox="1"/>
            <p:nvPr/>
          </p:nvSpPr>
          <p:spPr>
            <a:xfrm>
              <a:off x="2991438" y="1477175"/>
              <a:ext cx="181610" cy="6216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(4)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(5)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(6)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(7)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9F38AF5-B105-8242-9028-9D1067B15895}"/>
                </a:ext>
              </a:extLst>
            </p:cNvPr>
            <p:cNvSpPr txBox="1"/>
            <p:nvPr/>
          </p:nvSpPr>
          <p:spPr>
            <a:xfrm>
              <a:off x="2991468" y="2209419"/>
              <a:ext cx="252095" cy="12312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(8)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(9)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1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0)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1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1)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1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2)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1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3)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1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4)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1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5)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FF12FDF-DE7B-4540-BA2C-CC0ECAA49B1A}"/>
                </a:ext>
              </a:extLst>
            </p:cNvPr>
            <p:cNvSpPr txBox="1"/>
            <p:nvPr/>
          </p:nvSpPr>
          <p:spPr>
            <a:xfrm>
              <a:off x="2991468" y="3550577"/>
              <a:ext cx="252095" cy="13830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1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6)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1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7)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1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8)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1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9)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2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0)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2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1)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2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2)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2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3)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2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4)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A3827AD-1539-644A-9BE8-47A5ED16099C}"/>
                </a:ext>
              </a:extLst>
            </p:cNvPr>
            <p:cNvSpPr txBox="1"/>
            <p:nvPr/>
          </p:nvSpPr>
          <p:spPr>
            <a:xfrm>
              <a:off x="2991485" y="5044059"/>
              <a:ext cx="252095" cy="4686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2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5)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2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6)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2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7)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00A94C6-7937-B94B-9FC5-217116484D5D}"/>
                </a:ext>
              </a:extLst>
            </p:cNvPr>
            <p:cNvSpPr txBox="1"/>
            <p:nvPr/>
          </p:nvSpPr>
          <p:spPr>
            <a:xfrm>
              <a:off x="2991468" y="5623979"/>
              <a:ext cx="252095" cy="3168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2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8)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2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9)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E3CD154-E283-664A-8E2E-6F69F26FB785}"/>
                </a:ext>
              </a:extLst>
            </p:cNvPr>
            <p:cNvSpPr txBox="1"/>
            <p:nvPr/>
          </p:nvSpPr>
          <p:spPr>
            <a:xfrm>
              <a:off x="2991435" y="6050699"/>
              <a:ext cx="252095" cy="31686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3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0)</a:t>
              </a:r>
              <a:endParaRPr sz="100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(</a:t>
              </a:r>
              <a:r>
                <a:rPr sz="1000" spc="-5" dirty="0">
                  <a:solidFill>
                    <a:srgbClr val="010000"/>
                  </a:solidFill>
                  <a:latin typeface="Arial"/>
                  <a:cs typeface="Arial"/>
                </a:rPr>
                <a:t>3</a:t>
              </a:r>
              <a:r>
                <a:rPr sz="1000" dirty="0">
                  <a:solidFill>
                    <a:srgbClr val="010000"/>
                  </a:solidFill>
                  <a:latin typeface="Arial"/>
                  <a:cs typeface="Arial"/>
                </a:rPr>
                <a:t>1)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081F813-65FE-AE41-BF73-8EB5D5595E80}"/>
                </a:ext>
              </a:extLst>
            </p:cNvPr>
            <p:cNvSpPr txBox="1"/>
            <p:nvPr/>
          </p:nvSpPr>
          <p:spPr>
            <a:xfrm>
              <a:off x="3334359" y="898017"/>
              <a:ext cx="7611109" cy="55092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800735">
                <a:lnSpc>
                  <a:spcPct val="100000"/>
                </a:lnSpc>
                <a:spcBef>
                  <a:spcPts val="1045"/>
                </a:spcBef>
              </a:pPr>
              <a:r>
                <a:rPr sz="1000" spc="-10" dirty="0" err="1">
                  <a:latin typeface="Arial"/>
                  <a:cs typeface="Arial"/>
                </a:rPr>
                <a:t>Mapa</a:t>
              </a:r>
              <a:r>
                <a:rPr sz="1000" spc="-10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de Guatemala. </a:t>
              </a:r>
              <a:r>
                <a:rPr sz="1000" spc="-10" dirty="0">
                  <a:latin typeface="Arial"/>
                  <a:cs typeface="Arial"/>
                </a:rPr>
                <a:t>(2000). </a:t>
              </a:r>
              <a:r>
                <a:rPr sz="1000" spc="-5" dirty="0">
                  <a:latin typeface="Arial"/>
                  <a:cs typeface="Arial"/>
                </a:rPr>
                <a:t>Perry </a:t>
              </a:r>
              <a:r>
                <a:rPr sz="1000" spc="-10" dirty="0">
                  <a:latin typeface="Arial"/>
                  <a:cs typeface="Arial"/>
                </a:rPr>
                <a:t>–Castañeda </a:t>
              </a:r>
              <a:r>
                <a:rPr sz="1000" spc="-5" dirty="0">
                  <a:latin typeface="Arial"/>
                  <a:cs typeface="Arial"/>
                </a:rPr>
                <a:t>Library </a:t>
              </a:r>
              <a:r>
                <a:rPr sz="1000" spc="-10" dirty="0">
                  <a:latin typeface="Arial"/>
                  <a:cs typeface="Arial"/>
                </a:rPr>
                <a:t>Map </a:t>
              </a:r>
              <a:r>
                <a:rPr sz="1000" spc="-5" dirty="0">
                  <a:latin typeface="Arial"/>
                  <a:cs typeface="Arial"/>
                </a:rPr>
                <a:t>Collection.En: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3"/>
                </a:rPr>
                <a:t>http://www.lib.utexas.edu/maps/americas.html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Santa Cruz, </a:t>
              </a:r>
              <a:r>
                <a:rPr sz="1000" spc="-10" dirty="0">
                  <a:latin typeface="Arial"/>
                  <a:cs typeface="Arial"/>
                </a:rPr>
                <a:t>Federico. </a:t>
              </a:r>
              <a:r>
                <a:rPr sz="1000" spc="-5" dirty="0">
                  <a:latin typeface="Arial"/>
                  <a:cs typeface="Arial"/>
                </a:rPr>
                <a:t>Foto </a:t>
              </a:r>
              <a:r>
                <a:rPr sz="1000" spc="-10" dirty="0">
                  <a:latin typeface="Arial"/>
                  <a:cs typeface="Arial"/>
                </a:rPr>
                <a:t>San Jeronimo. Google </a:t>
              </a:r>
              <a:r>
                <a:rPr sz="1000" spc="-5" dirty="0">
                  <a:latin typeface="Arial"/>
                  <a:cs typeface="Arial"/>
                </a:rPr>
                <a:t>Earth. </a:t>
              </a:r>
              <a:r>
                <a:rPr sz="1000" spc="-10" dirty="0">
                  <a:latin typeface="Arial"/>
                  <a:cs typeface="Arial"/>
                </a:rPr>
                <a:t>En:</a:t>
              </a:r>
              <a:r>
                <a:rPr sz="1000" spc="135" dirty="0">
                  <a:latin typeface="Arial"/>
                  <a:cs typeface="Arial"/>
                </a:rPr>
                <a:t> </a:t>
              </a:r>
              <a:r>
                <a:rPr sz="1000" u="sng" spc="-10" dirty="0">
                  <a:solidFill>
                    <a:srgbClr val="009A9A"/>
                  </a:solidFill>
                  <a:latin typeface="Arial"/>
                  <a:cs typeface="Arial"/>
                  <a:hlinkClick r:id="rId4"/>
                </a:rPr>
                <a:t>http://www.panoramio.com/photo/10423678</a:t>
              </a:r>
              <a:endParaRPr sz="1000" dirty="0">
                <a:latin typeface="Arial"/>
                <a:cs typeface="Arial"/>
              </a:endParaRPr>
            </a:p>
            <a:p>
              <a:pPr marL="12700" marR="62865">
                <a:lnSpc>
                  <a:spcPct val="80000"/>
                </a:lnSpc>
                <a:spcBef>
                  <a:spcPts val="240"/>
                </a:spcBef>
              </a:pPr>
              <a:r>
                <a:rPr sz="1000" spc="-5" dirty="0">
                  <a:latin typeface="Arial"/>
                  <a:cs typeface="Arial"/>
                </a:rPr>
                <a:t>Hierro </a:t>
              </a:r>
              <a:r>
                <a:rPr sz="1000" dirty="0">
                  <a:latin typeface="Arial"/>
                  <a:cs typeface="Arial"/>
                </a:rPr>
                <a:t>o </a:t>
              </a:r>
              <a:r>
                <a:rPr sz="1000" spc="-5" dirty="0">
                  <a:latin typeface="Arial"/>
                  <a:cs typeface="Arial"/>
                </a:rPr>
                <a:t>«Casimba». En: Cáceres, </a:t>
              </a:r>
              <a:r>
                <a:rPr sz="1000" dirty="0">
                  <a:latin typeface="Arial"/>
                  <a:cs typeface="Arial"/>
                </a:rPr>
                <a:t>R </a:t>
              </a:r>
              <a:r>
                <a:rPr sz="1000" spc="-5" dirty="0">
                  <a:latin typeface="Arial"/>
                  <a:cs typeface="Arial"/>
                </a:rPr>
                <a:t>(ed). </a:t>
              </a:r>
              <a:r>
                <a:rPr sz="1000" u="sng" spc="-5" dirty="0">
                  <a:latin typeface="Arial"/>
                  <a:cs typeface="Arial"/>
                </a:rPr>
                <a:t>Del Olvido </a:t>
              </a:r>
              <a:r>
                <a:rPr sz="1000" u="sng" dirty="0">
                  <a:latin typeface="Arial"/>
                  <a:cs typeface="Arial"/>
                </a:rPr>
                <a:t>a </a:t>
              </a:r>
              <a:r>
                <a:rPr sz="1000" u="sng" spc="-5" dirty="0">
                  <a:latin typeface="Arial"/>
                  <a:cs typeface="Arial"/>
                </a:rPr>
                <a:t>la Memoria: Esclavitud Resistencia </a:t>
              </a:r>
              <a:r>
                <a:rPr sz="1000" u="sng" dirty="0">
                  <a:latin typeface="Arial"/>
                  <a:cs typeface="Arial"/>
                </a:rPr>
                <a:t>y </a:t>
              </a:r>
              <a:r>
                <a:rPr sz="1000" u="sng" spc="-5" dirty="0">
                  <a:latin typeface="Arial"/>
                  <a:cs typeface="Arial"/>
                </a:rPr>
                <a:t>Cultura</a:t>
              </a:r>
              <a:r>
                <a:rPr sz="1000" spc="-5" dirty="0">
                  <a:latin typeface="Arial"/>
                  <a:cs typeface="Arial"/>
                </a:rPr>
                <a:t>. </a:t>
              </a:r>
              <a:r>
                <a:rPr sz="1000" spc="-10" dirty="0">
                  <a:latin typeface="Arial"/>
                  <a:cs typeface="Arial"/>
                </a:rPr>
                <a:t>San </a:t>
              </a:r>
              <a:r>
                <a:rPr sz="1000" spc="-5" dirty="0">
                  <a:latin typeface="Arial"/>
                  <a:cs typeface="Arial"/>
                </a:rPr>
                <a:t>José, C.R.: Oficina Regional  de la UNESCO para Centroamérica </a:t>
              </a:r>
              <a:r>
                <a:rPr sz="1000" dirty="0">
                  <a:latin typeface="Arial"/>
                  <a:cs typeface="Arial"/>
                </a:rPr>
                <a:t>y </a:t>
              </a:r>
              <a:r>
                <a:rPr sz="1000" spc="-5" dirty="0">
                  <a:latin typeface="Arial"/>
                  <a:cs typeface="Arial"/>
                </a:rPr>
                <a:t>Panamá, 2008.</a:t>
              </a:r>
              <a:r>
                <a:rPr sz="1000" spc="-45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p.7.</a:t>
              </a:r>
              <a:endParaRPr sz="1000" dirty="0">
                <a:latin typeface="Arial"/>
                <a:cs typeface="Arial"/>
              </a:endParaRPr>
            </a:p>
            <a:p>
              <a:pPr marL="12700" marR="75565" indent="-635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Fauque, Claude; Thiel, Marie-Josée. </a:t>
              </a:r>
              <a:r>
                <a:rPr sz="1000" u="sng" spc="-5" dirty="0">
                  <a:latin typeface="Arial"/>
                  <a:cs typeface="Arial"/>
                </a:rPr>
                <a:t>Les Routes de L’Esclavage: Histoire d’un très grand </a:t>
              </a:r>
              <a:r>
                <a:rPr sz="1000" u="sng" dirty="0">
                  <a:latin typeface="Arial"/>
                  <a:cs typeface="Arial"/>
                </a:rPr>
                <a:t>« </a:t>
              </a:r>
              <a:r>
                <a:rPr sz="1000" u="sng" spc="-5" dirty="0">
                  <a:latin typeface="Arial"/>
                  <a:cs typeface="Arial"/>
                </a:rPr>
                <a:t>dérangement </a:t>
              </a:r>
              <a:r>
                <a:rPr sz="1000" u="sng" dirty="0">
                  <a:latin typeface="Arial"/>
                  <a:cs typeface="Arial"/>
                </a:rPr>
                <a:t>». </a:t>
              </a:r>
              <a:r>
                <a:rPr sz="1000" spc="-5" dirty="0">
                  <a:latin typeface="Arial"/>
                  <a:cs typeface="Arial"/>
                </a:rPr>
                <a:t>Paris: Hermé, </a:t>
              </a:r>
              <a:r>
                <a:rPr sz="1000" spc="-10" dirty="0">
                  <a:latin typeface="Arial"/>
                  <a:cs typeface="Arial"/>
                </a:rPr>
                <a:t>2004. p.85.  </a:t>
              </a:r>
              <a:r>
                <a:rPr sz="1000" spc="-5" dirty="0">
                  <a:latin typeface="Arial"/>
                  <a:cs typeface="Arial"/>
                </a:rPr>
                <a:t>Ibid,</a:t>
              </a:r>
              <a:r>
                <a:rPr sz="1000" spc="-95" dirty="0">
                  <a:latin typeface="Arial"/>
                  <a:cs typeface="Arial"/>
                </a:rPr>
                <a:t> </a:t>
              </a:r>
              <a:r>
                <a:rPr sz="1000" spc="-10" dirty="0">
                  <a:latin typeface="Arial"/>
                  <a:cs typeface="Arial"/>
                </a:rPr>
                <a:t>p.67.</a:t>
              </a:r>
              <a:endParaRPr sz="1000" dirty="0">
                <a:latin typeface="Arial"/>
                <a:cs typeface="Arial"/>
              </a:endParaRPr>
            </a:p>
            <a:p>
              <a:pPr marL="12700" marR="5569585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Ibarra, </a:t>
              </a:r>
              <a:r>
                <a:rPr sz="1000" dirty="0">
                  <a:latin typeface="Arial"/>
                  <a:cs typeface="Arial"/>
                </a:rPr>
                <a:t>D. </a:t>
              </a:r>
              <a:r>
                <a:rPr sz="1000" spc="-5" dirty="0">
                  <a:latin typeface="Arial"/>
                  <a:cs typeface="Arial"/>
                </a:rPr>
                <a:t>Colección personal.</a:t>
              </a:r>
              <a:r>
                <a:rPr sz="1000" spc="-60" dirty="0">
                  <a:latin typeface="Arial"/>
                  <a:cs typeface="Arial"/>
                </a:rPr>
                <a:t> </a:t>
              </a:r>
              <a:r>
                <a:rPr sz="1000" spc="-10" dirty="0">
                  <a:latin typeface="Arial"/>
                  <a:cs typeface="Arial"/>
                </a:rPr>
                <a:t>2009.  </a:t>
              </a:r>
              <a:r>
                <a:rPr sz="1000" spc="-5" dirty="0">
                  <a:latin typeface="Arial"/>
                  <a:cs typeface="Arial"/>
                </a:rPr>
                <a:t>Mina de oro.</a:t>
              </a:r>
              <a:r>
                <a:rPr sz="1000" spc="195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En: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ts val="965"/>
                </a:lnSpc>
              </a:pPr>
              <a:r>
                <a:rPr sz="1000" u="sng" spc="-10" dirty="0">
                  <a:solidFill>
                    <a:srgbClr val="009A9A"/>
                  </a:solidFill>
                  <a:latin typeface="Arial"/>
                  <a:cs typeface="Arial"/>
                  <a:hlinkClick r:id="rId5"/>
                </a:rPr>
                <a:t>http://www.bedri.es/Fotografias/Fotografias_de_Asturias/Fotografias_de_Cangas_del_Narcea/Fotografias_de_Cangas_del_Narcea.htm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spc="-10" dirty="0">
                  <a:latin typeface="Arial"/>
                  <a:cs typeface="Arial"/>
                </a:rPr>
                <a:t>Ganado.  En:</a:t>
              </a:r>
              <a:r>
                <a:rPr sz="1000" spc="-15" dirty="0">
                  <a:latin typeface="Arial"/>
                  <a:cs typeface="Arial"/>
                </a:rPr>
                <a:t> </a:t>
              </a:r>
              <a:r>
                <a:rPr sz="1000" u="sng" spc="-10" dirty="0">
                  <a:solidFill>
                    <a:srgbClr val="009A9A"/>
                  </a:solidFill>
                  <a:latin typeface="Arial"/>
                  <a:cs typeface="Arial"/>
                  <a:hlinkClick r:id="rId6"/>
                </a:rPr>
                <a:t>http://www.ucol.mx/universidad/delegaciones/delegacion2/img/ganado1.jpg</a:t>
              </a:r>
              <a:endParaRPr sz="1000" dirty="0">
                <a:latin typeface="Arial"/>
                <a:cs typeface="Arial"/>
              </a:endParaRPr>
            </a:p>
            <a:p>
              <a:pPr marL="12700" marR="40005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Fauque, Claude; Thiel, Marie-Josée. </a:t>
              </a:r>
              <a:r>
                <a:rPr sz="1000" u="sng" spc="-5" dirty="0">
                  <a:latin typeface="Arial"/>
                  <a:cs typeface="Arial"/>
                </a:rPr>
                <a:t>Les Routes de L’Esclavage: Histoire d’un très grand </a:t>
              </a:r>
              <a:r>
                <a:rPr sz="1000" u="sng" dirty="0">
                  <a:latin typeface="Arial"/>
                  <a:cs typeface="Arial"/>
                </a:rPr>
                <a:t>« </a:t>
              </a:r>
              <a:r>
                <a:rPr sz="1000" u="sng" spc="-5" dirty="0">
                  <a:latin typeface="Arial"/>
                  <a:cs typeface="Arial"/>
                </a:rPr>
                <a:t>dérangement </a:t>
              </a:r>
              <a:r>
                <a:rPr sz="1000" u="sng" dirty="0">
                  <a:latin typeface="Arial"/>
                  <a:cs typeface="Arial"/>
                </a:rPr>
                <a:t>». </a:t>
              </a:r>
              <a:r>
                <a:rPr sz="1000" spc="-5" dirty="0">
                  <a:latin typeface="Arial"/>
                  <a:cs typeface="Arial"/>
                </a:rPr>
                <a:t>Paris: Hermé, </a:t>
              </a:r>
              <a:r>
                <a:rPr sz="1000" spc="-10" dirty="0">
                  <a:latin typeface="Arial"/>
                  <a:cs typeface="Arial"/>
                </a:rPr>
                <a:t>2004. </a:t>
              </a:r>
              <a:r>
                <a:rPr sz="1000" dirty="0">
                  <a:latin typeface="Arial"/>
                  <a:cs typeface="Arial"/>
                </a:rPr>
                <a:t>p. </a:t>
              </a:r>
              <a:r>
                <a:rPr sz="1000" spc="-5" dirty="0">
                  <a:latin typeface="Arial"/>
                  <a:cs typeface="Arial"/>
                </a:rPr>
                <a:t>31.  Ibid, </a:t>
              </a:r>
              <a:r>
                <a:rPr sz="1000" dirty="0">
                  <a:latin typeface="Arial"/>
                  <a:cs typeface="Arial"/>
                </a:rPr>
                <a:t>p.</a:t>
              </a:r>
              <a:r>
                <a:rPr sz="1000" spc="-110" dirty="0">
                  <a:latin typeface="Arial"/>
                  <a:cs typeface="Arial"/>
                </a:rPr>
                <a:t> </a:t>
              </a:r>
              <a:r>
                <a:rPr sz="1000" spc="-10" dirty="0">
                  <a:latin typeface="Arial"/>
                  <a:cs typeface="Arial"/>
                </a:rPr>
                <a:t>93.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Ibid, </a:t>
              </a:r>
              <a:r>
                <a:rPr sz="1000" dirty="0">
                  <a:latin typeface="Arial"/>
                  <a:cs typeface="Arial"/>
                </a:rPr>
                <a:t>p.</a:t>
              </a:r>
              <a:r>
                <a:rPr sz="1000" spc="-110" dirty="0">
                  <a:latin typeface="Arial"/>
                  <a:cs typeface="Arial"/>
                </a:rPr>
                <a:t> </a:t>
              </a:r>
              <a:r>
                <a:rPr sz="1000" spc="-10" dirty="0">
                  <a:latin typeface="Arial"/>
                  <a:cs typeface="Arial"/>
                </a:rPr>
                <a:t>14.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Ibid, </a:t>
              </a:r>
              <a:r>
                <a:rPr sz="1000" dirty="0">
                  <a:latin typeface="Arial"/>
                  <a:cs typeface="Arial"/>
                </a:rPr>
                <a:t>p.</a:t>
              </a:r>
              <a:r>
                <a:rPr sz="1000" spc="-114" dirty="0">
                  <a:latin typeface="Arial"/>
                  <a:cs typeface="Arial"/>
                </a:rPr>
                <a:t> </a:t>
              </a:r>
              <a:r>
                <a:rPr sz="1000" spc="-10" dirty="0">
                  <a:latin typeface="Arial"/>
                  <a:cs typeface="Arial"/>
                </a:rPr>
                <a:t>146.</a:t>
              </a:r>
              <a:endParaRPr sz="1000" dirty="0">
                <a:latin typeface="Arial"/>
                <a:cs typeface="Arial"/>
              </a:endParaRPr>
            </a:p>
            <a:p>
              <a:pPr marL="12700" marR="115570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Mapa Modificado Centroamérica. (2002). Perry –Castañeda Library Map </a:t>
              </a:r>
              <a:r>
                <a:rPr sz="1000" spc="-10" dirty="0">
                  <a:latin typeface="Arial"/>
                  <a:cs typeface="Arial"/>
                </a:rPr>
                <a:t>Collection.En: </a:t>
              </a:r>
              <a:r>
                <a:rPr sz="1000" spc="-10" dirty="0">
                  <a:latin typeface="Arial"/>
                  <a:cs typeface="Arial"/>
                  <a:hlinkClick r:id="rId3"/>
                </a:rPr>
                <a:t>http://www.lib.utexas.edu/maps/americas.html </a:t>
              </a:r>
              <a:r>
                <a:rPr sz="1000" spc="-10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Mapa de Guatemala. (2000).</a:t>
              </a:r>
              <a:r>
                <a:rPr sz="1000" spc="-80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Ibid.</a:t>
              </a:r>
              <a:endParaRPr sz="1000" dirty="0">
                <a:latin typeface="Arial"/>
                <a:cs typeface="Arial"/>
              </a:endParaRPr>
            </a:p>
            <a:p>
              <a:pPr marL="12700" marR="64769" indent="-635">
                <a:lnSpc>
                  <a:spcPct val="79800"/>
                </a:lnSpc>
                <a:spcBef>
                  <a:spcPts val="240"/>
                </a:spcBef>
              </a:pPr>
              <a:r>
                <a:rPr sz="1000" spc="-5" dirty="0">
                  <a:latin typeface="Arial"/>
                  <a:cs typeface="Arial"/>
                </a:rPr>
                <a:t>Plano de Black River. Cáceres, Rina (Ed.) </a:t>
              </a:r>
              <a:r>
                <a:rPr sz="1000" u="sng" dirty="0">
                  <a:latin typeface="Arial"/>
                  <a:cs typeface="Arial"/>
                </a:rPr>
                <a:t>Del </a:t>
              </a:r>
              <a:r>
                <a:rPr sz="1000" u="sng" spc="-5" dirty="0">
                  <a:latin typeface="Arial"/>
                  <a:cs typeface="Arial"/>
                </a:rPr>
                <a:t>Olvido </a:t>
              </a:r>
              <a:r>
                <a:rPr sz="1000" u="sng" dirty="0">
                  <a:latin typeface="Arial"/>
                  <a:cs typeface="Arial"/>
                </a:rPr>
                <a:t>a </a:t>
              </a:r>
              <a:r>
                <a:rPr sz="1000" u="sng" spc="-5" dirty="0">
                  <a:latin typeface="Arial"/>
                  <a:cs typeface="Arial"/>
                </a:rPr>
                <a:t>la Memoria: Esclavitud, resistencia </a:t>
              </a:r>
              <a:r>
                <a:rPr sz="1000" u="sng" dirty="0">
                  <a:latin typeface="Arial"/>
                  <a:cs typeface="Arial"/>
                </a:rPr>
                <a:t>y </a:t>
              </a:r>
              <a:r>
                <a:rPr sz="1000" u="sng" spc="-5" dirty="0">
                  <a:latin typeface="Arial"/>
                  <a:cs typeface="Arial"/>
                </a:rPr>
                <a:t>cultura</a:t>
              </a:r>
              <a:r>
                <a:rPr sz="1000" spc="-5" dirty="0">
                  <a:latin typeface="Arial"/>
                  <a:cs typeface="Arial"/>
                </a:rPr>
                <a:t>. San José, C.R.: Oficina Regional  de la UNESCO para Centroamérica </a:t>
              </a:r>
              <a:r>
                <a:rPr sz="1000" dirty="0">
                  <a:latin typeface="Arial"/>
                  <a:cs typeface="Arial"/>
                </a:rPr>
                <a:t>y </a:t>
              </a:r>
              <a:r>
                <a:rPr sz="1000" spc="-5" dirty="0">
                  <a:latin typeface="Arial"/>
                  <a:cs typeface="Arial"/>
                </a:rPr>
                <a:t>Panamá, 2008.</a:t>
              </a:r>
              <a:r>
                <a:rPr sz="1000" spc="220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p.17.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Mapa Modificado</a:t>
              </a:r>
              <a:r>
                <a:rPr sz="1000" spc="-75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Centroamérica</a:t>
              </a:r>
              <a:endParaRPr sz="1000" dirty="0">
                <a:latin typeface="Arial"/>
                <a:cs typeface="Arial"/>
              </a:endParaRPr>
            </a:p>
            <a:p>
              <a:pPr marL="12700" marR="1706880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Bosque caoba. Última visita: 30 enero de 2009. En: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7"/>
                </a:rPr>
                <a:t>http://chechem.iquebec.com/Chechem_wood-ca.html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Tortuga carey. Última visita: 30 enero de 2009.  En: </a:t>
              </a:r>
              <a:r>
                <a:rPr sz="1000" spc="90" dirty="0">
                  <a:latin typeface="Arial"/>
                  <a:cs typeface="Arial"/>
                </a:rPr>
                <a:t> </a:t>
              </a:r>
              <a:r>
                <a:rPr sz="1000" u="sng" spc="-10" dirty="0">
                  <a:solidFill>
                    <a:srgbClr val="009A9A"/>
                  </a:solidFill>
                  <a:latin typeface="Arial"/>
                  <a:cs typeface="Arial"/>
                  <a:hlinkClick r:id="rId8"/>
                </a:rPr>
                <a:t>http://www.navyturtle.blogspot.com/</a:t>
              </a:r>
              <a:endParaRPr sz="1000" dirty="0">
                <a:latin typeface="Arial"/>
                <a:cs typeface="Arial"/>
              </a:endParaRPr>
            </a:p>
            <a:p>
              <a:pPr marL="12700" marR="34290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Foto Modificada Corona. Tomada de: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9"/>
                </a:rPr>
                <a:t>http://retratosdelahistoria.lacoctelera.net/post/2006/12/31/aquien-robo-joyas-la-corona-espanola-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Mapa</a:t>
              </a:r>
              <a:r>
                <a:rPr sz="1000" spc="-80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Latinoamérica.</a:t>
              </a:r>
              <a:endParaRPr sz="1000" dirty="0">
                <a:latin typeface="Arial"/>
                <a:cs typeface="Arial"/>
              </a:endParaRPr>
            </a:p>
            <a:p>
              <a:pPr marL="12700" marR="40005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Fauque, Claude; Thiel, Marie-Josée. </a:t>
              </a:r>
              <a:r>
                <a:rPr sz="1000" u="sng" spc="-5" dirty="0">
                  <a:latin typeface="Arial"/>
                  <a:cs typeface="Arial"/>
                </a:rPr>
                <a:t>Les Routes de L’Esclavage: Histoire d’un très grand </a:t>
              </a:r>
              <a:r>
                <a:rPr sz="1000" u="sng" dirty="0">
                  <a:latin typeface="Arial"/>
                  <a:cs typeface="Arial"/>
                </a:rPr>
                <a:t>« </a:t>
              </a:r>
              <a:r>
                <a:rPr sz="1000" u="sng" spc="-5" dirty="0">
                  <a:latin typeface="Arial"/>
                  <a:cs typeface="Arial"/>
                </a:rPr>
                <a:t>dérangement </a:t>
              </a:r>
              <a:r>
                <a:rPr sz="1000" u="sng" dirty="0">
                  <a:latin typeface="Arial"/>
                  <a:cs typeface="Arial"/>
                </a:rPr>
                <a:t>». </a:t>
              </a:r>
              <a:r>
                <a:rPr sz="1000" spc="-5" dirty="0">
                  <a:latin typeface="Arial"/>
                  <a:cs typeface="Arial"/>
                </a:rPr>
                <a:t>Paris: Hermé, </a:t>
              </a:r>
              <a:r>
                <a:rPr sz="1000" spc="-10" dirty="0">
                  <a:latin typeface="Arial"/>
                  <a:cs typeface="Arial"/>
                </a:rPr>
                <a:t>2004. </a:t>
              </a:r>
              <a:r>
                <a:rPr sz="1000" dirty="0">
                  <a:latin typeface="Arial"/>
                  <a:cs typeface="Arial"/>
                </a:rPr>
                <a:t>p. </a:t>
              </a:r>
              <a:r>
                <a:rPr sz="1000" spc="-5" dirty="0">
                  <a:latin typeface="Arial"/>
                  <a:cs typeface="Arial"/>
                </a:rPr>
                <a:t>98.  Idem.</a:t>
              </a:r>
              <a:endParaRPr sz="1000" dirty="0">
                <a:latin typeface="Arial"/>
                <a:cs typeface="Arial"/>
              </a:endParaRPr>
            </a:p>
            <a:p>
              <a:pPr marL="12700" marR="3642995" indent="-635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Silimba. Última visita 30 enero de 2009. En: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10"/>
                </a:rPr>
                <a:t>www.southwest.msus.edu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Timbila. Última visita 30 enero de 2009.</a:t>
              </a:r>
              <a:r>
                <a:rPr sz="1000" spc="-65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En: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ts val="960"/>
                </a:lnSpc>
              </a:pP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</a:rPr>
                <a:t>http://www.marimbalafon.com/version_anglaise/artistes.php?id=4&amp;lien=1&amp;file=Artists%20/%20Bands&amp;annuler=List</a:t>
              </a:r>
              <a:endParaRPr sz="1000" dirty="0">
                <a:latin typeface="Arial"/>
                <a:cs typeface="Arial"/>
              </a:endParaRPr>
            </a:p>
            <a:p>
              <a:pPr marL="12700" marR="935990">
                <a:lnSpc>
                  <a:spcPct val="100000"/>
                </a:lnSpc>
              </a:pPr>
              <a:r>
                <a:rPr sz="1000" spc="-5" dirty="0">
                  <a:latin typeface="Arial"/>
                  <a:cs typeface="Arial"/>
                </a:rPr>
                <a:t>Quijongo. Última visita </a:t>
              </a:r>
              <a:r>
                <a:rPr sz="1000" dirty="0">
                  <a:latin typeface="Arial"/>
                  <a:cs typeface="Arial"/>
                </a:rPr>
                <a:t>6 </a:t>
              </a:r>
              <a:r>
                <a:rPr sz="1000" spc="-5" dirty="0">
                  <a:latin typeface="Arial"/>
                  <a:cs typeface="Arial"/>
                </a:rPr>
                <a:t>marzo 2009. En: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11"/>
                </a:rPr>
                <a:t>http://www.grupotiquicia.org/folklore/instrumentos-coloniales.html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Zambomba. Última visita </a:t>
              </a:r>
              <a:r>
                <a:rPr sz="1000" dirty="0">
                  <a:latin typeface="Arial"/>
                  <a:cs typeface="Arial"/>
                </a:rPr>
                <a:t>6 </a:t>
              </a:r>
              <a:r>
                <a:rPr sz="1000" spc="-5" dirty="0">
                  <a:latin typeface="Arial"/>
                  <a:cs typeface="Arial"/>
                </a:rPr>
                <a:t>marzo 2009. En:</a:t>
              </a:r>
              <a:r>
                <a:rPr sz="1000" spc="-25" dirty="0">
                  <a:latin typeface="Arial"/>
                  <a:cs typeface="Arial"/>
                </a:rPr>
                <a:t> </a:t>
              </a:r>
              <a:r>
                <a:rPr sz="1000" u="sng" spc="-5" dirty="0">
                  <a:solidFill>
                    <a:srgbClr val="009A9A"/>
                  </a:solidFill>
                  <a:latin typeface="Arial"/>
                  <a:cs typeface="Arial"/>
                  <a:hlinkClick r:id="rId12"/>
                </a:rPr>
                <a:t>http://mariajesuscamino.cantabriamusical.com/galeria/membranfonos.html</a:t>
              </a:r>
              <a:endParaRPr sz="1000" dirty="0">
                <a:latin typeface="Arial"/>
                <a:cs typeface="Arial"/>
              </a:endParaRPr>
            </a:p>
            <a:p>
              <a:pPr marL="12700" marR="249554">
                <a:lnSpc>
                  <a:spcPts val="969"/>
                </a:lnSpc>
                <a:spcBef>
                  <a:spcPts val="220"/>
                </a:spcBef>
              </a:pPr>
              <a:r>
                <a:rPr sz="1000" spc="-5" dirty="0">
                  <a:latin typeface="Arial"/>
                  <a:cs typeface="Arial"/>
                </a:rPr>
                <a:t>Fauque, Claude; Thiel, Marie-Josée. </a:t>
              </a:r>
              <a:r>
                <a:rPr sz="1000" u="sng" spc="-5" dirty="0">
                  <a:latin typeface="Arial"/>
                  <a:cs typeface="Arial"/>
                </a:rPr>
                <a:t>Les Routes de L’Esclavage: Histoire d’un très grand </a:t>
              </a:r>
              <a:r>
                <a:rPr sz="1000" u="sng" dirty="0">
                  <a:latin typeface="Arial"/>
                  <a:cs typeface="Arial"/>
                </a:rPr>
                <a:t>« </a:t>
              </a:r>
              <a:r>
                <a:rPr sz="1000" u="sng" spc="-5" dirty="0">
                  <a:latin typeface="Arial"/>
                  <a:cs typeface="Arial"/>
                </a:rPr>
                <a:t>dérangement </a:t>
              </a:r>
              <a:r>
                <a:rPr sz="1000" u="sng" dirty="0">
                  <a:latin typeface="Arial"/>
                  <a:cs typeface="Arial"/>
                </a:rPr>
                <a:t>». </a:t>
              </a:r>
              <a:r>
                <a:rPr sz="1000" spc="-5" dirty="0">
                  <a:latin typeface="Arial"/>
                  <a:cs typeface="Arial"/>
                </a:rPr>
                <a:t>Paris: Hermé, </a:t>
              </a:r>
              <a:r>
                <a:rPr sz="1000" spc="-10" dirty="0">
                  <a:latin typeface="Arial"/>
                  <a:cs typeface="Arial"/>
                </a:rPr>
                <a:t>2004. </a:t>
              </a:r>
              <a:r>
                <a:rPr sz="1000" dirty="0">
                  <a:latin typeface="Arial"/>
                  <a:cs typeface="Arial"/>
                </a:rPr>
                <a:t>p.  </a:t>
              </a:r>
              <a:r>
                <a:rPr sz="1000" spc="-10" dirty="0">
                  <a:latin typeface="Arial"/>
                  <a:cs typeface="Arial"/>
                </a:rPr>
                <a:t>122.</a:t>
              </a:r>
              <a:endParaRPr sz="10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sz="1000" spc="-5" dirty="0">
                  <a:latin typeface="Arial"/>
                  <a:cs typeface="Arial"/>
                </a:rPr>
                <a:t>Ibid.</a:t>
              </a:r>
              <a:r>
                <a:rPr sz="1000" spc="-95" dirty="0">
                  <a:latin typeface="Arial"/>
                  <a:cs typeface="Arial"/>
                </a:rPr>
                <a:t> </a:t>
              </a:r>
              <a:r>
                <a:rPr sz="1000" spc="-10" dirty="0">
                  <a:latin typeface="Arial"/>
                  <a:cs typeface="Arial"/>
                </a:rPr>
                <a:t>p.131.</a:t>
              </a:r>
              <a:endParaRPr sz="1000" dirty="0">
                <a:latin typeface="Arial"/>
                <a:cs typeface="Arial"/>
              </a:endParaRPr>
            </a:p>
            <a:p>
              <a:pPr marL="12700" marR="179070">
                <a:lnSpc>
                  <a:spcPct val="79900"/>
                </a:lnSpc>
                <a:spcBef>
                  <a:spcPts val="240"/>
                </a:spcBef>
              </a:pPr>
              <a:r>
                <a:rPr sz="1000" spc="-5" dirty="0">
                  <a:latin typeface="Arial"/>
                  <a:cs typeface="Arial"/>
                </a:rPr>
                <a:t>Catedral Antigua Guatemala. Cáceres, Rina (Ed.) </a:t>
              </a:r>
              <a:r>
                <a:rPr sz="1000" u="sng" spc="-10" dirty="0">
                  <a:latin typeface="Arial"/>
                  <a:cs typeface="Arial"/>
                </a:rPr>
                <a:t>Del </a:t>
              </a:r>
              <a:r>
                <a:rPr sz="1000" u="sng" spc="-5" dirty="0">
                  <a:latin typeface="Arial"/>
                  <a:cs typeface="Arial"/>
                </a:rPr>
                <a:t>Olvido </a:t>
              </a:r>
              <a:r>
                <a:rPr sz="1000" u="sng" dirty="0">
                  <a:latin typeface="Arial"/>
                  <a:cs typeface="Arial"/>
                </a:rPr>
                <a:t>a </a:t>
              </a:r>
              <a:r>
                <a:rPr sz="1000" u="sng" spc="-5" dirty="0">
                  <a:latin typeface="Arial"/>
                  <a:cs typeface="Arial"/>
                </a:rPr>
                <a:t>la Memoria: Esclavitud, resistencia </a:t>
              </a:r>
              <a:r>
                <a:rPr sz="1000" u="sng" dirty="0">
                  <a:latin typeface="Arial"/>
                  <a:cs typeface="Arial"/>
                </a:rPr>
                <a:t>y </a:t>
              </a:r>
              <a:r>
                <a:rPr sz="1000" u="sng" spc="-5" dirty="0">
                  <a:latin typeface="Arial"/>
                  <a:cs typeface="Arial"/>
                </a:rPr>
                <a:t>cultura</a:t>
              </a:r>
              <a:r>
                <a:rPr sz="1000" spc="-5" dirty="0">
                  <a:latin typeface="Arial"/>
                  <a:cs typeface="Arial"/>
                </a:rPr>
                <a:t>. San José, C.R.: Oficina  Regional de la UNESCO para Centroamérica </a:t>
              </a:r>
              <a:r>
                <a:rPr sz="1000" dirty="0">
                  <a:latin typeface="Arial"/>
                  <a:cs typeface="Arial"/>
                </a:rPr>
                <a:t>y </a:t>
              </a:r>
              <a:r>
                <a:rPr sz="1000" spc="-5" dirty="0">
                  <a:latin typeface="Arial"/>
                  <a:cs typeface="Arial"/>
                </a:rPr>
                <a:t>Panamá, 2008.</a:t>
              </a:r>
              <a:r>
                <a:rPr sz="1000" spc="225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p.48.</a:t>
              </a:r>
              <a:endParaRPr sz="1000" dirty="0">
                <a:latin typeface="Arial"/>
                <a:cs typeface="Arial"/>
              </a:endParaRPr>
            </a:p>
            <a:p>
              <a:pPr marL="12700" marR="5116830">
                <a:lnSpc>
                  <a:spcPct val="100000"/>
                </a:lnSpc>
              </a:pPr>
              <a:r>
                <a:rPr sz="1000" spc="-10" dirty="0">
                  <a:latin typeface="Arial"/>
                  <a:cs typeface="Arial"/>
                </a:rPr>
                <a:t>Ayuntamiento Antigua </a:t>
              </a:r>
              <a:r>
                <a:rPr sz="1000" spc="-5" dirty="0">
                  <a:latin typeface="Arial"/>
                  <a:cs typeface="Arial"/>
                </a:rPr>
                <a:t>Guatemala. </a:t>
              </a:r>
              <a:r>
                <a:rPr sz="1000" spc="-10" dirty="0">
                  <a:latin typeface="Arial"/>
                  <a:cs typeface="Arial"/>
                </a:rPr>
                <a:t>Ibid.p.46.  </a:t>
              </a:r>
              <a:r>
                <a:rPr sz="1000" spc="-5" dirty="0">
                  <a:latin typeface="Arial"/>
                  <a:cs typeface="Arial"/>
                </a:rPr>
                <a:t>Catedral de </a:t>
              </a:r>
              <a:r>
                <a:rPr sz="1000" spc="-10" dirty="0">
                  <a:latin typeface="Arial"/>
                  <a:cs typeface="Arial"/>
                </a:rPr>
                <a:t>León, NIcaragua. </a:t>
              </a:r>
              <a:r>
                <a:rPr sz="1000" spc="-5" dirty="0">
                  <a:latin typeface="Arial"/>
                  <a:cs typeface="Arial"/>
                </a:rPr>
                <a:t>Ibid</a:t>
              </a:r>
              <a:r>
                <a:rPr sz="1000" spc="-65" dirty="0">
                  <a:latin typeface="Arial"/>
                  <a:cs typeface="Arial"/>
                </a:rPr>
                <a:t> </a:t>
              </a:r>
              <a:r>
                <a:rPr sz="1000" spc="-10" dirty="0">
                  <a:latin typeface="Arial"/>
                  <a:cs typeface="Arial"/>
                </a:rPr>
                <a:t>p.49.</a:t>
              </a:r>
              <a:endParaRPr sz="1000" dirty="0">
                <a:latin typeface="Arial"/>
                <a:cs typeface="Arial"/>
              </a:endParaRP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D6512915-E01F-7E48-98E6-8F9B46D5BC18}"/>
              </a:ext>
            </a:extLst>
          </p:cNvPr>
          <p:cNvSpPr/>
          <p:nvPr/>
        </p:nvSpPr>
        <p:spPr>
          <a:xfrm>
            <a:off x="1844483" y="112686"/>
            <a:ext cx="8503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75840">
              <a:lnSpc>
                <a:spcPct val="100000"/>
              </a:lnSpc>
            </a:pPr>
            <a:r>
              <a:rPr lang="es-PA" sz="4000" b="1" spc="-5" dirty="0">
                <a:solidFill>
                  <a:srgbClr val="0184B7"/>
                </a:solidFill>
                <a:latin typeface="Avenir Black" panose="02000503020000020003" pitchFamily="2" charset="0"/>
                <a:cs typeface="Arial"/>
              </a:rPr>
              <a:t>Referencias de</a:t>
            </a:r>
            <a:r>
              <a:rPr lang="es-PA" sz="4000" b="1" spc="-10" dirty="0">
                <a:solidFill>
                  <a:srgbClr val="0184B7"/>
                </a:solidFill>
                <a:latin typeface="Avenir Black" panose="02000503020000020003" pitchFamily="2" charset="0"/>
                <a:cs typeface="Arial"/>
              </a:rPr>
              <a:t> </a:t>
            </a:r>
            <a:r>
              <a:rPr lang="es-PA" sz="4000" b="1" spc="-5" dirty="0">
                <a:solidFill>
                  <a:srgbClr val="0184B7"/>
                </a:solidFill>
                <a:latin typeface="Avenir Black" panose="02000503020000020003" pitchFamily="2" charset="0"/>
                <a:cs typeface="Arial"/>
              </a:rPr>
              <a:t>Imágenes</a:t>
            </a:r>
            <a:endParaRPr lang="es-PA" sz="4000" b="1" dirty="0">
              <a:solidFill>
                <a:srgbClr val="0184B7"/>
              </a:solidFill>
              <a:latin typeface="Avenir Black" panose="02000503020000020003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963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6512915-E01F-7E48-98E6-8F9B46D5BC18}"/>
              </a:ext>
            </a:extLst>
          </p:cNvPr>
          <p:cNvSpPr/>
          <p:nvPr/>
        </p:nvSpPr>
        <p:spPr>
          <a:xfrm>
            <a:off x="1844483" y="112686"/>
            <a:ext cx="8503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75840">
              <a:lnSpc>
                <a:spcPct val="100000"/>
              </a:lnSpc>
            </a:pPr>
            <a:r>
              <a:rPr lang="es-PA" sz="4000" b="1" spc="-5" dirty="0">
                <a:solidFill>
                  <a:srgbClr val="0184B7"/>
                </a:solidFill>
                <a:latin typeface="Avenir Black" panose="02000503020000020003" pitchFamily="2" charset="0"/>
                <a:cs typeface="Arial"/>
              </a:rPr>
              <a:t>Referencias de</a:t>
            </a:r>
            <a:r>
              <a:rPr lang="es-PA" sz="4000" b="1" spc="-10" dirty="0">
                <a:solidFill>
                  <a:srgbClr val="0184B7"/>
                </a:solidFill>
                <a:latin typeface="Avenir Black" panose="02000503020000020003" pitchFamily="2" charset="0"/>
                <a:cs typeface="Arial"/>
              </a:rPr>
              <a:t> </a:t>
            </a:r>
            <a:r>
              <a:rPr lang="es-PA" sz="4000" b="1" spc="-5" dirty="0">
                <a:solidFill>
                  <a:srgbClr val="0184B7"/>
                </a:solidFill>
                <a:latin typeface="Avenir Black" panose="02000503020000020003" pitchFamily="2" charset="0"/>
                <a:cs typeface="Arial"/>
              </a:rPr>
              <a:t>Imágenes</a:t>
            </a:r>
            <a:endParaRPr lang="es-PA" sz="4000" b="1" dirty="0">
              <a:solidFill>
                <a:srgbClr val="0184B7"/>
              </a:solidFill>
              <a:latin typeface="Avenir Black" panose="02000503020000020003" pitchFamily="2" charset="0"/>
              <a:cs typeface="Arial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70929CB6-6BE0-834C-B2B3-167E12478AED}"/>
              </a:ext>
            </a:extLst>
          </p:cNvPr>
          <p:cNvSpPr txBox="1"/>
          <p:nvPr/>
        </p:nvSpPr>
        <p:spPr>
          <a:xfrm>
            <a:off x="3265310" y="1073784"/>
            <a:ext cx="252095" cy="199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5)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6)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7)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8)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3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9)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0)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1)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2)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3)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(</a:t>
            </a:r>
            <a:r>
              <a:rPr sz="1000" spc="-5" dirty="0">
                <a:solidFill>
                  <a:srgbClr val="010000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010000"/>
                </a:solidFill>
                <a:latin typeface="Arial"/>
                <a:cs typeface="Arial"/>
              </a:rPr>
              <a:t>4)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FAB5C9AC-FF19-EE4A-A420-704024EF90A8}"/>
              </a:ext>
            </a:extLst>
          </p:cNvPr>
          <p:cNvSpPr txBox="1"/>
          <p:nvPr/>
        </p:nvSpPr>
        <p:spPr>
          <a:xfrm>
            <a:off x="3608261" y="1073784"/>
            <a:ext cx="6739255" cy="199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3192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Pereira </a:t>
            </a:r>
            <a:r>
              <a:rPr sz="1000" dirty="0">
                <a:latin typeface="Arial"/>
                <a:cs typeface="Arial"/>
              </a:rPr>
              <a:t>y </a:t>
            </a:r>
            <a:r>
              <a:rPr sz="1000" spc="-10" dirty="0">
                <a:latin typeface="Arial"/>
                <a:cs typeface="Arial"/>
              </a:rPr>
              <a:t>Castellón. En: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3"/>
              </a:rPr>
              <a:t>http://www.estrelladenicaragua.com/388-edicion/388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  <a:hlinkClick r:id="rId3"/>
              </a:rPr>
              <a:t>fotohistorica.html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José Dolores Estrada. En:</a:t>
            </a:r>
            <a:r>
              <a:rPr sz="1000" spc="165" dirty="0">
                <a:latin typeface="Arial"/>
                <a:cs typeface="Arial"/>
              </a:rPr>
              <a:t>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  <a:hlinkClick r:id="rId4"/>
              </a:rPr>
              <a:t>www.cancilleria.gob.ni/.../galery1/foto03_06.jpg</a:t>
            </a:r>
            <a:endParaRPr sz="1000">
              <a:latin typeface="Arial"/>
              <a:cs typeface="Arial"/>
            </a:endParaRPr>
          </a:p>
          <a:p>
            <a:pPr marL="12700" marR="273304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Rubén Darío. En: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5"/>
              </a:rPr>
              <a:t>http://www.grupoese.com.ni/2007/mar/08/politica.htm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Somoza Debayle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6"/>
              </a:rPr>
              <a:t>www.touring-costarica.com/somoza.jpg</a:t>
            </a:r>
            <a:endParaRPr sz="1000">
              <a:latin typeface="Arial"/>
              <a:cs typeface="Arial"/>
            </a:endParaRPr>
          </a:p>
          <a:p>
            <a:pPr marL="12700" marR="511175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Pablo Antonio </a:t>
            </a:r>
            <a:r>
              <a:rPr sz="1000" spc="-5" dirty="0">
                <a:latin typeface="Arial"/>
                <a:cs typeface="Arial"/>
              </a:rPr>
              <a:t>Cuadra. En: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  <a:hlinkClick r:id="rId7"/>
              </a:rPr>
              <a:t>http://archivo.elnuevodiario.com.ni/2002/enero/05-enero-2002/cultural/cultural2.html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Carlos Luis Fallas. </a:t>
            </a:r>
            <a:r>
              <a:rPr sz="1000" spc="-10" dirty="0">
                <a:latin typeface="Arial"/>
                <a:cs typeface="Arial"/>
              </a:rPr>
              <a:t>En: 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8"/>
              </a:rPr>
              <a:t>http://www.guiascostarica.com/myunai/calufa.htm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Oscar Arias. En: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9"/>
              </a:rPr>
              <a:t>http://www.eleconomista.es/economia/noticias/187353/03/07/Costa-Rica-la-Suiza-latinoamericana.html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Luis </a:t>
            </a:r>
            <a:r>
              <a:rPr sz="1000" spc="-10" dirty="0">
                <a:latin typeface="Arial"/>
                <a:cs typeface="Arial"/>
              </a:rPr>
              <a:t>Alberto Monge. </a:t>
            </a:r>
            <a:r>
              <a:rPr sz="1000" spc="-5" dirty="0">
                <a:latin typeface="Arial"/>
                <a:cs typeface="Arial"/>
              </a:rPr>
              <a:t>En: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10"/>
              </a:rPr>
              <a:t>www.pln.or.cr/galeria/lama01.jpg</a:t>
            </a:r>
            <a:endParaRPr sz="1000">
              <a:latin typeface="Arial"/>
              <a:cs typeface="Arial"/>
            </a:endParaRPr>
          </a:p>
          <a:p>
            <a:pPr marL="12700" marR="751205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Miguel Ángel Rodríguez. En: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  <a:hlinkClick r:id="rId11"/>
              </a:rPr>
              <a:t>http://news.bbc.co.uk/hi/spanish/latin_america/newsid_3783000/3783741.stm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Víctor Manuel Sanabria. En:</a:t>
            </a:r>
            <a:r>
              <a:rPr sz="1000" spc="125" dirty="0">
                <a:latin typeface="Arial"/>
                <a:cs typeface="Arial"/>
              </a:rPr>
              <a:t>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  <a:hlinkClick r:id="rId12"/>
              </a:rPr>
              <a:t>http://www.elespiritudel48.org/bio/bio03.htm</a:t>
            </a:r>
            <a:endParaRPr sz="1000">
              <a:latin typeface="Arial"/>
              <a:cs typeface="Arial"/>
            </a:endParaRPr>
          </a:p>
          <a:p>
            <a:pPr marL="12700" marR="244221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Germán Serrano Pinto. </a:t>
            </a:r>
            <a:r>
              <a:rPr sz="1000" spc="-10" dirty="0">
                <a:latin typeface="Arial"/>
                <a:cs typeface="Arial"/>
              </a:rPr>
              <a:t>En: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  <a:hlinkClick r:id="rId13"/>
              </a:rPr>
              <a:t>http://www.tiquicia.com/entrevistas/0002german/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María Isabel Carvajal. </a:t>
            </a:r>
            <a:r>
              <a:rPr sz="1000" spc="-10" dirty="0">
                <a:latin typeface="Arial"/>
                <a:cs typeface="Arial"/>
              </a:rPr>
              <a:t>En:</a:t>
            </a:r>
            <a:r>
              <a:rPr sz="1000" spc="145" dirty="0">
                <a:latin typeface="Arial"/>
                <a:cs typeface="Arial"/>
              </a:rPr>
              <a:t> </a:t>
            </a:r>
            <a:r>
              <a:rPr sz="1000" u="sng" spc="-10" dirty="0">
                <a:solidFill>
                  <a:srgbClr val="009A9A"/>
                </a:solidFill>
                <a:latin typeface="Arial"/>
                <a:cs typeface="Arial"/>
                <a:hlinkClick r:id="rId14"/>
              </a:rPr>
              <a:t>http://www.elespiritudel48.org/bio/bio14.htm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5" dirty="0">
                <a:latin typeface="Arial"/>
                <a:cs typeface="Arial"/>
              </a:rPr>
              <a:t>Rodrigo Carazo. En: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u="sng" spc="-5" dirty="0">
                <a:solidFill>
                  <a:srgbClr val="009A9A"/>
                </a:solidFill>
                <a:latin typeface="Arial"/>
                <a:cs typeface="Arial"/>
                <a:hlinkClick r:id="rId15"/>
              </a:rPr>
              <a:t>http://www.confidencial.com.ni/2005-434/politica2-434.htm</a:t>
            </a:r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29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ED44289-28EB-224A-A4A7-EDA1933608EF}"/>
              </a:ext>
            </a:extLst>
          </p:cNvPr>
          <p:cNvSpPr txBox="1">
            <a:spLocks/>
          </p:cNvSpPr>
          <p:nvPr/>
        </p:nvSpPr>
        <p:spPr>
          <a:xfrm>
            <a:off x="2638575" y="246565"/>
            <a:ext cx="938976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5335">
              <a:lnSpc>
                <a:spcPct val="100000"/>
              </a:lnSpc>
            </a:pPr>
            <a:r>
              <a:rPr lang="es-PA" sz="4000" b="1" i="1" dirty="0">
                <a:solidFill>
                  <a:srgbClr val="0184B7"/>
                </a:solidFill>
                <a:latin typeface="AVENIR BOOK OBLIQUE" panose="02000503020000020003" pitchFamily="2" charset="0"/>
              </a:rPr>
              <a:t>Hacienda San Jerónimo: Baja</a:t>
            </a:r>
            <a:r>
              <a:rPr lang="es-PA" sz="4000" b="1" i="1" spc="-80" dirty="0">
                <a:solidFill>
                  <a:srgbClr val="0184B7"/>
                </a:solidFill>
                <a:latin typeface="AVENIR BOOK OBLIQUE" panose="02000503020000020003" pitchFamily="2" charset="0"/>
              </a:rPr>
              <a:t> </a:t>
            </a:r>
            <a:r>
              <a:rPr lang="es-PA" sz="4000" b="1" i="1" dirty="0">
                <a:solidFill>
                  <a:srgbClr val="0184B7"/>
                </a:solidFill>
                <a:latin typeface="AVENIR BOOK OBLIQUE" panose="02000503020000020003" pitchFamily="2" charset="0"/>
              </a:rPr>
              <a:t>Verapaz</a:t>
            </a:r>
          </a:p>
        </p:txBody>
      </p:sp>
      <p:sp>
        <p:nvSpPr>
          <p:cNvPr id="3" name="object 19">
            <a:extLst>
              <a:ext uri="{FF2B5EF4-FFF2-40B4-BE49-F238E27FC236}">
                <a16:creationId xmlns:a16="http://schemas.microsoft.com/office/drawing/2014/main" id="{2DDC0527-966A-B74B-9348-140F387D75F0}"/>
              </a:ext>
            </a:extLst>
          </p:cNvPr>
          <p:cNvSpPr/>
          <p:nvPr/>
        </p:nvSpPr>
        <p:spPr>
          <a:xfrm>
            <a:off x="5705152" y="1472704"/>
            <a:ext cx="1179063" cy="966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8">
            <a:extLst>
              <a:ext uri="{FF2B5EF4-FFF2-40B4-BE49-F238E27FC236}">
                <a16:creationId xmlns:a16="http://schemas.microsoft.com/office/drawing/2014/main" id="{43DF8325-6E79-CA4B-81D4-1B6BF3BD1FEF}"/>
              </a:ext>
            </a:extLst>
          </p:cNvPr>
          <p:cNvSpPr txBox="1"/>
          <p:nvPr/>
        </p:nvSpPr>
        <p:spPr>
          <a:xfrm>
            <a:off x="2346700" y="1319469"/>
            <a:ext cx="2555358" cy="1272689"/>
          </a:xfrm>
          <a:prstGeom prst="roundRect">
            <a:avLst/>
          </a:prstGeom>
          <a:solidFill>
            <a:srgbClr val="C7611D"/>
          </a:solidFill>
          <a:ln w="9525">
            <a:noFill/>
          </a:ln>
        </p:spPr>
        <p:txBody>
          <a:bodyPr vert="horz" wrap="square" lIns="0" tIns="41910" rIns="0" bIns="0" rtlCol="0">
            <a:spAutoFit/>
          </a:bodyPr>
          <a:lstStyle/>
          <a:p>
            <a:pPr marL="307975" marR="303530" algn="ctr">
              <a:lnSpc>
                <a:spcPct val="100000"/>
              </a:lnSpc>
              <a:spcBef>
                <a:spcPts val="330"/>
              </a:spcBef>
            </a:pPr>
            <a:r>
              <a:rPr lang="es-MX" b="1" i="1" spc="-5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Africanos esclavizados con la</a:t>
            </a:r>
            <a:endParaRPr b="1" i="1" dirty="0">
              <a:solidFill>
                <a:schemeClr val="bg1"/>
              </a:solidFill>
              <a:latin typeface="AVENIR BOOK OBLIQUE" panose="02000503020000020003" pitchFamily="2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« </a:t>
            </a:r>
            <a:r>
              <a:rPr b="1" i="1" spc="-5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casimba</a:t>
            </a:r>
            <a:r>
              <a:rPr b="1" i="1" spc="-95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 </a:t>
            </a:r>
            <a:r>
              <a:rPr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»</a:t>
            </a:r>
          </a:p>
        </p:txBody>
      </p:sp>
      <p:sp>
        <p:nvSpPr>
          <p:cNvPr id="5" name="object 69">
            <a:extLst>
              <a:ext uri="{FF2B5EF4-FFF2-40B4-BE49-F238E27FC236}">
                <a16:creationId xmlns:a16="http://schemas.microsoft.com/office/drawing/2014/main" id="{63B6A3CC-1A56-AF44-83D4-2D19C55B9876}"/>
              </a:ext>
            </a:extLst>
          </p:cNvPr>
          <p:cNvSpPr/>
          <p:nvPr/>
        </p:nvSpPr>
        <p:spPr>
          <a:xfrm>
            <a:off x="5091781" y="1775474"/>
            <a:ext cx="423648" cy="360680"/>
          </a:xfrm>
          <a:custGeom>
            <a:avLst/>
            <a:gdLst/>
            <a:ahLst/>
            <a:cxnLst/>
            <a:rect l="l" t="t" r="r" b="b"/>
            <a:pathLst>
              <a:path w="432435" h="360680">
                <a:moveTo>
                  <a:pt x="323850" y="270510"/>
                </a:moveTo>
                <a:lnTo>
                  <a:pt x="323850" y="89916"/>
                </a:lnTo>
                <a:lnTo>
                  <a:pt x="0" y="89916"/>
                </a:lnTo>
                <a:lnTo>
                  <a:pt x="0" y="270510"/>
                </a:lnTo>
                <a:lnTo>
                  <a:pt x="323850" y="270510"/>
                </a:lnTo>
                <a:close/>
              </a:path>
              <a:path w="432435" h="360680">
                <a:moveTo>
                  <a:pt x="432053" y="180594"/>
                </a:moveTo>
                <a:lnTo>
                  <a:pt x="323850" y="0"/>
                </a:lnTo>
                <a:lnTo>
                  <a:pt x="323850" y="360426"/>
                </a:lnTo>
                <a:lnTo>
                  <a:pt x="432053" y="180594"/>
                </a:lnTo>
                <a:close/>
              </a:path>
            </a:pathLst>
          </a:custGeom>
          <a:solidFill>
            <a:srgbClr val="C7611D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BBF1747-C9E6-5148-8ACA-629E5123F564}"/>
              </a:ext>
            </a:extLst>
          </p:cNvPr>
          <p:cNvGrpSpPr/>
          <p:nvPr/>
        </p:nvGrpSpPr>
        <p:grpSpPr>
          <a:xfrm>
            <a:off x="8809600" y="3429000"/>
            <a:ext cx="1920921" cy="3189944"/>
            <a:chOff x="7962328" y="3210856"/>
            <a:chExt cx="1920921" cy="3189944"/>
          </a:xfrm>
        </p:grpSpPr>
        <p:sp>
          <p:nvSpPr>
            <p:cNvPr id="11" name="Rectángulo redondeado 10">
              <a:extLst>
                <a:ext uri="{FF2B5EF4-FFF2-40B4-BE49-F238E27FC236}">
                  <a16:creationId xmlns:a16="http://schemas.microsoft.com/office/drawing/2014/main" id="{BA682E16-1C0F-CA44-ACF0-D2623820A849}"/>
                </a:ext>
              </a:extLst>
            </p:cNvPr>
            <p:cNvSpPr/>
            <p:nvPr/>
          </p:nvSpPr>
          <p:spPr>
            <a:xfrm>
              <a:off x="8055430" y="3269254"/>
              <a:ext cx="1827819" cy="3131546"/>
            </a:xfrm>
            <a:prstGeom prst="roundRect">
              <a:avLst/>
            </a:prstGeom>
            <a:solidFill>
              <a:srgbClr val="C7611D">
                <a:alpha val="5009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7" name="object 72">
              <a:extLst>
                <a:ext uri="{FF2B5EF4-FFF2-40B4-BE49-F238E27FC236}">
                  <a16:creationId xmlns:a16="http://schemas.microsoft.com/office/drawing/2014/main" id="{81BFAD2D-DFB3-8245-B196-7B9359AF4447}"/>
                </a:ext>
              </a:extLst>
            </p:cNvPr>
            <p:cNvSpPr/>
            <p:nvPr/>
          </p:nvSpPr>
          <p:spPr>
            <a:xfrm>
              <a:off x="7962328" y="3210856"/>
              <a:ext cx="1863852" cy="3131546"/>
            </a:xfrm>
            <a:prstGeom prst="roundRect">
              <a:avLst/>
            </a:prstGeom>
            <a:blipFill>
              <a:blip r:embed="rId4" cstate="print"/>
              <a:stretch>
                <a:fillRect t="526"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74">
            <a:extLst>
              <a:ext uri="{FF2B5EF4-FFF2-40B4-BE49-F238E27FC236}">
                <a16:creationId xmlns:a16="http://schemas.microsoft.com/office/drawing/2014/main" id="{CCDCD5EA-9C2F-0C46-ABBA-708F7987EA2E}"/>
              </a:ext>
            </a:extLst>
          </p:cNvPr>
          <p:cNvSpPr txBox="1"/>
          <p:nvPr/>
        </p:nvSpPr>
        <p:spPr>
          <a:xfrm>
            <a:off x="7325868" y="3410472"/>
            <a:ext cx="1224915" cy="1041420"/>
          </a:xfrm>
          <a:prstGeom prst="roundRect">
            <a:avLst/>
          </a:prstGeom>
          <a:solidFill>
            <a:srgbClr val="C7611D"/>
          </a:solidFill>
          <a:ln w="9525">
            <a:noFill/>
          </a:ln>
        </p:spPr>
        <p:txBody>
          <a:bodyPr vert="horz" wrap="square" lIns="0" tIns="109220" rIns="0" bIns="0" rtlCol="0">
            <a:spAutoFit/>
          </a:bodyPr>
          <a:lstStyle/>
          <a:p>
            <a:pPr marL="155575" marR="40005" indent="-107314" algn="ctr">
              <a:lnSpc>
                <a:spcPct val="100000"/>
              </a:lnSpc>
              <a:spcBef>
                <a:spcPts val="860"/>
              </a:spcBef>
            </a:pPr>
            <a:r>
              <a:rPr sz="1800" b="1" i="1" spc="-5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Con </a:t>
            </a:r>
            <a:r>
              <a:rPr sz="18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fierros  calientes</a:t>
            </a:r>
          </a:p>
        </p:txBody>
      </p:sp>
      <p:sp>
        <p:nvSpPr>
          <p:cNvPr id="9" name="object 75">
            <a:extLst>
              <a:ext uri="{FF2B5EF4-FFF2-40B4-BE49-F238E27FC236}">
                <a16:creationId xmlns:a16="http://schemas.microsoft.com/office/drawing/2014/main" id="{DA8ACE69-5EE1-EB45-80C0-44938C56220C}"/>
              </a:ext>
            </a:extLst>
          </p:cNvPr>
          <p:cNvSpPr txBox="1"/>
          <p:nvPr/>
        </p:nvSpPr>
        <p:spPr>
          <a:xfrm>
            <a:off x="5705152" y="2544029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(3)</a:t>
            </a: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E5414757-85F2-554B-B60B-A9EFCD27CA82}"/>
              </a:ext>
            </a:extLst>
          </p:cNvPr>
          <p:cNvSpPr/>
          <p:nvPr/>
        </p:nvSpPr>
        <p:spPr>
          <a:xfrm>
            <a:off x="7325868" y="1457600"/>
            <a:ext cx="2555358" cy="966222"/>
          </a:xfrm>
          <a:prstGeom prst="roundRect">
            <a:avLst/>
          </a:prstGeom>
          <a:solidFill>
            <a:srgbClr val="C761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i="1" spc="-5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Marca del</a:t>
            </a:r>
            <a:r>
              <a:rPr lang="es-PA" b="1" i="1" spc="-10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 </a:t>
            </a:r>
            <a:r>
              <a:rPr lang="es-PA" b="1" i="1" spc="-5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propietario</a:t>
            </a:r>
          </a:p>
        </p:txBody>
      </p:sp>
      <p:sp>
        <p:nvSpPr>
          <p:cNvPr id="13" name="object 76">
            <a:extLst>
              <a:ext uri="{FF2B5EF4-FFF2-40B4-BE49-F238E27FC236}">
                <a16:creationId xmlns:a16="http://schemas.microsoft.com/office/drawing/2014/main" id="{AFF6F09A-FAF9-9A4A-963D-FAE9A3CB98B7}"/>
              </a:ext>
            </a:extLst>
          </p:cNvPr>
          <p:cNvSpPr txBox="1"/>
          <p:nvPr/>
        </p:nvSpPr>
        <p:spPr>
          <a:xfrm>
            <a:off x="10823623" y="5790856"/>
            <a:ext cx="1816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(4)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6AF3470-0D90-3443-8B5C-899174D13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184" y="3339791"/>
            <a:ext cx="2196582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2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52A274E5-7AF0-6D4F-9988-C389E66B2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351" y="5015169"/>
            <a:ext cx="1051487" cy="1550246"/>
          </a:xfrm>
          <a:prstGeom prst="rect">
            <a:avLst/>
          </a:prstGeom>
        </p:spPr>
      </p:pic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00EDC36-2B8A-EE41-9D52-BFC8EC985A92}"/>
              </a:ext>
            </a:extLst>
          </p:cNvPr>
          <p:cNvSpPr/>
          <p:nvPr/>
        </p:nvSpPr>
        <p:spPr>
          <a:xfrm>
            <a:off x="7676529" y="1009345"/>
            <a:ext cx="3931271" cy="2864155"/>
          </a:xfrm>
          <a:prstGeom prst="roundRect">
            <a:avLst/>
          </a:prstGeom>
          <a:solidFill>
            <a:srgbClr val="00D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B70422C-1748-A44B-BDC6-BDDE5F99E700}"/>
              </a:ext>
            </a:extLst>
          </p:cNvPr>
          <p:cNvSpPr txBox="1"/>
          <p:nvPr/>
        </p:nvSpPr>
        <p:spPr>
          <a:xfrm>
            <a:off x="407035" y="1291717"/>
            <a:ext cx="5688965" cy="1300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</a:pPr>
            <a:r>
              <a:rPr dirty="0">
                <a:latin typeface="AVENIR BOOK OBLIQUE" panose="02000503020000020003" pitchFamily="2" charset="0"/>
              </a:rPr>
              <a:t>Negros, desde inicios de la</a:t>
            </a:r>
            <a:r>
              <a:rPr lang="es-ES" dirty="0">
                <a:latin typeface="AVENIR BOOK OBLIQUE" panose="02000503020000020003" pitchFamily="2" charset="0"/>
              </a:rPr>
              <a:t> historia </a:t>
            </a:r>
            <a:r>
              <a:rPr dirty="0">
                <a:latin typeface="AVENIR BOOK OBLIQUE" panose="02000503020000020003" pitchFamily="2" charset="0"/>
              </a:rPr>
              <a:t>colonial panameña: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AVENIR BOOK OBLIQUE" panose="02000503020000020003" pitchFamily="2" charset="0"/>
                <a:cs typeface="Arial"/>
              </a:rPr>
              <a:t>Auxiliares</a:t>
            </a:r>
            <a:r>
              <a:rPr spc="-30" dirty="0">
                <a:latin typeface="AVENIR BOOK OBLIQUE" panose="02000503020000020003" pitchFamily="2" charset="0"/>
                <a:cs typeface="Arial"/>
              </a:rPr>
              <a:t> </a:t>
            </a:r>
            <a:r>
              <a:rPr spc="-5" dirty="0">
                <a:latin typeface="AVENIR BOOK OBLIQUE" panose="02000503020000020003" pitchFamily="2" charset="0"/>
                <a:cs typeface="Arial"/>
              </a:rPr>
              <a:t>militares</a:t>
            </a:r>
            <a:endParaRPr dirty="0">
              <a:latin typeface="AVENIR BOOK OBLIQUE" panose="02000503020000020003" pitchFamily="2" charset="0"/>
              <a:cs typeface="Arial"/>
            </a:endParaRPr>
          </a:p>
          <a:p>
            <a:pPr marL="355600" marR="447040" indent="-342900">
              <a:lnSpc>
                <a:spcPct val="100000"/>
              </a:lnSpc>
              <a:spcBef>
                <a:spcPts val="4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pc="-10" dirty="0">
                <a:latin typeface="AVENIR BOOK OBLIQUE" panose="02000503020000020003" pitchFamily="2" charset="0"/>
                <a:cs typeface="Arial"/>
              </a:rPr>
              <a:t>Cargadores </a:t>
            </a:r>
            <a:r>
              <a:rPr spc="-5" dirty="0">
                <a:latin typeface="AVENIR BOOK OBLIQUE" panose="02000503020000020003" pitchFamily="2" charset="0"/>
                <a:cs typeface="Arial"/>
              </a:rPr>
              <a:t>de </a:t>
            </a:r>
            <a:r>
              <a:rPr spc="-10" dirty="0">
                <a:latin typeface="AVENIR BOOK OBLIQUE" panose="02000503020000020003" pitchFamily="2" charset="0"/>
                <a:cs typeface="Arial"/>
              </a:rPr>
              <a:t>armas </a:t>
            </a:r>
            <a:r>
              <a:rPr spc="-5" dirty="0">
                <a:latin typeface="AVENIR BOOK OBLIQUE" panose="02000503020000020003" pitchFamily="2" charset="0"/>
                <a:cs typeface="Arial"/>
              </a:rPr>
              <a:t>y  vituallas</a:t>
            </a:r>
            <a:endParaRPr dirty="0">
              <a:latin typeface="AVENIR BOOK OBLIQUE" panose="02000503020000020003" pitchFamily="2" charset="0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AVENIR BOOK OBLIQUE" panose="02000503020000020003" pitchFamily="2" charset="0"/>
                <a:cs typeface="Arial"/>
              </a:rPr>
              <a:t>Trabajos</a:t>
            </a:r>
            <a:r>
              <a:rPr spc="-40" dirty="0">
                <a:latin typeface="AVENIR BOOK OBLIQUE" panose="02000503020000020003" pitchFamily="2" charset="0"/>
                <a:cs typeface="Arial"/>
              </a:rPr>
              <a:t> </a:t>
            </a:r>
            <a:r>
              <a:rPr spc="-5" dirty="0">
                <a:latin typeface="AVENIR BOOK OBLIQUE" panose="02000503020000020003" pitchFamily="2" charset="0"/>
                <a:cs typeface="Arial"/>
              </a:rPr>
              <a:t>mineros</a:t>
            </a:r>
            <a:endParaRPr dirty="0">
              <a:latin typeface="AVENIR BOOK OBLIQUE" panose="02000503020000020003" pitchFamily="2" charset="0"/>
              <a:cs typeface="Arial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684DB95-E5C5-904C-A645-7A089C671426}"/>
              </a:ext>
            </a:extLst>
          </p:cNvPr>
          <p:cNvGrpSpPr/>
          <p:nvPr/>
        </p:nvGrpSpPr>
        <p:grpSpPr>
          <a:xfrm>
            <a:off x="7625729" y="945845"/>
            <a:ext cx="3918584" cy="3128696"/>
            <a:chOff x="8012939" y="3706419"/>
            <a:chExt cx="3918584" cy="3128696"/>
          </a:xfrm>
        </p:grpSpPr>
        <p:sp>
          <p:nvSpPr>
            <p:cNvPr id="4" name="object 77">
              <a:extLst>
                <a:ext uri="{FF2B5EF4-FFF2-40B4-BE49-F238E27FC236}">
                  <a16:creationId xmlns:a16="http://schemas.microsoft.com/office/drawing/2014/main" id="{6C9A43E1-5D22-D948-AAFC-250FECD2BE43}"/>
                </a:ext>
              </a:extLst>
            </p:cNvPr>
            <p:cNvSpPr/>
            <p:nvPr/>
          </p:nvSpPr>
          <p:spPr>
            <a:xfrm>
              <a:off x="8012939" y="3706419"/>
              <a:ext cx="3918584" cy="2867330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82">
              <a:extLst>
                <a:ext uri="{FF2B5EF4-FFF2-40B4-BE49-F238E27FC236}">
                  <a16:creationId xmlns:a16="http://schemas.microsoft.com/office/drawing/2014/main" id="{84F323A2-F857-9246-B922-44D7D6C9AE07}"/>
                </a:ext>
              </a:extLst>
            </p:cNvPr>
            <p:cNvSpPr txBox="1"/>
            <p:nvPr/>
          </p:nvSpPr>
          <p:spPr>
            <a:xfrm>
              <a:off x="8012939" y="6671285"/>
              <a:ext cx="181610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(5)</a:t>
              </a: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7B9EB5B1-73BE-174F-A651-D28F4D35D2FC}"/>
              </a:ext>
            </a:extLst>
          </p:cNvPr>
          <p:cNvSpPr txBox="1"/>
          <p:nvPr/>
        </p:nvSpPr>
        <p:spPr>
          <a:xfrm>
            <a:off x="2873679" y="176404"/>
            <a:ext cx="5880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400" b="1" i="1" dirty="0">
                <a:solidFill>
                  <a:srgbClr val="0184B7"/>
                </a:solidFill>
                <a:latin typeface="AVENIR BOOK OBLIQUE" panose="02000503020000020003" pitchFamily="2" charset="0"/>
              </a:rPr>
              <a:t>Esclavitud en</a:t>
            </a:r>
            <a:r>
              <a:rPr lang="es-PA" sz="4400" b="1" i="1" spc="-90" dirty="0">
                <a:solidFill>
                  <a:srgbClr val="0184B7"/>
                </a:solidFill>
                <a:latin typeface="AVENIR BOOK OBLIQUE" panose="02000503020000020003" pitchFamily="2" charset="0"/>
              </a:rPr>
              <a:t> </a:t>
            </a:r>
            <a:r>
              <a:rPr lang="es-PA" sz="4400" b="1" i="1" dirty="0">
                <a:solidFill>
                  <a:srgbClr val="0184B7"/>
                </a:solidFill>
                <a:latin typeface="AVENIR BOOK OBLIQUE" panose="02000503020000020003" pitchFamily="2" charset="0"/>
              </a:rPr>
              <a:t>Panamá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3A8065F5-D6FE-FD45-A961-E3F029F78A56}"/>
              </a:ext>
            </a:extLst>
          </p:cNvPr>
          <p:cNvGrpSpPr/>
          <p:nvPr/>
        </p:nvGrpSpPr>
        <p:grpSpPr>
          <a:xfrm>
            <a:off x="5289550" y="4126901"/>
            <a:ext cx="1589531" cy="863140"/>
            <a:chOff x="5289550" y="4126901"/>
            <a:chExt cx="1589531" cy="863140"/>
          </a:xfrm>
        </p:grpSpPr>
        <p:sp>
          <p:nvSpPr>
            <p:cNvPr id="18" name="object 42">
              <a:extLst>
                <a:ext uri="{FF2B5EF4-FFF2-40B4-BE49-F238E27FC236}">
                  <a16:creationId xmlns:a16="http://schemas.microsoft.com/office/drawing/2014/main" id="{880BD26F-3D87-B748-BB1F-1B7173150CDF}"/>
                </a:ext>
              </a:extLst>
            </p:cNvPr>
            <p:cNvSpPr/>
            <p:nvPr/>
          </p:nvSpPr>
          <p:spPr>
            <a:xfrm rot="10800000">
              <a:off x="5289550" y="4126901"/>
              <a:ext cx="1589531" cy="834391"/>
            </a:xfrm>
            <a:prstGeom prst="trapezoid">
              <a:avLst/>
            </a:prstGeom>
            <a:solidFill>
              <a:srgbClr val="00D1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41">
              <a:extLst>
                <a:ext uri="{FF2B5EF4-FFF2-40B4-BE49-F238E27FC236}">
                  <a16:creationId xmlns:a16="http://schemas.microsoft.com/office/drawing/2014/main" id="{C61F8196-14BE-7D46-89EB-5A9166BF39DC}"/>
                </a:ext>
              </a:extLst>
            </p:cNvPr>
            <p:cNvSpPr txBox="1"/>
            <p:nvPr/>
          </p:nvSpPr>
          <p:spPr>
            <a:xfrm>
              <a:off x="5474716" y="4155651"/>
              <a:ext cx="1219200" cy="8343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065" marR="5080" indent="-64135" algn="ctr">
                <a:lnSpc>
                  <a:spcPct val="100000"/>
                </a:lnSpc>
              </a:pPr>
              <a:r>
                <a:rPr sz="1800" i="1" dirty="0">
                  <a:latin typeface="Avenir Book Oblique" panose="02000503020000020003" pitchFamily="2" charset="0"/>
                  <a:cs typeface="Arial"/>
                </a:rPr>
                <a:t>Fuerza  Laboral </a:t>
              </a:r>
              <a:r>
                <a:rPr sz="1800" i="1" spc="-5" dirty="0">
                  <a:latin typeface="Avenir Book Oblique" panose="02000503020000020003" pitchFamily="2" charset="0"/>
                  <a:cs typeface="Arial"/>
                </a:rPr>
                <a:t>y  económica</a:t>
              </a:r>
              <a:endParaRPr sz="1800" i="1" dirty="0">
                <a:latin typeface="Avenir Book Oblique" panose="02000503020000020003" pitchFamily="2" charset="0"/>
                <a:cs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F3D94BE6-6E18-F647-8535-0F80B15026B3}"/>
              </a:ext>
            </a:extLst>
          </p:cNvPr>
          <p:cNvGrpSpPr/>
          <p:nvPr/>
        </p:nvGrpSpPr>
        <p:grpSpPr>
          <a:xfrm>
            <a:off x="3117030" y="4126899"/>
            <a:ext cx="1589531" cy="834393"/>
            <a:chOff x="3117030" y="4126899"/>
            <a:chExt cx="1589531" cy="834393"/>
          </a:xfrm>
        </p:grpSpPr>
        <p:sp>
          <p:nvSpPr>
            <p:cNvPr id="16" name="object 42">
              <a:extLst>
                <a:ext uri="{FF2B5EF4-FFF2-40B4-BE49-F238E27FC236}">
                  <a16:creationId xmlns:a16="http://schemas.microsoft.com/office/drawing/2014/main" id="{6AC8E190-05D2-4344-B639-69D5C619F258}"/>
                </a:ext>
              </a:extLst>
            </p:cNvPr>
            <p:cNvSpPr/>
            <p:nvPr/>
          </p:nvSpPr>
          <p:spPr>
            <a:xfrm rot="10800000">
              <a:off x="3117030" y="4126899"/>
              <a:ext cx="1589531" cy="834393"/>
            </a:xfrm>
            <a:prstGeom prst="trapezoid">
              <a:avLst/>
            </a:prstGeom>
            <a:solidFill>
              <a:srgbClr val="00D1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4">
              <a:extLst>
                <a:ext uri="{FF2B5EF4-FFF2-40B4-BE49-F238E27FC236}">
                  <a16:creationId xmlns:a16="http://schemas.microsoft.com/office/drawing/2014/main" id="{FF861364-04E7-5641-A19C-F03A7C134771}"/>
                </a:ext>
              </a:extLst>
            </p:cNvPr>
            <p:cNvSpPr txBox="1"/>
            <p:nvPr/>
          </p:nvSpPr>
          <p:spPr>
            <a:xfrm>
              <a:off x="3466978" y="4264060"/>
              <a:ext cx="889635" cy="5600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50800" algn="ctr">
                <a:lnSpc>
                  <a:spcPct val="100000"/>
                </a:lnSpc>
              </a:pPr>
              <a:r>
                <a:rPr sz="1800" i="1" dirty="0">
                  <a:latin typeface="Avenir Book Oblique" panose="02000503020000020003" pitchFamily="2" charset="0"/>
                  <a:cs typeface="Arial"/>
                </a:rPr>
                <a:t>Factor  Cultural</a:t>
              </a:r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E1FA605C-7A7F-4140-BAFB-2711CA0838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13" t="22523" r="13020" b="19796"/>
          <a:stretch/>
        </p:blipFill>
        <p:spPr>
          <a:xfrm>
            <a:off x="2824092" y="2233352"/>
            <a:ext cx="4179121" cy="18736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A256BF-E148-1243-ABC3-4D4DD9FD2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051" y="5015169"/>
            <a:ext cx="1051487" cy="1550246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D166FF36-D280-B844-82F8-AC600192CE28}"/>
              </a:ext>
            </a:extLst>
          </p:cNvPr>
          <p:cNvGrpSpPr/>
          <p:nvPr/>
        </p:nvGrpSpPr>
        <p:grpSpPr>
          <a:xfrm>
            <a:off x="4074648" y="6120281"/>
            <a:ext cx="1943100" cy="605155"/>
            <a:chOff x="4074648" y="6120281"/>
            <a:chExt cx="1943100" cy="605155"/>
          </a:xfrm>
        </p:grpSpPr>
        <p:sp>
          <p:nvSpPr>
            <p:cNvPr id="17" name="object 79">
              <a:extLst>
                <a:ext uri="{FF2B5EF4-FFF2-40B4-BE49-F238E27FC236}">
                  <a16:creationId xmlns:a16="http://schemas.microsoft.com/office/drawing/2014/main" id="{638B229E-C336-C54B-A24D-C0AB96581BDF}"/>
                </a:ext>
              </a:extLst>
            </p:cNvPr>
            <p:cNvSpPr/>
            <p:nvPr/>
          </p:nvSpPr>
          <p:spPr>
            <a:xfrm>
              <a:off x="4074648" y="6120281"/>
              <a:ext cx="1943100" cy="605155"/>
            </a:xfrm>
            <a:prstGeom prst="roundRect">
              <a:avLst/>
            </a:prstGeom>
            <a:solidFill>
              <a:srgbClr val="00D1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81">
              <a:extLst>
                <a:ext uri="{FF2B5EF4-FFF2-40B4-BE49-F238E27FC236}">
                  <a16:creationId xmlns:a16="http://schemas.microsoft.com/office/drawing/2014/main" id="{E8ED6D74-D15B-B54D-A7C8-4CC081AB64B5}"/>
                </a:ext>
              </a:extLst>
            </p:cNvPr>
            <p:cNvSpPr txBox="1"/>
            <p:nvPr/>
          </p:nvSpPr>
          <p:spPr>
            <a:xfrm>
              <a:off x="4176248" y="6280300"/>
              <a:ext cx="1841500" cy="28511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i="1" spc="-5" dirty="0">
                  <a:latin typeface="Avenir Book Oblique" panose="02000503020000020003" pitchFamily="2" charset="0"/>
                  <a:cs typeface="Arial"/>
                </a:rPr>
                <a:t>Grandes</a:t>
              </a:r>
              <a:r>
                <a:rPr sz="1800" i="1" spc="-65" dirty="0">
                  <a:latin typeface="Avenir Book Oblique" panose="02000503020000020003" pitchFamily="2" charset="0"/>
                  <a:cs typeface="Arial"/>
                </a:rPr>
                <a:t> </a:t>
              </a:r>
              <a:r>
                <a:rPr sz="1800" i="1" spc="-10" dirty="0">
                  <a:latin typeface="Avenir Book Oblique" panose="02000503020000020003" pitchFamily="2" charset="0"/>
                  <a:cs typeface="Arial"/>
                </a:rPr>
                <a:t>soportes</a:t>
              </a:r>
              <a:endParaRPr sz="1800" i="1" dirty="0">
                <a:latin typeface="Avenir Book Oblique" panose="02000503020000020003" pitchFamily="2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48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EFCB5931-C2DA-FD49-B38B-30325E88A14F}"/>
              </a:ext>
            </a:extLst>
          </p:cNvPr>
          <p:cNvGrpSpPr/>
          <p:nvPr/>
        </p:nvGrpSpPr>
        <p:grpSpPr>
          <a:xfrm>
            <a:off x="3251431" y="828076"/>
            <a:ext cx="7835989" cy="5201847"/>
            <a:chOff x="2926597" y="1132693"/>
            <a:chExt cx="6338806" cy="4207956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3CDFE05-E4BF-644F-BF61-08711EC4BAAF}"/>
                </a:ext>
              </a:extLst>
            </p:cNvPr>
            <p:cNvSpPr/>
            <p:nvPr/>
          </p:nvSpPr>
          <p:spPr>
            <a:xfrm>
              <a:off x="4026934" y="2560101"/>
              <a:ext cx="4138131" cy="17377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 sz="2400" b="1" i="1" dirty="0">
                <a:solidFill>
                  <a:srgbClr val="C7611D"/>
                </a:solidFill>
                <a:latin typeface="AVENIR BOOK OBLIQUE" panose="02000503020000020003" pitchFamily="2" charset="0"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A9D2E8B-EA90-DB47-AB87-BD045C41A357}"/>
                </a:ext>
              </a:extLst>
            </p:cNvPr>
            <p:cNvSpPr txBox="1">
              <a:spLocks/>
            </p:cNvSpPr>
            <p:nvPr/>
          </p:nvSpPr>
          <p:spPr>
            <a:xfrm>
              <a:off x="3964201" y="1132693"/>
              <a:ext cx="4400279" cy="79034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indent="67310" algn="ctr">
                <a:lnSpc>
                  <a:spcPct val="106800"/>
                </a:lnSpc>
              </a:pPr>
              <a:r>
                <a:rPr lang="es-PA" sz="2400" b="1" spc="-10" dirty="0">
                  <a:solidFill>
                    <a:srgbClr val="C7611D"/>
                  </a:solidFill>
                  <a:latin typeface="Avenir Black" panose="02000503020000020003" pitchFamily="2" charset="0"/>
                  <a:cs typeface="Arial"/>
                </a:rPr>
                <a:t>Origen </a:t>
              </a:r>
              <a:r>
                <a:rPr lang="es-PA" sz="2400" b="1" spc="5" dirty="0">
                  <a:solidFill>
                    <a:srgbClr val="C7611D"/>
                  </a:solidFill>
                  <a:latin typeface="Avenir Black" panose="02000503020000020003" pitchFamily="2" charset="0"/>
                  <a:cs typeface="Arial"/>
                </a:rPr>
                <a:t>del </a:t>
              </a:r>
              <a:r>
                <a:rPr lang="es-PA" sz="2400" b="1" spc="15" dirty="0">
                  <a:solidFill>
                    <a:srgbClr val="C7611D"/>
                  </a:solidFill>
                  <a:latin typeface="Avenir Black" panose="02000503020000020003" pitchFamily="2" charset="0"/>
                  <a:cs typeface="Arial"/>
                </a:rPr>
                <a:t>total de </a:t>
              </a:r>
              <a:r>
                <a:rPr lang="es-PA" sz="2400" b="1" spc="5" dirty="0">
                  <a:solidFill>
                    <a:srgbClr val="C7611D"/>
                  </a:solidFill>
                  <a:latin typeface="Avenir Black" panose="02000503020000020003" pitchFamily="2" charset="0"/>
                  <a:cs typeface="Arial"/>
                </a:rPr>
                <a:t>africanos  </a:t>
              </a:r>
              <a:r>
                <a:rPr lang="es-PA" sz="2400" b="1" dirty="0">
                  <a:solidFill>
                    <a:srgbClr val="C7611D"/>
                  </a:solidFill>
                  <a:latin typeface="Avenir Black" panose="02000503020000020003" pitchFamily="2" charset="0"/>
                  <a:cs typeface="Arial"/>
                </a:rPr>
                <a:t>registrados </a:t>
              </a:r>
              <a:r>
                <a:rPr lang="es-PA" sz="2400" b="1" spc="5" dirty="0">
                  <a:solidFill>
                    <a:srgbClr val="C7611D"/>
                  </a:solidFill>
                  <a:latin typeface="Avenir Black" panose="02000503020000020003" pitchFamily="2" charset="0"/>
                  <a:cs typeface="Arial"/>
                </a:rPr>
                <a:t>entre </a:t>
              </a:r>
              <a:r>
                <a:rPr lang="es-PA" sz="2400" b="1" spc="-10" dirty="0">
                  <a:solidFill>
                    <a:srgbClr val="C7611D"/>
                  </a:solidFill>
                  <a:latin typeface="Avenir Black" panose="02000503020000020003" pitchFamily="2" charset="0"/>
                  <a:cs typeface="Arial"/>
                </a:rPr>
                <a:t>1781 </a:t>
              </a:r>
              <a:r>
                <a:rPr lang="es-PA" sz="2400" b="1" spc="5" dirty="0">
                  <a:solidFill>
                    <a:srgbClr val="C7611D"/>
                  </a:solidFill>
                  <a:latin typeface="Avenir Black" panose="02000503020000020003" pitchFamily="2" charset="0"/>
                  <a:cs typeface="Arial"/>
                </a:rPr>
                <a:t>y</a:t>
              </a:r>
              <a:r>
                <a:rPr lang="es-PA" sz="2400" b="1" spc="-95" dirty="0">
                  <a:solidFill>
                    <a:srgbClr val="C7611D"/>
                  </a:solidFill>
                  <a:latin typeface="Avenir Black" panose="02000503020000020003" pitchFamily="2" charset="0"/>
                  <a:cs typeface="Arial"/>
                </a:rPr>
                <a:t> </a:t>
              </a:r>
              <a:r>
                <a:rPr lang="es-PA" sz="2400" b="1" spc="-10" dirty="0">
                  <a:solidFill>
                    <a:srgbClr val="C7611D"/>
                  </a:solidFill>
                  <a:latin typeface="Avenir Black" panose="02000503020000020003" pitchFamily="2" charset="0"/>
                  <a:cs typeface="Arial"/>
                </a:rPr>
                <a:t>1851</a:t>
              </a:r>
              <a:endParaRPr lang="es-PA" sz="2400" b="1" dirty="0">
                <a:solidFill>
                  <a:srgbClr val="C7611D"/>
                </a:solidFill>
                <a:latin typeface="Avenir Black" panose="02000503020000020003" pitchFamily="2" charset="0"/>
                <a:cs typeface="Arial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882E815-2CAC-FA49-8B1F-ECDCB7015FD3}"/>
                </a:ext>
              </a:extLst>
            </p:cNvPr>
            <p:cNvSpPr txBox="1"/>
            <p:nvPr/>
          </p:nvSpPr>
          <p:spPr>
            <a:xfrm>
              <a:off x="2926597" y="2530200"/>
              <a:ext cx="1037604" cy="8015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7310" indent="-67945" algn="ctr">
                <a:lnSpc>
                  <a:spcPct val="109500"/>
                </a:lnSpc>
              </a:pPr>
              <a:r>
                <a:rPr lang="es-ES" sz="2400" b="1" i="1" spc="-20" dirty="0">
                  <a:solidFill>
                    <a:srgbClr val="C7611D"/>
                  </a:solidFill>
                  <a:latin typeface="AVENIR BOOK OBLIQUE" panose="02000503020000020003" pitchFamily="2" charset="0"/>
                  <a:cs typeface="Arial"/>
                </a:rPr>
                <a:t>R</a:t>
              </a:r>
              <a:r>
                <a:rPr sz="2400" b="1" i="1" spc="-20" dirty="0" err="1">
                  <a:solidFill>
                    <a:srgbClr val="C7611D"/>
                  </a:solidFill>
                  <a:latin typeface="AVENIR BOOK OBLIQUE" panose="02000503020000020003" pitchFamily="2" charset="0"/>
                  <a:cs typeface="Arial"/>
                </a:rPr>
                <a:t>es</a:t>
              </a:r>
              <a:r>
                <a:rPr sz="2400" b="1" i="1" spc="5" dirty="0" err="1">
                  <a:solidFill>
                    <a:srgbClr val="C7611D"/>
                  </a:solidFill>
                  <a:latin typeface="AVENIR BOOK OBLIQUE" panose="02000503020000020003" pitchFamily="2" charset="0"/>
                  <a:cs typeface="Arial"/>
                </a:rPr>
                <a:t>t</a:t>
              </a:r>
              <a:r>
                <a:rPr sz="2400" b="1" i="1" spc="10" dirty="0" err="1">
                  <a:solidFill>
                    <a:srgbClr val="C7611D"/>
                  </a:solidFill>
                  <a:latin typeface="AVENIR BOOK OBLIQUE" panose="02000503020000020003" pitchFamily="2" charset="0"/>
                  <a:cs typeface="Arial"/>
                </a:rPr>
                <a:t>o</a:t>
              </a:r>
              <a:r>
                <a:rPr sz="2400" b="1" i="1" spc="10" dirty="0">
                  <a:solidFill>
                    <a:srgbClr val="C7611D"/>
                  </a:solidFill>
                  <a:latin typeface="AVENIR BOOK OBLIQUE" panose="02000503020000020003" pitchFamily="2" charset="0"/>
                  <a:cs typeface="Arial"/>
                </a:rPr>
                <a:t>  </a:t>
              </a:r>
              <a:r>
                <a:rPr sz="2400" b="1" i="1" spc="-15" dirty="0">
                  <a:solidFill>
                    <a:srgbClr val="C7611D"/>
                  </a:solidFill>
                  <a:latin typeface="AVENIR BOOK OBLIQUE" panose="02000503020000020003" pitchFamily="2" charset="0"/>
                  <a:cs typeface="Arial"/>
                </a:rPr>
                <a:t>41%</a:t>
              </a:r>
              <a:endParaRPr sz="2400" b="1" i="1" dirty="0">
                <a:solidFill>
                  <a:srgbClr val="C7611D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57942E02-A231-B345-A3DB-F9271C0E168D}"/>
                </a:ext>
              </a:extLst>
            </p:cNvPr>
            <p:cNvSpPr txBox="1"/>
            <p:nvPr/>
          </p:nvSpPr>
          <p:spPr>
            <a:xfrm>
              <a:off x="8227799" y="2530200"/>
              <a:ext cx="1037604" cy="8015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5415" indent="-146050" algn="ctr">
                <a:lnSpc>
                  <a:spcPct val="109500"/>
                </a:lnSpc>
              </a:pPr>
              <a:r>
                <a:rPr lang="es-ES" sz="2400" b="1" i="1" spc="-15" dirty="0">
                  <a:solidFill>
                    <a:srgbClr val="C7611D"/>
                  </a:solidFill>
                  <a:latin typeface="AVENIR BOOK OBLIQUE" panose="02000503020000020003" pitchFamily="2" charset="0"/>
                  <a:cs typeface="Arial"/>
                </a:rPr>
                <a:t>C</a:t>
              </a:r>
              <a:r>
                <a:rPr sz="2400" b="1" i="1" spc="40" dirty="0" err="1">
                  <a:solidFill>
                    <a:srgbClr val="C7611D"/>
                  </a:solidFill>
                  <a:latin typeface="AVENIR BOOK OBLIQUE" panose="02000503020000020003" pitchFamily="2" charset="0"/>
                  <a:cs typeface="Arial"/>
                </a:rPr>
                <a:t>o</a:t>
              </a:r>
              <a:r>
                <a:rPr sz="2400" b="1" i="1" spc="30" dirty="0" err="1">
                  <a:solidFill>
                    <a:srgbClr val="C7611D"/>
                  </a:solidFill>
                  <a:latin typeface="AVENIR BOOK OBLIQUE" panose="02000503020000020003" pitchFamily="2" charset="0"/>
                  <a:cs typeface="Arial"/>
                </a:rPr>
                <a:t>n</a:t>
              </a:r>
              <a:r>
                <a:rPr sz="2400" b="1" i="1" spc="40" dirty="0" err="1">
                  <a:solidFill>
                    <a:srgbClr val="C7611D"/>
                  </a:solidFill>
                  <a:latin typeface="AVENIR BOOK OBLIQUE" panose="02000503020000020003" pitchFamily="2" charset="0"/>
                  <a:cs typeface="Arial"/>
                </a:rPr>
                <a:t>g</a:t>
              </a:r>
              <a:r>
                <a:rPr sz="2400" b="1" i="1" spc="10" dirty="0" err="1">
                  <a:solidFill>
                    <a:srgbClr val="C7611D"/>
                  </a:solidFill>
                  <a:latin typeface="AVENIR BOOK OBLIQUE" panose="02000503020000020003" pitchFamily="2" charset="0"/>
                  <a:cs typeface="Arial"/>
                </a:rPr>
                <a:t>o</a:t>
              </a:r>
              <a:r>
                <a:rPr sz="2400" b="1" i="1" spc="10" dirty="0">
                  <a:solidFill>
                    <a:srgbClr val="C7611D"/>
                  </a:solidFill>
                  <a:latin typeface="AVENIR BOOK OBLIQUE" panose="02000503020000020003" pitchFamily="2" charset="0"/>
                  <a:cs typeface="Arial"/>
                </a:rPr>
                <a:t>  </a:t>
              </a:r>
              <a:r>
                <a:rPr sz="2400" b="1" i="1" spc="-15" dirty="0">
                  <a:solidFill>
                    <a:srgbClr val="C7611D"/>
                  </a:solidFill>
                  <a:latin typeface="AVENIR BOOK OBLIQUE" panose="02000503020000020003" pitchFamily="2" charset="0"/>
                  <a:cs typeface="Arial"/>
                </a:rPr>
                <a:t>36%</a:t>
              </a:r>
              <a:endParaRPr sz="2400" b="1" i="1" dirty="0">
                <a:solidFill>
                  <a:srgbClr val="C7611D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1C5D1B8-BCD1-1648-9E88-85C11E0F53A6}"/>
                </a:ext>
              </a:extLst>
            </p:cNvPr>
            <p:cNvSpPr txBox="1"/>
            <p:nvPr/>
          </p:nvSpPr>
          <p:spPr>
            <a:xfrm>
              <a:off x="5417040" y="4545560"/>
              <a:ext cx="1357917" cy="79508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22250" indent="-222885" algn="ctr">
                <a:lnSpc>
                  <a:spcPct val="109200"/>
                </a:lnSpc>
              </a:pPr>
              <a:r>
                <a:rPr lang="es-PA" sz="2400" b="1" i="1" spc="-20" dirty="0">
                  <a:solidFill>
                    <a:srgbClr val="C7611D"/>
                  </a:solidFill>
                  <a:latin typeface="AVENIR BOOK OBLIQUE" panose="02000503020000020003" pitchFamily="2" charset="0"/>
                  <a:cs typeface="Arial"/>
                </a:rPr>
                <a:t>Carabalì</a:t>
              </a:r>
            </a:p>
            <a:p>
              <a:pPr marL="222250" indent="-222885" algn="ctr">
                <a:lnSpc>
                  <a:spcPct val="109200"/>
                </a:lnSpc>
              </a:pPr>
              <a:r>
                <a:rPr sz="2400" b="1" i="1" spc="-15" dirty="0">
                  <a:solidFill>
                    <a:srgbClr val="C7611D"/>
                  </a:solidFill>
                  <a:latin typeface="AVENIR BOOK OBLIQUE" panose="02000503020000020003" pitchFamily="2" charset="0"/>
                  <a:cs typeface="Arial"/>
                </a:rPr>
                <a:t>23%</a:t>
              </a:r>
              <a:endParaRPr sz="2400" b="1" i="1" dirty="0">
                <a:solidFill>
                  <a:srgbClr val="C7611D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44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:a16="http://schemas.microsoft.com/office/drawing/2014/main" id="{9FFEE796-D1BE-D340-B935-319FEBE3693B}"/>
              </a:ext>
            </a:extLst>
          </p:cNvPr>
          <p:cNvSpPr txBox="1">
            <a:spLocks/>
          </p:cNvSpPr>
          <p:nvPr/>
        </p:nvSpPr>
        <p:spPr>
          <a:xfrm>
            <a:off x="-65773" y="153187"/>
            <a:ext cx="7491634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</a:pPr>
            <a:r>
              <a:rPr lang="es-PA" b="1" i="1" dirty="0">
                <a:solidFill>
                  <a:srgbClr val="C7611D"/>
                </a:solidFill>
                <a:latin typeface="Avenir Black Oblique" panose="02000503020000020003" pitchFamily="2" charset="0"/>
              </a:rPr>
              <a:t>Personas esclavizadas en </a:t>
            </a:r>
          </a:p>
          <a:p>
            <a:pPr marL="12700" algn="ctr">
              <a:lnSpc>
                <a:spcPct val="100000"/>
              </a:lnSpc>
            </a:pPr>
            <a:r>
              <a:rPr lang="es-PA" b="1" i="1" dirty="0">
                <a:solidFill>
                  <a:srgbClr val="C7611D"/>
                </a:solidFill>
                <a:latin typeface="Avenir Black Oblique" panose="02000503020000020003" pitchFamily="2" charset="0"/>
              </a:rPr>
              <a:t>labores</a:t>
            </a:r>
            <a:r>
              <a:rPr lang="es-PA" b="1" i="1" spc="-65" dirty="0">
                <a:solidFill>
                  <a:srgbClr val="C7611D"/>
                </a:solidFill>
                <a:latin typeface="Avenir Black Oblique" panose="02000503020000020003" pitchFamily="2" charset="0"/>
              </a:rPr>
              <a:t> </a:t>
            </a:r>
            <a:r>
              <a:rPr lang="es-PA" b="1" i="1" dirty="0">
                <a:solidFill>
                  <a:srgbClr val="C7611D"/>
                </a:solidFill>
                <a:latin typeface="Avenir Black Oblique" panose="02000503020000020003" pitchFamily="2" charset="0"/>
              </a:rPr>
              <a:t>extractivas…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5E60744-63DD-6C49-89C8-AE254A3DC54E}"/>
              </a:ext>
            </a:extLst>
          </p:cNvPr>
          <p:cNvGrpSpPr/>
          <p:nvPr/>
        </p:nvGrpSpPr>
        <p:grpSpPr>
          <a:xfrm>
            <a:off x="8889139" y="1816841"/>
            <a:ext cx="2165350" cy="4797551"/>
            <a:chOff x="1565651" y="1598527"/>
            <a:chExt cx="2165350" cy="4797551"/>
          </a:xfrm>
        </p:grpSpPr>
        <p:sp>
          <p:nvSpPr>
            <p:cNvPr id="4" name="object 2">
              <a:extLst>
                <a:ext uri="{FF2B5EF4-FFF2-40B4-BE49-F238E27FC236}">
                  <a16:creationId xmlns:a16="http://schemas.microsoft.com/office/drawing/2014/main" id="{C4EBA881-5AC1-C847-BEFC-7F7CD45284EE}"/>
                </a:ext>
              </a:extLst>
            </p:cNvPr>
            <p:cNvSpPr/>
            <p:nvPr/>
          </p:nvSpPr>
          <p:spPr>
            <a:xfrm>
              <a:off x="1736847" y="1598527"/>
              <a:ext cx="1994154" cy="4203953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4">
              <a:extLst>
                <a:ext uri="{FF2B5EF4-FFF2-40B4-BE49-F238E27FC236}">
                  <a16:creationId xmlns:a16="http://schemas.microsoft.com/office/drawing/2014/main" id="{480A4F8E-9333-2D48-8993-AAB0757B1039}"/>
                </a:ext>
              </a:extLst>
            </p:cNvPr>
            <p:cNvSpPr/>
            <p:nvPr/>
          </p:nvSpPr>
          <p:spPr>
            <a:xfrm>
              <a:off x="1833494" y="5748378"/>
              <a:ext cx="1800860" cy="647700"/>
            </a:xfrm>
            <a:prstGeom prst="roundRect">
              <a:avLst/>
            </a:prstGeom>
            <a:solidFill>
              <a:srgbClr val="C761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6">
              <a:extLst>
                <a:ext uri="{FF2B5EF4-FFF2-40B4-BE49-F238E27FC236}">
                  <a16:creationId xmlns:a16="http://schemas.microsoft.com/office/drawing/2014/main" id="{D60A2D0F-88C2-5441-9716-4DCDB005CBA8}"/>
                </a:ext>
              </a:extLst>
            </p:cNvPr>
            <p:cNvSpPr txBox="1"/>
            <p:nvPr/>
          </p:nvSpPr>
          <p:spPr>
            <a:xfrm>
              <a:off x="2016057" y="5791051"/>
              <a:ext cx="1435735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sz="1800" b="1" i="1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Pita </a:t>
              </a:r>
              <a:r>
                <a:rPr sz="18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y</a:t>
              </a:r>
              <a:r>
                <a:rPr sz="1800" b="1" i="1" spc="-80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 </a:t>
              </a:r>
              <a:r>
                <a:rPr lang="es-ES" sz="18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yerbas</a:t>
              </a:r>
            </a:p>
            <a:p>
              <a:pPr marL="12700" algn="ctr">
                <a:lnSpc>
                  <a:spcPct val="100000"/>
                </a:lnSpc>
              </a:pPr>
              <a:r>
                <a:rPr lang="es-PA" sz="18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medicinales</a:t>
              </a:r>
              <a:endParaRPr sz="18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15" name="object 81">
              <a:extLst>
                <a:ext uri="{FF2B5EF4-FFF2-40B4-BE49-F238E27FC236}">
                  <a16:creationId xmlns:a16="http://schemas.microsoft.com/office/drawing/2014/main" id="{E874D00B-5C93-9F4F-B23E-2C8B05D43B2B}"/>
                </a:ext>
              </a:extLst>
            </p:cNvPr>
            <p:cNvSpPr txBox="1"/>
            <p:nvPr/>
          </p:nvSpPr>
          <p:spPr>
            <a:xfrm>
              <a:off x="1565651" y="5771493"/>
              <a:ext cx="181610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(6)</a:t>
              </a:r>
              <a:endParaRPr sz="1000">
                <a:latin typeface="Arial"/>
                <a:cs typeface="Arial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D8C2EA0-1E97-3F4D-8076-AB360836A3A3}"/>
              </a:ext>
            </a:extLst>
          </p:cNvPr>
          <p:cNvGrpSpPr/>
          <p:nvPr/>
        </p:nvGrpSpPr>
        <p:grpSpPr>
          <a:xfrm>
            <a:off x="5268827" y="1825096"/>
            <a:ext cx="2795435" cy="4164711"/>
            <a:chOff x="3904082" y="1552565"/>
            <a:chExt cx="2795435" cy="4164711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D0FA2D64-F350-5D48-A53E-C063ADD696D1}"/>
                </a:ext>
              </a:extLst>
            </p:cNvPr>
            <p:cNvSpPr/>
            <p:nvPr/>
          </p:nvSpPr>
          <p:spPr>
            <a:xfrm>
              <a:off x="3994887" y="1552565"/>
              <a:ext cx="2704630" cy="3598926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24FB0DD3-0D80-274F-896A-D86C897C900F}"/>
                </a:ext>
              </a:extLst>
            </p:cNvPr>
            <p:cNvGrpSpPr/>
            <p:nvPr/>
          </p:nvGrpSpPr>
          <p:grpSpPr>
            <a:xfrm>
              <a:off x="4150142" y="5069576"/>
              <a:ext cx="2394120" cy="647700"/>
              <a:chOff x="4098228" y="5069576"/>
              <a:chExt cx="2394120" cy="647700"/>
            </a:xfrm>
          </p:grpSpPr>
          <p:sp>
            <p:nvSpPr>
              <p:cNvPr id="18" name="object 74">
                <a:extLst>
                  <a:ext uri="{FF2B5EF4-FFF2-40B4-BE49-F238E27FC236}">
                    <a16:creationId xmlns:a16="http://schemas.microsoft.com/office/drawing/2014/main" id="{4C43DDA0-BFA0-0C45-AC2B-FB57AF8F5500}"/>
                  </a:ext>
                </a:extLst>
              </p:cNvPr>
              <p:cNvSpPr/>
              <p:nvPr/>
            </p:nvSpPr>
            <p:spPr>
              <a:xfrm>
                <a:off x="4098228" y="5069576"/>
                <a:ext cx="2394120" cy="647700"/>
              </a:xfrm>
              <a:prstGeom prst="roundRect">
                <a:avLst/>
              </a:prstGeom>
              <a:solidFill>
                <a:srgbClr val="C7611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73">
                <a:extLst>
                  <a:ext uri="{FF2B5EF4-FFF2-40B4-BE49-F238E27FC236}">
                    <a16:creationId xmlns:a16="http://schemas.microsoft.com/office/drawing/2014/main" id="{97C114EC-35CB-6D40-8679-CE432E0483C6}"/>
                  </a:ext>
                </a:extLst>
              </p:cNvPr>
              <p:cNvSpPr txBox="1"/>
              <p:nvPr/>
            </p:nvSpPr>
            <p:spPr>
              <a:xfrm>
                <a:off x="4882538" y="5250868"/>
                <a:ext cx="825500" cy="28511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1800" b="1" i="1" spc="-5" dirty="0">
                    <a:solidFill>
                      <a:schemeClr val="bg1"/>
                    </a:solidFill>
                    <a:latin typeface="AVENIR BOOK OBLIQUE" panose="02000503020000020003" pitchFamily="2" charset="0"/>
                    <a:cs typeface="Arial"/>
                  </a:rPr>
                  <a:t>Minería</a:t>
                </a:r>
                <a:endParaRPr sz="1800" b="1" i="1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endParaRPr>
              </a:p>
            </p:txBody>
          </p:sp>
        </p:grpSp>
        <p:sp>
          <p:nvSpPr>
            <p:cNvPr id="16" name="object 82">
              <a:extLst>
                <a:ext uri="{FF2B5EF4-FFF2-40B4-BE49-F238E27FC236}">
                  <a16:creationId xmlns:a16="http://schemas.microsoft.com/office/drawing/2014/main" id="{D0FCF239-E8A6-9541-B0DE-A069FCA5ED44}"/>
                </a:ext>
              </a:extLst>
            </p:cNvPr>
            <p:cNvSpPr txBox="1"/>
            <p:nvPr/>
          </p:nvSpPr>
          <p:spPr>
            <a:xfrm>
              <a:off x="3904082" y="5005449"/>
              <a:ext cx="181610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(7)</a:t>
              </a: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9FE371F-9D05-9649-BFCE-EF5EA03DAEDD}"/>
              </a:ext>
            </a:extLst>
          </p:cNvPr>
          <p:cNvGrpSpPr/>
          <p:nvPr/>
        </p:nvGrpSpPr>
        <p:grpSpPr>
          <a:xfrm>
            <a:off x="800768" y="1819154"/>
            <a:ext cx="3666743" cy="3219692"/>
            <a:chOff x="7819778" y="1552565"/>
            <a:chExt cx="3666743" cy="3219692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85EB879E-9CCF-444F-AAC6-31D0D52EFB40}"/>
                </a:ext>
              </a:extLst>
            </p:cNvPr>
            <p:cNvSpPr/>
            <p:nvPr/>
          </p:nvSpPr>
          <p:spPr>
            <a:xfrm>
              <a:off x="7819778" y="1552565"/>
              <a:ext cx="3666743" cy="2686050"/>
            </a:xfrm>
            <a:prstGeom prst="round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9086F0D9-9519-3246-BCFF-E182D32B4595}"/>
                </a:ext>
              </a:extLst>
            </p:cNvPr>
            <p:cNvGrpSpPr/>
            <p:nvPr/>
          </p:nvGrpSpPr>
          <p:grpSpPr>
            <a:xfrm>
              <a:off x="8815850" y="4124557"/>
              <a:ext cx="1674598" cy="647700"/>
              <a:chOff x="8763539" y="4124557"/>
              <a:chExt cx="1674598" cy="647700"/>
            </a:xfrm>
          </p:grpSpPr>
          <p:sp>
            <p:nvSpPr>
              <p:cNvPr id="13" name="object 79">
                <a:extLst>
                  <a:ext uri="{FF2B5EF4-FFF2-40B4-BE49-F238E27FC236}">
                    <a16:creationId xmlns:a16="http://schemas.microsoft.com/office/drawing/2014/main" id="{20432125-54AF-6144-9E72-81332709F449}"/>
                  </a:ext>
                </a:extLst>
              </p:cNvPr>
              <p:cNvSpPr/>
              <p:nvPr/>
            </p:nvSpPr>
            <p:spPr>
              <a:xfrm>
                <a:off x="8763539" y="4124557"/>
                <a:ext cx="1674598" cy="647700"/>
              </a:xfrm>
              <a:prstGeom prst="roundRect">
                <a:avLst/>
              </a:prstGeom>
              <a:solidFill>
                <a:srgbClr val="C7611D"/>
              </a:solidFill>
              <a:ln w="9525">
                <a:noFill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80">
                <a:extLst>
                  <a:ext uri="{FF2B5EF4-FFF2-40B4-BE49-F238E27FC236}">
                    <a16:creationId xmlns:a16="http://schemas.microsoft.com/office/drawing/2014/main" id="{EF1C7DC0-A617-424D-B3FD-B1C1015AF6FA}"/>
                  </a:ext>
                </a:extLst>
              </p:cNvPr>
              <p:cNvSpPr txBox="1"/>
              <p:nvPr/>
            </p:nvSpPr>
            <p:spPr>
              <a:xfrm>
                <a:off x="9029020" y="4305849"/>
                <a:ext cx="1143635" cy="28511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sz="1800" b="1" i="1" spc="-5" dirty="0">
                    <a:solidFill>
                      <a:schemeClr val="bg1"/>
                    </a:solidFill>
                    <a:latin typeface="AVENIR BOOK OBLIQUE" panose="02000503020000020003" pitchFamily="2" charset="0"/>
                    <a:cs typeface="Arial"/>
                  </a:rPr>
                  <a:t>Ganadería</a:t>
                </a:r>
                <a:endParaRPr sz="1800" b="1" i="1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endParaRPr>
              </a:p>
            </p:txBody>
          </p:sp>
        </p:grpSp>
        <p:sp>
          <p:nvSpPr>
            <p:cNvPr id="17" name="object 83">
              <a:extLst>
                <a:ext uri="{FF2B5EF4-FFF2-40B4-BE49-F238E27FC236}">
                  <a16:creationId xmlns:a16="http://schemas.microsoft.com/office/drawing/2014/main" id="{FBE248A7-FAEB-7342-B4E4-544BC2CDB156}"/>
                </a:ext>
              </a:extLst>
            </p:cNvPr>
            <p:cNvSpPr txBox="1"/>
            <p:nvPr/>
          </p:nvSpPr>
          <p:spPr>
            <a:xfrm>
              <a:off x="8361128" y="4307155"/>
              <a:ext cx="181610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(8)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46C2A28-9748-E145-B14C-F39921556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2322" y="2910565"/>
            <a:ext cx="952622" cy="3098800"/>
          </a:xfrm>
          <a:prstGeom prst="rect">
            <a:avLst/>
          </a:prstGeom>
          <a:effectLst>
            <a:outerShdw blurRad="50800" dist="38100" dir="2700000" sx="99306" sy="99306" algn="tl" rotWithShape="0">
              <a:prstClr val="black"/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7A11FCC-5FCF-D74F-85E8-0013A120B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341" y="2204317"/>
            <a:ext cx="1960462" cy="3429000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17839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FF2B5EF4-FFF2-40B4-BE49-F238E27FC236}">
                <a16:creationId xmlns:a16="http://schemas.microsoft.com/office/drawing/2014/main" id="{5E78583C-3BEF-F24D-A35D-B7A9F93CEC1E}"/>
              </a:ext>
            </a:extLst>
          </p:cNvPr>
          <p:cNvSpPr txBox="1"/>
          <p:nvPr/>
        </p:nvSpPr>
        <p:spPr>
          <a:xfrm>
            <a:off x="5319143" y="5192522"/>
            <a:ext cx="1439545" cy="380955"/>
          </a:xfrm>
          <a:prstGeom prst="roundRect">
            <a:avLst/>
          </a:prstGeom>
          <a:solidFill>
            <a:srgbClr val="C7611D"/>
          </a:solidFill>
          <a:ln w="9525">
            <a:noFill/>
          </a:ln>
        </p:spPr>
        <p:txBody>
          <a:bodyPr vert="horz" wrap="square" lIns="0" tIns="66675" rIns="0" bIns="0" rtlCol="0">
            <a:spAutoFit/>
          </a:bodyPr>
          <a:lstStyle/>
          <a:p>
            <a:pPr marL="345440">
              <a:lnSpc>
                <a:spcPct val="100000"/>
              </a:lnSpc>
              <a:spcBef>
                <a:spcPts val="525"/>
              </a:spcBef>
            </a:pPr>
            <a:r>
              <a:rPr sz="1800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rPr>
              <a:t>Múrice</a:t>
            </a:r>
            <a:endParaRPr sz="1800" i="1">
              <a:solidFill>
                <a:schemeClr val="bg1"/>
              </a:solidFill>
              <a:latin typeface="Avenir Book Oblique" panose="02000503020000020003" pitchFamily="2" charset="0"/>
              <a:cs typeface="Arial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B1C1026-9CDD-5B47-A811-6FC265B2EA78}"/>
              </a:ext>
            </a:extLst>
          </p:cNvPr>
          <p:cNvGrpSpPr/>
          <p:nvPr/>
        </p:nvGrpSpPr>
        <p:grpSpPr>
          <a:xfrm>
            <a:off x="1275754" y="1687059"/>
            <a:ext cx="3742943" cy="3483882"/>
            <a:chOff x="2482215" y="1791463"/>
            <a:chExt cx="3742943" cy="3483882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82DF3211-B496-3E45-BC19-14B1E914612B}"/>
                </a:ext>
              </a:extLst>
            </p:cNvPr>
            <p:cNvSpPr/>
            <p:nvPr/>
          </p:nvSpPr>
          <p:spPr>
            <a:xfrm>
              <a:off x="2482215" y="1791463"/>
              <a:ext cx="3742943" cy="3216402"/>
            </a:xfrm>
            <a:prstGeom prst="round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11F1E11B-3307-9946-BFB7-123DAF3EED4A}"/>
                </a:ext>
              </a:extLst>
            </p:cNvPr>
            <p:cNvSpPr txBox="1"/>
            <p:nvPr/>
          </p:nvSpPr>
          <p:spPr>
            <a:xfrm>
              <a:off x="3633596" y="4894390"/>
              <a:ext cx="1440180" cy="380955"/>
            </a:xfrm>
            <a:prstGeom prst="roundRect">
              <a:avLst/>
            </a:prstGeom>
            <a:solidFill>
              <a:srgbClr val="C7611D"/>
            </a:solidFill>
            <a:ln w="9525">
              <a:noFill/>
            </a:ln>
          </p:spPr>
          <p:txBody>
            <a:bodyPr vert="horz" wrap="square" lIns="0" tIns="66675" rIns="0" bIns="0" rtlCol="0">
              <a:spAutoFit/>
            </a:bodyPr>
            <a:lstStyle/>
            <a:p>
              <a:pPr marL="250825">
                <a:lnSpc>
                  <a:spcPct val="100000"/>
                </a:lnSpc>
                <a:spcBef>
                  <a:spcPts val="525"/>
                </a:spcBef>
              </a:pPr>
              <a:r>
                <a:rPr sz="18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Algodón</a:t>
              </a:r>
              <a:endParaRPr sz="18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0D9C4A2-ABE7-1E49-B24E-690248139CBD}"/>
                </a:ext>
              </a:extLst>
            </p:cNvPr>
            <p:cNvSpPr txBox="1"/>
            <p:nvPr/>
          </p:nvSpPr>
          <p:spPr>
            <a:xfrm>
              <a:off x="2560955" y="5028692"/>
              <a:ext cx="181610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(9)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2A2C089-986F-634C-8A84-AA17E6C95E23}"/>
              </a:ext>
            </a:extLst>
          </p:cNvPr>
          <p:cNvGrpSpPr/>
          <p:nvPr/>
        </p:nvGrpSpPr>
        <p:grpSpPr>
          <a:xfrm>
            <a:off x="7173304" y="2254975"/>
            <a:ext cx="3889248" cy="3629743"/>
            <a:chOff x="6872858" y="1863090"/>
            <a:chExt cx="3889248" cy="3629743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2BADE7E-5753-6948-8834-C1701E52960C}"/>
                </a:ext>
              </a:extLst>
            </p:cNvPr>
            <p:cNvSpPr/>
            <p:nvPr/>
          </p:nvSpPr>
          <p:spPr>
            <a:xfrm>
              <a:off x="6872858" y="1863090"/>
              <a:ext cx="3889248" cy="3131819"/>
            </a:xfrm>
            <a:prstGeom prst="round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3DC94805-6A79-A349-A443-CE768C05B8E6}"/>
                </a:ext>
              </a:extLst>
            </p:cNvPr>
            <p:cNvSpPr txBox="1"/>
            <p:nvPr/>
          </p:nvSpPr>
          <p:spPr>
            <a:xfrm>
              <a:off x="8025002" y="4877062"/>
              <a:ext cx="1584960" cy="615771"/>
            </a:xfrm>
            <a:prstGeom prst="roundRect">
              <a:avLst/>
            </a:prstGeom>
            <a:solidFill>
              <a:srgbClr val="C7611D"/>
            </a:solidFill>
            <a:ln w="9525">
              <a:noFill/>
            </a:ln>
          </p:spPr>
          <p:txBody>
            <a:bodyPr vert="horz" wrap="square" lIns="0" tIns="2540" rIns="0" bIns="0" rtlCol="0">
              <a:spAutoFit/>
            </a:bodyPr>
            <a:lstStyle/>
            <a:p>
              <a:pPr marL="38100" marR="31115" indent="177165" algn="ctr">
                <a:lnSpc>
                  <a:spcPct val="100000"/>
                </a:lnSpc>
                <a:spcBef>
                  <a:spcPts val="20"/>
                </a:spcBef>
              </a:pPr>
              <a:r>
                <a:rPr sz="1800" b="1" i="1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Pequeñas  </a:t>
              </a:r>
              <a:r>
                <a:rPr sz="18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manufacturas</a:t>
              </a:r>
              <a:endParaRPr sz="18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44FAADB-9A8D-9844-B745-3ACD1891DA50}"/>
                </a:ext>
              </a:extLst>
            </p:cNvPr>
            <p:cNvSpPr txBox="1"/>
            <p:nvPr/>
          </p:nvSpPr>
          <p:spPr>
            <a:xfrm>
              <a:off x="7025538" y="5028692"/>
              <a:ext cx="252095" cy="16383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000" dirty="0">
                  <a:latin typeface="Arial"/>
                  <a:cs typeface="Arial"/>
                </a:rPr>
                <a:t>(</a:t>
              </a:r>
              <a:r>
                <a:rPr sz="1000" spc="-10" dirty="0">
                  <a:latin typeface="Arial"/>
                  <a:cs typeface="Arial"/>
                </a:rPr>
                <a:t>1</a:t>
              </a:r>
              <a:r>
                <a:rPr sz="1000" dirty="0">
                  <a:latin typeface="Arial"/>
                  <a:cs typeface="Arial"/>
                </a:rPr>
                <a:t>0)</a:t>
              </a:r>
              <a:endParaRPr sz="1000">
                <a:latin typeface="Arial"/>
                <a:cs typeface="Arial"/>
              </a:endParaRP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272376-E19D-DE46-8417-15BFC40C8650}"/>
              </a:ext>
            </a:extLst>
          </p:cNvPr>
          <p:cNvSpPr txBox="1"/>
          <p:nvPr/>
        </p:nvSpPr>
        <p:spPr>
          <a:xfrm>
            <a:off x="374740" y="366410"/>
            <a:ext cx="7811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400" b="1" i="1" dirty="0">
                <a:solidFill>
                  <a:srgbClr val="C7611D"/>
                </a:solidFill>
                <a:latin typeface="Avenir Black Oblique" panose="02000503020000020003" pitchFamily="2" charset="0"/>
              </a:rPr>
              <a:t>Otras labores</a:t>
            </a:r>
            <a:r>
              <a:rPr lang="es-PA" sz="4400" b="1" i="1" spc="-70" dirty="0">
                <a:solidFill>
                  <a:srgbClr val="C7611D"/>
                </a:solidFill>
                <a:latin typeface="Avenir Black Oblique" panose="02000503020000020003" pitchFamily="2" charset="0"/>
              </a:rPr>
              <a:t> </a:t>
            </a:r>
            <a:r>
              <a:rPr lang="es-PA" sz="4400" b="1" i="1" dirty="0">
                <a:solidFill>
                  <a:srgbClr val="C7611D"/>
                </a:solidFill>
                <a:latin typeface="Avenir Black Oblique" panose="02000503020000020003" pitchFamily="2" charset="0"/>
              </a:rPr>
              <a:t>extractivas…</a:t>
            </a:r>
            <a:endParaRPr lang="es-PA" sz="4400" dirty="0"/>
          </a:p>
        </p:txBody>
      </p:sp>
    </p:spTree>
    <p:extLst>
      <p:ext uri="{BB962C8B-B14F-4D97-AF65-F5344CB8AC3E}">
        <p14:creationId xmlns:p14="http://schemas.microsoft.com/office/powerpoint/2010/main" val="265380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20FD3115-4352-3A48-8A10-3D19DDCFE961}"/>
              </a:ext>
            </a:extLst>
          </p:cNvPr>
          <p:cNvSpPr txBox="1"/>
          <p:nvPr/>
        </p:nvSpPr>
        <p:spPr>
          <a:xfrm>
            <a:off x="1199934" y="1714346"/>
            <a:ext cx="6832351" cy="1236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173990" indent="-342265" algn="just">
              <a:lnSpc>
                <a:spcPct val="100000"/>
              </a:lnSpc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i="1" dirty="0">
                <a:solidFill>
                  <a:srgbClr val="0184B7"/>
                </a:solidFill>
                <a:latin typeface="Avenir Book Oblique" panose="02000503020000020003" pitchFamily="2" charset="0"/>
              </a:rPr>
              <a:t>Inexistencia de grupo étnico dominante, restó posibilidad de  imponerse a cultura española.</a:t>
            </a:r>
          </a:p>
          <a:p>
            <a:pPr marL="354965" indent="-342265" algn="just">
              <a:lnSpc>
                <a:spcPct val="100000"/>
              </a:lnSpc>
              <a:spcBef>
                <a:spcPts val="480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i="1" dirty="0">
                <a:solidFill>
                  <a:srgbClr val="0184B7"/>
                </a:solidFill>
                <a:latin typeface="Avenir Book Oblique" panose="02000503020000020003" pitchFamily="2" charset="0"/>
              </a:rPr>
              <a:t>Gran diversidad lingüística, obliga a comunicarse en español.</a:t>
            </a:r>
          </a:p>
          <a:p>
            <a:pPr marL="354965" indent="-342265" algn="just">
              <a:lnSpc>
                <a:spcPct val="100000"/>
              </a:lnSpc>
              <a:spcBef>
                <a:spcPts val="470"/>
              </a:spcBef>
              <a:buClr>
                <a:srgbClr val="010000"/>
              </a:buClr>
              <a:buChar char="•"/>
              <a:tabLst>
                <a:tab pos="354965" algn="l"/>
                <a:tab pos="355600" algn="l"/>
              </a:tabLst>
            </a:pPr>
            <a:r>
              <a:rPr i="1" dirty="0">
                <a:solidFill>
                  <a:srgbClr val="0184B7"/>
                </a:solidFill>
                <a:latin typeface="Avenir Book Oblique" panose="02000503020000020003" pitchFamily="2" charset="0"/>
              </a:rPr>
              <a:t>Opciones: someterse a patrones culturales hispánicos o huir.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37AD74-5014-9546-90DE-489839D182B0}"/>
              </a:ext>
            </a:extLst>
          </p:cNvPr>
          <p:cNvSpPr txBox="1"/>
          <p:nvPr/>
        </p:nvSpPr>
        <p:spPr>
          <a:xfrm>
            <a:off x="2893529" y="521630"/>
            <a:ext cx="9008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4400" b="1" dirty="0">
                <a:solidFill>
                  <a:srgbClr val="02B1C0"/>
                </a:solidFill>
                <a:latin typeface="Avenir Black" panose="02000503020000020003" pitchFamily="2" charset="0"/>
              </a:rPr>
              <a:t>Movimientos contra la esclavitud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B136EE6-8BA6-EB45-959D-D8AD9F6DE122}"/>
              </a:ext>
            </a:extLst>
          </p:cNvPr>
          <p:cNvGrpSpPr/>
          <p:nvPr/>
        </p:nvGrpSpPr>
        <p:grpSpPr>
          <a:xfrm>
            <a:off x="1400375" y="3136899"/>
            <a:ext cx="2225863" cy="3047071"/>
            <a:chOff x="1400375" y="3644899"/>
            <a:chExt cx="2225863" cy="3047071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5A3331AA-E9DC-2240-9D69-50B6249FC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2540" y="4102100"/>
              <a:ext cx="796168" cy="258987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4891B6F-1DA4-A64C-9372-DD40216F1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383" y="4102100"/>
              <a:ext cx="982472" cy="2589870"/>
            </a:xfrm>
            <a:prstGeom prst="rect">
              <a:avLst/>
            </a:prstGeom>
          </p:spPr>
        </p:pic>
        <p:sp>
          <p:nvSpPr>
            <p:cNvPr id="16" name="Llamada rectangular redondeada 15">
              <a:extLst>
                <a:ext uri="{FF2B5EF4-FFF2-40B4-BE49-F238E27FC236}">
                  <a16:creationId xmlns:a16="http://schemas.microsoft.com/office/drawing/2014/main" id="{3887FFAD-F556-B046-B57C-6BD6A8CC1792}"/>
                </a:ext>
              </a:extLst>
            </p:cNvPr>
            <p:cNvSpPr/>
            <p:nvPr/>
          </p:nvSpPr>
          <p:spPr>
            <a:xfrm>
              <a:off x="2545634" y="3644899"/>
              <a:ext cx="1080604" cy="338558"/>
            </a:xfrm>
            <a:prstGeom prst="wedgeRoundRectCallout">
              <a:avLst/>
            </a:prstGeom>
            <a:solidFill>
              <a:srgbClr val="C76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b="1" dirty="0">
                  <a:latin typeface="Avenir Black" panose="02000503020000020003" pitchFamily="2" charset="0"/>
                </a:rPr>
                <a:t>Cómo?</a:t>
              </a:r>
            </a:p>
          </p:txBody>
        </p:sp>
        <p:sp>
          <p:nvSpPr>
            <p:cNvPr id="17" name="Llamada rectangular redondeada 16">
              <a:extLst>
                <a:ext uri="{FF2B5EF4-FFF2-40B4-BE49-F238E27FC236}">
                  <a16:creationId xmlns:a16="http://schemas.microsoft.com/office/drawing/2014/main" id="{DADA5DF9-C170-8B47-916A-4D07E56E67AC}"/>
                </a:ext>
              </a:extLst>
            </p:cNvPr>
            <p:cNvSpPr/>
            <p:nvPr/>
          </p:nvSpPr>
          <p:spPr>
            <a:xfrm flipH="1">
              <a:off x="1400375" y="3644899"/>
              <a:ext cx="796168" cy="338558"/>
            </a:xfrm>
            <a:prstGeom prst="wedgeRoundRectCallout">
              <a:avLst/>
            </a:prstGeom>
            <a:solidFill>
              <a:srgbClr val="C76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b="1" dirty="0">
                  <a:latin typeface="Avenir Black" panose="02000503020000020003" pitchFamily="2" charset="0"/>
                </a:rPr>
                <a:t>X=?</a:t>
              </a:r>
            </a:p>
          </p:txBody>
        </p:sp>
      </p:grp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FB3818BB-5647-F647-A3A2-F39946A3F2D4}"/>
              </a:ext>
            </a:extLst>
          </p:cNvPr>
          <p:cNvSpPr/>
          <p:nvPr/>
        </p:nvSpPr>
        <p:spPr>
          <a:xfrm>
            <a:off x="1625600" y="6311900"/>
            <a:ext cx="1460336" cy="380070"/>
          </a:xfrm>
          <a:prstGeom prst="roundRect">
            <a:avLst/>
          </a:prstGeom>
          <a:solidFill>
            <a:srgbClr val="05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>
                <a:solidFill>
                  <a:schemeClr val="bg1"/>
                </a:solidFill>
                <a:latin typeface="Avenir Medium" panose="02000503020000020003" pitchFamily="2" charset="0"/>
              </a:rPr>
              <a:t>Bíafara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43471FB-00AD-924E-85FE-BD53DAF808B9}"/>
              </a:ext>
            </a:extLst>
          </p:cNvPr>
          <p:cNvGrpSpPr/>
          <p:nvPr/>
        </p:nvGrpSpPr>
        <p:grpSpPr>
          <a:xfrm>
            <a:off x="4155156" y="3086100"/>
            <a:ext cx="4361920" cy="3605870"/>
            <a:chOff x="3837656" y="3086100"/>
            <a:chExt cx="4361920" cy="3605870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8936B97E-C80F-E84F-BC4F-C5920751B584}"/>
                </a:ext>
              </a:extLst>
            </p:cNvPr>
            <p:cNvGrpSpPr/>
            <p:nvPr/>
          </p:nvGrpSpPr>
          <p:grpSpPr>
            <a:xfrm>
              <a:off x="3837656" y="3086100"/>
              <a:ext cx="4361920" cy="3097870"/>
              <a:chOff x="3837656" y="3594100"/>
              <a:chExt cx="4361920" cy="3097870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ACCEDB18-FB4D-E941-A212-896DC154F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8240" y="4102100"/>
                <a:ext cx="796168" cy="2589870"/>
              </a:xfrm>
              <a:prstGeom prst="rect">
                <a:avLst/>
              </a:prstGeom>
            </p:spPr>
          </p:pic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839D6B5A-070C-9046-9CCB-D3BD3E840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37925" y="3746500"/>
                <a:ext cx="1684013" cy="2945470"/>
              </a:xfrm>
              <a:prstGeom prst="rect">
                <a:avLst/>
              </a:prstGeom>
            </p:spPr>
          </p:pic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BB29CBE5-75F9-B44B-B58A-793AB065A1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6321" y="4102100"/>
                <a:ext cx="982472" cy="2589870"/>
              </a:xfrm>
              <a:prstGeom prst="rect">
                <a:avLst/>
              </a:prstGeom>
            </p:spPr>
          </p:pic>
          <p:sp>
            <p:nvSpPr>
              <p:cNvPr id="20" name="Llamada rectangular redondeada 19">
                <a:extLst>
                  <a:ext uri="{FF2B5EF4-FFF2-40B4-BE49-F238E27FC236}">
                    <a16:creationId xmlns:a16="http://schemas.microsoft.com/office/drawing/2014/main" id="{E344D6B0-F364-2843-AF56-8663229DC250}"/>
                  </a:ext>
                </a:extLst>
              </p:cNvPr>
              <p:cNvSpPr/>
              <p:nvPr/>
            </p:nvSpPr>
            <p:spPr>
              <a:xfrm>
                <a:off x="4943804" y="3594100"/>
                <a:ext cx="982472" cy="338558"/>
              </a:xfrm>
              <a:prstGeom prst="wedgeRoundRectCallout">
                <a:avLst/>
              </a:prstGeom>
              <a:solidFill>
                <a:srgbClr val="C7611D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A" b="1" dirty="0">
                    <a:latin typeface="Avenir Black" panose="02000503020000020003" pitchFamily="2" charset="0"/>
                  </a:rPr>
                  <a:t>XXX</a:t>
                </a:r>
              </a:p>
            </p:txBody>
          </p:sp>
          <p:sp>
            <p:nvSpPr>
              <p:cNvPr id="24" name="Llamada rectangular redondeada 23">
                <a:extLst>
                  <a:ext uri="{FF2B5EF4-FFF2-40B4-BE49-F238E27FC236}">
                    <a16:creationId xmlns:a16="http://schemas.microsoft.com/office/drawing/2014/main" id="{161DBD55-F74A-2B40-A1B3-846C52D493E0}"/>
                  </a:ext>
                </a:extLst>
              </p:cNvPr>
              <p:cNvSpPr/>
              <p:nvPr/>
            </p:nvSpPr>
            <p:spPr>
              <a:xfrm flipH="1">
                <a:off x="3837656" y="4046956"/>
                <a:ext cx="1380050" cy="457201"/>
              </a:xfrm>
              <a:prstGeom prst="wedgeRoundRectCallout">
                <a:avLst/>
              </a:prstGeom>
              <a:solidFill>
                <a:srgbClr val="C7611D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A" b="1" dirty="0">
                    <a:latin typeface="Avenir Black" panose="02000503020000020003" pitchFamily="2" charset="0"/>
                  </a:rPr>
                  <a:t>Huyamos!</a:t>
                </a:r>
              </a:p>
            </p:txBody>
          </p:sp>
          <p:sp>
            <p:nvSpPr>
              <p:cNvPr id="25" name="Llamada rectangular redondeada 24">
                <a:extLst>
                  <a:ext uri="{FF2B5EF4-FFF2-40B4-BE49-F238E27FC236}">
                    <a16:creationId xmlns:a16="http://schemas.microsoft.com/office/drawing/2014/main" id="{823BEECB-FC49-FC48-BC04-43560E458A43}"/>
                  </a:ext>
                </a:extLst>
              </p:cNvPr>
              <p:cNvSpPr/>
              <p:nvPr/>
            </p:nvSpPr>
            <p:spPr>
              <a:xfrm>
                <a:off x="7217104" y="3670300"/>
                <a:ext cx="982472" cy="338558"/>
              </a:xfrm>
              <a:prstGeom prst="wedgeRoundRectCallout">
                <a:avLst/>
              </a:prstGeom>
              <a:solidFill>
                <a:srgbClr val="C7611D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A" b="1" dirty="0">
                    <a:latin typeface="Avenir Black" panose="02000503020000020003" pitchFamily="2" charset="0"/>
                  </a:rPr>
                  <a:t>XXX</a:t>
                </a:r>
              </a:p>
            </p:txBody>
          </p:sp>
          <p:sp>
            <p:nvSpPr>
              <p:cNvPr id="26" name="Llamada rectangular redondeada 25">
                <a:extLst>
                  <a:ext uri="{FF2B5EF4-FFF2-40B4-BE49-F238E27FC236}">
                    <a16:creationId xmlns:a16="http://schemas.microsoft.com/office/drawing/2014/main" id="{A3E6087A-E55E-A542-9E95-82FCB325133C}"/>
                  </a:ext>
                </a:extLst>
              </p:cNvPr>
              <p:cNvSpPr/>
              <p:nvPr/>
            </p:nvSpPr>
            <p:spPr>
              <a:xfrm flipH="1">
                <a:off x="5183856" y="4745456"/>
                <a:ext cx="1380050" cy="664744"/>
              </a:xfrm>
              <a:prstGeom prst="wedgeRoundRectCallout">
                <a:avLst/>
              </a:prstGeom>
              <a:solidFill>
                <a:srgbClr val="C7611D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A" b="1" dirty="0">
                    <a:latin typeface="Avenir Black" panose="02000503020000020003" pitchFamily="2" charset="0"/>
                  </a:rPr>
                  <a:t>Yo tengo un plan…</a:t>
                </a:r>
              </a:p>
            </p:txBody>
          </p:sp>
        </p:grpSp>
        <p:sp>
          <p:nvSpPr>
            <p:cNvPr id="28" name="Rectángulo redondeado 27">
              <a:extLst>
                <a:ext uri="{FF2B5EF4-FFF2-40B4-BE49-F238E27FC236}">
                  <a16:creationId xmlns:a16="http://schemas.microsoft.com/office/drawing/2014/main" id="{8D06C8CE-57D7-384F-B702-73ECE1E8260F}"/>
                </a:ext>
              </a:extLst>
            </p:cNvPr>
            <p:cNvSpPr/>
            <p:nvPr/>
          </p:nvSpPr>
          <p:spPr>
            <a:xfrm>
              <a:off x="5638800" y="6311900"/>
              <a:ext cx="1460336" cy="380070"/>
            </a:xfrm>
            <a:prstGeom prst="roundRect">
              <a:avLst/>
            </a:prstGeom>
            <a:solidFill>
              <a:srgbClr val="05B1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Congo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D76D7BD7-6532-C043-B04B-89A1CCAA03AC}"/>
              </a:ext>
            </a:extLst>
          </p:cNvPr>
          <p:cNvGrpSpPr/>
          <p:nvPr/>
        </p:nvGrpSpPr>
        <p:grpSpPr>
          <a:xfrm>
            <a:off x="9333625" y="3115679"/>
            <a:ext cx="2015860" cy="3576291"/>
            <a:chOff x="9333625" y="3115679"/>
            <a:chExt cx="2015860" cy="3576291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C348C97A-A83A-9B40-AEF0-BFBCAA794D58}"/>
                </a:ext>
              </a:extLst>
            </p:cNvPr>
            <p:cNvGrpSpPr/>
            <p:nvPr/>
          </p:nvGrpSpPr>
          <p:grpSpPr>
            <a:xfrm>
              <a:off x="9333625" y="3115679"/>
              <a:ext cx="2015860" cy="3191112"/>
              <a:chOff x="9333625" y="3500858"/>
              <a:chExt cx="2015860" cy="3191112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84E8EF26-0C63-AB4A-A4D1-85CF83A0A6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33625" y="3644900"/>
                <a:ext cx="1684013" cy="2945470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296BA37A-4FA5-164A-8907-714E802662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50202" y="4102100"/>
                <a:ext cx="796168" cy="2589870"/>
              </a:xfrm>
              <a:prstGeom prst="rect">
                <a:avLst/>
              </a:prstGeom>
            </p:spPr>
          </p:pic>
          <p:sp>
            <p:nvSpPr>
              <p:cNvPr id="30" name="Llamada rectangular redondeada 29">
                <a:extLst>
                  <a:ext uri="{FF2B5EF4-FFF2-40B4-BE49-F238E27FC236}">
                    <a16:creationId xmlns:a16="http://schemas.microsoft.com/office/drawing/2014/main" id="{EE2477DD-CDE1-F449-8B5B-08A8224FA75D}"/>
                  </a:ext>
                </a:extLst>
              </p:cNvPr>
              <p:cNvSpPr/>
              <p:nvPr/>
            </p:nvSpPr>
            <p:spPr>
              <a:xfrm flipH="1">
                <a:off x="9969435" y="3500858"/>
                <a:ext cx="1380050" cy="457201"/>
              </a:xfrm>
              <a:prstGeom prst="wedgeRoundRectCallout">
                <a:avLst/>
              </a:prstGeom>
              <a:solidFill>
                <a:srgbClr val="C7611D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A" b="1" dirty="0">
                    <a:latin typeface="Avenir Black" panose="02000503020000020003" pitchFamily="2" charset="0"/>
                  </a:rPr>
                  <a:t>çççç!</a:t>
                </a:r>
              </a:p>
            </p:txBody>
          </p:sp>
        </p:grpSp>
        <p:sp>
          <p:nvSpPr>
            <p:cNvPr id="32" name="Rectángulo redondeado 31">
              <a:extLst>
                <a:ext uri="{FF2B5EF4-FFF2-40B4-BE49-F238E27FC236}">
                  <a16:creationId xmlns:a16="http://schemas.microsoft.com/office/drawing/2014/main" id="{EE7EC2B7-90AB-0B4E-A59F-1BA141BA0D9E}"/>
                </a:ext>
              </a:extLst>
            </p:cNvPr>
            <p:cNvSpPr/>
            <p:nvPr/>
          </p:nvSpPr>
          <p:spPr>
            <a:xfrm>
              <a:off x="9753600" y="6311900"/>
              <a:ext cx="1460336" cy="380070"/>
            </a:xfrm>
            <a:prstGeom prst="roundRect">
              <a:avLst/>
            </a:prstGeom>
            <a:solidFill>
              <a:srgbClr val="05B1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A" dirty="0">
                  <a:solidFill>
                    <a:schemeClr val="bg1"/>
                  </a:solidFill>
                  <a:latin typeface="Avenir Medium" panose="02000503020000020003" pitchFamily="2" charset="0"/>
                </a:rPr>
                <a:t>Bañol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563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o 41">
            <a:extLst>
              <a:ext uri="{FF2B5EF4-FFF2-40B4-BE49-F238E27FC236}">
                <a16:creationId xmlns:a16="http://schemas.microsoft.com/office/drawing/2014/main" id="{78AC5B74-A9A6-2047-869C-4745B59E3B10}"/>
              </a:ext>
            </a:extLst>
          </p:cNvPr>
          <p:cNvGrpSpPr/>
          <p:nvPr/>
        </p:nvGrpSpPr>
        <p:grpSpPr>
          <a:xfrm>
            <a:off x="915086" y="3006287"/>
            <a:ext cx="2364058" cy="3636345"/>
            <a:chOff x="1661532" y="1550021"/>
            <a:chExt cx="2364058" cy="3636345"/>
          </a:xfrm>
        </p:grpSpPr>
        <p:sp>
          <p:nvSpPr>
            <p:cNvPr id="34" name="Rectángulo redondeado 33">
              <a:extLst>
                <a:ext uri="{FF2B5EF4-FFF2-40B4-BE49-F238E27FC236}">
                  <a16:creationId xmlns:a16="http://schemas.microsoft.com/office/drawing/2014/main" id="{2E0C0D4D-51E2-9542-9062-8D4E270C6CF2}"/>
                </a:ext>
              </a:extLst>
            </p:cNvPr>
            <p:cNvSpPr/>
            <p:nvPr/>
          </p:nvSpPr>
          <p:spPr>
            <a:xfrm>
              <a:off x="1661532" y="1550021"/>
              <a:ext cx="2364058" cy="3636345"/>
            </a:xfrm>
            <a:prstGeom prst="roundRect">
              <a:avLst/>
            </a:prstGeom>
            <a:solidFill>
              <a:srgbClr val="02B1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dirty="0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D6AED704-A9B2-DA46-8AF4-48C9325212E4}"/>
                </a:ext>
              </a:extLst>
            </p:cNvPr>
            <p:cNvGrpSpPr/>
            <p:nvPr/>
          </p:nvGrpSpPr>
          <p:grpSpPr>
            <a:xfrm>
              <a:off x="2100248" y="2004152"/>
              <a:ext cx="1531803" cy="2708420"/>
              <a:chOff x="2100248" y="2004152"/>
              <a:chExt cx="1531803" cy="2708420"/>
            </a:xfrm>
          </p:grpSpPr>
          <p:sp>
            <p:nvSpPr>
              <p:cNvPr id="35" name="Rectángulo redondeado 34">
                <a:extLst>
                  <a:ext uri="{FF2B5EF4-FFF2-40B4-BE49-F238E27FC236}">
                    <a16:creationId xmlns:a16="http://schemas.microsoft.com/office/drawing/2014/main" id="{A4C66239-FAC8-9F43-B914-531D4E4410E5}"/>
                  </a:ext>
                </a:extLst>
              </p:cNvPr>
              <p:cNvSpPr/>
              <p:nvPr/>
            </p:nvSpPr>
            <p:spPr>
              <a:xfrm>
                <a:off x="2100248" y="2004152"/>
                <a:ext cx="1531803" cy="393065"/>
              </a:xfrm>
              <a:prstGeom prst="roundRect">
                <a:avLst/>
              </a:prstGeom>
              <a:solidFill>
                <a:srgbClr val="0184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36" name="Rectángulo redondeado 35">
                <a:extLst>
                  <a:ext uri="{FF2B5EF4-FFF2-40B4-BE49-F238E27FC236}">
                    <a16:creationId xmlns:a16="http://schemas.microsoft.com/office/drawing/2014/main" id="{18BFA302-D0E7-3B47-AF73-357457A5CA1C}"/>
                  </a:ext>
                </a:extLst>
              </p:cNvPr>
              <p:cNvSpPr/>
              <p:nvPr/>
            </p:nvSpPr>
            <p:spPr>
              <a:xfrm>
                <a:off x="2100248" y="2582991"/>
                <a:ext cx="1531803" cy="393065"/>
              </a:xfrm>
              <a:prstGeom prst="roundRect">
                <a:avLst/>
              </a:prstGeom>
              <a:solidFill>
                <a:srgbClr val="00D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37" name="Rectángulo redondeado 36">
                <a:extLst>
                  <a:ext uri="{FF2B5EF4-FFF2-40B4-BE49-F238E27FC236}">
                    <a16:creationId xmlns:a16="http://schemas.microsoft.com/office/drawing/2014/main" id="{0A6E9D83-EE26-504F-B4C1-4B0B289F30FB}"/>
                  </a:ext>
                </a:extLst>
              </p:cNvPr>
              <p:cNvSpPr/>
              <p:nvPr/>
            </p:nvSpPr>
            <p:spPr>
              <a:xfrm>
                <a:off x="2100248" y="3161830"/>
                <a:ext cx="1531803" cy="393065"/>
              </a:xfrm>
              <a:prstGeom prst="roundRect">
                <a:avLst/>
              </a:prstGeom>
              <a:solidFill>
                <a:srgbClr val="00D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8" name="Rectángulo redondeado 37">
                <a:extLst>
                  <a:ext uri="{FF2B5EF4-FFF2-40B4-BE49-F238E27FC236}">
                    <a16:creationId xmlns:a16="http://schemas.microsoft.com/office/drawing/2014/main" id="{CC114876-E5F8-9846-A20D-85D7613C632A}"/>
                  </a:ext>
                </a:extLst>
              </p:cNvPr>
              <p:cNvSpPr/>
              <p:nvPr/>
            </p:nvSpPr>
            <p:spPr>
              <a:xfrm>
                <a:off x="2100248" y="3740669"/>
                <a:ext cx="1531803" cy="393065"/>
              </a:xfrm>
              <a:prstGeom prst="roundRect">
                <a:avLst/>
              </a:prstGeom>
              <a:solidFill>
                <a:srgbClr val="00D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/>
              </a:p>
            </p:txBody>
          </p:sp>
          <p:sp>
            <p:nvSpPr>
              <p:cNvPr id="39" name="Rectángulo redondeado 38">
                <a:extLst>
                  <a:ext uri="{FF2B5EF4-FFF2-40B4-BE49-F238E27FC236}">
                    <a16:creationId xmlns:a16="http://schemas.microsoft.com/office/drawing/2014/main" id="{0E7DDCB8-8A0B-5149-88B4-98C0C65C413D}"/>
                  </a:ext>
                </a:extLst>
              </p:cNvPr>
              <p:cNvSpPr/>
              <p:nvPr/>
            </p:nvSpPr>
            <p:spPr>
              <a:xfrm>
                <a:off x="2100248" y="4319507"/>
                <a:ext cx="1531803" cy="393065"/>
              </a:xfrm>
              <a:prstGeom prst="roundRect">
                <a:avLst/>
              </a:prstGeom>
              <a:solidFill>
                <a:srgbClr val="00D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BAF3B37A-9CD9-C447-BAD6-8A3B437830BF}"/>
                </a:ext>
              </a:extLst>
            </p:cNvPr>
            <p:cNvGrpSpPr/>
            <p:nvPr/>
          </p:nvGrpSpPr>
          <p:grpSpPr>
            <a:xfrm>
              <a:off x="2131049" y="2038256"/>
              <a:ext cx="1441427" cy="2629665"/>
              <a:chOff x="2131049" y="2038256"/>
              <a:chExt cx="1441427" cy="2629665"/>
            </a:xfrm>
          </p:grpSpPr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F3724F08-3DC4-0746-9D9E-BB49103AB78C}"/>
                  </a:ext>
                </a:extLst>
              </p:cNvPr>
              <p:cNvSpPr txBox="1"/>
              <p:nvPr/>
            </p:nvSpPr>
            <p:spPr>
              <a:xfrm>
                <a:off x="2131049" y="2038256"/>
                <a:ext cx="1441427" cy="3077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es-PA" sz="2000" b="1" i="1" spc="-5" dirty="0">
                    <a:solidFill>
                      <a:schemeClr val="bg1"/>
                    </a:solidFill>
                    <a:latin typeface="AVENIR BOOK OBLIQUE" panose="02000503020000020003" pitchFamily="2" charset="0"/>
                    <a:cs typeface="Arial"/>
                  </a:rPr>
                  <a:t>Juan</a:t>
                </a:r>
                <a:r>
                  <a:rPr lang="es-PA" sz="2000" b="1" i="1" spc="-95" dirty="0">
                    <a:solidFill>
                      <a:schemeClr val="bg1"/>
                    </a:solidFill>
                    <a:latin typeface="AVENIR BOOK OBLIQUE" panose="02000503020000020003" pitchFamily="2" charset="0"/>
                    <a:cs typeface="Arial"/>
                  </a:rPr>
                  <a:t> </a:t>
                </a:r>
                <a:r>
                  <a:rPr lang="es-PA" sz="2000" b="1" i="1" spc="-5" dirty="0">
                    <a:solidFill>
                      <a:schemeClr val="bg1"/>
                    </a:solidFill>
                    <a:latin typeface="AVENIR BOOK OBLIQUE" panose="02000503020000020003" pitchFamily="2" charset="0"/>
                    <a:cs typeface="Arial"/>
                  </a:rPr>
                  <a:t>Nalú</a:t>
                </a:r>
                <a:endParaRPr lang="es-PA" sz="2000" b="1" i="1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endParaRPr>
              </a:p>
            </p:txBody>
          </p:sp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7B10922D-6A4F-EC4E-A527-05F1CFA12985}"/>
                  </a:ext>
                </a:extLst>
              </p:cNvPr>
              <p:cNvSpPr txBox="1"/>
              <p:nvPr/>
            </p:nvSpPr>
            <p:spPr>
              <a:xfrm>
                <a:off x="2374210" y="2636631"/>
                <a:ext cx="955104" cy="3077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es-PA" sz="2000" b="1" i="1" spc="-5" dirty="0">
                    <a:solidFill>
                      <a:schemeClr val="bg1"/>
                    </a:solidFill>
                    <a:latin typeface="AVENIR BOOK OBLIQUE" panose="02000503020000020003" pitchFamily="2" charset="0"/>
                    <a:cs typeface="Arial"/>
                  </a:rPr>
                  <a:t>Dalués</a:t>
                </a:r>
                <a:endParaRPr lang="es-PA" sz="2000" b="1" i="1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endParaRPr>
              </a:p>
            </p:txBody>
          </p:sp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780D7C00-1C66-5F40-8EBE-67C7B88175E4}"/>
                  </a:ext>
                </a:extLst>
              </p:cNvPr>
              <p:cNvSpPr txBox="1"/>
              <p:nvPr/>
            </p:nvSpPr>
            <p:spPr>
              <a:xfrm>
                <a:off x="2278213" y="3207797"/>
                <a:ext cx="1147099" cy="3077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es-PA" sz="2000" b="1" i="1" spc="-5" dirty="0">
                    <a:solidFill>
                      <a:schemeClr val="bg1"/>
                    </a:solidFill>
                    <a:latin typeface="AVENIR BOOK OBLIQUE" panose="02000503020000020003" pitchFamily="2" charset="0"/>
                    <a:cs typeface="Arial"/>
                  </a:rPr>
                  <a:t>Biáfaras</a:t>
                </a:r>
                <a:endParaRPr lang="es-PA" sz="2000" b="1" i="1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endParaRPr>
              </a:p>
            </p:txBody>
          </p:sp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9DA1F014-A9D7-0241-B480-65F5ECC422F6}"/>
                  </a:ext>
                </a:extLst>
              </p:cNvPr>
              <p:cNvSpPr txBox="1"/>
              <p:nvPr/>
            </p:nvSpPr>
            <p:spPr>
              <a:xfrm>
                <a:off x="2175069" y="4360144"/>
                <a:ext cx="1371254" cy="3077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es-PA" sz="2000" b="1" i="1" spc="-5" dirty="0">
                    <a:solidFill>
                      <a:schemeClr val="bg1"/>
                    </a:solidFill>
                    <a:latin typeface="AVENIR BOOK OBLIQUE" panose="02000503020000020003" pitchFamily="2" charset="0"/>
                    <a:cs typeface="Arial"/>
                  </a:rPr>
                  <a:t>Indigenas</a:t>
                </a:r>
                <a:endParaRPr lang="es-PA" sz="2000" b="1" i="1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endParaRPr>
              </a:p>
            </p:txBody>
          </p:sp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28099485-AD0A-0F48-85A8-755D170271A2}"/>
                  </a:ext>
                </a:extLst>
              </p:cNvPr>
              <p:cNvSpPr txBox="1"/>
              <p:nvPr/>
            </p:nvSpPr>
            <p:spPr>
              <a:xfrm>
                <a:off x="2286497" y="3782345"/>
                <a:ext cx="1130531" cy="3077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</a:pPr>
                <a:r>
                  <a:rPr lang="es-PA" sz="2000" b="1" i="1" spc="-5" dirty="0">
                    <a:solidFill>
                      <a:schemeClr val="bg1"/>
                    </a:solidFill>
                    <a:latin typeface="AVENIR BOOK OBLIQUE" panose="02000503020000020003" pitchFamily="2" charset="0"/>
                    <a:cs typeface="Arial"/>
                  </a:rPr>
                  <a:t>Zambos</a:t>
                </a:r>
                <a:endParaRPr lang="es-PA" sz="2000" b="1" i="1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endParaRPr>
              </a:p>
            </p:txBody>
          </p:sp>
        </p:grp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CFD3827E-5576-FE4E-82B8-264BD2DAFA49}"/>
              </a:ext>
            </a:extLst>
          </p:cNvPr>
          <p:cNvGrpSpPr/>
          <p:nvPr/>
        </p:nvGrpSpPr>
        <p:grpSpPr>
          <a:xfrm>
            <a:off x="3688767" y="1946260"/>
            <a:ext cx="3465953" cy="4071493"/>
            <a:chOff x="3807560" y="1381453"/>
            <a:chExt cx="3465953" cy="4071493"/>
          </a:xfrm>
        </p:grpSpPr>
        <p:sp>
          <p:nvSpPr>
            <p:cNvPr id="44" name="Rectángulo redondeado 43">
              <a:extLst>
                <a:ext uri="{FF2B5EF4-FFF2-40B4-BE49-F238E27FC236}">
                  <a16:creationId xmlns:a16="http://schemas.microsoft.com/office/drawing/2014/main" id="{6CEB778E-F606-FE46-8E0E-5C9D96D6C5EB}"/>
                </a:ext>
              </a:extLst>
            </p:cNvPr>
            <p:cNvSpPr/>
            <p:nvPr/>
          </p:nvSpPr>
          <p:spPr>
            <a:xfrm>
              <a:off x="3807560" y="1381453"/>
              <a:ext cx="3465953" cy="4071493"/>
            </a:xfrm>
            <a:prstGeom prst="roundRect">
              <a:avLst/>
            </a:prstGeom>
            <a:solidFill>
              <a:srgbClr val="02B1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0951D99C-3A4C-D14D-B305-DF2384763E16}"/>
                </a:ext>
              </a:extLst>
            </p:cNvPr>
            <p:cNvGrpSpPr/>
            <p:nvPr/>
          </p:nvGrpSpPr>
          <p:grpSpPr>
            <a:xfrm>
              <a:off x="4635696" y="1778732"/>
              <a:ext cx="1809679" cy="393065"/>
              <a:chOff x="4737742" y="1778732"/>
              <a:chExt cx="1809679" cy="393065"/>
            </a:xfrm>
          </p:grpSpPr>
          <p:sp>
            <p:nvSpPr>
              <p:cNvPr id="49" name="Rectángulo redondeado 48">
                <a:extLst>
                  <a:ext uri="{FF2B5EF4-FFF2-40B4-BE49-F238E27FC236}">
                    <a16:creationId xmlns:a16="http://schemas.microsoft.com/office/drawing/2014/main" id="{D86CF4E7-0BD2-054D-AC84-0540DA3595D7}"/>
                  </a:ext>
                </a:extLst>
              </p:cNvPr>
              <p:cNvSpPr/>
              <p:nvPr/>
            </p:nvSpPr>
            <p:spPr>
              <a:xfrm>
                <a:off x="4737742" y="1778732"/>
                <a:ext cx="1809679" cy="393065"/>
              </a:xfrm>
              <a:prstGeom prst="roundRect">
                <a:avLst/>
              </a:prstGeom>
              <a:solidFill>
                <a:srgbClr val="0184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6BD21D0B-052A-B24B-944A-B6760A762575}"/>
                  </a:ext>
                </a:extLst>
              </p:cNvPr>
              <p:cNvSpPr txBox="1"/>
              <p:nvPr/>
            </p:nvSpPr>
            <p:spPr>
              <a:xfrm>
                <a:off x="4812877" y="1821175"/>
                <a:ext cx="1659410" cy="30777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2000" b="1" i="1" spc="-5" dirty="0">
                    <a:solidFill>
                      <a:schemeClr val="bg1"/>
                    </a:solidFill>
                    <a:latin typeface="AVENIR BOOK OBLIQUE" panose="02000503020000020003" pitchFamily="2" charset="0"/>
                    <a:cs typeface="Arial"/>
                  </a:rPr>
                  <a:t>Felipe</a:t>
                </a:r>
                <a:r>
                  <a:rPr sz="2000" b="1" i="1" spc="-95" dirty="0">
                    <a:solidFill>
                      <a:schemeClr val="bg1"/>
                    </a:solidFill>
                    <a:latin typeface="AVENIR BOOK OBLIQUE" panose="02000503020000020003" pitchFamily="2" charset="0"/>
                    <a:cs typeface="Arial"/>
                  </a:rPr>
                  <a:t> </a:t>
                </a:r>
                <a:r>
                  <a:rPr sz="2000" b="1" i="1" spc="-5" dirty="0">
                    <a:solidFill>
                      <a:schemeClr val="bg1"/>
                    </a:solidFill>
                    <a:latin typeface="AVENIR BOOK OBLIQUE" panose="02000503020000020003" pitchFamily="2" charset="0"/>
                    <a:cs typeface="Arial"/>
                  </a:rPr>
                  <a:t>Congo</a:t>
                </a:r>
                <a:endParaRPr sz="2000" b="1" i="1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endParaRPr>
              </a:p>
            </p:txBody>
          </p:sp>
        </p:grpSp>
        <p:grpSp>
          <p:nvGrpSpPr>
            <p:cNvPr id="69" name="Grupo 68">
              <a:extLst>
                <a:ext uri="{FF2B5EF4-FFF2-40B4-BE49-F238E27FC236}">
                  <a16:creationId xmlns:a16="http://schemas.microsoft.com/office/drawing/2014/main" id="{F4A867B1-3FB2-784C-A1D6-8297545603BD}"/>
                </a:ext>
              </a:extLst>
            </p:cNvPr>
            <p:cNvGrpSpPr/>
            <p:nvPr/>
          </p:nvGrpSpPr>
          <p:grpSpPr>
            <a:xfrm>
              <a:off x="3937074" y="2339819"/>
              <a:ext cx="3206924" cy="2643804"/>
              <a:chOff x="3938729" y="2339819"/>
              <a:chExt cx="3206924" cy="2643804"/>
            </a:xfrm>
          </p:grpSpPr>
          <p:grpSp>
            <p:nvGrpSpPr>
              <p:cNvPr id="62" name="Grupo 61">
                <a:extLst>
                  <a:ext uri="{FF2B5EF4-FFF2-40B4-BE49-F238E27FC236}">
                    <a16:creationId xmlns:a16="http://schemas.microsoft.com/office/drawing/2014/main" id="{5C5F2293-AED4-3D47-964B-082187CFF14D}"/>
                  </a:ext>
                </a:extLst>
              </p:cNvPr>
              <p:cNvGrpSpPr/>
              <p:nvPr/>
            </p:nvGrpSpPr>
            <p:grpSpPr>
              <a:xfrm>
                <a:off x="3938729" y="2339819"/>
                <a:ext cx="1531803" cy="2643804"/>
                <a:chOff x="3938729" y="2339819"/>
                <a:chExt cx="1531803" cy="2643804"/>
              </a:xfrm>
            </p:grpSpPr>
            <p:sp>
              <p:nvSpPr>
                <p:cNvPr id="52" name="Rectángulo redondeado 51">
                  <a:extLst>
                    <a:ext uri="{FF2B5EF4-FFF2-40B4-BE49-F238E27FC236}">
                      <a16:creationId xmlns:a16="http://schemas.microsoft.com/office/drawing/2014/main" id="{35CDF890-9E86-E445-AA69-9CBEFE02DFBA}"/>
                    </a:ext>
                  </a:extLst>
                </p:cNvPr>
                <p:cNvSpPr/>
                <p:nvPr/>
              </p:nvSpPr>
              <p:spPr>
                <a:xfrm>
                  <a:off x="3938729" y="2339819"/>
                  <a:ext cx="1531803" cy="393065"/>
                </a:xfrm>
                <a:prstGeom prst="roundRect">
                  <a:avLst/>
                </a:prstGeom>
                <a:solidFill>
                  <a:srgbClr val="00D1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dirty="0"/>
                </a:p>
              </p:txBody>
            </p:sp>
            <p:sp>
              <p:nvSpPr>
                <p:cNvPr id="54" name="Rectángulo redondeado 53">
                  <a:extLst>
                    <a:ext uri="{FF2B5EF4-FFF2-40B4-BE49-F238E27FC236}">
                      <a16:creationId xmlns:a16="http://schemas.microsoft.com/office/drawing/2014/main" id="{07ADBB77-37D1-3D4F-95A5-44580795BF3B}"/>
                    </a:ext>
                  </a:extLst>
                </p:cNvPr>
                <p:cNvSpPr/>
                <p:nvPr/>
              </p:nvSpPr>
              <p:spPr>
                <a:xfrm>
                  <a:off x="3938729" y="2902504"/>
                  <a:ext cx="1531803" cy="393065"/>
                </a:xfrm>
                <a:prstGeom prst="roundRect">
                  <a:avLst/>
                </a:prstGeom>
                <a:solidFill>
                  <a:srgbClr val="00D1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dirty="0"/>
                </a:p>
              </p:txBody>
            </p:sp>
            <p:sp>
              <p:nvSpPr>
                <p:cNvPr id="56" name="Rectángulo redondeado 55">
                  <a:extLst>
                    <a:ext uri="{FF2B5EF4-FFF2-40B4-BE49-F238E27FC236}">
                      <a16:creationId xmlns:a16="http://schemas.microsoft.com/office/drawing/2014/main" id="{BCA6EFBE-1A39-6C47-85FA-FA9540F70F0B}"/>
                    </a:ext>
                  </a:extLst>
                </p:cNvPr>
                <p:cNvSpPr/>
                <p:nvPr/>
              </p:nvSpPr>
              <p:spPr>
                <a:xfrm>
                  <a:off x="3938729" y="3465189"/>
                  <a:ext cx="1531803" cy="393065"/>
                </a:xfrm>
                <a:prstGeom prst="roundRect">
                  <a:avLst/>
                </a:prstGeom>
                <a:solidFill>
                  <a:srgbClr val="00D1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dirty="0"/>
                </a:p>
              </p:txBody>
            </p:sp>
            <p:sp>
              <p:nvSpPr>
                <p:cNvPr id="58" name="Rectángulo redondeado 57">
                  <a:extLst>
                    <a:ext uri="{FF2B5EF4-FFF2-40B4-BE49-F238E27FC236}">
                      <a16:creationId xmlns:a16="http://schemas.microsoft.com/office/drawing/2014/main" id="{283E062F-D9EB-6C4D-99CE-AC386BEF3B57}"/>
                    </a:ext>
                  </a:extLst>
                </p:cNvPr>
                <p:cNvSpPr/>
                <p:nvPr/>
              </p:nvSpPr>
              <p:spPr>
                <a:xfrm>
                  <a:off x="3938729" y="4027874"/>
                  <a:ext cx="1531803" cy="393065"/>
                </a:xfrm>
                <a:prstGeom prst="roundRect">
                  <a:avLst/>
                </a:prstGeom>
                <a:solidFill>
                  <a:srgbClr val="00D1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dirty="0"/>
                </a:p>
              </p:txBody>
            </p:sp>
            <p:sp>
              <p:nvSpPr>
                <p:cNvPr id="60" name="Rectángulo redondeado 59">
                  <a:extLst>
                    <a:ext uri="{FF2B5EF4-FFF2-40B4-BE49-F238E27FC236}">
                      <a16:creationId xmlns:a16="http://schemas.microsoft.com/office/drawing/2014/main" id="{81112868-FD81-1045-AD4A-A175C6978F69}"/>
                    </a:ext>
                  </a:extLst>
                </p:cNvPr>
                <p:cNvSpPr/>
                <p:nvPr/>
              </p:nvSpPr>
              <p:spPr>
                <a:xfrm>
                  <a:off x="3938729" y="4590558"/>
                  <a:ext cx="1531803" cy="393065"/>
                </a:xfrm>
                <a:prstGeom prst="roundRect">
                  <a:avLst/>
                </a:prstGeom>
                <a:solidFill>
                  <a:srgbClr val="00D1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dirty="0"/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32398BEF-DA52-FB43-93CA-BF9D8EAC2535}"/>
                  </a:ext>
                </a:extLst>
              </p:cNvPr>
              <p:cNvGrpSpPr/>
              <p:nvPr/>
            </p:nvGrpSpPr>
            <p:grpSpPr>
              <a:xfrm>
                <a:off x="5613850" y="2339819"/>
                <a:ext cx="1531803" cy="2643804"/>
                <a:chOff x="3938729" y="2339819"/>
                <a:chExt cx="1531803" cy="2643804"/>
              </a:xfrm>
            </p:grpSpPr>
            <p:sp>
              <p:nvSpPr>
                <p:cNvPr id="64" name="Rectángulo redondeado 63">
                  <a:extLst>
                    <a:ext uri="{FF2B5EF4-FFF2-40B4-BE49-F238E27FC236}">
                      <a16:creationId xmlns:a16="http://schemas.microsoft.com/office/drawing/2014/main" id="{916BD1A8-939D-7E48-96F4-A5A5F187D0B3}"/>
                    </a:ext>
                  </a:extLst>
                </p:cNvPr>
                <p:cNvSpPr/>
                <p:nvPr/>
              </p:nvSpPr>
              <p:spPr>
                <a:xfrm>
                  <a:off x="3938729" y="2339819"/>
                  <a:ext cx="1531803" cy="393065"/>
                </a:xfrm>
                <a:prstGeom prst="roundRect">
                  <a:avLst/>
                </a:prstGeom>
                <a:solidFill>
                  <a:srgbClr val="00D1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dirty="0"/>
                </a:p>
              </p:txBody>
            </p:sp>
            <p:sp>
              <p:nvSpPr>
                <p:cNvPr id="65" name="Rectángulo redondeado 64">
                  <a:extLst>
                    <a:ext uri="{FF2B5EF4-FFF2-40B4-BE49-F238E27FC236}">
                      <a16:creationId xmlns:a16="http://schemas.microsoft.com/office/drawing/2014/main" id="{9F7F8DEB-4557-3747-A3CB-DE9827D47821}"/>
                    </a:ext>
                  </a:extLst>
                </p:cNvPr>
                <p:cNvSpPr/>
                <p:nvPr/>
              </p:nvSpPr>
              <p:spPr>
                <a:xfrm>
                  <a:off x="3938729" y="2902504"/>
                  <a:ext cx="1531803" cy="393065"/>
                </a:xfrm>
                <a:prstGeom prst="roundRect">
                  <a:avLst/>
                </a:prstGeom>
                <a:solidFill>
                  <a:srgbClr val="00D1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dirty="0"/>
                </a:p>
              </p:txBody>
            </p:sp>
            <p:sp>
              <p:nvSpPr>
                <p:cNvPr id="66" name="Rectángulo redondeado 65">
                  <a:extLst>
                    <a:ext uri="{FF2B5EF4-FFF2-40B4-BE49-F238E27FC236}">
                      <a16:creationId xmlns:a16="http://schemas.microsoft.com/office/drawing/2014/main" id="{A15202F3-8A26-A74C-BC1F-1E059B8C57E8}"/>
                    </a:ext>
                  </a:extLst>
                </p:cNvPr>
                <p:cNvSpPr/>
                <p:nvPr/>
              </p:nvSpPr>
              <p:spPr>
                <a:xfrm>
                  <a:off x="3938729" y="3465189"/>
                  <a:ext cx="1531803" cy="393065"/>
                </a:xfrm>
                <a:prstGeom prst="roundRect">
                  <a:avLst/>
                </a:prstGeom>
                <a:solidFill>
                  <a:srgbClr val="00D1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dirty="0"/>
                </a:p>
              </p:txBody>
            </p:sp>
            <p:sp>
              <p:nvSpPr>
                <p:cNvPr id="67" name="Rectángulo redondeado 66">
                  <a:extLst>
                    <a:ext uri="{FF2B5EF4-FFF2-40B4-BE49-F238E27FC236}">
                      <a16:creationId xmlns:a16="http://schemas.microsoft.com/office/drawing/2014/main" id="{A89DCFDD-314C-F840-9ABA-46355EF80CB3}"/>
                    </a:ext>
                  </a:extLst>
                </p:cNvPr>
                <p:cNvSpPr/>
                <p:nvPr/>
              </p:nvSpPr>
              <p:spPr>
                <a:xfrm>
                  <a:off x="3938729" y="4027874"/>
                  <a:ext cx="1531803" cy="393065"/>
                </a:xfrm>
                <a:prstGeom prst="roundRect">
                  <a:avLst/>
                </a:prstGeom>
                <a:solidFill>
                  <a:srgbClr val="00D1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dirty="0"/>
                </a:p>
              </p:txBody>
            </p:sp>
            <p:sp>
              <p:nvSpPr>
                <p:cNvPr id="68" name="Rectángulo redondeado 67">
                  <a:extLst>
                    <a:ext uri="{FF2B5EF4-FFF2-40B4-BE49-F238E27FC236}">
                      <a16:creationId xmlns:a16="http://schemas.microsoft.com/office/drawing/2014/main" id="{25916CDF-1CA6-C84B-8368-021477B1C564}"/>
                    </a:ext>
                  </a:extLst>
                </p:cNvPr>
                <p:cNvSpPr/>
                <p:nvPr/>
              </p:nvSpPr>
              <p:spPr>
                <a:xfrm>
                  <a:off x="3938729" y="4590558"/>
                  <a:ext cx="1531803" cy="393065"/>
                </a:xfrm>
                <a:prstGeom prst="roundRect">
                  <a:avLst/>
                </a:prstGeom>
                <a:solidFill>
                  <a:srgbClr val="00D1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PA" dirty="0"/>
                </a:p>
              </p:txBody>
            </p:sp>
          </p:grpSp>
        </p:grp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00D817EB-3265-1240-883B-3B15A4173BC4}"/>
                </a:ext>
              </a:extLst>
            </p:cNvPr>
            <p:cNvSpPr txBox="1"/>
            <p:nvPr/>
          </p:nvSpPr>
          <p:spPr>
            <a:xfrm>
              <a:off x="4253480" y="2397506"/>
              <a:ext cx="897425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Congos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2E6B1D3E-3FA6-4748-A3C9-1F2B56837E0A}"/>
                </a:ext>
              </a:extLst>
            </p:cNvPr>
            <p:cNvSpPr txBox="1"/>
            <p:nvPr/>
          </p:nvSpPr>
          <p:spPr>
            <a:xfrm>
              <a:off x="4132379" y="2941620"/>
              <a:ext cx="1137298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Masanga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14" name="object 17">
              <a:extLst>
                <a:ext uri="{FF2B5EF4-FFF2-40B4-BE49-F238E27FC236}">
                  <a16:creationId xmlns:a16="http://schemas.microsoft.com/office/drawing/2014/main" id="{0CB078D6-75D1-C945-BBB4-6DED9184F6D4}"/>
                </a:ext>
              </a:extLst>
            </p:cNvPr>
            <p:cNvSpPr txBox="1"/>
            <p:nvPr/>
          </p:nvSpPr>
          <p:spPr>
            <a:xfrm>
              <a:off x="3898802" y="3517372"/>
              <a:ext cx="1570075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Mozambique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15" name="object 20">
              <a:extLst>
                <a:ext uri="{FF2B5EF4-FFF2-40B4-BE49-F238E27FC236}">
                  <a16:creationId xmlns:a16="http://schemas.microsoft.com/office/drawing/2014/main" id="{B799FFA7-F9D3-0949-A8C2-A1E78BC13790}"/>
                </a:ext>
              </a:extLst>
            </p:cNvPr>
            <p:cNvSpPr txBox="1"/>
            <p:nvPr/>
          </p:nvSpPr>
          <p:spPr>
            <a:xfrm>
              <a:off x="4432126" y="4101529"/>
              <a:ext cx="540133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Bala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16" name="object 23">
              <a:extLst>
                <a:ext uri="{FF2B5EF4-FFF2-40B4-BE49-F238E27FC236}">
                  <a16:creationId xmlns:a16="http://schemas.microsoft.com/office/drawing/2014/main" id="{18A66E1C-0878-1245-9552-9F9AF49889F9}"/>
                </a:ext>
              </a:extLst>
            </p:cNvPr>
            <p:cNvSpPr txBox="1"/>
            <p:nvPr/>
          </p:nvSpPr>
          <p:spPr>
            <a:xfrm>
              <a:off x="4073658" y="4629854"/>
              <a:ext cx="116833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Terranova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17" name="object 26">
              <a:extLst>
                <a:ext uri="{FF2B5EF4-FFF2-40B4-BE49-F238E27FC236}">
                  <a16:creationId xmlns:a16="http://schemas.microsoft.com/office/drawing/2014/main" id="{50E5DC8F-C393-114B-972C-7A675CFA1366}"/>
                </a:ext>
              </a:extLst>
            </p:cNvPr>
            <p:cNvSpPr txBox="1"/>
            <p:nvPr/>
          </p:nvSpPr>
          <p:spPr>
            <a:xfrm>
              <a:off x="5922702" y="2365013"/>
              <a:ext cx="837877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Angola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18" name="object 29">
              <a:extLst>
                <a:ext uri="{FF2B5EF4-FFF2-40B4-BE49-F238E27FC236}">
                  <a16:creationId xmlns:a16="http://schemas.microsoft.com/office/drawing/2014/main" id="{DFB67B8E-76F0-8B41-B313-14F445267D2D}"/>
                </a:ext>
              </a:extLst>
            </p:cNvPr>
            <p:cNvSpPr txBox="1"/>
            <p:nvPr/>
          </p:nvSpPr>
          <p:spPr>
            <a:xfrm>
              <a:off x="6033833" y="2941619"/>
              <a:ext cx="615617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Zape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19" name="object 32">
              <a:extLst>
                <a:ext uri="{FF2B5EF4-FFF2-40B4-BE49-F238E27FC236}">
                  <a16:creationId xmlns:a16="http://schemas.microsoft.com/office/drawing/2014/main" id="{E33E74D8-7B69-9E40-825C-EDC36F610307}"/>
                </a:ext>
              </a:extLst>
            </p:cNvPr>
            <p:cNvSpPr txBox="1"/>
            <p:nvPr/>
          </p:nvSpPr>
          <p:spPr>
            <a:xfrm>
              <a:off x="5855608" y="3533746"/>
              <a:ext cx="97207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Crio</a:t>
              </a:r>
              <a:r>
                <a:rPr lang="es-PA" sz="2000" b="1" i="1" spc="-10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l</a:t>
              </a: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l</a:t>
              </a:r>
              <a:r>
                <a:rPr lang="es-PA" sz="2000" b="1" i="1" spc="-10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o</a:t>
              </a:r>
              <a:r>
                <a:rPr lang="es-PA" sz="2000" b="1" i="1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s</a:t>
              </a:r>
            </a:p>
          </p:txBody>
        </p:sp>
        <p:sp>
          <p:nvSpPr>
            <p:cNvPr id="20" name="object 35">
              <a:extLst>
                <a:ext uri="{FF2B5EF4-FFF2-40B4-BE49-F238E27FC236}">
                  <a16:creationId xmlns:a16="http://schemas.microsoft.com/office/drawing/2014/main" id="{FB63AC78-CB29-2742-B4F7-DD39F060473A}"/>
                </a:ext>
              </a:extLst>
            </p:cNvPr>
            <p:cNvSpPr txBox="1"/>
            <p:nvPr/>
          </p:nvSpPr>
          <p:spPr>
            <a:xfrm>
              <a:off x="5855607" y="4101529"/>
              <a:ext cx="97207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Mulatos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24" name="object 47">
              <a:extLst>
                <a:ext uri="{FF2B5EF4-FFF2-40B4-BE49-F238E27FC236}">
                  <a16:creationId xmlns:a16="http://schemas.microsoft.com/office/drawing/2014/main" id="{691169BF-8763-FE4E-B011-9D4B1046156A}"/>
                </a:ext>
              </a:extLst>
            </p:cNvPr>
            <p:cNvSpPr txBox="1"/>
            <p:nvPr/>
          </p:nvSpPr>
          <p:spPr>
            <a:xfrm>
              <a:off x="5751609" y="4629854"/>
              <a:ext cx="118007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Indigenas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</p:grpSp>
      <p:grpSp>
        <p:nvGrpSpPr>
          <p:cNvPr id="92" name="Grupo 91">
            <a:extLst>
              <a:ext uri="{FF2B5EF4-FFF2-40B4-BE49-F238E27FC236}">
                <a16:creationId xmlns:a16="http://schemas.microsoft.com/office/drawing/2014/main" id="{AFBCDFF3-0E95-0142-BC67-A98EDB8465B5}"/>
              </a:ext>
            </a:extLst>
          </p:cNvPr>
          <p:cNvGrpSpPr/>
          <p:nvPr/>
        </p:nvGrpSpPr>
        <p:grpSpPr>
          <a:xfrm>
            <a:off x="7465227" y="1362292"/>
            <a:ext cx="3465953" cy="4293219"/>
            <a:chOff x="7549376" y="1516566"/>
            <a:chExt cx="3465953" cy="4293219"/>
          </a:xfrm>
        </p:grpSpPr>
        <p:sp>
          <p:nvSpPr>
            <p:cNvPr id="71" name="Rectángulo redondeado 70">
              <a:extLst>
                <a:ext uri="{FF2B5EF4-FFF2-40B4-BE49-F238E27FC236}">
                  <a16:creationId xmlns:a16="http://schemas.microsoft.com/office/drawing/2014/main" id="{F72DF03C-A37D-8C44-B875-EB96F138BEAE}"/>
                </a:ext>
              </a:extLst>
            </p:cNvPr>
            <p:cNvSpPr/>
            <p:nvPr/>
          </p:nvSpPr>
          <p:spPr>
            <a:xfrm>
              <a:off x="7549376" y="1516566"/>
              <a:ext cx="3465953" cy="4293219"/>
            </a:xfrm>
            <a:prstGeom prst="roundRect">
              <a:avLst/>
            </a:prstGeom>
            <a:solidFill>
              <a:srgbClr val="02B1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72" name="Rectángulo redondeado 71">
              <a:extLst>
                <a:ext uri="{FF2B5EF4-FFF2-40B4-BE49-F238E27FC236}">
                  <a16:creationId xmlns:a16="http://schemas.microsoft.com/office/drawing/2014/main" id="{5FCA9AA7-1366-564B-BB75-4614EA22882C}"/>
                </a:ext>
              </a:extLst>
            </p:cNvPr>
            <p:cNvSpPr/>
            <p:nvPr/>
          </p:nvSpPr>
          <p:spPr>
            <a:xfrm>
              <a:off x="8369490" y="1782799"/>
              <a:ext cx="2101644" cy="391616"/>
            </a:xfrm>
            <a:prstGeom prst="roundRect">
              <a:avLst/>
            </a:prstGeom>
            <a:solidFill>
              <a:srgbClr val="018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B72FFE8C-61B8-3449-A216-FC6805E8398B}"/>
                </a:ext>
              </a:extLst>
            </p:cNvPr>
            <p:cNvSpPr txBox="1"/>
            <p:nvPr/>
          </p:nvSpPr>
          <p:spPr>
            <a:xfrm>
              <a:off x="8426698" y="1830656"/>
              <a:ext cx="195540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Antón</a:t>
              </a:r>
              <a:r>
                <a:rPr sz="2000" b="1" i="1" spc="-80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 </a:t>
              </a:r>
              <a:r>
                <a:rPr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Mandinga</a:t>
              </a:r>
              <a:endParaRPr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F311921-0B6F-194C-A588-9708BBF6EC99}"/>
                </a:ext>
              </a:extLst>
            </p:cNvPr>
            <p:cNvGrpSpPr/>
            <p:nvPr/>
          </p:nvGrpSpPr>
          <p:grpSpPr>
            <a:xfrm>
              <a:off x="7705400" y="2360212"/>
              <a:ext cx="3156409" cy="2489377"/>
              <a:chOff x="7660796" y="2360212"/>
              <a:chExt cx="3156409" cy="2489377"/>
            </a:xfrm>
          </p:grpSpPr>
          <p:sp>
            <p:nvSpPr>
              <p:cNvPr id="73" name="Rectángulo redondeado 72">
                <a:extLst>
                  <a:ext uri="{FF2B5EF4-FFF2-40B4-BE49-F238E27FC236}">
                    <a16:creationId xmlns:a16="http://schemas.microsoft.com/office/drawing/2014/main" id="{2463ADEF-56AB-FA47-B637-79E23A3B2627}"/>
                  </a:ext>
                </a:extLst>
              </p:cNvPr>
              <p:cNvSpPr/>
              <p:nvPr/>
            </p:nvSpPr>
            <p:spPr>
              <a:xfrm>
                <a:off x="7660796" y="2360212"/>
                <a:ext cx="1531803" cy="393065"/>
              </a:xfrm>
              <a:prstGeom prst="roundRect">
                <a:avLst/>
              </a:prstGeom>
              <a:solidFill>
                <a:srgbClr val="00D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75" name="Rectángulo redondeado 74">
                <a:extLst>
                  <a:ext uri="{FF2B5EF4-FFF2-40B4-BE49-F238E27FC236}">
                    <a16:creationId xmlns:a16="http://schemas.microsoft.com/office/drawing/2014/main" id="{0DBD9B1A-3EA7-354C-9ECD-D5B39CC55657}"/>
                  </a:ext>
                </a:extLst>
              </p:cNvPr>
              <p:cNvSpPr/>
              <p:nvPr/>
            </p:nvSpPr>
            <p:spPr>
              <a:xfrm>
                <a:off x="7660796" y="2884290"/>
                <a:ext cx="1531803" cy="393065"/>
              </a:xfrm>
              <a:prstGeom prst="roundRect">
                <a:avLst/>
              </a:prstGeom>
              <a:solidFill>
                <a:srgbClr val="00D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77" name="Rectángulo redondeado 76">
                <a:extLst>
                  <a:ext uri="{FF2B5EF4-FFF2-40B4-BE49-F238E27FC236}">
                    <a16:creationId xmlns:a16="http://schemas.microsoft.com/office/drawing/2014/main" id="{8E4582A4-6D12-4249-BE8E-B745EE796672}"/>
                  </a:ext>
                </a:extLst>
              </p:cNvPr>
              <p:cNvSpPr/>
              <p:nvPr/>
            </p:nvSpPr>
            <p:spPr>
              <a:xfrm>
                <a:off x="7660796" y="3408368"/>
                <a:ext cx="1531803" cy="393065"/>
              </a:xfrm>
              <a:prstGeom prst="roundRect">
                <a:avLst/>
              </a:prstGeom>
              <a:solidFill>
                <a:srgbClr val="00D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79" name="Rectángulo redondeado 78">
                <a:extLst>
                  <a:ext uri="{FF2B5EF4-FFF2-40B4-BE49-F238E27FC236}">
                    <a16:creationId xmlns:a16="http://schemas.microsoft.com/office/drawing/2014/main" id="{825D0CB5-6478-A14E-B7D3-8E128AB41B5B}"/>
                  </a:ext>
                </a:extLst>
              </p:cNvPr>
              <p:cNvSpPr/>
              <p:nvPr/>
            </p:nvSpPr>
            <p:spPr>
              <a:xfrm>
                <a:off x="7660796" y="3932446"/>
                <a:ext cx="1531803" cy="393065"/>
              </a:xfrm>
              <a:prstGeom prst="roundRect">
                <a:avLst/>
              </a:prstGeom>
              <a:solidFill>
                <a:srgbClr val="00D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81" name="Rectángulo redondeado 80">
                <a:extLst>
                  <a:ext uri="{FF2B5EF4-FFF2-40B4-BE49-F238E27FC236}">
                    <a16:creationId xmlns:a16="http://schemas.microsoft.com/office/drawing/2014/main" id="{C82BEDA4-5669-C545-A200-20BDF0A27B71}"/>
                  </a:ext>
                </a:extLst>
              </p:cNvPr>
              <p:cNvSpPr/>
              <p:nvPr/>
            </p:nvSpPr>
            <p:spPr>
              <a:xfrm>
                <a:off x="7660796" y="4456524"/>
                <a:ext cx="1531803" cy="393065"/>
              </a:xfrm>
              <a:prstGeom prst="roundRect">
                <a:avLst/>
              </a:prstGeom>
              <a:solidFill>
                <a:srgbClr val="00D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85" name="Rectángulo redondeado 84">
                <a:extLst>
                  <a:ext uri="{FF2B5EF4-FFF2-40B4-BE49-F238E27FC236}">
                    <a16:creationId xmlns:a16="http://schemas.microsoft.com/office/drawing/2014/main" id="{8F55B029-2BB3-1847-9F5B-7C215BA88467}"/>
                  </a:ext>
                </a:extLst>
              </p:cNvPr>
              <p:cNvSpPr/>
              <p:nvPr/>
            </p:nvSpPr>
            <p:spPr>
              <a:xfrm>
                <a:off x="9285402" y="2360212"/>
                <a:ext cx="1531803" cy="393065"/>
              </a:xfrm>
              <a:prstGeom prst="roundRect">
                <a:avLst/>
              </a:prstGeom>
              <a:solidFill>
                <a:srgbClr val="00D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86" name="Rectángulo redondeado 85">
                <a:extLst>
                  <a:ext uri="{FF2B5EF4-FFF2-40B4-BE49-F238E27FC236}">
                    <a16:creationId xmlns:a16="http://schemas.microsoft.com/office/drawing/2014/main" id="{36150CC1-F422-5B4B-86C1-BF0CA40532F2}"/>
                  </a:ext>
                </a:extLst>
              </p:cNvPr>
              <p:cNvSpPr/>
              <p:nvPr/>
            </p:nvSpPr>
            <p:spPr>
              <a:xfrm>
                <a:off x="9285402" y="2884290"/>
                <a:ext cx="1531803" cy="393065"/>
              </a:xfrm>
              <a:prstGeom prst="roundRect">
                <a:avLst/>
              </a:prstGeom>
              <a:solidFill>
                <a:srgbClr val="00D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87" name="Rectángulo redondeado 86">
                <a:extLst>
                  <a:ext uri="{FF2B5EF4-FFF2-40B4-BE49-F238E27FC236}">
                    <a16:creationId xmlns:a16="http://schemas.microsoft.com/office/drawing/2014/main" id="{2CB1DF18-6A22-3345-B0BC-4873FAC3B5E8}"/>
                  </a:ext>
                </a:extLst>
              </p:cNvPr>
              <p:cNvSpPr/>
              <p:nvPr/>
            </p:nvSpPr>
            <p:spPr>
              <a:xfrm>
                <a:off x="9285402" y="3408368"/>
                <a:ext cx="1531803" cy="393065"/>
              </a:xfrm>
              <a:prstGeom prst="roundRect">
                <a:avLst/>
              </a:prstGeom>
              <a:solidFill>
                <a:srgbClr val="00D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88" name="Rectángulo redondeado 87">
                <a:extLst>
                  <a:ext uri="{FF2B5EF4-FFF2-40B4-BE49-F238E27FC236}">
                    <a16:creationId xmlns:a16="http://schemas.microsoft.com/office/drawing/2014/main" id="{15A566D3-068C-FD44-9B68-C9D334472ECF}"/>
                  </a:ext>
                </a:extLst>
              </p:cNvPr>
              <p:cNvSpPr/>
              <p:nvPr/>
            </p:nvSpPr>
            <p:spPr>
              <a:xfrm>
                <a:off x="9285402" y="3932446"/>
                <a:ext cx="1531803" cy="393065"/>
              </a:xfrm>
              <a:prstGeom prst="roundRect">
                <a:avLst/>
              </a:prstGeom>
              <a:solidFill>
                <a:srgbClr val="00D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  <p:sp>
            <p:nvSpPr>
              <p:cNvPr id="89" name="Rectángulo redondeado 88">
                <a:extLst>
                  <a:ext uri="{FF2B5EF4-FFF2-40B4-BE49-F238E27FC236}">
                    <a16:creationId xmlns:a16="http://schemas.microsoft.com/office/drawing/2014/main" id="{4B1A4162-6FFA-2E48-A1E6-354A533FD0DF}"/>
                  </a:ext>
                </a:extLst>
              </p:cNvPr>
              <p:cNvSpPr/>
              <p:nvPr/>
            </p:nvSpPr>
            <p:spPr>
              <a:xfrm>
                <a:off x="9285402" y="4456524"/>
                <a:ext cx="1531803" cy="393065"/>
              </a:xfrm>
              <a:prstGeom prst="roundRect">
                <a:avLst/>
              </a:prstGeom>
              <a:solidFill>
                <a:srgbClr val="00D1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A" dirty="0"/>
              </a:p>
            </p:txBody>
          </p:sp>
        </p:grpSp>
        <p:sp>
          <p:nvSpPr>
            <p:cNvPr id="21" name="object 38">
              <a:extLst>
                <a:ext uri="{FF2B5EF4-FFF2-40B4-BE49-F238E27FC236}">
                  <a16:creationId xmlns:a16="http://schemas.microsoft.com/office/drawing/2014/main" id="{5309C545-47EA-1445-982C-4C3D6545AC52}"/>
                </a:ext>
              </a:extLst>
            </p:cNvPr>
            <p:cNvSpPr txBox="1"/>
            <p:nvPr/>
          </p:nvSpPr>
          <p:spPr>
            <a:xfrm>
              <a:off x="7822237" y="2430175"/>
              <a:ext cx="133177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rgbClr val="FFFFFF"/>
                  </a:solidFill>
                  <a:latin typeface="AVENIR BOOK OBLIQUE" panose="02000503020000020003" pitchFamily="2" charset="0"/>
                  <a:cs typeface="Arial"/>
                </a:rPr>
                <a:t>Mandingas</a:t>
              </a:r>
              <a:endParaRPr lang="es-PA" sz="2000" b="1" i="1" dirty="0"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22" name="object 41">
              <a:extLst>
                <a:ext uri="{FF2B5EF4-FFF2-40B4-BE49-F238E27FC236}">
                  <a16:creationId xmlns:a16="http://schemas.microsoft.com/office/drawing/2014/main" id="{A453C93E-9528-2840-A9AD-A775EFA50A4C}"/>
                </a:ext>
              </a:extLst>
            </p:cNvPr>
            <p:cNvSpPr txBox="1"/>
            <p:nvPr/>
          </p:nvSpPr>
          <p:spPr>
            <a:xfrm>
              <a:off x="7861282" y="3972570"/>
              <a:ext cx="125368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Yalongas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23" name="object 44">
              <a:extLst>
                <a:ext uri="{FF2B5EF4-FFF2-40B4-BE49-F238E27FC236}">
                  <a16:creationId xmlns:a16="http://schemas.microsoft.com/office/drawing/2014/main" id="{75229B94-4699-CF44-A84D-84B544A35DAB}"/>
                </a:ext>
              </a:extLst>
            </p:cNvPr>
            <p:cNvSpPr txBox="1"/>
            <p:nvPr/>
          </p:nvSpPr>
          <p:spPr>
            <a:xfrm>
              <a:off x="7817969" y="4490287"/>
              <a:ext cx="1340307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Cas</a:t>
              </a:r>
              <a:r>
                <a:rPr lang="es-PA" sz="2000" b="1" i="1" spc="-10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a</a:t>
              </a: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ng</a:t>
              </a:r>
              <a:r>
                <a:rPr lang="es-PA" sz="2000" b="1" i="1" spc="-10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a</a:t>
              </a:r>
              <a:r>
                <a:rPr lang="es-PA" sz="2000" b="1" i="1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s</a:t>
              </a:r>
            </a:p>
          </p:txBody>
        </p:sp>
        <p:sp>
          <p:nvSpPr>
            <p:cNvPr id="25" name="object 50">
              <a:extLst>
                <a:ext uri="{FF2B5EF4-FFF2-40B4-BE49-F238E27FC236}">
                  <a16:creationId xmlns:a16="http://schemas.microsoft.com/office/drawing/2014/main" id="{FC92BB5B-80E1-3E4B-8C8E-C20886BDB504}"/>
                </a:ext>
              </a:extLst>
            </p:cNvPr>
            <p:cNvSpPr txBox="1"/>
            <p:nvPr/>
          </p:nvSpPr>
          <p:spPr>
            <a:xfrm>
              <a:off x="7996454" y="2936960"/>
              <a:ext cx="983336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Crio</a:t>
              </a:r>
              <a:r>
                <a:rPr lang="es-PA" sz="2000" b="1" i="1" spc="-10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l</a:t>
              </a: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l</a:t>
              </a:r>
              <a:r>
                <a:rPr lang="es-PA" sz="2000" b="1" i="1" spc="-10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o</a:t>
              </a:r>
              <a:r>
                <a:rPr lang="es-PA" sz="2000" b="1" i="1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s</a:t>
              </a:r>
            </a:p>
          </p:txBody>
        </p:sp>
        <p:sp>
          <p:nvSpPr>
            <p:cNvPr id="26" name="object 53">
              <a:extLst>
                <a:ext uri="{FF2B5EF4-FFF2-40B4-BE49-F238E27FC236}">
                  <a16:creationId xmlns:a16="http://schemas.microsoft.com/office/drawing/2014/main" id="{4F3A70B7-3B41-1D48-BCD9-AB8150BE746E}"/>
                </a:ext>
              </a:extLst>
            </p:cNvPr>
            <p:cNvSpPr txBox="1"/>
            <p:nvPr/>
          </p:nvSpPr>
          <p:spPr>
            <a:xfrm>
              <a:off x="8138767" y="3445914"/>
              <a:ext cx="698711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Zape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27" name="object 56">
              <a:extLst>
                <a:ext uri="{FF2B5EF4-FFF2-40B4-BE49-F238E27FC236}">
                  <a16:creationId xmlns:a16="http://schemas.microsoft.com/office/drawing/2014/main" id="{3D4F8A53-7605-944E-9BE7-F67BC7AAFD66}"/>
                </a:ext>
              </a:extLst>
            </p:cNvPr>
            <p:cNvSpPr txBox="1"/>
            <p:nvPr/>
          </p:nvSpPr>
          <p:spPr>
            <a:xfrm>
              <a:off x="9624079" y="2413888"/>
              <a:ext cx="960404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rgbClr val="FFFFFF"/>
                  </a:solidFill>
                  <a:latin typeface="AVENIR BOOK OBLIQUE" panose="02000503020000020003" pitchFamily="2" charset="0"/>
                  <a:cs typeface="Arial"/>
                </a:rPr>
                <a:t>Bañoles</a:t>
              </a:r>
              <a:endParaRPr lang="es-PA" sz="2000" b="1" i="1" dirty="0"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28" name="object 59">
              <a:extLst>
                <a:ext uri="{FF2B5EF4-FFF2-40B4-BE49-F238E27FC236}">
                  <a16:creationId xmlns:a16="http://schemas.microsoft.com/office/drawing/2014/main" id="{40D6C903-2861-624D-98A7-691D25F1DB69}"/>
                </a:ext>
              </a:extLst>
            </p:cNvPr>
            <p:cNvSpPr txBox="1"/>
            <p:nvPr/>
          </p:nvSpPr>
          <p:spPr>
            <a:xfrm>
              <a:off x="9620229" y="3443034"/>
              <a:ext cx="968105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Branes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29" name="object 62">
              <a:extLst>
                <a:ext uri="{FF2B5EF4-FFF2-40B4-BE49-F238E27FC236}">
                  <a16:creationId xmlns:a16="http://schemas.microsoft.com/office/drawing/2014/main" id="{71E523D7-D284-234D-8C0D-12FA8FC7C575}"/>
                </a:ext>
              </a:extLst>
            </p:cNvPr>
            <p:cNvSpPr txBox="1"/>
            <p:nvPr/>
          </p:nvSpPr>
          <p:spPr>
            <a:xfrm>
              <a:off x="9544075" y="2936551"/>
              <a:ext cx="1120413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Biáfaras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30" name="object 65">
              <a:extLst>
                <a:ext uri="{FF2B5EF4-FFF2-40B4-BE49-F238E27FC236}">
                  <a16:creationId xmlns:a16="http://schemas.microsoft.com/office/drawing/2014/main" id="{FC2000FA-5372-4744-95E3-18E27E18B06C}"/>
                </a:ext>
              </a:extLst>
            </p:cNvPr>
            <p:cNvSpPr txBox="1"/>
            <p:nvPr/>
          </p:nvSpPr>
          <p:spPr>
            <a:xfrm>
              <a:off x="9595003" y="3997993"/>
              <a:ext cx="1018557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Congos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91" name="Rectángulo redondeado 90">
              <a:extLst>
                <a:ext uri="{FF2B5EF4-FFF2-40B4-BE49-F238E27FC236}">
                  <a16:creationId xmlns:a16="http://schemas.microsoft.com/office/drawing/2014/main" id="{2788E8C0-E630-434A-94FB-A0043690D870}"/>
                </a:ext>
              </a:extLst>
            </p:cNvPr>
            <p:cNvSpPr/>
            <p:nvPr/>
          </p:nvSpPr>
          <p:spPr>
            <a:xfrm>
              <a:off x="8516071" y="5058636"/>
              <a:ext cx="1531803" cy="393065"/>
            </a:xfrm>
            <a:prstGeom prst="roundRect">
              <a:avLst/>
            </a:prstGeom>
            <a:solidFill>
              <a:srgbClr val="00D1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A" dirty="0"/>
            </a:p>
          </p:txBody>
        </p:sp>
        <p:sp>
          <p:nvSpPr>
            <p:cNvPr id="31" name="object 68">
              <a:extLst>
                <a:ext uri="{FF2B5EF4-FFF2-40B4-BE49-F238E27FC236}">
                  <a16:creationId xmlns:a16="http://schemas.microsoft.com/office/drawing/2014/main" id="{E5383302-1F8C-F441-8AB2-93076052324D}"/>
                </a:ext>
              </a:extLst>
            </p:cNvPr>
            <p:cNvSpPr txBox="1"/>
            <p:nvPr/>
          </p:nvSpPr>
          <p:spPr>
            <a:xfrm>
              <a:off x="9552166" y="4483591"/>
              <a:ext cx="1104230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Zambos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  <p:sp>
          <p:nvSpPr>
            <p:cNvPr id="32" name="object 71">
              <a:extLst>
                <a:ext uri="{FF2B5EF4-FFF2-40B4-BE49-F238E27FC236}">
                  <a16:creationId xmlns:a16="http://schemas.microsoft.com/office/drawing/2014/main" id="{9EF0CB13-C753-134C-8B0B-A25F7DDA3B7F}"/>
                </a:ext>
              </a:extLst>
            </p:cNvPr>
            <p:cNvSpPr txBox="1"/>
            <p:nvPr/>
          </p:nvSpPr>
          <p:spPr>
            <a:xfrm>
              <a:off x="8612295" y="5114671"/>
              <a:ext cx="1339353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lang="es-PA" sz="2000" b="1" i="1" spc="-5" dirty="0">
                  <a:solidFill>
                    <a:schemeClr val="bg1"/>
                  </a:solidFill>
                  <a:latin typeface="AVENIR BOOK OBLIQUE" panose="02000503020000020003" pitchFamily="2" charset="0"/>
                  <a:cs typeface="Arial"/>
                </a:rPr>
                <a:t>Indigenas</a:t>
              </a:r>
              <a:endParaRPr lang="es-PA" sz="2000" b="1" i="1" dirty="0">
                <a:solidFill>
                  <a:schemeClr val="bg1"/>
                </a:solidFill>
                <a:latin typeface="AVENIR BOOK OBLIQUE" panose="02000503020000020003" pitchFamily="2" charset="0"/>
                <a:cs typeface="Arial"/>
              </a:endParaRP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BE6195E-A7B4-6845-84E3-AB5850C97D58}"/>
              </a:ext>
            </a:extLst>
          </p:cNvPr>
          <p:cNvSpPr txBox="1"/>
          <p:nvPr/>
        </p:nvSpPr>
        <p:spPr>
          <a:xfrm>
            <a:off x="2241230" y="94458"/>
            <a:ext cx="8013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600" b="1" i="1" dirty="0">
                <a:solidFill>
                  <a:srgbClr val="C7611D"/>
                </a:solidFill>
                <a:latin typeface="Avenir Black Oblique" panose="02000503020000020003" pitchFamily="2" charset="0"/>
              </a:rPr>
              <a:t>Diversidad étnica también en palenques cimarrones</a:t>
            </a:r>
          </a:p>
        </p:txBody>
      </p:sp>
    </p:spTree>
    <p:extLst>
      <p:ext uri="{BB962C8B-B14F-4D97-AF65-F5344CB8AC3E}">
        <p14:creationId xmlns:p14="http://schemas.microsoft.com/office/powerpoint/2010/main" val="1128468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1825</Words>
  <Application>Microsoft Office PowerPoint</Application>
  <PresentationFormat>Panorámica</PresentationFormat>
  <Paragraphs>296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6" baseType="lpstr">
      <vt:lpstr>Arial</vt:lpstr>
      <vt:lpstr>Avenir Black</vt:lpstr>
      <vt:lpstr>Avenir Black Oblique</vt:lpstr>
      <vt:lpstr>Avenir Book</vt:lpstr>
      <vt:lpstr>Avenir Book Oblique</vt:lpstr>
      <vt:lpstr>Avenir Book Oblique</vt:lpstr>
      <vt:lpstr>Avenir Medium</vt:lpstr>
      <vt:lpstr>Calibri</vt:lpstr>
      <vt:lpstr>Calibri Light</vt:lpstr>
      <vt:lpstr>Segoe UI 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Miriam Hernandez</dc:creator>
  <cp:lastModifiedBy>Yurineth Rios</cp:lastModifiedBy>
  <cp:revision>11</cp:revision>
  <dcterms:created xsi:type="dcterms:W3CDTF">2021-12-20T14:24:54Z</dcterms:created>
  <dcterms:modified xsi:type="dcterms:W3CDTF">2022-01-14T13:30:39Z</dcterms:modified>
</cp:coreProperties>
</file>