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Bukhari Script" charset="1" panose="00000500000000000000"/>
      <p:regular r:id="rId14"/>
    </p:embeddedFont>
    <p:embeddedFont>
      <p:font typeface="Poppins" charset="1" panose="00000500000000000000"/>
      <p:regular r:id="rId15"/>
    </p:embeddedFont>
    <p:embeddedFont>
      <p:font typeface="Poppins Bold" charset="1" panose="00000800000000000000"/>
      <p:regular r:id="rId16"/>
    </p:embeddedFont>
    <p:embeddedFont>
      <p:font typeface="Poppins Italics" charset="1" panose="00000500000000000000"/>
      <p:regular r:id="rId17"/>
    </p:embeddedFont>
    <p:embeddedFont>
      <p:font typeface="Poppins Bold Italics" charset="1" panose="000008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29" Target="slides/slide11.xml" Type="http://schemas.openxmlformats.org/officeDocument/2006/relationships/slide"/><Relationship Id="rId3" Target="viewProps.xml" Type="http://schemas.openxmlformats.org/officeDocument/2006/relationships/viewProps"/><Relationship Id="rId30" Target="slides/slide12.xml" Type="http://schemas.openxmlformats.org/officeDocument/2006/relationships/slide"/><Relationship Id="rId31" Target="slides/slide13.xml" Type="http://schemas.openxmlformats.org/officeDocument/2006/relationships/slide"/><Relationship Id="rId32" Target="slides/slide14.xml" Type="http://schemas.openxmlformats.org/officeDocument/2006/relationships/slide"/><Relationship Id="rId33" Target="slides/slide15.xml" Type="http://schemas.openxmlformats.org/officeDocument/2006/relationships/slide"/><Relationship Id="rId34" Target="slides/slide16.xml" Type="http://schemas.openxmlformats.org/officeDocument/2006/relationships/slide"/><Relationship Id="rId35" Target="slides/slide17.xml" Type="http://schemas.openxmlformats.org/officeDocument/2006/relationships/slide"/><Relationship Id="rId36" Target="slides/slide1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3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3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grpSp>
        <p:nvGrpSpPr>
          <p:cNvPr name="Group 2" id="2"/>
          <p:cNvGrpSpPr/>
          <p:nvPr/>
        </p:nvGrpSpPr>
        <p:grpSpPr>
          <a:xfrm rot="0">
            <a:off x="1028700" y="2131515"/>
            <a:ext cx="14514698" cy="6837956"/>
            <a:chOff x="0" y="0"/>
            <a:chExt cx="19352930" cy="9117275"/>
          </a:xfrm>
        </p:grpSpPr>
        <p:sp>
          <p:nvSpPr>
            <p:cNvPr name="AutoShape 3" id="3"/>
            <p:cNvSpPr/>
            <p:nvPr/>
          </p:nvSpPr>
          <p:spPr>
            <a:xfrm rot="0">
              <a:off x="0" y="262159"/>
              <a:ext cx="19109599" cy="8855116"/>
            </a:xfrm>
            <a:prstGeom prst="rect">
              <a:avLst/>
            </a:prstGeom>
            <a:solidFill>
              <a:srgbClr val="000000"/>
            </a:solidFill>
          </p:spPr>
        </p:sp>
        <p:sp>
          <p:nvSpPr>
            <p:cNvPr name="AutoShape 4" id="4"/>
            <p:cNvSpPr/>
            <p:nvPr/>
          </p:nvSpPr>
          <p:spPr>
            <a:xfrm rot="0">
              <a:off x="242099" y="0"/>
              <a:ext cx="19110832" cy="8879515"/>
            </a:xfrm>
            <a:prstGeom prst="rect">
              <a:avLst/>
            </a:prstGeom>
            <a:solidFill>
              <a:srgbClr val="FFFFFF"/>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1028700"/>
            <a:ext cx="2605103" cy="377740"/>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4197398" y="4621637"/>
            <a:ext cx="5080079" cy="1043725"/>
          </a:xfrm>
          <a:prstGeom prst="rect">
            <a:avLst/>
          </a:prstGeom>
        </p:spPr>
      </p:pic>
      <p:pic>
        <p:nvPicPr>
          <p:cNvPr name="Picture 7" id="7"/>
          <p:cNvPicPr>
            <a:picLocks noChangeAspect="true"/>
          </p:cNvPicPr>
          <p:nvPr/>
        </p:nvPicPr>
        <p:blipFill>
          <a:blip r:embed="rId6"/>
          <a:srcRect l="0" t="0" r="0" b="0"/>
          <a:stretch>
            <a:fillRect/>
          </a:stretch>
        </p:blipFill>
        <p:spPr>
          <a:xfrm flipH="false" flipV="false" rot="0">
            <a:off x="11375296" y="5143500"/>
            <a:ext cx="3236852" cy="3236852"/>
          </a:xfrm>
          <a:prstGeom prst="rect">
            <a:avLst/>
          </a:prstGeom>
        </p:spPr>
      </p:pic>
      <p:sp>
        <p:nvSpPr>
          <p:cNvPr name="TextBox 8" id="8"/>
          <p:cNvSpPr txBox="true"/>
          <p:nvPr/>
        </p:nvSpPr>
        <p:spPr>
          <a:xfrm rot="0">
            <a:off x="1846713" y="3033112"/>
            <a:ext cx="13696685" cy="3104403"/>
          </a:xfrm>
          <a:prstGeom prst="rect">
            <a:avLst/>
          </a:prstGeom>
        </p:spPr>
        <p:txBody>
          <a:bodyPr anchor="t" rtlCol="false" tIns="0" lIns="0" bIns="0" rIns="0">
            <a:spAutoFit/>
          </a:bodyPr>
          <a:lstStyle/>
          <a:p>
            <a:pPr>
              <a:lnSpc>
                <a:spcPts val="11582"/>
              </a:lnSpc>
            </a:pPr>
            <a:r>
              <a:rPr lang="en-US" spc="-110" sz="11031">
                <a:solidFill>
                  <a:srgbClr val="000000"/>
                </a:solidFill>
                <a:latin typeface="Poppins Bold"/>
              </a:rPr>
              <a:t>Bases de Datos no Relacionales</a:t>
            </a:r>
          </a:p>
        </p:txBody>
      </p:sp>
      <p:sp>
        <p:nvSpPr>
          <p:cNvPr name="TextBox 9" id="9"/>
          <p:cNvSpPr txBox="true"/>
          <p:nvPr/>
        </p:nvSpPr>
        <p:spPr>
          <a:xfrm rot="0">
            <a:off x="0" y="9629771"/>
            <a:ext cx="6248836" cy="419100"/>
          </a:xfrm>
          <a:prstGeom prst="rect">
            <a:avLst/>
          </a:prstGeom>
        </p:spPr>
        <p:txBody>
          <a:bodyPr anchor="t" rtlCol="false" tIns="0" lIns="0" bIns="0" rIns="0">
            <a:spAutoFit/>
          </a:bodyPr>
          <a:lstStyle/>
          <a:p>
            <a:pPr>
              <a:lnSpc>
                <a:spcPts val="3150"/>
              </a:lnSpc>
            </a:pPr>
            <a:r>
              <a:rPr lang="en-US" spc="-30" sz="3000">
                <a:solidFill>
                  <a:srgbClr val="000000"/>
                </a:solidFill>
                <a:latin typeface="Bukhari Script Bold"/>
              </a:rPr>
              <a:t>Hecho por: Víctor Cedeño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028700" y="1028700"/>
            <a:ext cx="1410179" cy="1410179"/>
          </a:xfrm>
          <a:prstGeom prst="rect">
            <a:avLst/>
          </a:prstGeom>
        </p:spPr>
      </p:pic>
      <p:grpSp>
        <p:nvGrpSpPr>
          <p:cNvPr name="Group 3" id="3"/>
          <p:cNvGrpSpPr>
            <a:grpSpLocks noChangeAspect="true"/>
          </p:cNvGrpSpPr>
          <p:nvPr/>
        </p:nvGrpSpPr>
        <p:grpSpPr>
          <a:xfrm rot="-10800000">
            <a:off x="2229633" y="1524543"/>
            <a:ext cx="418493" cy="418493"/>
            <a:chOff x="1371600" y="6705600"/>
            <a:chExt cx="10972800" cy="10972800"/>
          </a:xfrm>
        </p:grpSpPr>
        <p:sp>
          <p:nvSpPr>
            <p:cNvPr name="Freeform 4" id="4"/>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8079895"/>
            <a:ext cx="1614254" cy="117840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45046" y="1028700"/>
            <a:ext cx="1614254" cy="1178405"/>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49121" y="7848121"/>
            <a:ext cx="1410179" cy="1410179"/>
          </a:xfrm>
          <a:prstGeom prst="rect">
            <a:avLst/>
          </a:prstGeom>
        </p:spPr>
      </p:pic>
      <p:grpSp>
        <p:nvGrpSpPr>
          <p:cNvPr name="Group 8" id="8"/>
          <p:cNvGrpSpPr>
            <a:grpSpLocks noChangeAspect="true"/>
          </p:cNvGrpSpPr>
          <p:nvPr/>
        </p:nvGrpSpPr>
        <p:grpSpPr>
          <a:xfrm rot="0">
            <a:off x="15639875" y="8343964"/>
            <a:ext cx="418493" cy="418493"/>
            <a:chOff x="1371600" y="6705600"/>
            <a:chExt cx="10972800" cy="10972800"/>
          </a:xfrm>
        </p:grpSpPr>
        <p:sp>
          <p:nvSpPr>
            <p:cNvPr name="Freeform 9" id="9"/>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sp>
        <p:nvSpPr>
          <p:cNvPr name="TextBox 10" id="10"/>
          <p:cNvSpPr txBox="true"/>
          <p:nvPr/>
        </p:nvSpPr>
        <p:spPr>
          <a:xfrm rot="0">
            <a:off x="925813" y="4109367"/>
            <a:ext cx="16436375" cy="2106367"/>
          </a:xfrm>
          <a:prstGeom prst="rect">
            <a:avLst/>
          </a:prstGeom>
        </p:spPr>
        <p:txBody>
          <a:bodyPr anchor="t" rtlCol="false" tIns="0" lIns="0" bIns="0" rIns="0">
            <a:spAutoFit/>
          </a:bodyPr>
          <a:lstStyle/>
          <a:p>
            <a:pPr algn="ctr">
              <a:lnSpc>
                <a:spcPts val="7948"/>
              </a:lnSpc>
            </a:pPr>
            <a:r>
              <a:rPr lang="en-US" spc="-75" sz="7570">
                <a:solidFill>
                  <a:srgbClr val="000000"/>
                </a:solidFill>
                <a:latin typeface="Poppins Bold"/>
              </a:rPr>
              <a:t>Tipos de Bases de Datos no Relacionales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5620941" y="1028700"/>
            <a:ext cx="1638359" cy="1638359"/>
          </a:xfrm>
          <a:prstGeom prst="rect">
            <a:avLst/>
          </a:prstGeom>
        </p:spPr>
      </p:pic>
      <p:sp>
        <p:nvSpPr>
          <p:cNvPr name="AutoShape 3" id="3"/>
          <p:cNvSpPr/>
          <p:nvPr/>
        </p:nvSpPr>
        <p:spPr>
          <a:xfrm rot="0">
            <a:off x="8558651" y="2039563"/>
            <a:ext cx="7666553" cy="7218737"/>
          </a:xfrm>
          <a:prstGeom prst="rect">
            <a:avLst/>
          </a:prstGeom>
          <a:solidFill>
            <a:srgbClr val="000000"/>
          </a:solidFill>
        </p:spPr>
      </p:sp>
      <p:sp>
        <p:nvSpPr>
          <p:cNvPr name="AutoShape 4" id="4"/>
          <p:cNvSpPr/>
          <p:nvPr/>
        </p:nvSpPr>
        <p:spPr>
          <a:xfrm rot="0">
            <a:off x="8826428" y="1847880"/>
            <a:ext cx="7632708" cy="7210034"/>
          </a:xfrm>
          <a:prstGeom prst="rect">
            <a:avLst/>
          </a:prstGeom>
          <a:solidFill>
            <a:srgbClr val="FFFFFF"/>
          </a:solidFill>
        </p:spPr>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558651" y="1028700"/>
            <a:ext cx="1817517" cy="263540"/>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400000">
            <a:off x="16221022" y="8220022"/>
            <a:ext cx="1797883" cy="278672"/>
          </a:xfrm>
          <a:prstGeom prst="rect">
            <a:avLst/>
          </a:prstGeom>
        </p:spPr>
      </p:pic>
      <p:pic>
        <p:nvPicPr>
          <p:cNvPr name="Picture 7" id="7"/>
          <p:cNvPicPr>
            <a:picLocks noChangeAspect="true"/>
          </p:cNvPicPr>
          <p:nvPr/>
        </p:nvPicPr>
        <p:blipFill>
          <a:blip r:embed="rId8"/>
          <a:srcRect l="0" t="0" r="0" b="0"/>
          <a:stretch>
            <a:fillRect/>
          </a:stretch>
        </p:blipFill>
        <p:spPr>
          <a:xfrm flipH="false" flipV="false" rot="0">
            <a:off x="1028700" y="1888177"/>
            <a:ext cx="6510647" cy="6510647"/>
          </a:xfrm>
          <a:prstGeom prst="rect">
            <a:avLst/>
          </a:prstGeom>
        </p:spPr>
      </p:pic>
      <p:grpSp>
        <p:nvGrpSpPr>
          <p:cNvPr name="Group 8" id="8"/>
          <p:cNvGrpSpPr/>
          <p:nvPr/>
        </p:nvGrpSpPr>
        <p:grpSpPr>
          <a:xfrm rot="0">
            <a:off x="9102179" y="2174893"/>
            <a:ext cx="7081204" cy="6590223"/>
            <a:chOff x="0" y="0"/>
            <a:chExt cx="9441605" cy="8786964"/>
          </a:xfrm>
        </p:grpSpPr>
        <p:sp>
          <p:nvSpPr>
            <p:cNvPr name="TextBox 9" id="9"/>
            <p:cNvSpPr txBox="true"/>
            <p:nvPr/>
          </p:nvSpPr>
          <p:spPr>
            <a:xfrm rot="0">
              <a:off x="0" y="19050"/>
              <a:ext cx="9441605" cy="824229"/>
            </a:xfrm>
            <a:prstGeom prst="rect">
              <a:avLst/>
            </a:prstGeom>
          </p:spPr>
          <p:txBody>
            <a:bodyPr anchor="t" rtlCol="false" tIns="0" lIns="0" bIns="0" rIns="0">
              <a:spAutoFit/>
            </a:bodyPr>
            <a:lstStyle/>
            <a:p>
              <a:pPr algn="ctr">
                <a:lnSpc>
                  <a:spcPts val="4409"/>
                </a:lnSpc>
              </a:pPr>
              <a:r>
                <a:rPr lang="en-US" spc="-41" sz="4199">
                  <a:solidFill>
                    <a:srgbClr val="000000"/>
                  </a:solidFill>
                  <a:latin typeface="Poppins Bold"/>
                </a:rPr>
                <a:t>Almacenes clave-valor</a:t>
              </a:r>
            </a:p>
          </p:txBody>
        </p:sp>
        <p:sp>
          <p:nvSpPr>
            <p:cNvPr name="TextBox 10" id="10"/>
            <p:cNvSpPr txBox="true"/>
            <p:nvPr/>
          </p:nvSpPr>
          <p:spPr>
            <a:xfrm rot="0">
              <a:off x="0" y="816571"/>
              <a:ext cx="9441605" cy="7970393"/>
            </a:xfrm>
            <a:prstGeom prst="rect">
              <a:avLst/>
            </a:prstGeom>
          </p:spPr>
          <p:txBody>
            <a:bodyPr anchor="t" rtlCol="false" tIns="0" lIns="0" bIns="0" rIns="0">
              <a:spAutoFit/>
            </a:bodyPr>
            <a:lstStyle/>
            <a:p>
              <a:pPr algn="just">
                <a:lnSpc>
                  <a:spcPts val="3434"/>
                </a:lnSpc>
              </a:pPr>
            </a:p>
            <a:p>
              <a:pPr algn="just">
                <a:lnSpc>
                  <a:spcPts val="3434"/>
                </a:lnSpc>
              </a:pPr>
              <a:r>
                <a:rPr lang="en-US" spc="-22" sz="2289">
                  <a:solidFill>
                    <a:srgbClr val="000000"/>
                  </a:solidFill>
                  <a:latin typeface="Arimo"/>
                </a:rPr>
                <a:t>La estructura clave-valor es uno de los enfoques más básicos de NoSQL. Los datos existen como un par: una clave, que es una cadena corta, y un valor, que es cualquier dato que el propietario de los datos desee almacenar. Los valores pueden ser cualquier cosa, desde un simple entero hasta un archivo binario grande. Para recuperar un valor de la base de datos, el administrador busca la clave correspondiente.</a:t>
              </a:r>
            </a:p>
            <a:p>
              <a:pPr algn="just">
                <a:lnSpc>
                  <a:spcPts val="3434"/>
                </a:lnSpc>
              </a:pPr>
            </a:p>
            <a:p>
              <a:pPr algn="just">
                <a:lnSpc>
                  <a:spcPts val="3434"/>
                </a:lnSpc>
              </a:pPr>
              <a:r>
                <a:rPr lang="en-US" spc="-12" sz="2289">
                  <a:solidFill>
                    <a:srgbClr val="000000"/>
                  </a:solidFill>
                  <a:latin typeface="Arimo"/>
                </a:rPr>
                <a:t>Ejemplos de bases de datos NoSQL clave-valor:</a:t>
              </a:r>
            </a:p>
            <a:p>
              <a:pPr algn="just" marL="494410" indent="-247205" lvl="1">
                <a:lnSpc>
                  <a:spcPts val="3434"/>
                </a:lnSpc>
                <a:buFont typeface="Arial"/>
                <a:buChar char="•"/>
              </a:pPr>
              <a:r>
                <a:rPr lang="en-US" spc="-12" sz="2289">
                  <a:solidFill>
                    <a:srgbClr val="000000"/>
                  </a:solidFill>
                  <a:latin typeface="Arimo"/>
                </a:rPr>
                <a:t>Apache ZooKeeper</a:t>
              </a:r>
            </a:p>
            <a:p>
              <a:pPr algn="just" marL="494410" indent="-247205" lvl="1">
                <a:lnSpc>
                  <a:spcPts val="3434"/>
                </a:lnSpc>
                <a:buFont typeface="Arial"/>
                <a:buChar char="•"/>
              </a:pPr>
              <a:r>
                <a:rPr lang="en-US" spc="-12" sz="2289">
                  <a:solidFill>
                    <a:srgbClr val="000000"/>
                  </a:solidFill>
                  <a:latin typeface="Arimo"/>
                </a:rPr>
                <a:t>Redis</a:t>
              </a:r>
            </a:p>
            <a:p>
              <a:pPr algn="just" marL="494410" indent="-247205" lvl="1">
                <a:lnSpc>
                  <a:spcPts val="3434"/>
                </a:lnSpc>
                <a:buFont typeface="Arial"/>
                <a:buChar char="•"/>
              </a:pPr>
              <a:r>
                <a:rPr lang="en-US" spc="-12" sz="2289">
                  <a:solidFill>
                    <a:srgbClr val="000000"/>
                  </a:solidFill>
                  <a:latin typeface="Arimo"/>
                </a:rPr>
                <a:t>Base de datos Oracle NoSQL</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519118" y="1220384"/>
            <a:ext cx="1638359" cy="1638359"/>
          </a:xfrm>
          <a:prstGeom prst="rect">
            <a:avLst/>
          </a:prstGeom>
        </p:spPr>
      </p:pic>
      <p:sp>
        <p:nvSpPr>
          <p:cNvPr name="AutoShape 3" id="3"/>
          <p:cNvSpPr/>
          <p:nvPr/>
        </p:nvSpPr>
        <p:spPr>
          <a:xfrm rot="0">
            <a:off x="1279554" y="2039563"/>
            <a:ext cx="7666553" cy="7218737"/>
          </a:xfrm>
          <a:prstGeom prst="rect">
            <a:avLst/>
          </a:prstGeom>
          <a:solidFill>
            <a:srgbClr val="000000"/>
          </a:solidFill>
        </p:spPr>
      </p:sp>
      <p:sp>
        <p:nvSpPr>
          <p:cNvPr name="AutoShape 4" id="4"/>
          <p:cNvSpPr/>
          <p:nvPr/>
        </p:nvSpPr>
        <p:spPr>
          <a:xfrm rot="0">
            <a:off x="1062546" y="1847880"/>
            <a:ext cx="7632708" cy="7210034"/>
          </a:xfrm>
          <a:prstGeom prst="rect">
            <a:avLst/>
          </a:prstGeom>
          <a:solidFill>
            <a:srgbClr val="FFFFFF"/>
          </a:solidFill>
        </p:spPr>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112831" y="1220384"/>
            <a:ext cx="1817517" cy="263540"/>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400000">
            <a:off x="8384394" y="8220022"/>
            <a:ext cx="1797883" cy="278672"/>
          </a:xfrm>
          <a:prstGeom prst="rect">
            <a:avLst/>
          </a:prstGeom>
        </p:spPr>
      </p:pic>
      <p:grpSp>
        <p:nvGrpSpPr>
          <p:cNvPr name="Group 7" id="7"/>
          <p:cNvGrpSpPr/>
          <p:nvPr/>
        </p:nvGrpSpPr>
        <p:grpSpPr>
          <a:xfrm rot="0">
            <a:off x="1338297" y="2039563"/>
            <a:ext cx="7081204" cy="6651183"/>
            <a:chOff x="0" y="0"/>
            <a:chExt cx="9441605" cy="8868244"/>
          </a:xfrm>
        </p:grpSpPr>
        <p:sp>
          <p:nvSpPr>
            <p:cNvPr name="TextBox 8" id="8"/>
            <p:cNvSpPr txBox="true"/>
            <p:nvPr/>
          </p:nvSpPr>
          <p:spPr>
            <a:xfrm rot="0">
              <a:off x="0" y="19050"/>
              <a:ext cx="9441605" cy="1560829"/>
            </a:xfrm>
            <a:prstGeom prst="rect">
              <a:avLst/>
            </a:prstGeom>
          </p:spPr>
          <p:txBody>
            <a:bodyPr anchor="t" rtlCol="false" tIns="0" lIns="0" bIns="0" rIns="0">
              <a:spAutoFit/>
            </a:bodyPr>
            <a:lstStyle/>
            <a:p>
              <a:pPr algn="ctr">
                <a:lnSpc>
                  <a:spcPts val="4409"/>
                </a:lnSpc>
              </a:pPr>
              <a:r>
                <a:rPr lang="en-US" spc="-41" sz="4199">
                  <a:solidFill>
                    <a:srgbClr val="000000"/>
                  </a:solidFill>
                  <a:latin typeface="Poppins Bold"/>
                </a:rPr>
                <a:t>Almacenes de columnas anchas</a:t>
              </a:r>
            </a:p>
          </p:txBody>
        </p:sp>
        <p:sp>
          <p:nvSpPr>
            <p:cNvPr name="TextBox 9" id="9"/>
            <p:cNvSpPr txBox="true"/>
            <p:nvPr/>
          </p:nvSpPr>
          <p:spPr>
            <a:xfrm rot="0">
              <a:off x="0" y="1553171"/>
              <a:ext cx="9441605" cy="7315073"/>
            </a:xfrm>
            <a:prstGeom prst="rect">
              <a:avLst/>
            </a:prstGeom>
          </p:spPr>
          <p:txBody>
            <a:bodyPr anchor="t" rtlCol="false" tIns="0" lIns="0" bIns="0" rIns="0">
              <a:spAutoFit/>
            </a:bodyPr>
            <a:lstStyle/>
            <a:p>
              <a:pPr algn="just">
                <a:lnSpc>
                  <a:spcPts val="3434"/>
                </a:lnSpc>
              </a:pPr>
            </a:p>
            <a:p>
              <a:pPr algn="just">
                <a:lnSpc>
                  <a:spcPts val="3135"/>
                </a:lnSpc>
              </a:pPr>
              <a:r>
                <a:rPr lang="en-US" spc="-20" sz="2090">
                  <a:solidFill>
                    <a:srgbClr val="000000"/>
                  </a:solidFill>
                  <a:latin typeface="Arimo"/>
                </a:rPr>
                <a:t>Las bases de datos orientadas a columnas almacenan los datos en un conjunto de columnas conocidas como familias de columnas. Eso significa que cada vez que un usuario desea ejecutar consultas para un número menor de columnas, puede leer esas columnas directamente sin consumir memorias correspondientes a todos los datos. El funcionamiento de la base de datos orientada a columnas se basa en el concepto del documento BigTable de Google.</a:t>
              </a:r>
            </a:p>
            <a:p>
              <a:pPr algn="just">
                <a:lnSpc>
                  <a:spcPts val="3135"/>
                </a:lnSpc>
              </a:pPr>
            </a:p>
            <a:p>
              <a:pPr algn="just">
                <a:lnSpc>
                  <a:spcPts val="3135"/>
                </a:lnSpc>
              </a:pPr>
              <a:r>
                <a:rPr lang="en-US" spc="-20" sz="2090">
                  <a:solidFill>
                    <a:srgbClr val="000000"/>
                  </a:solidFill>
                  <a:latin typeface="Arimo"/>
                </a:rPr>
                <a:t>Ejemplos de almacenamiento de columna ancha:</a:t>
              </a:r>
            </a:p>
            <a:p>
              <a:pPr algn="just">
                <a:lnSpc>
                  <a:spcPts val="3135"/>
                </a:lnSpc>
              </a:pPr>
            </a:p>
            <a:p>
              <a:pPr algn="just" marL="451232" indent="-225616" lvl="1">
                <a:lnSpc>
                  <a:spcPts val="3135"/>
                </a:lnSpc>
                <a:buFont typeface="Arial"/>
                <a:buChar char="•"/>
              </a:pPr>
              <a:r>
                <a:rPr lang="en-US" spc="-20" sz="2090">
                  <a:solidFill>
                    <a:srgbClr val="000000"/>
                  </a:solidFill>
                  <a:latin typeface="Arimo"/>
                </a:rPr>
                <a:t>Google Bigtable</a:t>
              </a:r>
            </a:p>
            <a:p>
              <a:pPr algn="just" marL="451232" indent="-225616" lvl="1">
                <a:lnSpc>
                  <a:spcPts val="3135"/>
                </a:lnSpc>
                <a:buFont typeface="Arial"/>
                <a:buChar char="•"/>
              </a:pPr>
              <a:r>
                <a:rPr lang="en-US" spc="-20" sz="2090">
                  <a:solidFill>
                    <a:srgbClr val="000000"/>
                  </a:solidFill>
                  <a:latin typeface="Arimo"/>
                </a:rPr>
                <a:t>Apache Cassandra</a:t>
              </a:r>
            </a:p>
          </p:txBody>
        </p:sp>
      </p:grpSp>
      <p:pic>
        <p:nvPicPr>
          <p:cNvPr name="Picture 10" id="10"/>
          <p:cNvPicPr>
            <a:picLocks noChangeAspect="true"/>
          </p:cNvPicPr>
          <p:nvPr/>
        </p:nvPicPr>
        <p:blipFill>
          <a:blip r:embed="rId8"/>
          <a:srcRect l="0" t="0" r="0" b="0"/>
          <a:stretch>
            <a:fillRect/>
          </a:stretch>
        </p:blipFill>
        <p:spPr>
          <a:xfrm flipH="false" flipV="false" rot="0">
            <a:off x="10040563" y="1534132"/>
            <a:ext cx="7218737" cy="7218737"/>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sp>
        <p:nvSpPr>
          <p:cNvPr name="AutoShape 2" id="2"/>
          <p:cNvSpPr/>
          <p:nvPr/>
        </p:nvSpPr>
        <p:spPr>
          <a:xfrm rot="0">
            <a:off x="8558651" y="2039563"/>
            <a:ext cx="7666553" cy="7218737"/>
          </a:xfrm>
          <a:prstGeom prst="rect">
            <a:avLst/>
          </a:prstGeom>
          <a:solidFill>
            <a:srgbClr val="000000"/>
          </a:solidFill>
        </p:spPr>
      </p:sp>
      <p:sp>
        <p:nvSpPr>
          <p:cNvPr name="AutoShape 3" id="3"/>
          <p:cNvSpPr/>
          <p:nvPr/>
        </p:nvSpPr>
        <p:spPr>
          <a:xfrm rot="0">
            <a:off x="8826428" y="1847880"/>
            <a:ext cx="7632708" cy="7210034"/>
          </a:xfrm>
          <a:prstGeom prst="rect">
            <a:avLst/>
          </a:prstGeom>
          <a:solidFill>
            <a:srgbClr val="FFFFFF"/>
          </a:solidFill>
        </p:spPr>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558651" y="1028700"/>
            <a:ext cx="1817517" cy="263540"/>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6221022" y="8220022"/>
            <a:ext cx="1797883" cy="278672"/>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418024">
            <a:off x="14606145" y="873985"/>
            <a:ext cx="2628128" cy="1918534"/>
          </a:xfrm>
          <a:prstGeom prst="rect">
            <a:avLst/>
          </a:prstGeom>
        </p:spPr>
      </p:pic>
      <p:pic>
        <p:nvPicPr>
          <p:cNvPr name="Picture 7" id="7"/>
          <p:cNvPicPr>
            <a:picLocks noChangeAspect="true"/>
          </p:cNvPicPr>
          <p:nvPr/>
        </p:nvPicPr>
        <p:blipFill>
          <a:blip r:embed="rId8"/>
          <a:srcRect l="0" t="0" r="0" b="0"/>
          <a:stretch>
            <a:fillRect/>
          </a:stretch>
        </p:blipFill>
        <p:spPr>
          <a:xfrm flipH="false" flipV="false" rot="0">
            <a:off x="1028700" y="1555485"/>
            <a:ext cx="7176029" cy="7176029"/>
          </a:xfrm>
          <a:prstGeom prst="rect">
            <a:avLst/>
          </a:prstGeom>
        </p:spPr>
      </p:pic>
      <p:grpSp>
        <p:nvGrpSpPr>
          <p:cNvPr name="Group 8" id="8"/>
          <p:cNvGrpSpPr/>
          <p:nvPr/>
        </p:nvGrpSpPr>
        <p:grpSpPr>
          <a:xfrm rot="0">
            <a:off x="9102179" y="2174893"/>
            <a:ext cx="7081204" cy="6714048"/>
            <a:chOff x="0" y="0"/>
            <a:chExt cx="9441605" cy="8952064"/>
          </a:xfrm>
        </p:grpSpPr>
        <p:sp>
          <p:nvSpPr>
            <p:cNvPr name="TextBox 9" id="9"/>
            <p:cNvSpPr txBox="true"/>
            <p:nvPr/>
          </p:nvSpPr>
          <p:spPr>
            <a:xfrm rot="0">
              <a:off x="0" y="19050"/>
              <a:ext cx="9441605" cy="1560829"/>
            </a:xfrm>
            <a:prstGeom prst="rect">
              <a:avLst/>
            </a:prstGeom>
          </p:spPr>
          <p:txBody>
            <a:bodyPr anchor="t" rtlCol="false" tIns="0" lIns="0" bIns="0" rIns="0">
              <a:spAutoFit/>
            </a:bodyPr>
            <a:lstStyle/>
            <a:p>
              <a:pPr algn="ctr">
                <a:lnSpc>
                  <a:spcPts val="4409"/>
                </a:lnSpc>
              </a:pPr>
              <a:r>
                <a:rPr lang="en-US" spc="-41" sz="4199">
                  <a:solidFill>
                    <a:srgbClr val="000000"/>
                  </a:solidFill>
                  <a:latin typeface="Poppins Bold"/>
                </a:rPr>
                <a:t>Bases de datos orientadas a documentos</a:t>
              </a:r>
            </a:p>
          </p:txBody>
        </p:sp>
        <p:sp>
          <p:nvSpPr>
            <p:cNvPr name="TextBox 10" id="10"/>
            <p:cNvSpPr txBox="true"/>
            <p:nvPr/>
          </p:nvSpPr>
          <p:spPr>
            <a:xfrm rot="0">
              <a:off x="0" y="1553171"/>
              <a:ext cx="9441605" cy="7398893"/>
            </a:xfrm>
            <a:prstGeom prst="rect">
              <a:avLst/>
            </a:prstGeom>
          </p:spPr>
          <p:txBody>
            <a:bodyPr anchor="t" rtlCol="false" tIns="0" lIns="0" bIns="0" rIns="0">
              <a:spAutoFit/>
            </a:bodyPr>
            <a:lstStyle/>
            <a:p>
              <a:pPr algn="just">
                <a:lnSpc>
                  <a:spcPts val="3434"/>
                </a:lnSpc>
              </a:pPr>
            </a:p>
            <a:p>
              <a:pPr algn="just">
                <a:lnSpc>
                  <a:spcPts val="3434"/>
                </a:lnSpc>
              </a:pPr>
              <a:r>
                <a:rPr lang="en-US" spc="-22" sz="2289">
                  <a:solidFill>
                    <a:srgbClr val="000000"/>
                  </a:solidFill>
                  <a:latin typeface="Arimo"/>
                </a:rPr>
                <a:t>La estructura del documento es estructuralmente similar a la base de datos clave-valor y almacena los datos como un par. Si bien la clave es nuevamente una cadena corta, aquí el valor es en realidad un documento que contiene datos más detallados.</a:t>
              </a:r>
            </a:p>
            <a:p>
              <a:pPr algn="just">
                <a:lnSpc>
                  <a:spcPts val="3434"/>
                </a:lnSpc>
              </a:pPr>
            </a:p>
            <a:p>
              <a:pPr algn="just">
                <a:lnSpc>
                  <a:spcPts val="3434"/>
                </a:lnSpc>
              </a:pPr>
              <a:r>
                <a:rPr lang="en-US" spc="-22" sz="2289">
                  <a:solidFill>
                    <a:srgbClr val="000000"/>
                  </a:solidFill>
                  <a:latin typeface="Arimo"/>
                </a:rPr>
                <a:t>Ejemplos de bases de datos de documentos:</a:t>
              </a:r>
            </a:p>
            <a:p>
              <a:pPr algn="just" marL="494410" indent="-247205" lvl="1">
                <a:lnSpc>
                  <a:spcPts val="3434"/>
                </a:lnSpc>
                <a:buFont typeface="Arial"/>
                <a:buChar char="•"/>
              </a:pPr>
              <a:r>
                <a:rPr lang="en-US" spc="-22" sz="2289">
                  <a:solidFill>
                    <a:srgbClr val="000000"/>
                  </a:solidFill>
                  <a:latin typeface="Arimo"/>
                </a:rPr>
                <a:t>MongoDB</a:t>
              </a:r>
            </a:p>
            <a:p>
              <a:pPr algn="just" marL="494410" indent="-247205" lvl="1">
                <a:lnSpc>
                  <a:spcPts val="3434"/>
                </a:lnSpc>
                <a:buFont typeface="Arial"/>
                <a:buChar char="•"/>
              </a:pPr>
              <a:r>
                <a:rPr lang="en-US" spc="-22" sz="2289">
                  <a:solidFill>
                    <a:srgbClr val="000000"/>
                  </a:solidFill>
                  <a:latin typeface="Arimo"/>
                </a:rPr>
                <a:t>Apache CouchDB</a:t>
              </a:r>
            </a:p>
            <a:p>
              <a:pPr algn="just" marL="494410" indent="-247205" lvl="1">
                <a:lnSpc>
                  <a:spcPts val="3434"/>
                </a:lnSpc>
                <a:buFont typeface="Arial"/>
                <a:buChar char="•"/>
              </a:pPr>
              <a:r>
                <a:rPr lang="en-US" spc="-22" sz="2289">
                  <a:solidFill>
                    <a:srgbClr val="000000"/>
                  </a:solidFill>
                  <a:latin typeface="Arimo"/>
                </a:rPr>
                <a:t>Lotus Notes</a:t>
              </a:r>
            </a:p>
            <a:p>
              <a:pPr algn="just" marL="494410" indent="-247205" lvl="1">
                <a:lnSpc>
                  <a:spcPts val="3434"/>
                </a:lnSpc>
                <a:buFont typeface="Arial"/>
                <a:buChar char="•"/>
              </a:pPr>
              <a:r>
                <a:rPr lang="en-US" spc="-22" sz="2289">
                  <a:solidFill>
                    <a:srgbClr val="000000"/>
                  </a:solidFill>
                  <a:latin typeface="Arimo"/>
                </a:rPr>
                <a:t>Amazon SimpleDB</a:t>
              </a:r>
            </a:p>
            <a:p>
              <a:pPr algn="just">
                <a:lnSpc>
                  <a:spcPts val="3434"/>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sp>
        <p:nvSpPr>
          <p:cNvPr name="AutoShape 2" id="2"/>
          <p:cNvSpPr/>
          <p:nvPr/>
        </p:nvSpPr>
        <p:spPr>
          <a:xfrm rot="0">
            <a:off x="1028700" y="2039563"/>
            <a:ext cx="7666553" cy="7218737"/>
          </a:xfrm>
          <a:prstGeom prst="rect">
            <a:avLst/>
          </a:prstGeom>
          <a:solidFill>
            <a:srgbClr val="000000"/>
          </a:solidFill>
        </p:spPr>
      </p:sp>
      <p:sp>
        <p:nvSpPr>
          <p:cNvPr name="AutoShape 3" id="3"/>
          <p:cNvSpPr/>
          <p:nvPr/>
        </p:nvSpPr>
        <p:spPr>
          <a:xfrm rot="0">
            <a:off x="1296477" y="1847880"/>
            <a:ext cx="7632708" cy="7210034"/>
          </a:xfrm>
          <a:prstGeom prst="rect">
            <a:avLst/>
          </a:prstGeom>
          <a:solidFill>
            <a:srgbClr val="FFFFFF"/>
          </a:solidFill>
        </p:spPr>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11668" y="1028700"/>
            <a:ext cx="1817517" cy="263540"/>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8707803" y="8220022"/>
            <a:ext cx="1797883" cy="278672"/>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418024">
            <a:off x="274344" y="888613"/>
            <a:ext cx="2628128" cy="1918534"/>
          </a:xfrm>
          <a:prstGeom prst="rect">
            <a:avLst/>
          </a:prstGeom>
        </p:spPr>
      </p:pic>
      <p:pic>
        <p:nvPicPr>
          <p:cNvPr name="Picture 7" id="7"/>
          <p:cNvPicPr>
            <a:picLocks noChangeAspect="true"/>
          </p:cNvPicPr>
          <p:nvPr/>
        </p:nvPicPr>
        <p:blipFill>
          <a:blip r:embed="rId8"/>
          <a:srcRect l="0" t="0" r="0" b="0"/>
          <a:stretch>
            <a:fillRect/>
          </a:stretch>
        </p:blipFill>
        <p:spPr>
          <a:xfrm flipH="false" flipV="false" rot="0">
            <a:off x="10435174" y="1731437"/>
            <a:ext cx="6824126" cy="6824126"/>
          </a:xfrm>
          <a:prstGeom prst="rect">
            <a:avLst/>
          </a:prstGeom>
        </p:spPr>
      </p:pic>
      <p:grpSp>
        <p:nvGrpSpPr>
          <p:cNvPr name="Group 8" id="8"/>
          <p:cNvGrpSpPr/>
          <p:nvPr/>
        </p:nvGrpSpPr>
        <p:grpSpPr>
          <a:xfrm rot="0">
            <a:off x="1572229" y="2485265"/>
            <a:ext cx="7081204" cy="6327333"/>
            <a:chOff x="0" y="0"/>
            <a:chExt cx="9441605" cy="8436444"/>
          </a:xfrm>
        </p:grpSpPr>
        <p:sp>
          <p:nvSpPr>
            <p:cNvPr name="TextBox 9" id="9"/>
            <p:cNvSpPr txBox="true"/>
            <p:nvPr/>
          </p:nvSpPr>
          <p:spPr>
            <a:xfrm rot="0">
              <a:off x="0" y="19050"/>
              <a:ext cx="9441605" cy="824229"/>
            </a:xfrm>
            <a:prstGeom prst="rect">
              <a:avLst/>
            </a:prstGeom>
          </p:spPr>
          <p:txBody>
            <a:bodyPr anchor="t" rtlCol="false" tIns="0" lIns="0" bIns="0" rIns="0">
              <a:spAutoFit/>
            </a:bodyPr>
            <a:lstStyle/>
            <a:p>
              <a:pPr algn="ctr">
                <a:lnSpc>
                  <a:spcPts val="4409"/>
                </a:lnSpc>
              </a:pPr>
              <a:r>
                <a:rPr lang="en-US" spc="-41" sz="4199">
                  <a:solidFill>
                    <a:srgbClr val="000000"/>
                  </a:solidFill>
                  <a:latin typeface="Poppins Bold"/>
                </a:rPr>
                <a:t>Base de datos gráficos</a:t>
              </a:r>
            </a:p>
          </p:txBody>
        </p:sp>
        <p:sp>
          <p:nvSpPr>
            <p:cNvPr name="TextBox 10" id="10"/>
            <p:cNvSpPr txBox="true"/>
            <p:nvPr/>
          </p:nvSpPr>
          <p:spPr>
            <a:xfrm rot="0">
              <a:off x="0" y="826096"/>
              <a:ext cx="9441605" cy="7610348"/>
            </a:xfrm>
            <a:prstGeom prst="rect">
              <a:avLst/>
            </a:prstGeom>
          </p:spPr>
          <p:txBody>
            <a:bodyPr anchor="t" rtlCol="false" tIns="0" lIns="0" bIns="0" rIns="0">
              <a:spAutoFit/>
            </a:bodyPr>
            <a:lstStyle/>
            <a:p>
              <a:pPr algn="just">
                <a:lnSpc>
                  <a:spcPts val="3284"/>
                </a:lnSpc>
              </a:pPr>
            </a:p>
            <a:p>
              <a:pPr algn="just">
                <a:lnSpc>
                  <a:spcPts val="3284"/>
                </a:lnSpc>
              </a:pPr>
              <a:r>
                <a:rPr lang="en-US" spc="-21" sz="2190">
                  <a:solidFill>
                    <a:srgbClr val="000000"/>
                  </a:solidFill>
                  <a:latin typeface="Arimo"/>
                </a:rPr>
                <a:t>Las bases de datos gráficas forman y almacenan la relación de los datos. Cada elemento/datos se almacena en un nodo, y ese nodo está vinculado a otro dato/elemento. Un ejemplo típico para los casos de uso de la base de datos Graph es Facebook. Contiene la relación entre cada usuario y sus conexiones posteriores.</a:t>
              </a:r>
            </a:p>
            <a:p>
              <a:pPr algn="just">
                <a:lnSpc>
                  <a:spcPts val="3284"/>
                </a:lnSpc>
              </a:pPr>
              <a:r>
                <a:rPr lang="en-US" spc="-11" sz="2190">
                  <a:solidFill>
                    <a:srgbClr val="000000"/>
                  </a:solidFill>
                  <a:latin typeface="Arimo"/>
                </a:rPr>
                <a:t>Las bases de datos de gráficos ayudan a buscar las conexiones entre los elementos de datos y vinculan una parte a varias partes directa o indirectamente.</a:t>
              </a:r>
            </a:p>
            <a:p>
              <a:pPr algn="just">
                <a:lnSpc>
                  <a:spcPts val="3284"/>
                </a:lnSpc>
              </a:pPr>
            </a:p>
            <a:p>
              <a:pPr algn="just">
                <a:lnSpc>
                  <a:spcPts val="3284"/>
                </a:lnSpc>
              </a:pPr>
              <a:r>
                <a:rPr lang="en-US" spc="-11" sz="2190">
                  <a:solidFill>
                    <a:srgbClr val="000000"/>
                  </a:solidFill>
                  <a:latin typeface="Arimo"/>
                </a:rPr>
                <a:t>Ejemplos de bases de datos gráficas:</a:t>
              </a:r>
            </a:p>
            <a:p>
              <a:pPr algn="just" marL="472821" indent="-236410" lvl="1">
                <a:lnSpc>
                  <a:spcPts val="3284"/>
                </a:lnSpc>
                <a:buFont typeface="Arial"/>
                <a:buChar char="•"/>
              </a:pPr>
              <a:r>
                <a:rPr lang="en-US" spc="-11" sz="2190">
                  <a:solidFill>
                    <a:srgbClr val="000000"/>
                  </a:solidFill>
                  <a:latin typeface="Arimo"/>
                </a:rPr>
                <a:t>Apache Giraph</a:t>
              </a:r>
            </a:p>
            <a:p>
              <a:pPr algn="just" marL="472821" indent="-236410" lvl="1">
                <a:lnSpc>
                  <a:spcPts val="3284"/>
                </a:lnSpc>
                <a:buFont typeface="Arial"/>
                <a:buChar char="•"/>
              </a:pPr>
              <a:r>
                <a:rPr lang="en-US" spc="-11" sz="2190">
                  <a:solidFill>
                    <a:srgbClr val="000000"/>
                  </a:solidFill>
                  <a:latin typeface="Arimo"/>
                </a:rPr>
                <a:t>AllegroGraph</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028700" y="1028700"/>
            <a:ext cx="1410179" cy="1410179"/>
          </a:xfrm>
          <a:prstGeom prst="rect">
            <a:avLst/>
          </a:prstGeom>
        </p:spPr>
      </p:pic>
      <p:grpSp>
        <p:nvGrpSpPr>
          <p:cNvPr name="Group 3" id="3"/>
          <p:cNvGrpSpPr>
            <a:grpSpLocks noChangeAspect="true"/>
          </p:cNvGrpSpPr>
          <p:nvPr/>
        </p:nvGrpSpPr>
        <p:grpSpPr>
          <a:xfrm rot="-10800000">
            <a:off x="2229633" y="1524543"/>
            <a:ext cx="418493" cy="418493"/>
            <a:chOff x="1371600" y="6705600"/>
            <a:chExt cx="10972800" cy="10972800"/>
          </a:xfrm>
        </p:grpSpPr>
        <p:sp>
          <p:nvSpPr>
            <p:cNvPr name="Freeform 4" id="4"/>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8079895"/>
            <a:ext cx="1614254" cy="117840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45046" y="1028700"/>
            <a:ext cx="1614254" cy="1178405"/>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49121" y="7848121"/>
            <a:ext cx="1410179" cy="1410179"/>
          </a:xfrm>
          <a:prstGeom prst="rect">
            <a:avLst/>
          </a:prstGeom>
        </p:spPr>
      </p:pic>
      <p:grpSp>
        <p:nvGrpSpPr>
          <p:cNvPr name="Group 8" id="8"/>
          <p:cNvGrpSpPr>
            <a:grpSpLocks noChangeAspect="true"/>
          </p:cNvGrpSpPr>
          <p:nvPr/>
        </p:nvGrpSpPr>
        <p:grpSpPr>
          <a:xfrm rot="0">
            <a:off x="15639875" y="8343964"/>
            <a:ext cx="418493" cy="418493"/>
            <a:chOff x="1371600" y="6705600"/>
            <a:chExt cx="10972800" cy="10972800"/>
          </a:xfrm>
        </p:grpSpPr>
        <p:sp>
          <p:nvSpPr>
            <p:cNvPr name="Freeform 9" id="9"/>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sp>
        <p:nvSpPr>
          <p:cNvPr name="TextBox 10" id="10"/>
          <p:cNvSpPr txBox="true"/>
          <p:nvPr/>
        </p:nvSpPr>
        <p:spPr>
          <a:xfrm rot="0">
            <a:off x="925813" y="4109367"/>
            <a:ext cx="16436375" cy="2106367"/>
          </a:xfrm>
          <a:prstGeom prst="rect">
            <a:avLst/>
          </a:prstGeom>
        </p:spPr>
        <p:txBody>
          <a:bodyPr anchor="t" rtlCol="false" tIns="0" lIns="0" bIns="0" rIns="0">
            <a:spAutoFit/>
          </a:bodyPr>
          <a:lstStyle/>
          <a:p>
            <a:pPr algn="ctr">
              <a:lnSpc>
                <a:spcPts val="7948"/>
              </a:lnSpc>
            </a:pPr>
            <a:r>
              <a:rPr lang="en-US" spc="-75" sz="7570">
                <a:solidFill>
                  <a:srgbClr val="000000"/>
                </a:solidFill>
                <a:latin typeface="Poppins Bold"/>
              </a:rPr>
              <a:t>¿Cuándo se debe utilizar las bases de datos no relacionales?</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79963"/>
        </a:solidFill>
      </p:bgPr>
    </p:bg>
    <p:spTree>
      <p:nvGrpSpPr>
        <p:cNvPr id="1" name=""/>
        <p:cNvGrpSpPr/>
        <p:nvPr/>
      </p:nvGrpSpPr>
      <p:grpSpPr>
        <a:xfrm>
          <a:off x="0" y="0"/>
          <a:ext cx="0" cy="0"/>
          <a:chOff x="0" y="0"/>
          <a:chExt cx="0" cy="0"/>
        </a:xfrm>
      </p:grpSpPr>
      <p:sp>
        <p:nvSpPr>
          <p:cNvPr name="AutoShape 2" id="2"/>
          <p:cNvSpPr/>
          <p:nvPr/>
        </p:nvSpPr>
        <p:spPr>
          <a:xfrm rot="0">
            <a:off x="1188003" y="5475180"/>
            <a:ext cx="3778816" cy="3944488"/>
          </a:xfrm>
          <a:prstGeom prst="rect">
            <a:avLst/>
          </a:prstGeom>
          <a:solidFill>
            <a:srgbClr val="000000"/>
          </a:solidFill>
        </p:spPr>
      </p:sp>
      <p:sp>
        <p:nvSpPr>
          <p:cNvPr name="AutoShape 3" id="3"/>
          <p:cNvSpPr/>
          <p:nvPr/>
        </p:nvSpPr>
        <p:spPr>
          <a:xfrm rot="0">
            <a:off x="1028700" y="5313812"/>
            <a:ext cx="3778816" cy="3944488"/>
          </a:xfrm>
          <a:prstGeom prst="rect">
            <a:avLst/>
          </a:prstGeom>
          <a:solidFill>
            <a:srgbClr val="FFFFFF"/>
          </a:solidFill>
        </p:spPr>
      </p:sp>
      <p:sp>
        <p:nvSpPr>
          <p:cNvPr name="AutoShape 4" id="4"/>
          <p:cNvSpPr/>
          <p:nvPr/>
        </p:nvSpPr>
        <p:spPr>
          <a:xfrm rot="0">
            <a:off x="13378804" y="5485156"/>
            <a:ext cx="3778816" cy="3944488"/>
          </a:xfrm>
          <a:prstGeom prst="rect">
            <a:avLst/>
          </a:prstGeom>
          <a:solidFill>
            <a:srgbClr val="000000"/>
          </a:solidFill>
        </p:spPr>
      </p:sp>
      <p:sp>
        <p:nvSpPr>
          <p:cNvPr name="AutoShape 5" id="5"/>
          <p:cNvSpPr/>
          <p:nvPr/>
        </p:nvSpPr>
        <p:spPr>
          <a:xfrm rot="0">
            <a:off x="3775104" y="1188003"/>
            <a:ext cx="3778816" cy="3944488"/>
          </a:xfrm>
          <a:prstGeom prst="rect">
            <a:avLst/>
          </a:prstGeom>
          <a:solidFill>
            <a:srgbClr val="000000"/>
          </a:solidFill>
        </p:spPr>
      </p:sp>
      <p:sp>
        <p:nvSpPr>
          <p:cNvPr name="AutoShape 6" id="6"/>
          <p:cNvSpPr/>
          <p:nvPr/>
        </p:nvSpPr>
        <p:spPr>
          <a:xfrm rot="0">
            <a:off x="3615800" y="1028700"/>
            <a:ext cx="3778816" cy="3944488"/>
          </a:xfrm>
          <a:prstGeom prst="rect">
            <a:avLst/>
          </a:prstGeom>
          <a:solidFill>
            <a:srgbClr val="FFFFFF"/>
          </a:solidFill>
        </p:spPr>
      </p:sp>
      <p:sp>
        <p:nvSpPr>
          <p:cNvPr name="AutoShape 7" id="7"/>
          <p:cNvSpPr/>
          <p:nvPr/>
        </p:nvSpPr>
        <p:spPr>
          <a:xfrm rot="0">
            <a:off x="10716229" y="1188003"/>
            <a:ext cx="3778816" cy="3944488"/>
          </a:xfrm>
          <a:prstGeom prst="rect">
            <a:avLst/>
          </a:prstGeom>
          <a:solidFill>
            <a:srgbClr val="000000"/>
          </a:solidFill>
        </p:spPr>
      </p:sp>
      <p:sp>
        <p:nvSpPr>
          <p:cNvPr name="AutoShape 8" id="8"/>
          <p:cNvSpPr/>
          <p:nvPr/>
        </p:nvSpPr>
        <p:spPr>
          <a:xfrm rot="0">
            <a:off x="7343169" y="5475180"/>
            <a:ext cx="3778816" cy="3944488"/>
          </a:xfrm>
          <a:prstGeom prst="rect">
            <a:avLst/>
          </a:prstGeom>
          <a:solidFill>
            <a:srgbClr val="000000"/>
          </a:solidFill>
        </p:spPr>
      </p:sp>
      <p:sp>
        <p:nvSpPr>
          <p:cNvPr name="AutoShape 9" id="9"/>
          <p:cNvSpPr/>
          <p:nvPr/>
        </p:nvSpPr>
        <p:spPr>
          <a:xfrm rot="0">
            <a:off x="10556926" y="1018724"/>
            <a:ext cx="3778816" cy="3944488"/>
          </a:xfrm>
          <a:prstGeom prst="rect">
            <a:avLst/>
          </a:prstGeom>
          <a:solidFill>
            <a:srgbClr val="FFFFFF"/>
          </a:solidFill>
        </p:spPr>
      </p:sp>
      <p:sp>
        <p:nvSpPr>
          <p:cNvPr name="AutoShape 10" id="10"/>
          <p:cNvSpPr/>
          <p:nvPr/>
        </p:nvSpPr>
        <p:spPr>
          <a:xfrm rot="0">
            <a:off x="7166015" y="5303836"/>
            <a:ext cx="3778816" cy="3944488"/>
          </a:xfrm>
          <a:prstGeom prst="rect">
            <a:avLst/>
          </a:prstGeom>
          <a:solidFill>
            <a:srgbClr val="FFFFFF"/>
          </a:solidFill>
        </p:spPr>
      </p:sp>
      <p:sp>
        <p:nvSpPr>
          <p:cNvPr name="AutoShape 11" id="11"/>
          <p:cNvSpPr/>
          <p:nvPr/>
        </p:nvSpPr>
        <p:spPr>
          <a:xfrm rot="0">
            <a:off x="13201650" y="5313812"/>
            <a:ext cx="3778816" cy="3944488"/>
          </a:xfrm>
          <a:prstGeom prst="rect">
            <a:avLst/>
          </a:prstGeom>
          <a:solidFill>
            <a:srgbClr val="FFFFFF"/>
          </a:solidFill>
        </p:spPr>
      </p:sp>
      <p:sp>
        <p:nvSpPr>
          <p:cNvPr name="TextBox 12" id="12"/>
          <p:cNvSpPr txBox="true"/>
          <p:nvPr/>
        </p:nvSpPr>
        <p:spPr>
          <a:xfrm rot="0">
            <a:off x="3823485" y="1185068"/>
            <a:ext cx="3363448" cy="3593212"/>
          </a:xfrm>
          <a:prstGeom prst="rect">
            <a:avLst/>
          </a:prstGeom>
        </p:spPr>
        <p:txBody>
          <a:bodyPr anchor="t" rtlCol="false" tIns="0" lIns="0" bIns="0" rIns="0">
            <a:spAutoFit/>
          </a:bodyPr>
          <a:lstStyle/>
          <a:p>
            <a:pPr>
              <a:lnSpc>
                <a:spcPts val="4784"/>
              </a:lnSpc>
            </a:pPr>
            <a:r>
              <a:rPr lang="en-US" spc="-31" sz="3189">
                <a:solidFill>
                  <a:srgbClr val="000000"/>
                </a:solidFill>
                <a:latin typeface="Arimo Bold"/>
              </a:rPr>
              <a:t>Cuando es necesario almacenar y recuperar una gran cantidad de datos.</a:t>
            </a:r>
          </a:p>
        </p:txBody>
      </p:sp>
      <p:sp>
        <p:nvSpPr>
          <p:cNvPr name="TextBox 13" id="13"/>
          <p:cNvSpPr txBox="true"/>
          <p:nvPr/>
        </p:nvSpPr>
        <p:spPr>
          <a:xfrm rot="0">
            <a:off x="7343169" y="5422324"/>
            <a:ext cx="3363448" cy="3593212"/>
          </a:xfrm>
          <a:prstGeom prst="rect">
            <a:avLst/>
          </a:prstGeom>
        </p:spPr>
        <p:txBody>
          <a:bodyPr anchor="t" rtlCol="false" tIns="0" lIns="0" bIns="0" rIns="0">
            <a:spAutoFit/>
          </a:bodyPr>
          <a:lstStyle/>
          <a:p>
            <a:pPr>
              <a:lnSpc>
                <a:spcPts val="4784"/>
              </a:lnSpc>
            </a:pPr>
            <a:r>
              <a:rPr lang="en-US" spc="-31" sz="3189">
                <a:solidFill>
                  <a:srgbClr val="000000"/>
                </a:solidFill>
                <a:latin typeface="Arimo Bold"/>
              </a:rPr>
              <a:t>No se requiere compatibilidad con restricciones y uniones a nivel de base de datos</a:t>
            </a:r>
          </a:p>
          <a:p>
            <a:pPr>
              <a:lnSpc>
                <a:spcPts val="4784"/>
              </a:lnSpc>
            </a:pPr>
          </a:p>
        </p:txBody>
      </p:sp>
      <p:sp>
        <p:nvSpPr>
          <p:cNvPr name="TextBox 14" id="14"/>
          <p:cNvSpPr txBox="true"/>
          <p:nvPr/>
        </p:nvSpPr>
        <p:spPr>
          <a:xfrm rot="0">
            <a:off x="13409334" y="5441374"/>
            <a:ext cx="3363448" cy="3242692"/>
          </a:xfrm>
          <a:prstGeom prst="rect">
            <a:avLst/>
          </a:prstGeom>
        </p:spPr>
        <p:txBody>
          <a:bodyPr anchor="t" rtlCol="false" tIns="0" lIns="0" bIns="0" rIns="0">
            <a:spAutoFit/>
          </a:bodyPr>
          <a:lstStyle/>
          <a:p>
            <a:pPr>
              <a:lnSpc>
                <a:spcPts val="4334"/>
              </a:lnSpc>
            </a:pPr>
            <a:r>
              <a:rPr lang="en-US" spc="-28" sz="2889">
                <a:solidFill>
                  <a:srgbClr val="000000"/>
                </a:solidFill>
                <a:latin typeface="Arimo Bold"/>
              </a:rPr>
              <a:t>Los datos crecen continuamente y es necesario escalar la base de datos regularmente para manejar los datos.</a:t>
            </a:r>
          </a:p>
        </p:txBody>
      </p:sp>
      <p:sp>
        <p:nvSpPr>
          <p:cNvPr name="TextBox 15" id="15"/>
          <p:cNvSpPr txBox="true"/>
          <p:nvPr/>
        </p:nvSpPr>
        <p:spPr>
          <a:xfrm rot="0">
            <a:off x="1236384" y="5422324"/>
            <a:ext cx="3363448" cy="2993137"/>
          </a:xfrm>
          <a:prstGeom prst="rect">
            <a:avLst/>
          </a:prstGeom>
        </p:spPr>
        <p:txBody>
          <a:bodyPr anchor="t" rtlCol="false" tIns="0" lIns="0" bIns="0" rIns="0">
            <a:spAutoFit/>
          </a:bodyPr>
          <a:lstStyle/>
          <a:p>
            <a:pPr>
              <a:lnSpc>
                <a:spcPts val="4784"/>
              </a:lnSpc>
            </a:pPr>
            <a:r>
              <a:rPr lang="en-US" spc="-31" sz="3189">
                <a:solidFill>
                  <a:srgbClr val="000000"/>
                </a:solidFill>
                <a:latin typeface="Arimo Bold"/>
              </a:rPr>
              <a:t>Los datos cambian con el tiempo y no están estructurados</a:t>
            </a:r>
          </a:p>
        </p:txBody>
      </p:sp>
      <p:sp>
        <p:nvSpPr>
          <p:cNvPr name="TextBox 16" id="16"/>
          <p:cNvSpPr txBox="true"/>
          <p:nvPr/>
        </p:nvSpPr>
        <p:spPr>
          <a:xfrm rot="0">
            <a:off x="10764610" y="1185068"/>
            <a:ext cx="3363448" cy="2993137"/>
          </a:xfrm>
          <a:prstGeom prst="rect">
            <a:avLst/>
          </a:prstGeom>
        </p:spPr>
        <p:txBody>
          <a:bodyPr anchor="t" rtlCol="false" tIns="0" lIns="0" bIns="0" rIns="0">
            <a:spAutoFit/>
          </a:bodyPr>
          <a:lstStyle/>
          <a:p>
            <a:pPr>
              <a:lnSpc>
                <a:spcPts val="4784"/>
              </a:lnSpc>
            </a:pPr>
            <a:r>
              <a:rPr lang="en-US" spc="-31" sz="3189">
                <a:solidFill>
                  <a:srgbClr val="000000"/>
                </a:solidFill>
                <a:latin typeface="Arimo Bold"/>
              </a:rPr>
              <a:t>La relación entre los datos que almacena no es tan importante</a:t>
            </a:r>
          </a:p>
          <a:p>
            <a:pPr>
              <a:lnSpc>
                <a:spcPts val="4784"/>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sp>
        <p:nvSpPr>
          <p:cNvPr name="AutoShape 2" id="2"/>
          <p:cNvSpPr/>
          <p:nvPr/>
        </p:nvSpPr>
        <p:spPr>
          <a:xfrm rot="0">
            <a:off x="1028700" y="2866694"/>
            <a:ext cx="15407275" cy="2522016"/>
          </a:xfrm>
          <a:prstGeom prst="rect">
            <a:avLst/>
          </a:prstGeom>
          <a:solidFill>
            <a:srgbClr val="000000"/>
          </a:solidFill>
        </p:spPr>
      </p:sp>
      <p:sp>
        <p:nvSpPr>
          <p:cNvPr name="AutoShape 3" id="3"/>
          <p:cNvSpPr/>
          <p:nvPr/>
        </p:nvSpPr>
        <p:spPr>
          <a:xfrm rot="0">
            <a:off x="4833437" y="2467103"/>
            <a:ext cx="12009138" cy="6791197"/>
          </a:xfrm>
          <a:prstGeom prst="rect">
            <a:avLst/>
          </a:prstGeom>
          <a:solidFill>
            <a:srgbClr val="FFFFFF"/>
          </a:solidFill>
        </p:spPr>
      </p:sp>
      <p:grpSp>
        <p:nvGrpSpPr>
          <p:cNvPr name="Group 4" id="4"/>
          <p:cNvGrpSpPr/>
          <p:nvPr/>
        </p:nvGrpSpPr>
        <p:grpSpPr>
          <a:xfrm rot="297757">
            <a:off x="14746488" y="1040798"/>
            <a:ext cx="2427328" cy="2081554"/>
            <a:chOff x="0" y="0"/>
            <a:chExt cx="3236437" cy="2775406"/>
          </a:xfrm>
        </p:grpSpPr>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3236437" cy="2362599"/>
            </a:xfrm>
            <a:prstGeom prst="rect">
              <a:avLst/>
            </a:prstGeom>
          </p:spPr>
        </p:pic>
        <p:grpSp>
          <p:nvGrpSpPr>
            <p:cNvPr name="Group 6" id="6"/>
            <p:cNvGrpSpPr>
              <a:grpSpLocks noChangeAspect="true"/>
            </p:cNvGrpSpPr>
            <p:nvPr/>
          </p:nvGrpSpPr>
          <p:grpSpPr>
            <a:xfrm rot="0">
              <a:off x="2292550" y="1831518"/>
              <a:ext cx="943888" cy="943888"/>
              <a:chOff x="1371600" y="6705600"/>
              <a:chExt cx="10972800" cy="10972800"/>
            </a:xfrm>
          </p:grpSpPr>
          <p:sp>
            <p:nvSpPr>
              <p:cNvPr name="Freeform 7" id="7"/>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grpSp>
      <p:sp>
        <p:nvSpPr>
          <p:cNvPr name="TextBox 8" id="8"/>
          <p:cNvSpPr txBox="true"/>
          <p:nvPr/>
        </p:nvSpPr>
        <p:spPr>
          <a:xfrm rot="0">
            <a:off x="1028700" y="1066800"/>
            <a:ext cx="9590177" cy="1106242"/>
          </a:xfrm>
          <a:prstGeom prst="rect">
            <a:avLst/>
          </a:prstGeom>
        </p:spPr>
        <p:txBody>
          <a:bodyPr anchor="t" rtlCol="false" tIns="0" lIns="0" bIns="0" rIns="0">
            <a:spAutoFit/>
          </a:bodyPr>
          <a:lstStyle/>
          <a:p>
            <a:pPr>
              <a:lnSpc>
                <a:spcPts val="7948"/>
              </a:lnSpc>
            </a:pPr>
            <a:r>
              <a:rPr lang="en-US" spc="-75" sz="7570">
                <a:solidFill>
                  <a:srgbClr val="000000"/>
                </a:solidFill>
                <a:latin typeface="Poppins Bold"/>
              </a:rPr>
              <a:t>Infografia</a:t>
            </a:r>
          </a:p>
        </p:txBody>
      </p:sp>
      <p:sp>
        <p:nvSpPr>
          <p:cNvPr name="TextBox 9" id="9"/>
          <p:cNvSpPr txBox="true"/>
          <p:nvPr/>
        </p:nvSpPr>
        <p:spPr>
          <a:xfrm rot="0">
            <a:off x="5421718" y="3780346"/>
            <a:ext cx="10832577" cy="4088511"/>
          </a:xfrm>
          <a:prstGeom prst="rect">
            <a:avLst/>
          </a:prstGeom>
        </p:spPr>
        <p:txBody>
          <a:bodyPr anchor="t" rtlCol="false" tIns="0" lIns="0" bIns="0" rIns="0">
            <a:spAutoFit/>
          </a:bodyPr>
          <a:lstStyle/>
          <a:p>
            <a:pPr algn="just" marL="472821" indent="-236410" lvl="1">
              <a:lnSpc>
                <a:spcPts val="3284"/>
              </a:lnSpc>
              <a:buFont typeface="Arial"/>
              <a:buChar char="•"/>
            </a:pPr>
            <a:r>
              <a:rPr lang="en-US" spc="-21" sz="2190">
                <a:solidFill>
                  <a:srgbClr val="000000"/>
                </a:solidFill>
                <a:latin typeface="Arimo"/>
              </a:rPr>
              <a:t>https://docs.microsoft.com/en-us/azure/architecture/data-guide/big-data/non-relational-data#:~:text=A%20non%2Drelational%20database%20is,type%20of%20data%20being%20stored.</a:t>
            </a:r>
          </a:p>
          <a:p>
            <a:pPr algn="just" marL="472821" indent="-236410" lvl="1">
              <a:lnSpc>
                <a:spcPts val="3284"/>
              </a:lnSpc>
              <a:buFont typeface="Arial"/>
              <a:buChar char="•"/>
            </a:pPr>
            <a:r>
              <a:rPr lang="en-US" spc="-21" sz="2190">
                <a:solidFill>
                  <a:srgbClr val="000000"/>
                </a:solidFill>
                <a:latin typeface="Arimo"/>
              </a:rPr>
              <a:t>https://www.datastax.com/nosql</a:t>
            </a:r>
          </a:p>
          <a:p>
            <a:pPr algn="just" marL="472821" indent="-236410" lvl="1">
              <a:lnSpc>
                <a:spcPts val="3284"/>
              </a:lnSpc>
              <a:buFont typeface="Arial"/>
              <a:buChar char="•"/>
            </a:pPr>
            <a:r>
              <a:rPr lang="en-US" spc="-21" sz="2190">
                <a:solidFill>
                  <a:srgbClr val="000000"/>
                </a:solidFill>
                <a:latin typeface="Arimo"/>
              </a:rPr>
              <a:t>https://www.oracle.com/database/nosql/what-is-nosql/</a:t>
            </a:r>
          </a:p>
          <a:p>
            <a:pPr algn="just" marL="472821" indent="-236410" lvl="1">
              <a:lnSpc>
                <a:spcPts val="3284"/>
              </a:lnSpc>
              <a:buFont typeface="Arial"/>
              <a:buChar char="•"/>
            </a:pPr>
            <a:r>
              <a:rPr lang="en-US" spc="-21" sz="2190">
                <a:solidFill>
                  <a:srgbClr val="000000"/>
                </a:solidFill>
                <a:latin typeface="Arimo"/>
              </a:rPr>
              <a:t>https://www.guru99.com/nosql-tutorial.html</a:t>
            </a:r>
          </a:p>
          <a:p>
            <a:pPr algn="just" marL="472821" indent="-236410" lvl="1">
              <a:lnSpc>
                <a:spcPts val="3284"/>
              </a:lnSpc>
              <a:buFont typeface="Arial"/>
              <a:buChar char="•"/>
            </a:pPr>
            <a:r>
              <a:rPr lang="en-US" spc="-21" sz="2190">
                <a:solidFill>
                  <a:srgbClr val="000000"/>
                </a:solidFill>
                <a:latin typeface="Arimo"/>
              </a:rPr>
              <a:t>https://www.geeksforgeeks.org/introduction-to-nosql/</a:t>
            </a:r>
          </a:p>
          <a:p>
            <a:pPr algn="just" marL="472821" indent="-236410" lvl="1">
              <a:lnSpc>
                <a:spcPts val="3284"/>
              </a:lnSpc>
              <a:buFont typeface="Arial"/>
              <a:buChar char="•"/>
            </a:pPr>
            <a:r>
              <a:rPr lang="en-US" spc="-21" sz="2190">
                <a:solidFill>
                  <a:srgbClr val="000000"/>
                </a:solidFill>
                <a:latin typeface="Arimo"/>
              </a:rPr>
              <a:t>https://redis.com/nosql/what-is-nosql/</a:t>
            </a:r>
          </a:p>
          <a:p>
            <a:pPr algn="just">
              <a:lnSpc>
                <a:spcPts val="3284"/>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028700" y="1028700"/>
            <a:ext cx="1410179" cy="1410179"/>
          </a:xfrm>
          <a:prstGeom prst="rect">
            <a:avLst/>
          </a:prstGeom>
        </p:spPr>
      </p:pic>
      <p:grpSp>
        <p:nvGrpSpPr>
          <p:cNvPr name="Group 3" id="3"/>
          <p:cNvGrpSpPr>
            <a:grpSpLocks noChangeAspect="true"/>
          </p:cNvGrpSpPr>
          <p:nvPr/>
        </p:nvGrpSpPr>
        <p:grpSpPr>
          <a:xfrm rot="-10800000">
            <a:off x="2229633" y="1524543"/>
            <a:ext cx="418493" cy="418493"/>
            <a:chOff x="1371600" y="6705600"/>
            <a:chExt cx="10972800" cy="10972800"/>
          </a:xfrm>
        </p:grpSpPr>
        <p:sp>
          <p:nvSpPr>
            <p:cNvPr name="Freeform 4" id="4"/>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8079895"/>
            <a:ext cx="1614254" cy="117840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45046" y="1028700"/>
            <a:ext cx="1614254" cy="1178405"/>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49121" y="7848121"/>
            <a:ext cx="1410179" cy="1410179"/>
          </a:xfrm>
          <a:prstGeom prst="rect">
            <a:avLst/>
          </a:prstGeom>
        </p:spPr>
      </p:pic>
      <p:grpSp>
        <p:nvGrpSpPr>
          <p:cNvPr name="Group 8" id="8"/>
          <p:cNvGrpSpPr>
            <a:grpSpLocks noChangeAspect="true"/>
          </p:cNvGrpSpPr>
          <p:nvPr/>
        </p:nvGrpSpPr>
        <p:grpSpPr>
          <a:xfrm rot="0">
            <a:off x="15639875" y="8343964"/>
            <a:ext cx="418493" cy="418493"/>
            <a:chOff x="1371600" y="6705600"/>
            <a:chExt cx="10972800" cy="10972800"/>
          </a:xfrm>
        </p:grpSpPr>
        <p:sp>
          <p:nvSpPr>
            <p:cNvPr name="Freeform 9" id="9"/>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sp>
        <p:nvSpPr>
          <p:cNvPr name="TextBox 10" id="10"/>
          <p:cNvSpPr txBox="true"/>
          <p:nvPr/>
        </p:nvSpPr>
        <p:spPr>
          <a:xfrm rot="0">
            <a:off x="925813" y="4109367"/>
            <a:ext cx="16436375" cy="1106242"/>
          </a:xfrm>
          <a:prstGeom prst="rect">
            <a:avLst/>
          </a:prstGeom>
        </p:spPr>
        <p:txBody>
          <a:bodyPr anchor="t" rtlCol="false" tIns="0" lIns="0" bIns="0" rIns="0">
            <a:spAutoFit/>
          </a:bodyPr>
          <a:lstStyle/>
          <a:p>
            <a:pPr algn="ctr">
              <a:lnSpc>
                <a:spcPts val="7948"/>
              </a:lnSpc>
            </a:pPr>
            <a:r>
              <a:rPr lang="en-US" spc="-75" sz="7570">
                <a:solidFill>
                  <a:srgbClr val="000000"/>
                </a:solidFill>
                <a:latin typeface="Poppins Bold"/>
              </a:rPr>
              <a:t>Gracias por leer...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332940" y="2241364"/>
            <a:ext cx="15926360" cy="7016936"/>
          </a:xfrm>
          <a:prstGeom prst="rect">
            <a:avLst/>
          </a:prstGeom>
          <a:solidFill>
            <a:srgbClr val="000000"/>
          </a:solidFill>
        </p:spPr>
      </p:sp>
      <p:sp>
        <p:nvSpPr>
          <p:cNvPr name="AutoShape 3" id="3"/>
          <p:cNvSpPr/>
          <p:nvPr/>
        </p:nvSpPr>
        <p:spPr>
          <a:xfrm rot="0">
            <a:off x="1028700" y="1028700"/>
            <a:ext cx="10755236" cy="8024733"/>
          </a:xfrm>
          <a:prstGeom prst="rect">
            <a:avLst/>
          </a:prstGeom>
          <a:solidFill>
            <a:srgbClr val="079963"/>
          </a:solidFill>
        </p:spPr>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644942" y="1028700"/>
            <a:ext cx="2614358" cy="405226"/>
          </a:xfrm>
          <a:prstGeom prst="rect">
            <a:avLst/>
          </a:prstGeom>
        </p:spPr>
      </p:pic>
      <p:sp>
        <p:nvSpPr>
          <p:cNvPr name="TextBox 5" id="5"/>
          <p:cNvSpPr txBox="true"/>
          <p:nvPr/>
        </p:nvSpPr>
        <p:spPr>
          <a:xfrm rot="0">
            <a:off x="11783936" y="5282436"/>
            <a:ext cx="5475364" cy="963367"/>
          </a:xfrm>
          <a:prstGeom prst="rect">
            <a:avLst/>
          </a:prstGeom>
        </p:spPr>
        <p:txBody>
          <a:bodyPr anchor="t" rtlCol="false" tIns="0" lIns="0" bIns="0" rIns="0">
            <a:spAutoFit/>
          </a:bodyPr>
          <a:lstStyle/>
          <a:p>
            <a:pPr>
              <a:lnSpc>
                <a:spcPts val="6898"/>
              </a:lnSpc>
            </a:pPr>
            <a:r>
              <a:rPr lang="en-US" spc="-65" sz="6570">
                <a:solidFill>
                  <a:srgbClr val="FFFFFF"/>
                </a:solidFill>
                <a:latin typeface="Poppins Bold"/>
              </a:rPr>
              <a:t>Introducción</a:t>
            </a:r>
          </a:p>
        </p:txBody>
      </p:sp>
      <p:sp>
        <p:nvSpPr>
          <p:cNvPr name="TextBox 6" id="6"/>
          <p:cNvSpPr txBox="true"/>
          <p:nvPr/>
        </p:nvSpPr>
        <p:spPr>
          <a:xfrm rot="0">
            <a:off x="1332940" y="1232291"/>
            <a:ext cx="9927287" cy="8026009"/>
          </a:xfrm>
          <a:prstGeom prst="rect">
            <a:avLst/>
          </a:prstGeom>
        </p:spPr>
        <p:txBody>
          <a:bodyPr anchor="t" rtlCol="false" tIns="0" lIns="0" bIns="0" rIns="0">
            <a:spAutoFit/>
          </a:bodyPr>
          <a:lstStyle/>
          <a:p>
            <a:pPr algn="just">
              <a:lnSpc>
                <a:spcPts val="3590"/>
              </a:lnSpc>
            </a:pPr>
            <a:r>
              <a:rPr lang="en-US" spc="-23" sz="2393">
                <a:solidFill>
                  <a:srgbClr val="000000"/>
                </a:solidFill>
                <a:latin typeface="Arimo"/>
              </a:rPr>
              <a:t>Actualmente, los datos persistentes en las aplicaciones se almacenan en algún almacenamiento externo como una red local o un sistema de archivos en la nube para datos no estructurados o, en el caso de datos estructurados, una base de datos. El rol de la base de datos generalmente es manejado por un sistema de administración de bases de datos relacionales. </a:t>
            </a:r>
          </a:p>
          <a:p>
            <a:pPr algn="just">
              <a:lnSpc>
                <a:spcPts val="3590"/>
              </a:lnSpc>
            </a:pPr>
          </a:p>
          <a:p>
            <a:pPr algn="just">
              <a:lnSpc>
                <a:spcPts val="3590"/>
              </a:lnSpc>
            </a:pPr>
            <a:r>
              <a:rPr lang="en-US" spc="-12" sz="2393">
                <a:solidFill>
                  <a:srgbClr val="000000"/>
                </a:solidFill>
                <a:latin typeface="Arimo"/>
              </a:rPr>
              <a:t>Los RDBMS operan con un modelo relacional definido por esquema, donde cada tabla es una colección estrictamente definida de filas y columnas y luego se puede establecer una relación entre cada fila en una tabla y una fila en otra tabla. Los datos relacionales se pueden consultar y manipular mediante el lenguaje de consulta SQL.</a:t>
            </a:r>
          </a:p>
          <a:p>
            <a:pPr algn="just">
              <a:lnSpc>
                <a:spcPts val="3590"/>
              </a:lnSpc>
            </a:pPr>
          </a:p>
          <a:p>
            <a:pPr algn="just">
              <a:lnSpc>
                <a:spcPts val="3590"/>
              </a:lnSpc>
            </a:pPr>
            <a:r>
              <a:rPr lang="en-US" spc="-12" sz="2393">
                <a:solidFill>
                  <a:srgbClr val="000000"/>
                </a:solidFill>
                <a:latin typeface="Arimo"/>
              </a:rPr>
              <a:t>Pero ¿qué pasa si es inconveniente almacenar datos en forma de tabla(s) o tenemos otro tipo de relaciones entre registros y queremos acceder rápidamente a los datos? La alternativa emergente es NoSQL, que a continuación será tratada.</a:t>
            </a:r>
          </a:p>
          <a:p>
            <a:pPr algn="just" marL="0" indent="0" lvl="0">
              <a:lnSpc>
                <a:spcPts val="344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sp>
        <p:nvSpPr>
          <p:cNvPr name="AutoShape 2" id="2"/>
          <p:cNvSpPr/>
          <p:nvPr/>
        </p:nvSpPr>
        <p:spPr>
          <a:xfrm rot="0">
            <a:off x="1028700" y="4298249"/>
            <a:ext cx="10889240" cy="4960051"/>
          </a:xfrm>
          <a:prstGeom prst="rect">
            <a:avLst/>
          </a:prstGeom>
          <a:solidFill>
            <a:srgbClr val="000000"/>
          </a:solidFill>
        </p:spPr>
      </p:sp>
      <p:sp>
        <p:nvSpPr>
          <p:cNvPr name="AutoShape 3" id="3"/>
          <p:cNvSpPr/>
          <p:nvPr/>
        </p:nvSpPr>
        <p:spPr>
          <a:xfrm rot="0">
            <a:off x="1149406" y="4045721"/>
            <a:ext cx="10996925" cy="4958221"/>
          </a:xfrm>
          <a:prstGeom prst="rect">
            <a:avLst/>
          </a:prstGeom>
          <a:solidFill>
            <a:srgbClr val="FFFFFF"/>
          </a:solidFill>
        </p:spPr>
      </p:sp>
      <p:sp>
        <p:nvSpPr>
          <p:cNvPr name="TextBox 4" id="4"/>
          <p:cNvSpPr txBox="true"/>
          <p:nvPr/>
        </p:nvSpPr>
        <p:spPr>
          <a:xfrm rot="0">
            <a:off x="2006370" y="4982612"/>
            <a:ext cx="8933900" cy="2998714"/>
          </a:xfrm>
          <a:prstGeom prst="rect">
            <a:avLst/>
          </a:prstGeom>
        </p:spPr>
        <p:txBody>
          <a:bodyPr anchor="t" rtlCol="false" tIns="0" lIns="0" bIns="0" rIns="0">
            <a:spAutoFit/>
          </a:bodyPr>
          <a:lstStyle/>
          <a:p>
            <a:pPr algn="just">
              <a:lnSpc>
                <a:spcPts val="3440"/>
              </a:lnSpc>
            </a:pPr>
            <a:r>
              <a:rPr lang="en-US" spc="-22" sz="2293">
                <a:solidFill>
                  <a:srgbClr val="000000"/>
                </a:solidFill>
                <a:latin typeface="Arimo"/>
              </a:rPr>
              <a:t>Una base de datos no relacional, también se le puede denominar “NoSQL”. es una base de datos que no utiliza el esquema tabular de filas y columnas que se encuentra en la mayoría de los sistemas de bases de datos tradicionales. En su lugar, las bases de datos no relacionales utilizan un modelo de almacenamiento optimizado para los requisitos específicos del tipo de datos que se almacenan.</a:t>
            </a:r>
          </a:p>
          <a:p>
            <a:pPr algn="just" marL="0" indent="0" lvl="0">
              <a:lnSpc>
                <a:spcPts val="3440"/>
              </a:lnSpc>
            </a:pPr>
          </a:p>
        </p:txBody>
      </p:sp>
      <p:grpSp>
        <p:nvGrpSpPr>
          <p:cNvPr name="Group 5" id="5"/>
          <p:cNvGrpSpPr/>
          <p:nvPr/>
        </p:nvGrpSpPr>
        <p:grpSpPr>
          <a:xfrm rot="0">
            <a:off x="14487994" y="1028700"/>
            <a:ext cx="2771306" cy="2376533"/>
            <a:chOff x="0" y="0"/>
            <a:chExt cx="3695075" cy="3168710"/>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3695075" cy="2697405"/>
            </a:xfrm>
            <a:prstGeom prst="rect">
              <a:avLst/>
            </a:prstGeom>
          </p:spPr>
        </p:pic>
        <p:grpSp>
          <p:nvGrpSpPr>
            <p:cNvPr name="Group 7" id="7"/>
            <p:cNvGrpSpPr>
              <a:grpSpLocks noChangeAspect="true"/>
            </p:cNvGrpSpPr>
            <p:nvPr/>
          </p:nvGrpSpPr>
          <p:grpSpPr>
            <a:xfrm rot="0">
              <a:off x="2617428" y="2091064"/>
              <a:ext cx="1077647" cy="1077647"/>
              <a:chOff x="1371600" y="6705600"/>
              <a:chExt cx="10972800" cy="10972800"/>
            </a:xfrm>
          </p:grpSpPr>
          <p:sp>
            <p:nvSpPr>
              <p:cNvPr name="Freeform 8" id="8"/>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grpSp>
      <p:pic>
        <p:nvPicPr>
          <p:cNvPr name="Picture 9" id="9"/>
          <p:cNvPicPr>
            <a:picLocks noChangeAspect="true"/>
          </p:cNvPicPr>
          <p:nvPr/>
        </p:nvPicPr>
        <p:blipFill>
          <a:blip r:embed="rId4"/>
          <a:srcRect l="0" t="0" r="0" b="0"/>
          <a:stretch>
            <a:fillRect/>
          </a:stretch>
        </p:blipFill>
        <p:spPr>
          <a:xfrm flipH="false" flipV="false" rot="0">
            <a:off x="12851385" y="4045721"/>
            <a:ext cx="4937467" cy="4937467"/>
          </a:xfrm>
          <a:prstGeom prst="rect">
            <a:avLst/>
          </a:prstGeom>
        </p:spPr>
      </p:pic>
      <p:sp>
        <p:nvSpPr>
          <p:cNvPr name="TextBox 10" id="10"/>
          <p:cNvSpPr txBox="true"/>
          <p:nvPr/>
        </p:nvSpPr>
        <p:spPr>
          <a:xfrm rot="0">
            <a:off x="1028700" y="1066800"/>
            <a:ext cx="12197131" cy="2106367"/>
          </a:xfrm>
          <a:prstGeom prst="rect">
            <a:avLst/>
          </a:prstGeom>
        </p:spPr>
        <p:txBody>
          <a:bodyPr anchor="t" rtlCol="false" tIns="0" lIns="0" bIns="0" rIns="0">
            <a:spAutoFit/>
          </a:bodyPr>
          <a:lstStyle/>
          <a:p>
            <a:pPr>
              <a:lnSpc>
                <a:spcPts val="7948"/>
              </a:lnSpc>
            </a:pPr>
            <a:r>
              <a:rPr lang="en-US" spc="-75" sz="7570">
                <a:solidFill>
                  <a:srgbClr val="000000"/>
                </a:solidFill>
                <a:latin typeface="Poppins Bold"/>
              </a:rPr>
              <a:t>¿Qué son Bases de Datos no Relacionales?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sp>
        <p:nvSpPr>
          <p:cNvPr name="AutoShape 2" id="2"/>
          <p:cNvSpPr/>
          <p:nvPr/>
        </p:nvSpPr>
        <p:spPr>
          <a:xfrm rot="0">
            <a:off x="6370060" y="4298249"/>
            <a:ext cx="10889240" cy="4960051"/>
          </a:xfrm>
          <a:prstGeom prst="rect">
            <a:avLst/>
          </a:prstGeom>
          <a:solidFill>
            <a:srgbClr val="000000"/>
          </a:solidFill>
        </p:spPr>
      </p:sp>
      <p:sp>
        <p:nvSpPr>
          <p:cNvPr name="AutoShape 3" id="3"/>
          <p:cNvSpPr/>
          <p:nvPr/>
        </p:nvSpPr>
        <p:spPr>
          <a:xfrm rot="0">
            <a:off x="6087827" y="4045721"/>
            <a:ext cx="10996925" cy="4958221"/>
          </a:xfrm>
          <a:prstGeom prst="rect">
            <a:avLst/>
          </a:prstGeom>
          <a:solidFill>
            <a:srgbClr val="FFFFFF"/>
          </a:solidFill>
        </p:spPr>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328619">
            <a:off x="1028700" y="1028700"/>
            <a:ext cx="2771306" cy="2023054"/>
          </a:xfrm>
          <a:prstGeom prst="rect">
            <a:avLst/>
          </a:prstGeom>
        </p:spPr>
      </p:pic>
      <p:grpSp>
        <p:nvGrpSpPr>
          <p:cNvPr name="Group 5" id="5"/>
          <p:cNvGrpSpPr>
            <a:grpSpLocks noChangeAspect="true"/>
          </p:cNvGrpSpPr>
          <p:nvPr/>
        </p:nvGrpSpPr>
        <p:grpSpPr>
          <a:xfrm rot="0">
            <a:off x="1028700" y="2501748"/>
            <a:ext cx="808235" cy="808235"/>
            <a:chOff x="1371600" y="6705600"/>
            <a:chExt cx="10972800" cy="10972800"/>
          </a:xfrm>
        </p:grpSpPr>
        <p:sp>
          <p:nvSpPr>
            <p:cNvPr name="Freeform 6" id="6"/>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pic>
        <p:nvPicPr>
          <p:cNvPr name="Picture 7" id="7"/>
          <p:cNvPicPr>
            <a:picLocks noChangeAspect="true"/>
          </p:cNvPicPr>
          <p:nvPr/>
        </p:nvPicPr>
        <p:blipFill>
          <a:blip r:embed="rId4"/>
          <a:srcRect l="0" t="0" r="0" b="0"/>
          <a:stretch>
            <a:fillRect/>
          </a:stretch>
        </p:blipFill>
        <p:spPr>
          <a:xfrm flipH="false" flipV="false" rot="0">
            <a:off x="555625" y="4037211"/>
            <a:ext cx="5120602" cy="5120602"/>
          </a:xfrm>
          <a:prstGeom prst="rect">
            <a:avLst/>
          </a:prstGeom>
        </p:spPr>
      </p:pic>
      <p:sp>
        <p:nvSpPr>
          <p:cNvPr name="TextBox 8" id="8"/>
          <p:cNvSpPr txBox="true"/>
          <p:nvPr/>
        </p:nvSpPr>
        <p:spPr>
          <a:xfrm rot="0">
            <a:off x="7119339" y="5196924"/>
            <a:ext cx="8933900" cy="2570089"/>
          </a:xfrm>
          <a:prstGeom prst="rect">
            <a:avLst/>
          </a:prstGeom>
        </p:spPr>
        <p:txBody>
          <a:bodyPr anchor="t" rtlCol="false" tIns="0" lIns="0" bIns="0" rIns="0">
            <a:spAutoFit/>
          </a:bodyPr>
          <a:lstStyle/>
          <a:p>
            <a:pPr algn="just" marL="0" indent="0" lvl="0">
              <a:lnSpc>
                <a:spcPts val="3440"/>
              </a:lnSpc>
            </a:pPr>
            <a:r>
              <a:rPr lang="en-US" spc="-22" sz="2293">
                <a:solidFill>
                  <a:srgbClr val="000000"/>
                </a:solidFill>
                <a:latin typeface="Arimo"/>
              </a:rPr>
              <a:t>El término NoSQL se refiere a los almacenes de datos que no utilizan SQL para las consultas. En su lugar, los almacenes de datos utilizan otros lenguajes de programación y construcciones para consultar los datos. En la práctica, "NoSQL" significa "base de datos no relacional", a pesar de que muchas de estas bases de datos admiten consultas compatibles con SQL.</a:t>
            </a:r>
          </a:p>
        </p:txBody>
      </p:sp>
      <p:sp>
        <p:nvSpPr>
          <p:cNvPr name="TextBox 9" id="9"/>
          <p:cNvSpPr txBox="true"/>
          <p:nvPr/>
        </p:nvSpPr>
        <p:spPr>
          <a:xfrm rot="0">
            <a:off x="5062169" y="1066800"/>
            <a:ext cx="12197131" cy="1106242"/>
          </a:xfrm>
          <a:prstGeom prst="rect">
            <a:avLst/>
          </a:prstGeom>
        </p:spPr>
        <p:txBody>
          <a:bodyPr anchor="t" rtlCol="false" tIns="0" lIns="0" bIns="0" rIns="0">
            <a:spAutoFit/>
          </a:bodyPr>
          <a:lstStyle/>
          <a:p>
            <a:pPr algn="r">
              <a:lnSpc>
                <a:spcPts val="7948"/>
              </a:lnSpc>
            </a:pPr>
            <a:r>
              <a:rPr lang="en-US" spc="-75" sz="7570">
                <a:solidFill>
                  <a:srgbClr val="000000"/>
                </a:solidFill>
                <a:latin typeface="Poppins Bold"/>
              </a:rPr>
              <a:t>¿Qué significa NoSQL?</a:t>
            </a:r>
          </a:p>
        </p:txBody>
      </p:sp>
      <p:sp>
        <p:nvSpPr>
          <p:cNvPr name="TextBox 10" id="10"/>
          <p:cNvSpPr txBox="true"/>
          <p:nvPr/>
        </p:nvSpPr>
        <p:spPr>
          <a:xfrm rot="0">
            <a:off x="2893676" y="6006962"/>
            <a:ext cx="2782551" cy="1314450"/>
          </a:xfrm>
          <a:prstGeom prst="rect">
            <a:avLst/>
          </a:prstGeom>
        </p:spPr>
        <p:txBody>
          <a:bodyPr anchor="t" rtlCol="false" tIns="0" lIns="0" bIns="0" rIns="0">
            <a:spAutoFit/>
          </a:bodyPr>
          <a:lstStyle/>
          <a:p>
            <a:pPr algn="ctr">
              <a:lnSpc>
                <a:spcPts val="9975"/>
              </a:lnSpc>
            </a:pPr>
            <a:r>
              <a:rPr lang="en-US" spc="-95" sz="9500">
                <a:solidFill>
                  <a:srgbClr val="FFFFFF"/>
                </a:solidFill>
                <a:latin typeface="Glacial Indifference Bold"/>
              </a:rPr>
              <a:t>NO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28700" y="1195537"/>
            <a:ext cx="6266725" cy="8062763"/>
          </a:xfrm>
          <a:prstGeom prst="rect">
            <a:avLst/>
          </a:prstGeom>
          <a:solidFill>
            <a:srgbClr val="000000"/>
          </a:solidFill>
        </p:spPr>
      </p:sp>
      <p:sp>
        <p:nvSpPr>
          <p:cNvPr name="AutoShape 3" id="3"/>
          <p:cNvSpPr/>
          <p:nvPr/>
        </p:nvSpPr>
        <p:spPr>
          <a:xfrm rot="0">
            <a:off x="1217944" y="1028700"/>
            <a:ext cx="6248674" cy="8043748"/>
          </a:xfrm>
          <a:prstGeom prst="rect">
            <a:avLst/>
          </a:prstGeom>
          <a:solidFill>
            <a:srgbClr val="079963"/>
          </a:solidFill>
        </p:spPr>
      </p:sp>
      <p:pic>
        <p:nvPicPr>
          <p:cNvPr name="Picture 4" id="4"/>
          <p:cNvPicPr>
            <a:picLocks noChangeAspect="true"/>
          </p:cNvPicPr>
          <p:nvPr/>
        </p:nvPicPr>
        <p:blipFill>
          <a:blip r:embed="rId2"/>
          <a:srcRect l="0" t="0" r="0" b="0"/>
          <a:stretch>
            <a:fillRect/>
          </a:stretch>
        </p:blipFill>
        <p:spPr>
          <a:xfrm flipH="false" flipV="false" rot="0">
            <a:off x="8172839" y="3076789"/>
            <a:ext cx="643774" cy="643774"/>
          </a:xfrm>
          <a:prstGeom prst="rect">
            <a:avLst/>
          </a:prstGeom>
        </p:spPr>
      </p:pic>
      <p:sp>
        <p:nvSpPr>
          <p:cNvPr name="TextBox 5" id="5"/>
          <p:cNvSpPr txBox="true"/>
          <p:nvPr/>
        </p:nvSpPr>
        <p:spPr>
          <a:xfrm rot="0">
            <a:off x="1587897" y="1283912"/>
            <a:ext cx="5508766" cy="4638675"/>
          </a:xfrm>
          <a:prstGeom prst="rect">
            <a:avLst/>
          </a:prstGeom>
        </p:spPr>
        <p:txBody>
          <a:bodyPr anchor="t" rtlCol="false" tIns="0" lIns="0" bIns="0" rIns="0">
            <a:spAutoFit/>
          </a:bodyPr>
          <a:lstStyle/>
          <a:p>
            <a:pPr>
              <a:lnSpc>
                <a:spcPts val="7200"/>
              </a:lnSpc>
            </a:pPr>
            <a:r>
              <a:rPr lang="en-US" spc="-60" sz="6000">
                <a:solidFill>
                  <a:srgbClr val="000000"/>
                </a:solidFill>
                <a:latin typeface="Poppins Bold"/>
              </a:rPr>
              <a:t>¿Para qué se Utilizan las Bases de Datos no Relacionales?</a:t>
            </a:r>
          </a:p>
        </p:txBody>
      </p:sp>
      <p:sp>
        <p:nvSpPr>
          <p:cNvPr name="TextBox 6" id="6"/>
          <p:cNvSpPr txBox="true"/>
          <p:nvPr/>
        </p:nvSpPr>
        <p:spPr>
          <a:xfrm rot="0">
            <a:off x="1587897" y="6481486"/>
            <a:ext cx="5042257" cy="1712839"/>
          </a:xfrm>
          <a:prstGeom prst="rect">
            <a:avLst/>
          </a:prstGeom>
        </p:spPr>
        <p:txBody>
          <a:bodyPr anchor="t" rtlCol="false" tIns="0" lIns="0" bIns="0" rIns="0">
            <a:spAutoFit/>
          </a:bodyPr>
          <a:lstStyle/>
          <a:p>
            <a:pPr algn="just" marL="0" indent="0" lvl="0">
              <a:lnSpc>
                <a:spcPts val="3440"/>
              </a:lnSpc>
            </a:pPr>
            <a:r>
              <a:rPr lang="en-US" spc="-22" sz="2293">
                <a:solidFill>
                  <a:srgbClr val="000000"/>
                </a:solidFill>
                <a:latin typeface="Arimo"/>
              </a:rPr>
              <a:t>Las bases de datos no relacionales o NoSQL cuentan con múltiples utilidades en base a requerimientos específicos, algunas de ellas son:</a:t>
            </a:r>
          </a:p>
        </p:txBody>
      </p:sp>
      <p:sp>
        <p:nvSpPr>
          <p:cNvPr name="TextBox 7" id="7"/>
          <p:cNvSpPr txBox="true"/>
          <p:nvPr/>
        </p:nvSpPr>
        <p:spPr>
          <a:xfrm rot="0">
            <a:off x="8816613" y="895627"/>
            <a:ext cx="8442687" cy="1359861"/>
          </a:xfrm>
          <a:prstGeom prst="rect">
            <a:avLst/>
          </a:prstGeom>
        </p:spPr>
        <p:txBody>
          <a:bodyPr anchor="t" rtlCol="false" tIns="0" lIns="0" bIns="0" rIns="0">
            <a:spAutoFit/>
          </a:bodyPr>
          <a:lstStyle/>
          <a:p>
            <a:pPr algn="just" marL="495186" indent="-247593" lvl="1">
              <a:lnSpc>
                <a:spcPts val="3669"/>
              </a:lnSpc>
              <a:buFont typeface="Arial"/>
              <a:buChar char="•"/>
            </a:pPr>
            <a:r>
              <a:rPr lang="en-US" spc="-22" sz="2293">
                <a:solidFill>
                  <a:srgbClr val="000000"/>
                </a:solidFill>
                <a:latin typeface="Arimo"/>
              </a:rPr>
              <a:t>Las bases de datos NoSQL son ampliamente utilizadas en aplicaciones web en tiempo real y big data, debido a que sus principales ventajas son la alta escalabilidad y disponibilidad.</a:t>
            </a:r>
          </a:p>
        </p:txBody>
      </p:sp>
      <p:sp>
        <p:nvSpPr>
          <p:cNvPr name="TextBox 8" id="8"/>
          <p:cNvSpPr txBox="true"/>
          <p:nvPr/>
        </p:nvSpPr>
        <p:spPr>
          <a:xfrm rot="0">
            <a:off x="8816613" y="3041281"/>
            <a:ext cx="8442687" cy="1817061"/>
          </a:xfrm>
          <a:prstGeom prst="rect">
            <a:avLst/>
          </a:prstGeom>
        </p:spPr>
        <p:txBody>
          <a:bodyPr anchor="t" rtlCol="false" tIns="0" lIns="0" bIns="0" rIns="0">
            <a:spAutoFit/>
          </a:bodyPr>
          <a:lstStyle/>
          <a:p>
            <a:pPr algn="just" marL="495186" indent="-247593" lvl="1">
              <a:lnSpc>
                <a:spcPts val="3669"/>
              </a:lnSpc>
              <a:buFont typeface="Arial"/>
              <a:buChar char="•"/>
            </a:pPr>
            <a:r>
              <a:rPr lang="en-US" spc="-22" sz="2293">
                <a:solidFill>
                  <a:srgbClr val="000000"/>
                </a:solidFill>
                <a:latin typeface="Arimo"/>
              </a:rPr>
              <a:t>Las bases de datos NoSQL también son la opción preferida de los desarrolladores, ya que naturalmente se prestan a un paradigma de desarrollo ágil al adaptarse rápidamente a los requisitos cambiantes. </a:t>
            </a:r>
          </a:p>
        </p:txBody>
      </p:sp>
      <p:sp>
        <p:nvSpPr>
          <p:cNvPr name="TextBox 9" id="9"/>
          <p:cNvSpPr txBox="true"/>
          <p:nvPr/>
        </p:nvSpPr>
        <p:spPr>
          <a:xfrm rot="0">
            <a:off x="8816613" y="5196737"/>
            <a:ext cx="8442687" cy="2008668"/>
          </a:xfrm>
          <a:prstGeom prst="rect">
            <a:avLst/>
          </a:prstGeom>
        </p:spPr>
        <p:txBody>
          <a:bodyPr anchor="t" rtlCol="false" tIns="0" lIns="0" bIns="0" rIns="0">
            <a:spAutoFit/>
          </a:bodyPr>
          <a:lstStyle/>
          <a:p>
            <a:pPr algn="just" marL="495186" indent="-247593" lvl="1">
              <a:lnSpc>
                <a:spcPts val="3211"/>
              </a:lnSpc>
              <a:buFont typeface="Arial"/>
              <a:buChar char="•"/>
            </a:pPr>
            <a:r>
              <a:rPr lang="en-US" spc="-22" sz="2293">
                <a:solidFill>
                  <a:srgbClr val="000000"/>
                </a:solidFill>
                <a:latin typeface="Arimo"/>
              </a:rPr>
              <a:t>Las bases de datos NoSQL permiten que los datos se almacenen de manera más intuitiva y fácil de entender, o más cerca de la forma en que las aplicaciones utilizan los datos, con menos transformaciones requeridas al almacenar o recuperar utilizando API de estilo NoSQL. </a:t>
            </a:r>
          </a:p>
        </p:txBody>
      </p:sp>
      <p:sp>
        <p:nvSpPr>
          <p:cNvPr name="TextBox 10" id="10"/>
          <p:cNvSpPr txBox="true"/>
          <p:nvPr/>
        </p:nvSpPr>
        <p:spPr>
          <a:xfrm rot="0">
            <a:off x="8816613" y="7328123"/>
            <a:ext cx="8442687" cy="1817061"/>
          </a:xfrm>
          <a:prstGeom prst="rect">
            <a:avLst/>
          </a:prstGeom>
        </p:spPr>
        <p:txBody>
          <a:bodyPr anchor="t" rtlCol="false" tIns="0" lIns="0" bIns="0" rIns="0">
            <a:spAutoFit/>
          </a:bodyPr>
          <a:lstStyle/>
          <a:p>
            <a:pPr algn="just" marL="495186" indent="-247593" lvl="1">
              <a:lnSpc>
                <a:spcPts val="3669"/>
              </a:lnSpc>
              <a:buFont typeface="Arial"/>
              <a:buChar char="•"/>
            </a:pPr>
            <a:r>
              <a:rPr lang="en-US" spc="-22" sz="2293">
                <a:solidFill>
                  <a:srgbClr val="000000"/>
                </a:solidFill>
                <a:latin typeface="Arimo"/>
              </a:rPr>
              <a:t>Las bases de datos NoSQL también son la opción preferida de los desarrolladores, ya que naturalmente se prestan a un paradigma de desarrollo ágil al adaptarse rápidamente a los requisitos cambiantes. </a:t>
            </a:r>
          </a:p>
        </p:txBody>
      </p:sp>
      <p:pic>
        <p:nvPicPr>
          <p:cNvPr name="Picture 11" id="11"/>
          <p:cNvPicPr>
            <a:picLocks noChangeAspect="true"/>
          </p:cNvPicPr>
          <p:nvPr/>
        </p:nvPicPr>
        <p:blipFill>
          <a:blip r:embed="rId2"/>
          <a:srcRect l="0" t="0" r="0" b="0"/>
          <a:stretch>
            <a:fillRect/>
          </a:stretch>
        </p:blipFill>
        <p:spPr>
          <a:xfrm flipH="false" flipV="false" rot="0">
            <a:off x="8231952" y="7432898"/>
            <a:ext cx="643774" cy="643774"/>
          </a:xfrm>
          <a:prstGeom prst="rect">
            <a:avLst/>
          </a:prstGeom>
        </p:spPr>
      </p:pic>
      <p:pic>
        <p:nvPicPr>
          <p:cNvPr name="Picture 12" id="12"/>
          <p:cNvPicPr>
            <a:picLocks noChangeAspect="true"/>
          </p:cNvPicPr>
          <p:nvPr/>
        </p:nvPicPr>
        <p:blipFill>
          <a:blip r:embed="rId2"/>
          <a:srcRect l="0" t="0" r="0" b="0"/>
          <a:stretch>
            <a:fillRect/>
          </a:stretch>
        </p:blipFill>
        <p:spPr>
          <a:xfrm flipH="false" flipV="false" rot="0">
            <a:off x="8231952" y="5278813"/>
            <a:ext cx="643774" cy="643774"/>
          </a:xfrm>
          <a:prstGeom prst="rect">
            <a:avLst/>
          </a:prstGeom>
        </p:spPr>
      </p:pic>
      <p:pic>
        <p:nvPicPr>
          <p:cNvPr name="Picture 13" id="13"/>
          <p:cNvPicPr>
            <a:picLocks noChangeAspect="true"/>
          </p:cNvPicPr>
          <p:nvPr/>
        </p:nvPicPr>
        <p:blipFill>
          <a:blip r:embed="rId2"/>
          <a:srcRect l="0" t="0" r="0" b="0"/>
          <a:stretch>
            <a:fillRect/>
          </a:stretch>
        </p:blipFill>
        <p:spPr>
          <a:xfrm flipH="false" flipV="false" rot="0">
            <a:off x="8231952" y="984171"/>
            <a:ext cx="643774" cy="643774"/>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821382" y="1229831"/>
            <a:ext cx="6266725" cy="8062763"/>
          </a:xfrm>
          <a:prstGeom prst="rect">
            <a:avLst/>
          </a:prstGeom>
          <a:solidFill>
            <a:srgbClr val="000000"/>
          </a:solidFill>
        </p:spPr>
      </p:sp>
      <p:sp>
        <p:nvSpPr>
          <p:cNvPr name="AutoShape 3" id="3"/>
          <p:cNvSpPr/>
          <p:nvPr/>
        </p:nvSpPr>
        <p:spPr>
          <a:xfrm rot="0">
            <a:off x="11010626" y="1062994"/>
            <a:ext cx="6248674" cy="8043748"/>
          </a:xfrm>
          <a:prstGeom prst="rect">
            <a:avLst/>
          </a:prstGeom>
          <a:solidFill>
            <a:srgbClr val="079963"/>
          </a:solidFill>
        </p:spPr>
      </p:sp>
      <p:pic>
        <p:nvPicPr>
          <p:cNvPr name="Picture 4" id="4"/>
          <p:cNvPicPr>
            <a:picLocks noChangeAspect="true"/>
          </p:cNvPicPr>
          <p:nvPr/>
        </p:nvPicPr>
        <p:blipFill>
          <a:blip r:embed="rId2"/>
          <a:srcRect l="0" t="0" r="0" b="0"/>
          <a:stretch>
            <a:fillRect/>
          </a:stretch>
        </p:blipFill>
        <p:spPr>
          <a:xfrm flipH="false" flipV="false" rot="0">
            <a:off x="1028700" y="1028700"/>
            <a:ext cx="682316" cy="682316"/>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1028700" y="3213681"/>
            <a:ext cx="682316" cy="682316"/>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1028700" y="4890357"/>
            <a:ext cx="741710" cy="741710"/>
          </a:xfrm>
          <a:prstGeom prst="rect">
            <a:avLst/>
          </a:prstGeom>
        </p:spPr>
      </p:pic>
      <p:pic>
        <p:nvPicPr>
          <p:cNvPr name="Picture 7" id="7"/>
          <p:cNvPicPr>
            <a:picLocks noChangeAspect="true"/>
          </p:cNvPicPr>
          <p:nvPr/>
        </p:nvPicPr>
        <p:blipFill>
          <a:blip r:embed="rId5"/>
          <a:srcRect l="0" t="0" r="0" b="0"/>
          <a:stretch>
            <a:fillRect/>
          </a:stretch>
        </p:blipFill>
        <p:spPr>
          <a:xfrm flipH="false" flipV="false" rot="0">
            <a:off x="1028700" y="6101113"/>
            <a:ext cx="682316" cy="682316"/>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1028700" y="7658500"/>
            <a:ext cx="851075" cy="851075"/>
          </a:xfrm>
          <a:prstGeom prst="rect">
            <a:avLst/>
          </a:prstGeom>
        </p:spPr>
      </p:pic>
      <p:sp>
        <p:nvSpPr>
          <p:cNvPr name="TextBox 9" id="9"/>
          <p:cNvSpPr txBox="true"/>
          <p:nvPr/>
        </p:nvSpPr>
        <p:spPr>
          <a:xfrm rot="0">
            <a:off x="11380580" y="1318206"/>
            <a:ext cx="5508766" cy="3724275"/>
          </a:xfrm>
          <a:prstGeom prst="rect">
            <a:avLst/>
          </a:prstGeom>
        </p:spPr>
        <p:txBody>
          <a:bodyPr anchor="t" rtlCol="false" tIns="0" lIns="0" bIns="0" rIns="0">
            <a:spAutoFit/>
          </a:bodyPr>
          <a:lstStyle/>
          <a:p>
            <a:pPr>
              <a:lnSpc>
                <a:spcPts val="7200"/>
              </a:lnSpc>
            </a:pPr>
            <a:r>
              <a:rPr lang="en-US" spc="-60" sz="6000">
                <a:solidFill>
                  <a:srgbClr val="000000"/>
                </a:solidFill>
                <a:latin typeface="Poppins Bold"/>
              </a:rPr>
              <a:t>Beneficios del Uso de Base de Datos no Relacionales</a:t>
            </a:r>
          </a:p>
        </p:txBody>
      </p:sp>
      <p:sp>
        <p:nvSpPr>
          <p:cNvPr name="TextBox 10" id="10"/>
          <p:cNvSpPr txBox="true"/>
          <p:nvPr/>
        </p:nvSpPr>
        <p:spPr>
          <a:xfrm rot="0">
            <a:off x="11200362" y="5185012"/>
            <a:ext cx="5508766" cy="3120634"/>
          </a:xfrm>
          <a:prstGeom prst="rect">
            <a:avLst/>
          </a:prstGeom>
        </p:spPr>
        <p:txBody>
          <a:bodyPr anchor="t" rtlCol="false" tIns="0" lIns="0" bIns="0" rIns="0">
            <a:spAutoFit/>
          </a:bodyPr>
          <a:lstStyle/>
          <a:p>
            <a:pPr algn="just" marL="0" indent="0" lvl="0">
              <a:lnSpc>
                <a:spcPts val="3140"/>
              </a:lnSpc>
            </a:pPr>
            <a:r>
              <a:rPr lang="en-US" spc="-20" sz="2093">
                <a:solidFill>
                  <a:srgbClr val="000000"/>
                </a:solidFill>
                <a:latin typeface="Arimo"/>
              </a:rPr>
              <a:t>Con los usuarios de todo el mundo exigiendo un flujo ininterrumpido de contenido y funciones, no es de extrañar que las bases de datos hayan tenido que adaptarse rápidamente. Con esto en mente, algunas de las razones clave por las que los desarrolladores prefieran la base de datos NoSQL / no relacionales son:</a:t>
            </a:r>
          </a:p>
        </p:txBody>
      </p:sp>
      <p:grpSp>
        <p:nvGrpSpPr>
          <p:cNvPr name="Group 11" id="11"/>
          <p:cNvGrpSpPr/>
          <p:nvPr/>
        </p:nvGrpSpPr>
        <p:grpSpPr>
          <a:xfrm rot="0">
            <a:off x="1983419" y="1028700"/>
            <a:ext cx="8618993" cy="1869379"/>
            <a:chOff x="0" y="0"/>
            <a:chExt cx="11491990" cy="2492506"/>
          </a:xfrm>
        </p:grpSpPr>
        <p:sp>
          <p:nvSpPr>
            <p:cNvPr name="TextBox 12" id="12"/>
            <p:cNvSpPr txBox="true"/>
            <p:nvPr/>
          </p:nvSpPr>
          <p:spPr>
            <a:xfrm rot="0">
              <a:off x="0" y="9525"/>
              <a:ext cx="11491990" cy="455295"/>
            </a:xfrm>
            <a:prstGeom prst="rect">
              <a:avLst/>
            </a:prstGeom>
          </p:spPr>
          <p:txBody>
            <a:bodyPr anchor="t" rtlCol="false" tIns="0" lIns="0" bIns="0" rIns="0">
              <a:spAutoFit/>
            </a:bodyPr>
            <a:lstStyle/>
            <a:p>
              <a:pPr>
                <a:lnSpc>
                  <a:spcPts val="2415"/>
                </a:lnSpc>
              </a:pPr>
              <a:r>
                <a:rPr lang="en-US" spc="-23" sz="2300">
                  <a:solidFill>
                    <a:srgbClr val="000000"/>
                  </a:solidFill>
                  <a:latin typeface="Arimo Bold"/>
                </a:rPr>
                <a:t>Flexibilidad</a:t>
              </a:r>
            </a:p>
          </p:txBody>
        </p:sp>
        <p:sp>
          <p:nvSpPr>
            <p:cNvPr name="TextBox 13" id="13"/>
            <p:cNvSpPr txBox="true"/>
            <p:nvPr/>
          </p:nvSpPr>
          <p:spPr>
            <a:xfrm rot="0">
              <a:off x="0" y="466687"/>
              <a:ext cx="11491990" cy="2025819"/>
            </a:xfrm>
            <a:prstGeom prst="rect">
              <a:avLst/>
            </a:prstGeom>
          </p:spPr>
          <p:txBody>
            <a:bodyPr anchor="t" rtlCol="false" tIns="0" lIns="0" bIns="0" rIns="0">
              <a:spAutoFit/>
            </a:bodyPr>
            <a:lstStyle/>
            <a:p>
              <a:pPr algn="just" marL="0" indent="0" lvl="0">
                <a:lnSpc>
                  <a:spcPts val="2414"/>
                </a:lnSpc>
              </a:pPr>
              <a:r>
                <a:rPr lang="en-US" spc="-17" sz="1700">
                  <a:solidFill>
                    <a:srgbClr val="000000"/>
                  </a:solidFill>
                  <a:latin typeface="Arimo"/>
                </a:rPr>
                <a:t>Con las bases de datos SQL, los datos se almacenan en una estructura mucho más rígida y predefinida. Pero con NoSQL, los datos se pueden almacenar de una manera más libre sin esos esquemas rígidos. Este diseño permite la innovación y el rápido desarrollo de aplicaciones. Los desarrolladores pueden centrarse en crear sistemas para servir mejor a sus clientes sin preocuparse por los esquemas.</a:t>
              </a:r>
            </a:p>
          </p:txBody>
        </p:sp>
      </p:grpSp>
      <p:grpSp>
        <p:nvGrpSpPr>
          <p:cNvPr name="Group 14" id="14"/>
          <p:cNvGrpSpPr/>
          <p:nvPr/>
        </p:nvGrpSpPr>
        <p:grpSpPr>
          <a:xfrm rot="0">
            <a:off x="1983419" y="3173101"/>
            <a:ext cx="8618993" cy="1564579"/>
            <a:chOff x="0" y="0"/>
            <a:chExt cx="11491990" cy="2086106"/>
          </a:xfrm>
        </p:grpSpPr>
        <p:sp>
          <p:nvSpPr>
            <p:cNvPr name="TextBox 15" id="15"/>
            <p:cNvSpPr txBox="true"/>
            <p:nvPr/>
          </p:nvSpPr>
          <p:spPr>
            <a:xfrm rot="0">
              <a:off x="0" y="9525"/>
              <a:ext cx="11491990" cy="455295"/>
            </a:xfrm>
            <a:prstGeom prst="rect">
              <a:avLst/>
            </a:prstGeom>
          </p:spPr>
          <p:txBody>
            <a:bodyPr anchor="t" rtlCol="false" tIns="0" lIns="0" bIns="0" rIns="0">
              <a:spAutoFit/>
            </a:bodyPr>
            <a:lstStyle/>
            <a:p>
              <a:pPr>
                <a:lnSpc>
                  <a:spcPts val="2415"/>
                </a:lnSpc>
              </a:pPr>
              <a:r>
                <a:rPr lang="en-US" spc="-23" sz="2300">
                  <a:solidFill>
                    <a:srgbClr val="000000"/>
                  </a:solidFill>
                  <a:latin typeface="Arimo Bold"/>
                </a:rPr>
                <a:t>Escalabilidad</a:t>
              </a:r>
            </a:p>
          </p:txBody>
        </p:sp>
        <p:sp>
          <p:nvSpPr>
            <p:cNvPr name="TextBox 16" id="16"/>
            <p:cNvSpPr txBox="true"/>
            <p:nvPr/>
          </p:nvSpPr>
          <p:spPr>
            <a:xfrm rot="0">
              <a:off x="0" y="466687"/>
              <a:ext cx="11491990" cy="1619419"/>
            </a:xfrm>
            <a:prstGeom prst="rect">
              <a:avLst/>
            </a:prstGeom>
          </p:spPr>
          <p:txBody>
            <a:bodyPr anchor="t" rtlCol="false" tIns="0" lIns="0" bIns="0" rIns="0">
              <a:spAutoFit/>
            </a:bodyPr>
            <a:lstStyle/>
            <a:p>
              <a:pPr algn="just" marL="0" indent="0" lvl="0">
                <a:lnSpc>
                  <a:spcPts val="2414"/>
                </a:lnSpc>
              </a:pPr>
              <a:r>
                <a:rPr lang="en-US" spc="-17" sz="1700">
                  <a:solidFill>
                    <a:srgbClr val="000000"/>
                  </a:solidFill>
                  <a:latin typeface="Arimo"/>
                </a:rPr>
                <a:t>En lugar de escalar verticalmente agregando más servidores, las bases de datos NoSQL pueden escalar horizontalmente mediante el uso de hardware básico. Esto tiene la capacidad de soportar un mayor tráfico para satisfacer la demanda sin tiempo de inactividad.</a:t>
              </a:r>
            </a:p>
          </p:txBody>
        </p:sp>
      </p:grpSp>
      <p:grpSp>
        <p:nvGrpSpPr>
          <p:cNvPr name="Group 17" id="17"/>
          <p:cNvGrpSpPr/>
          <p:nvPr/>
        </p:nvGrpSpPr>
        <p:grpSpPr>
          <a:xfrm rot="0">
            <a:off x="1983419" y="4890357"/>
            <a:ext cx="8618993" cy="954979"/>
            <a:chOff x="0" y="0"/>
            <a:chExt cx="11491990" cy="1273306"/>
          </a:xfrm>
        </p:grpSpPr>
        <p:sp>
          <p:nvSpPr>
            <p:cNvPr name="TextBox 18" id="18"/>
            <p:cNvSpPr txBox="true"/>
            <p:nvPr/>
          </p:nvSpPr>
          <p:spPr>
            <a:xfrm rot="0">
              <a:off x="0" y="9525"/>
              <a:ext cx="11491990" cy="455295"/>
            </a:xfrm>
            <a:prstGeom prst="rect">
              <a:avLst/>
            </a:prstGeom>
          </p:spPr>
          <p:txBody>
            <a:bodyPr anchor="t" rtlCol="false" tIns="0" lIns="0" bIns="0" rIns="0">
              <a:spAutoFit/>
            </a:bodyPr>
            <a:lstStyle/>
            <a:p>
              <a:pPr>
                <a:lnSpc>
                  <a:spcPts val="2415"/>
                </a:lnSpc>
              </a:pPr>
              <a:r>
                <a:rPr lang="en-US" spc="-23" sz="2300">
                  <a:solidFill>
                    <a:srgbClr val="000000"/>
                  </a:solidFill>
                  <a:latin typeface="Arimo Bold"/>
                </a:rPr>
                <a:t>Alto rendimineto</a:t>
              </a:r>
            </a:p>
          </p:txBody>
        </p:sp>
        <p:sp>
          <p:nvSpPr>
            <p:cNvPr name="TextBox 19" id="19"/>
            <p:cNvSpPr txBox="true"/>
            <p:nvPr/>
          </p:nvSpPr>
          <p:spPr>
            <a:xfrm rot="0">
              <a:off x="0" y="466687"/>
              <a:ext cx="11491990" cy="806619"/>
            </a:xfrm>
            <a:prstGeom prst="rect">
              <a:avLst/>
            </a:prstGeom>
          </p:spPr>
          <p:txBody>
            <a:bodyPr anchor="t" rtlCol="false" tIns="0" lIns="0" bIns="0" rIns="0">
              <a:spAutoFit/>
            </a:bodyPr>
            <a:lstStyle/>
            <a:p>
              <a:pPr algn="just" marL="0" indent="0" lvl="0">
                <a:lnSpc>
                  <a:spcPts val="2414"/>
                </a:lnSpc>
              </a:pPr>
              <a:r>
                <a:rPr lang="en-US" spc="-17" sz="1700">
                  <a:solidFill>
                    <a:srgbClr val="000000"/>
                  </a:solidFill>
                  <a:latin typeface="Arimo"/>
                </a:rPr>
                <a:t>La arquitectura de escalabilidad horizontal de una base de datos NoSQL puede ser particularmente valiosa cuando aumenta el volumen de datos o el tráfico. </a:t>
              </a:r>
            </a:p>
          </p:txBody>
        </p:sp>
      </p:grpSp>
      <p:grpSp>
        <p:nvGrpSpPr>
          <p:cNvPr name="Group 20" id="20"/>
          <p:cNvGrpSpPr/>
          <p:nvPr/>
        </p:nvGrpSpPr>
        <p:grpSpPr>
          <a:xfrm rot="0">
            <a:off x="1983419" y="6080071"/>
            <a:ext cx="8618993" cy="1259779"/>
            <a:chOff x="0" y="0"/>
            <a:chExt cx="11491990" cy="1679706"/>
          </a:xfrm>
        </p:grpSpPr>
        <p:sp>
          <p:nvSpPr>
            <p:cNvPr name="TextBox 21" id="21"/>
            <p:cNvSpPr txBox="true"/>
            <p:nvPr/>
          </p:nvSpPr>
          <p:spPr>
            <a:xfrm rot="0">
              <a:off x="0" y="9525"/>
              <a:ext cx="11491990" cy="455295"/>
            </a:xfrm>
            <a:prstGeom prst="rect">
              <a:avLst/>
            </a:prstGeom>
          </p:spPr>
          <p:txBody>
            <a:bodyPr anchor="t" rtlCol="false" tIns="0" lIns="0" bIns="0" rIns="0">
              <a:spAutoFit/>
            </a:bodyPr>
            <a:lstStyle/>
            <a:p>
              <a:pPr>
                <a:lnSpc>
                  <a:spcPts val="2415"/>
                </a:lnSpc>
              </a:pPr>
              <a:r>
                <a:rPr lang="en-US" spc="-23" sz="2300">
                  <a:solidFill>
                    <a:srgbClr val="000000"/>
                  </a:solidFill>
                  <a:latin typeface="Arimo Bold"/>
                </a:rPr>
                <a:t>Disponibilidad</a:t>
              </a:r>
            </a:p>
          </p:txBody>
        </p:sp>
        <p:sp>
          <p:nvSpPr>
            <p:cNvPr name="TextBox 22" id="22"/>
            <p:cNvSpPr txBox="true"/>
            <p:nvPr/>
          </p:nvSpPr>
          <p:spPr>
            <a:xfrm rot="0">
              <a:off x="0" y="466687"/>
              <a:ext cx="11491990" cy="1213019"/>
            </a:xfrm>
            <a:prstGeom prst="rect">
              <a:avLst/>
            </a:prstGeom>
          </p:spPr>
          <p:txBody>
            <a:bodyPr anchor="t" rtlCol="false" tIns="0" lIns="0" bIns="0" rIns="0">
              <a:spAutoFit/>
            </a:bodyPr>
            <a:lstStyle/>
            <a:p>
              <a:pPr algn="just" marL="0" indent="0" lvl="0">
                <a:lnSpc>
                  <a:spcPts val="2414"/>
                </a:lnSpc>
              </a:pPr>
              <a:r>
                <a:rPr lang="en-US" spc="-17" sz="1700">
                  <a:solidFill>
                    <a:srgbClr val="000000"/>
                  </a:solidFill>
                  <a:latin typeface="Arimo"/>
                </a:rPr>
                <a:t>Las bases de datos NoSQL replican automáticamente los datos en varios servidores, centros de datos o recursos en la nube. A su vez, esto minimiza la latencia para los usuarios, sin importar dónde se encuentren.</a:t>
              </a:r>
            </a:p>
          </p:txBody>
        </p:sp>
      </p:grpSp>
      <p:grpSp>
        <p:nvGrpSpPr>
          <p:cNvPr name="Group 23" id="23"/>
          <p:cNvGrpSpPr/>
          <p:nvPr/>
        </p:nvGrpSpPr>
        <p:grpSpPr>
          <a:xfrm rot="0">
            <a:off x="1983419" y="7658500"/>
            <a:ext cx="8618993" cy="1869379"/>
            <a:chOff x="0" y="0"/>
            <a:chExt cx="11491990" cy="2492506"/>
          </a:xfrm>
        </p:grpSpPr>
        <p:sp>
          <p:nvSpPr>
            <p:cNvPr name="TextBox 24" id="24"/>
            <p:cNvSpPr txBox="true"/>
            <p:nvPr/>
          </p:nvSpPr>
          <p:spPr>
            <a:xfrm rot="0">
              <a:off x="0" y="9525"/>
              <a:ext cx="11491990" cy="455295"/>
            </a:xfrm>
            <a:prstGeom prst="rect">
              <a:avLst/>
            </a:prstGeom>
          </p:spPr>
          <p:txBody>
            <a:bodyPr anchor="t" rtlCol="false" tIns="0" lIns="0" bIns="0" rIns="0">
              <a:spAutoFit/>
            </a:bodyPr>
            <a:lstStyle/>
            <a:p>
              <a:pPr>
                <a:lnSpc>
                  <a:spcPts val="2415"/>
                </a:lnSpc>
              </a:pPr>
              <a:r>
                <a:rPr lang="en-US" spc="-23" sz="2300">
                  <a:solidFill>
                    <a:srgbClr val="000000"/>
                  </a:solidFill>
                  <a:latin typeface="Arimo Bold"/>
                </a:rPr>
                <a:t>Altamente funcional</a:t>
              </a:r>
            </a:p>
          </p:txBody>
        </p:sp>
        <p:sp>
          <p:nvSpPr>
            <p:cNvPr name="TextBox 25" id="25"/>
            <p:cNvSpPr txBox="true"/>
            <p:nvPr/>
          </p:nvSpPr>
          <p:spPr>
            <a:xfrm rot="0">
              <a:off x="0" y="466687"/>
              <a:ext cx="11491990" cy="2025819"/>
            </a:xfrm>
            <a:prstGeom prst="rect">
              <a:avLst/>
            </a:prstGeom>
          </p:spPr>
          <p:txBody>
            <a:bodyPr anchor="t" rtlCol="false" tIns="0" lIns="0" bIns="0" rIns="0">
              <a:spAutoFit/>
            </a:bodyPr>
            <a:lstStyle/>
            <a:p>
              <a:pPr algn="just" marL="0" indent="0" lvl="0">
                <a:lnSpc>
                  <a:spcPts val="2414"/>
                </a:lnSpc>
              </a:pPr>
              <a:r>
                <a:rPr lang="en-US" spc="-17" sz="1700">
                  <a:solidFill>
                    <a:srgbClr val="000000"/>
                  </a:solidFill>
                  <a:latin typeface="Arimo"/>
                </a:rPr>
                <a:t>Las bases de datos NoSQL están diseñadas para almacenes de datos distribuidos que tienen necesidades de almacenamiento de datos extremadamente grandes. Esto es lo que hace que NoSQL sea la opción ideal para big data, aplicaciones web en tiempo real, cliente 360, compras en línea, juegos en línea, Internet de las cosas, redes sociales y aplicaciones de publicidad en línea.</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28700" y="1195537"/>
            <a:ext cx="6266725" cy="8062763"/>
          </a:xfrm>
          <a:prstGeom prst="rect">
            <a:avLst/>
          </a:prstGeom>
          <a:solidFill>
            <a:srgbClr val="000000"/>
          </a:solidFill>
        </p:spPr>
      </p:sp>
      <p:sp>
        <p:nvSpPr>
          <p:cNvPr name="AutoShape 3" id="3"/>
          <p:cNvSpPr/>
          <p:nvPr/>
        </p:nvSpPr>
        <p:spPr>
          <a:xfrm rot="0">
            <a:off x="1217944" y="1028700"/>
            <a:ext cx="6248674" cy="8043748"/>
          </a:xfrm>
          <a:prstGeom prst="rect">
            <a:avLst/>
          </a:prstGeom>
          <a:solidFill>
            <a:srgbClr val="079963"/>
          </a:solidFill>
        </p:spPr>
      </p:sp>
      <p:pic>
        <p:nvPicPr>
          <p:cNvPr name="Picture 4" id="4"/>
          <p:cNvPicPr>
            <a:picLocks noChangeAspect="true"/>
          </p:cNvPicPr>
          <p:nvPr/>
        </p:nvPicPr>
        <p:blipFill>
          <a:blip r:embed="rId2"/>
          <a:srcRect l="0" t="0" r="0" b="0"/>
          <a:stretch>
            <a:fillRect/>
          </a:stretch>
        </p:blipFill>
        <p:spPr>
          <a:xfrm flipH="false" flipV="false" rot="0">
            <a:off x="7636314" y="2622822"/>
            <a:ext cx="741710" cy="741710"/>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7636314" y="1028700"/>
            <a:ext cx="741710" cy="741710"/>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7636314" y="3684712"/>
            <a:ext cx="741710" cy="741710"/>
          </a:xfrm>
          <a:prstGeom prst="rect">
            <a:avLst/>
          </a:prstGeom>
        </p:spPr>
      </p:pic>
      <p:pic>
        <p:nvPicPr>
          <p:cNvPr name="Picture 7" id="7"/>
          <p:cNvPicPr>
            <a:picLocks noChangeAspect="true"/>
          </p:cNvPicPr>
          <p:nvPr/>
        </p:nvPicPr>
        <p:blipFill>
          <a:blip r:embed="rId5"/>
          <a:srcRect l="0" t="0" r="0" b="0"/>
          <a:stretch>
            <a:fillRect/>
          </a:stretch>
        </p:blipFill>
        <p:spPr>
          <a:xfrm flipH="false" flipV="false" rot="0">
            <a:off x="7636314" y="5226919"/>
            <a:ext cx="826558" cy="826558"/>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7636314" y="6419491"/>
            <a:ext cx="826558" cy="826558"/>
          </a:xfrm>
          <a:prstGeom prst="rect">
            <a:avLst/>
          </a:prstGeom>
        </p:spPr>
      </p:pic>
      <p:pic>
        <p:nvPicPr>
          <p:cNvPr name="Picture 9" id="9"/>
          <p:cNvPicPr>
            <a:picLocks noChangeAspect="true"/>
          </p:cNvPicPr>
          <p:nvPr/>
        </p:nvPicPr>
        <p:blipFill>
          <a:blip r:embed="rId7"/>
          <a:srcRect l="3330" t="0" r="0" b="0"/>
          <a:stretch>
            <a:fillRect/>
          </a:stretch>
        </p:blipFill>
        <p:spPr>
          <a:xfrm flipH="false" flipV="false" rot="0">
            <a:off x="7636314" y="7799512"/>
            <a:ext cx="826558" cy="855036"/>
          </a:xfrm>
          <a:prstGeom prst="rect">
            <a:avLst/>
          </a:prstGeom>
        </p:spPr>
      </p:pic>
      <p:sp>
        <p:nvSpPr>
          <p:cNvPr name="TextBox 10" id="10"/>
          <p:cNvSpPr txBox="true"/>
          <p:nvPr/>
        </p:nvSpPr>
        <p:spPr>
          <a:xfrm rot="0">
            <a:off x="1587897" y="1293437"/>
            <a:ext cx="5508766" cy="3409950"/>
          </a:xfrm>
          <a:prstGeom prst="rect">
            <a:avLst/>
          </a:prstGeom>
        </p:spPr>
        <p:txBody>
          <a:bodyPr anchor="t" rtlCol="false" tIns="0" lIns="0" bIns="0" rIns="0">
            <a:spAutoFit/>
          </a:bodyPr>
          <a:lstStyle/>
          <a:p>
            <a:pPr>
              <a:lnSpc>
                <a:spcPts val="6600"/>
              </a:lnSpc>
            </a:pPr>
            <a:r>
              <a:rPr lang="en-US" spc="-55" sz="5500">
                <a:solidFill>
                  <a:srgbClr val="000000"/>
                </a:solidFill>
                <a:latin typeface="Poppins Bold"/>
              </a:rPr>
              <a:t>Desventajas del Uso de Base de Datos no Relacionales</a:t>
            </a:r>
          </a:p>
        </p:txBody>
      </p:sp>
      <p:sp>
        <p:nvSpPr>
          <p:cNvPr name="TextBox 11" id="11"/>
          <p:cNvSpPr txBox="true"/>
          <p:nvPr/>
        </p:nvSpPr>
        <p:spPr>
          <a:xfrm rot="0">
            <a:off x="1587897" y="5838549"/>
            <a:ext cx="5042257" cy="2998714"/>
          </a:xfrm>
          <a:prstGeom prst="rect">
            <a:avLst/>
          </a:prstGeom>
        </p:spPr>
        <p:txBody>
          <a:bodyPr anchor="t" rtlCol="false" tIns="0" lIns="0" bIns="0" rIns="0">
            <a:spAutoFit/>
          </a:bodyPr>
          <a:lstStyle/>
          <a:p>
            <a:pPr algn="just" marL="0" indent="0" lvl="0">
              <a:lnSpc>
                <a:spcPts val="3440"/>
              </a:lnSpc>
            </a:pPr>
            <a:r>
              <a:rPr lang="en-US" spc="-22" sz="2293">
                <a:solidFill>
                  <a:srgbClr val="000000"/>
                </a:solidFill>
                <a:latin typeface="Arimo"/>
              </a:rPr>
              <a:t>Sin duda, NoSQL ofrece muchas ventajas sobre las técnicas tradicionales de almacenamiento de datos. Pero NoSQL no es una solución de almacenamiento uniformemente mejor. Es por eso que existen algunas limitantes especificas a mencionar:</a:t>
            </a:r>
          </a:p>
        </p:txBody>
      </p:sp>
      <p:grpSp>
        <p:nvGrpSpPr>
          <p:cNvPr name="Group 12" id="12"/>
          <p:cNvGrpSpPr/>
          <p:nvPr/>
        </p:nvGrpSpPr>
        <p:grpSpPr>
          <a:xfrm rot="0">
            <a:off x="8640307" y="1028700"/>
            <a:ext cx="8618993" cy="1458788"/>
            <a:chOff x="0" y="0"/>
            <a:chExt cx="11491990" cy="1945051"/>
          </a:xfrm>
        </p:grpSpPr>
        <p:sp>
          <p:nvSpPr>
            <p:cNvPr name="TextBox 13" id="13"/>
            <p:cNvSpPr txBox="true"/>
            <p:nvPr/>
          </p:nvSpPr>
          <p:spPr>
            <a:xfrm rot="0">
              <a:off x="0" y="19050"/>
              <a:ext cx="11491990" cy="402590"/>
            </a:xfrm>
            <a:prstGeom prst="rect">
              <a:avLst/>
            </a:prstGeom>
          </p:spPr>
          <p:txBody>
            <a:bodyPr anchor="t" rtlCol="false" tIns="0" lIns="0" bIns="0" rIns="0">
              <a:spAutoFit/>
            </a:bodyPr>
            <a:lstStyle/>
            <a:p>
              <a:pPr>
                <a:lnSpc>
                  <a:spcPts val="2205"/>
                </a:lnSpc>
              </a:pPr>
              <a:r>
                <a:rPr lang="en-US" spc="-21" sz="2100">
                  <a:solidFill>
                    <a:srgbClr val="000000"/>
                  </a:solidFill>
                  <a:latin typeface="Arimo Bold"/>
                </a:rPr>
                <a:t>Enfoque estrecho: </a:t>
              </a:r>
            </a:p>
          </p:txBody>
        </p:sp>
        <p:sp>
          <p:nvSpPr>
            <p:cNvPr name="TextBox 14" id="14"/>
            <p:cNvSpPr txBox="true"/>
            <p:nvPr/>
          </p:nvSpPr>
          <p:spPr>
            <a:xfrm rot="0">
              <a:off x="0" y="433032"/>
              <a:ext cx="11491990" cy="1512019"/>
            </a:xfrm>
            <a:prstGeom prst="rect">
              <a:avLst/>
            </a:prstGeom>
          </p:spPr>
          <p:txBody>
            <a:bodyPr anchor="t" rtlCol="false" tIns="0" lIns="0" bIns="0" rIns="0">
              <a:spAutoFit/>
            </a:bodyPr>
            <a:lstStyle/>
            <a:p>
              <a:pPr algn="just" marL="0" indent="0" lvl="0">
                <a:lnSpc>
                  <a:spcPts val="2272"/>
                </a:lnSpc>
              </a:pPr>
              <a:r>
                <a:rPr lang="en-US" spc="-16" sz="1600">
                  <a:solidFill>
                    <a:srgbClr val="000000"/>
                  </a:solidFill>
                  <a:latin typeface="Arimo"/>
                </a:rPr>
                <a:t>las bases de datos NoSQL tienen un enfoque muy estrecho, ya que están diseñadas principalmente para el almacenamiento, pero proporcionan muy poca funcionalidad. Las bases de datos relacionales son una mejor opción en el campo de la gestión de transacciones que NoSQL</a:t>
              </a:r>
            </a:p>
          </p:txBody>
        </p:sp>
      </p:grpSp>
      <p:grpSp>
        <p:nvGrpSpPr>
          <p:cNvPr name="Group 15" id="15"/>
          <p:cNvGrpSpPr/>
          <p:nvPr/>
        </p:nvGrpSpPr>
        <p:grpSpPr>
          <a:xfrm rot="0">
            <a:off x="8640307" y="2622822"/>
            <a:ext cx="8618993" cy="887288"/>
            <a:chOff x="0" y="0"/>
            <a:chExt cx="11491990" cy="1183051"/>
          </a:xfrm>
        </p:grpSpPr>
        <p:sp>
          <p:nvSpPr>
            <p:cNvPr name="TextBox 16" id="16"/>
            <p:cNvSpPr txBox="true"/>
            <p:nvPr/>
          </p:nvSpPr>
          <p:spPr>
            <a:xfrm rot="0">
              <a:off x="0" y="19050"/>
              <a:ext cx="11491990" cy="402590"/>
            </a:xfrm>
            <a:prstGeom prst="rect">
              <a:avLst/>
            </a:prstGeom>
          </p:spPr>
          <p:txBody>
            <a:bodyPr anchor="t" rtlCol="false" tIns="0" lIns="0" bIns="0" rIns="0">
              <a:spAutoFit/>
            </a:bodyPr>
            <a:lstStyle/>
            <a:p>
              <a:pPr>
                <a:lnSpc>
                  <a:spcPts val="2205"/>
                </a:lnSpc>
              </a:pPr>
              <a:r>
                <a:rPr lang="en-US" spc="-21" sz="2100">
                  <a:solidFill>
                    <a:srgbClr val="000000"/>
                  </a:solidFill>
                  <a:latin typeface="Arimo Bold"/>
                </a:rPr>
                <a:t>Código abierto: </a:t>
              </a:r>
            </a:p>
          </p:txBody>
        </p:sp>
        <p:sp>
          <p:nvSpPr>
            <p:cNvPr name="TextBox 17" id="17"/>
            <p:cNvSpPr txBox="true"/>
            <p:nvPr/>
          </p:nvSpPr>
          <p:spPr>
            <a:xfrm rot="0">
              <a:off x="0" y="433032"/>
              <a:ext cx="11491990" cy="750019"/>
            </a:xfrm>
            <a:prstGeom prst="rect">
              <a:avLst/>
            </a:prstGeom>
          </p:spPr>
          <p:txBody>
            <a:bodyPr anchor="t" rtlCol="false" tIns="0" lIns="0" bIns="0" rIns="0">
              <a:spAutoFit/>
            </a:bodyPr>
            <a:lstStyle/>
            <a:p>
              <a:pPr algn="just" marL="0" indent="0" lvl="0">
                <a:lnSpc>
                  <a:spcPts val="2272"/>
                </a:lnSpc>
              </a:pPr>
              <a:r>
                <a:rPr lang="en-US" spc="-16" sz="1600">
                  <a:solidFill>
                    <a:srgbClr val="000000"/>
                  </a:solidFill>
                  <a:latin typeface="Arimo"/>
                </a:rPr>
                <a:t>NoSQL es una base de datos de código abierto. Todavía no existe un estándar confiable para NoSQL. En otras palabras, es probable que dos sistemas de bases de datos sean desiguales.</a:t>
              </a:r>
            </a:p>
          </p:txBody>
        </p:sp>
      </p:grpSp>
      <p:grpSp>
        <p:nvGrpSpPr>
          <p:cNvPr name="Group 18" id="18"/>
          <p:cNvGrpSpPr/>
          <p:nvPr/>
        </p:nvGrpSpPr>
        <p:grpSpPr>
          <a:xfrm rot="0">
            <a:off x="8640307" y="3684712"/>
            <a:ext cx="8618993" cy="1458788"/>
            <a:chOff x="0" y="0"/>
            <a:chExt cx="11491990" cy="1945051"/>
          </a:xfrm>
        </p:grpSpPr>
        <p:sp>
          <p:nvSpPr>
            <p:cNvPr name="TextBox 19" id="19"/>
            <p:cNvSpPr txBox="true"/>
            <p:nvPr/>
          </p:nvSpPr>
          <p:spPr>
            <a:xfrm rot="0">
              <a:off x="0" y="19050"/>
              <a:ext cx="11491990" cy="402590"/>
            </a:xfrm>
            <a:prstGeom prst="rect">
              <a:avLst/>
            </a:prstGeom>
          </p:spPr>
          <p:txBody>
            <a:bodyPr anchor="t" rtlCol="false" tIns="0" lIns="0" bIns="0" rIns="0">
              <a:spAutoFit/>
            </a:bodyPr>
            <a:lstStyle/>
            <a:p>
              <a:pPr>
                <a:lnSpc>
                  <a:spcPts val="2205"/>
                </a:lnSpc>
              </a:pPr>
              <a:r>
                <a:rPr lang="en-US" spc="-21" sz="2100">
                  <a:solidFill>
                    <a:srgbClr val="000000"/>
                  </a:solidFill>
                  <a:latin typeface="Arimo Bold"/>
                </a:rPr>
                <a:t>Desafío de gestión: </a:t>
              </a:r>
            </a:p>
          </p:txBody>
        </p:sp>
        <p:sp>
          <p:nvSpPr>
            <p:cNvPr name="TextBox 20" id="20"/>
            <p:cNvSpPr txBox="true"/>
            <p:nvPr/>
          </p:nvSpPr>
          <p:spPr>
            <a:xfrm rot="0">
              <a:off x="0" y="433032"/>
              <a:ext cx="11491990" cy="1512019"/>
            </a:xfrm>
            <a:prstGeom prst="rect">
              <a:avLst/>
            </a:prstGeom>
          </p:spPr>
          <p:txBody>
            <a:bodyPr anchor="t" rtlCol="false" tIns="0" lIns="0" bIns="0" rIns="0">
              <a:spAutoFit/>
            </a:bodyPr>
            <a:lstStyle/>
            <a:p>
              <a:pPr algn="just" marL="0" indent="0" lvl="0">
                <a:lnSpc>
                  <a:spcPts val="2272"/>
                </a:lnSpc>
              </a:pPr>
              <a:r>
                <a:rPr lang="en-US" spc="-16" sz="1600">
                  <a:solidFill>
                    <a:srgbClr val="000000"/>
                  </a:solidFill>
                  <a:latin typeface="Arimo"/>
                </a:rPr>
                <a:t>El propósito de las herramientas de big data es hacer que la gestión de una gran cantidad de datos sea lo más simple posible. Pero no es tan fácil. La gestión de datos en NoSQL es mucho más compleja que una base de datos relacional. NoSQL, en particular, tiene la reputación de ser difícil de instalar y aún más agitado de administrar a diario</a:t>
              </a:r>
            </a:p>
          </p:txBody>
        </p:sp>
      </p:grpSp>
      <p:grpSp>
        <p:nvGrpSpPr>
          <p:cNvPr name="Group 21" id="21"/>
          <p:cNvGrpSpPr/>
          <p:nvPr/>
        </p:nvGrpSpPr>
        <p:grpSpPr>
          <a:xfrm rot="0">
            <a:off x="8640307" y="5346522"/>
            <a:ext cx="8618993" cy="887288"/>
            <a:chOff x="0" y="0"/>
            <a:chExt cx="11491990" cy="1183051"/>
          </a:xfrm>
        </p:grpSpPr>
        <p:sp>
          <p:nvSpPr>
            <p:cNvPr name="TextBox 22" id="22"/>
            <p:cNvSpPr txBox="true"/>
            <p:nvPr/>
          </p:nvSpPr>
          <p:spPr>
            <a:xfrm rot="0">
              <a:off x="0" y="19050"/>
              <a:ext cx="11491990" cy="402590"/>
            </a:xfrm>
            <a:prstGeom prst="rect">
              <a:avLst/>
            </a:prstGeom>
          </p:spPr>
          <p:txBody>
            <a:bodyPr anchor="t" rtlCol="false" tIns="0" lIns="0" bIns="0" rIns="0">
              <a:spAutoFit/>
            </a:bodyPr>
            <a:lstStyle/>
            <a:p>
              <a:pPr>
                <a:lnSpc>
                  <a:spcPts val="2205"/>
                </a:lnSpc>
              </a:pPr>
              <a:r>
                <a:rPr lang="en-US" spc="-21" sz="2100">
                  <a:solidFill>
                    <a:srgbClr val="000000"/>
                  </a:solidFill>
                  <a:latin typeface="Arimo Bold"/>
                </a:rPr>
                <a:t>GUI no está disponible:</a:t>
              </a:r>
            </a:p>
          </p:txBody>
        </p:sp>
        <p:sp>
          <p:nvSpPr>
            <p:cNvPr name="TextBox 23" id="23"/>
            <p:cNvSpPr txBox="true"/>
            <p:nvPr/>
          </p:nvSpPr>
          <p:spPr>
            <a:xfrm rot="0">
              <a:off x="0" y="433032"/>
              <a:ext cx="11491990" cy="750019"/>
            </a:xfrm>
            <a:prstGeom prst="rect">
              <a:avLst/>
            </a:prstGeom>
          </p:spPr>
          <p:txBody>
            <a:bodyPr anchor="t" rtlCol="false" tIns="0" lIns="0" bIns="0" rIns="0">
              <a:spAutoFit/>
            </a:bodyPr>
            <a:lstStyle/>
            <a:p>
              <a:pPr algn="just" marL="0" indent="0" lvl="0">
                <a:lnSpc>
                  <a:spcPts val="2272"/>
                </a:lnSpc>
              </a:pPr>
              <a:r>
                <a:rPr lang="en-US" spc="-16" sz="1600">
                  <a:solidFill>
                    <a:srgbClr val="000000"/>
                  </a:solidFill>
                  <a:latin typeface="Arimo"/>
                </a:rPr>
                <a:t>Las herramientas de modo GUI para acceder a la base de datos no están disponibles de manera flexible en el mercado.</a:t>
              </a:r>
            </a:p>
          </p:txBody>
        </p:sp>
      </p:grpSp>
      <p:grpSp>
        <p:nvGrpSpPr>
          <p:cNvPr name="Group 24" id="24"/>
          <p:cNvGrpSpPr/>
          <p:nvPr/>
        </p:nvGrpSpPr>
        <p:grpSpPr>
          <a:xfrm rot="0">
            <a:off x="8640307" y="6419491"/>
            <a:ext cx="8618993" cy="1173038"/>
            <a:chOff x="0" y="0"/>
            <a:chExt cx="11491990" cy="1564051"/>
          </a:xfrm>
        </p:grpSpPr>
        <p:sp>
          <p:nvSpPr>
            <p:cNvPr name="TextBox 25" id="25"/>
            <p:cNvSpPr txBox="true"/>
            <p:nvPr/>
          </p:nvSpPr>
          <p:spPr>
            <a:xfrm rot="0">
              <a:off x="0" y="19050"/>
              <a:ext cx="11491990" cy="402590"/>
            </a:xfrm>
            <a:prstGeom prst="rect">
              <a:avLst/>
            </a:prstGeom>
          </p:spPr>
          <p:txBody>
            <a:bodyPr anchor="t" rtlCol="false" tIns="0" lIns="0" bIns="0" rIns="0">
              <a:spAutoFit/>
            </a:bodyPr>
            <a:lstStyle/>
            <a:p>
              <a:pPr>
                <a:lnSpc>
                  <a:spcPts val="2205"/>
                </a:lnSpc>
              </a:pPr>
              <a:r>
                <a:rPr lang="en-US" spc="-21" sz="2100">
                  <a:solidFill>
                    <a:srgbClr val="000000"/>
                  </a:solidFill>
                  <a:latin typeface="Arimo Bold"/>
                </a:rPr>
                <a:t>Copia de seguridad: </a:t>
              </a:r>
            </a:p>
          </p:txBody>
        </p:sp>
        <p:sp>
          <p:nvSpPr>
            <p:cNvPr name="TextBox 26" id="26"/>
            <p:cNvSpPr txBox="true"/>
            <p:nvPr/>
          </p:nvSpPr>
          <p:spPr>
            <a:xfrm rot="0">
              <a:off x="0" y="433032"/>
              <a:ext cx="11491990" cy="1131019"/>
            </a:xfrm>
            <a:prstGeom prst="rect">
              <a:avLst/>
            </a:prstGeom>
          </p:spPr>
          <p:txBody>
            <a:bodyPr anchor="t" rtlCol="false" tIns="0" lIns="0" bIns="0" rIns="0">
              <a:spAutoFit/>
            </a:bodyPr>
            <a:lstStyle/>
            <a:p>
              <a:pPr algn="just" marL="0" indent="0" lvl="0">
                <a:lnSpc>
                  <a:spcPts val="2272"/>
                </a:lnSpc>
              </a:pPr>
              <a:r>
                <a:rPr lang="en-US" spc="-16" sz="1600">
                  <a:solidFill>
                    <a:srgbClr val="000000"/>
                  </a:solidFill>
                  <a:latin typeface="Arimo"/>
                </a:rPr>
                <a:t>La copia de seguridad es un gran punto débil para algunas bases de datos NoSQL como MongoDB. MongoDB no tiene un enfoque para la copia de seguridad de datos de manera consistente.</a:t>
              </a:r>
            </a:p>
          </p:txBody>
        </p:sp>
      </p:grpSp>
      <p:grpSp>
        <p:nvGrpSpPr>
          <p:cNvPr name="Group 27" id="27"/>
          <p:cNvGrpSpPr/>
          <p:nvPr/>
        </p:nvGrpSpPr>
        <p:grpSpPr>
          <a:xfrm rot="0">
            <a:off x="8640307" y="7799512"/>
            <a:ext cx="8618993" cy="1458788"/>
            <a:chOff x="0" y="0"/>
            <a:chExt cx="11491990" cy="1945051"/>
          </a:xfrm>
        </p:grpSpPr>
        <p:sp>
          <p:nvSpPr>
            <p:cNvPr name="TextBox 28" id="28"/>
            <p:cNvSpPr txBox="true"/>
            <p:nvPr/>
          </p:nvSpPr>
          <p:spPr>
            <a:xfrm rot="0">
              <a:off x="0" y="19050"/>
              <a:ext cx="11491990" cy="402590"/>
            </a:xfrm>
            <a:prstGeom prst="rect">
              <a:avLst/>
            </a:prstGeom>
          </p:spPr>
          <p:txBody>
            <a:bodyPr anchor="t" rtlCol="false" tIns="0" lIns="0" bIns="0" rIns="0">
              <a:spAutoFit/>
            </a:bodyPr>
            <a:lstStyle/>
            <a:p>
              <a:pPr>
                <a:lnSpc>
                  <a:spcPts val="2205"/>
                </a:lnSpc>
              </a:pPr>
              <a:r>
                <a:rPr lang="en-US" spc="-21" sz="2100">
                  <a:solidFill>
                    <a:srgbClr val="000000"/>
                  </a:solidFill>
                  <a:latin typeface="Arimo Bold"/>
                </a:rPr>
                <a:t>Tamaño de documento grande: </a:t>
              </a:r>
            </a:p>
          </p:txBody>
        </p:sp>
        <p:sp>
          <p:nvSpPr>
            <p:cNvPr name="TextBox 29" id="29"/>
            <p:cNvSpPr txBox="true"/>
            <p:nvPr/>
          </p:nvSpPr>
          <p:spPr>
            <a:xfrm rot="0">
              <a:off x="0" y="433032"/>
              <a:ext cx="11491990" cy="1512019"/>
            </a:xfrm>
            <a:prstGeom prst="rect">
              <a:avLst/>
            </a:prstGeom>
          </p:spPr>
          <p:txBody>
            <a:bodyPr anchor="t" rtlCol="false" tIns="0" lIns="0" bIns="0" rIns="0">
              <a:spAutoFit/>
            </a:bodyPr>
            <a:lstStyle/>
            <a:p>
              <a:pPr algn="just" marL="0" indent="0" lvl="0">
                <a:lnSpc>
                  <a:spcPts val="2272"/>
                </a:lnSpc>
              </a:pPr>
              <a:r>
                <a:rPr lang="en-US" spc="-16" sz="1600">
                  <a:solidFill>
                    <a:srgbClr val="000000"/>
                  </a:solidFill>
                  <a:latin typeface="Arimo"/>
                </a:rPr>
                <a:t>Algunos sistemas de bases de datos como MongoDB y CouchDB almacenan datos en formato JSON. Lo que significa que los documentos son bastante grandes (BigData, ancho de banda de red, velocidad), y tener nombres clave descriptivos en realidad duele, ya que aumentan el tamaño del documento.</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7996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028700" y="1028700"/>
            <a:ext cx="1410179" cy="1410179"/>
          </a:xfrm>
          <a:prstGeom prst="rect">
            <a:avLst/>
          </a:prstGeom>
        </p:spPr>
      </p:pic>
      <p:grpSp>
        <p:nvGrpSpPr>
          <p:cNvPr name="Group 3" id="3"/>
          <p:cNvGrpSpPr>
            <a:grpSpLocks noChangeAspect="true"/>
          </p:cNvGrpSpPr>
          <p:nvPr/>
        </p:nvGrpSpPr>
        <p:grpSpPr>
          <a:xfrm rot="-10800000">
            <a:off x="2229633" y="1524543"/>
            <a:ext cx="418493" cy="418493"/>
            <a:chOff x="1371600" y="6705600"/>
            <a:chExt cx="10972800" cy="10972800"/>
          </a:xfrm>
        </p:grpSpPr>
        <p:sp>
          <p:nvSpPr>
            <p:cNvPr name="Freeform 4" id="4"/>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8079895"/>
            <a:ext cx="1614254" cy="117840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45046" y="1028700"/>
            <a:ext cx="1614254" cy="1178405"/>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849121" y="7848121"/>
            <a:ext cx="1410179" cy="1410179"/>
          </a:xfrm>
          <a:prstGeom prst="rect">
            <a:avLst/>
          </a:prstGeom>
        </p:spPr>
      </p:pic>
      <p:grpSp>
        <p:nvGrpSpPr>
          <p:cNvPr name="Group 8" id="8"/>
          <p:cNvGrpSpPr>
            <a:grpSpLocks noChangeAspect="true"/>
          </p:cNvGrpSpPr>
          <p:nvPr/>
        </p:nvGrpSpPr>
        <p:grpSpPr>
          <a:xfrm rot="0">
            <a:off x="15639875" y="8343964"/>
            <a:ext cx="418493" cy="418493"/>
            <a:chOff x="1371600" y="6705600"/>
            <a:chExt cx="10972800" cy="10972800"/>
          </a:xfrm>
        </p:grpSpPr>
        <p:sp>
          <p:nvSpPr>
            <p:cNvPr name="Freeform 9" id="9"/>
            <p:cNvSpPr/>
            <p:nvPr/>
          </p:nvSpPr>
          <p:spPr>
            <a:xfrm>
              <a:off x="1362808" y="6434629"/>
              <a:ext cx="10990384" cy="11514742"/>
            </a:xfrm>
            <a:custGeom>
              <a:avLst/>
              <a:gdLst/>
              <a:ahLst/>
              <a:cxnLst/>
              <a:rect r="r" b="b" t="t" l="l"/>
              <a:pathLst>
                <a:path h="11514742" w="10990384">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000000"/>
            </a:solidFill>
          </p:spPr>
        </p:sp>
      </p:grpSp>
      <p:sp>
        <p:nvSpPr>
          <p:cNvPr name="TextBox 10" id="10"/>
          <p:cNvSpPr txBox="true"/>
          <p:nvPr/>
        </p:nvSpPr>
        <p:spPr>
          <a:xfrm rot="0">
            <a:off x="1028700" y="4037258"/>
            <a:ext cx="16436375" cy="2106367"/>
          </a:xfrm>
          <a:prstGeom prst="rect">
            <a:avLst/>
          </a:prstGeom>
        </p:spPr>
        <p:txBody>
          <a:bodyPr anchor="t" rtlCol="false" tIns="0" lIns="0" bIns="0" rIns="0">
            <a:spAutoFit/>
          </a:bodyPr>
          <a:lstStyle/>
          <a:p>
            <a:pPr algn="ctr">
              <a:lnSpc>
                <a:spcPts val="7948"/>
              </a:lnSpc>
            </a:pPr>
            <a:r>
              <a:rPr lang="en-US" spc="-75" sz="7570">
                <a:solidFill>
                  <a:srgbClr val="000000"/>
                </a:solidFill>
                <a:latin typeface="Poppins Bold"/>
              </a:rPr>
              <a:t>Características de las Bases de Datos no Relacionales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0">
            <a:off x="1028700" y="1257156"/>
            <a:ext cx="7609508" cy="3586221"/>
          </a:xfrm>
          <a:prstGeom prst="rect">
            <a:avLst/>
          </a:prstGeom>
          <a:solidFill>
            <a:srgbClr val="000000"/>
          </a:solidFill>
        </p:spPr>
      </p:sp>
      <p:sp>
        <p:nvSpPr>
          <p:cNvPr name="AutoShape 3" id="3"/>
          <p:cNvSpPr/>
          <p:nvPr/>
        </p:nvSpPr>
        <p:spPr>
          <a:xfrm rot="0">
            <a:off x="3753030" y="1028700"/>
            <a:ext cx="5090846" cy="3633942"/>
          </a:xfrm>
          <a:prstGeom prst="rect">
            <a:avLst/>
          </a:prstGeom>
          <a:solidFill>
            <a:srgbClr val="079963"/>
          </a:solidFill>
        </p:spPr>
      </p:sp>
      <p:sp>
        <p:nvSpPr>
          <p:cNvPr name="AutoShape 4" id="4"/>
          <p:cNvSpPr/>
          <p:nvPr/>
        </p:nvSpPr>
        <p:spPr>
          <a:xfrm rot="0">
            <a:off x="9444124" y="1257156"/>
            <a:ext cx="7609508" cy="3586221"/>
          </a:xfrm>
          <a:prstGeom prst="rect">
            <a:avLst/>
          </a:prstGeom>
          <a:solidFill>
            <a:srgbClr val="000000"/>
          </a:solidFill>
        </p:spPr>
      </p:sp>
      <p:sp>
        <p:nvSpPr>
          <p:cNvPr name="AutoShape 5" id="5"/>
          <p:cNvSpPr/>
          <p:nvPr/>
        </p:nvSpPr>
        <p:spPr>
          <a:xfrm rot="0">
            <a:off x="12168454" y="1028700"/>
            <a:ext cx="5090846" cy="3633942"/>
          </a:xfrm>
          <a:prstGeom prst="rect">
            <a:avLst/>
          </a:prstGeom>
          <a:solidFill>
            <a:srgbClr val="079963"/>
          </a:solidFill>
        </p:spPr>
      </p:sp>
      <p:sp>
        <p:nvSpPr>
          <p:cNvPr name="AutoShape 6" id="6"/>
          <p:cNvSpPr/>
          <p:nvPr/>
        </p:nvSpPr>
        <p:spPr>
          <a:xfrm rot="0">
            <a:off x="1028700" y="5672079"/>
            <a:ext cx="7609508" cy="3586221"/>
          </a:xfrm>
          <a:prstGeom prst="rect">
            <a:avLst/>
          </a:prstGeom>
          <a:solidFill>
            <a:srgbClr val="000000"/>
          </a:solidFill>
        </p:spPr>
      </p:sp>
      <p:sp>
        <p:nvSpPr>
          <p:cNvPr name="AutoShape 7" id="7"/>
          <p:cNvSpPr/>
          <p:nvPr/>
        </p:nvSpPr>
        <p:spPr>
          <a:xfrm rot="0">
            <a:off x="3753030" y="5443624"/>
            <a:ext cx="5090846" cy="3633942"/>
          </a:xfrm>
          <a:prstGeom prst="rect">
            <a:avLst/>
          </a:prstGeom>
          <a:solidFill>
            <a:srgbClr val="079963"/>
          </a:solidFill>
        </p:spPr>
      </p:sp>
      <p:sp>
        <p:nvSpPr>
          <p:cNvPr name="AutoShape 8" id="8"/>
          <p:cNvSpPr/>
          <p:nvPr/>
        </p:nvSpPr>
        <p:spPr>
          <a:xfrm rot="0">
            <a:off x="9444124" y="5672079"/>
            <a:ext cx="7609508" cy="3586221"/>
          </a:xfrm>
          <a:prstGeom prst="rect">
            <a:avLst/>
          </a:prstGeom>
          <a:solidFill>
            <a:srgbClr val="000000"/>
          </a:solidFill>
        </p:spPr>
      </p:sp>
      <p:sp>
        <p:nvSpPr>
          <p:cNvPr name="AutoShape 9" id="9"/>
          <p:cNvSpPr/>
          <p:nvPr/>
        </p:nvSpPr>
        <p:spPr>
          <a:xfrm rot="0">
            <a:off x="12168454" y="5443624"/>
            <a:ext cx="5090846" cy="3633942"/>
          </a:xfrm>
          <a:prstGeom prst="rect">
            <a:avLst/>
          </a:prstGeom>
          <a:solidFill>
            <a:srgbClr val="079963"/>
          </a:solidFill>
        </p:spPr>
      </p:sp>
      <p:pic>
        <p:nvPicPr>
          <p:cNvPr name="Picture 10" id="10"/>
          <p:cNvPicPr>
            <a:picLocks noChangeAspect="true"/>
          </p:cNvPicPr>
          <p:nvPr/>
        </p:nvPicPr>
        <p:blipFill>
          <a:blip r:embed="rId2"/>
          <a:srcRect l="0" t="0" r="0" b="0"/>
          <a:stretch>
            <a:fillRect/>
          </a:stretch>
        </p:blipFill>
        <p:spPr>
          <a:xfrm flipH="false" flipV="false" rot="0">
            <a:off x="1028700" y="1688101"/>
            <a:ext cx="2724330" cy="2724330"/>
          </a:xfrm>
          <a:prstGeom prst="rect">
            <a:avLst/>
          </a:prstGeom>
        </p:spPr>
      </p:pic>
      <p:pic>
        <p:nvPicPr>
          <p:cNvPr name="Picture 11" id="11"/>
          <p:cNvPicPr>
            <a:picLocks noChangeAspect="true"/>
          </p:cNvPicPr>
          <p:nvPr/>
        </p:nvPicPr>
        <p:blipFill>
          <a:blip r:embed="rId3"/>
          <a:srcRect l="0" t="0" r="0" b="0"/>
          <a:stretch>
            <a:fillRect/>
          </a:stretch>
        </p:blipFill>
        <p:spPr>
          <a:xfrm flipH="false" flipV="false" rot="0">
            <a:off x="9411717" y="1671898"/>
            <a:ext cx="2756737" cy="2756737"/>
          </a:xfrm>
          <a:prstGeom prst="rect">
            <a:avLst/>
          </a:prstGeom>
        </p:spPr>
      </p:pic>
      <p:pic>
        <p:nvPicPr>
          <p:cNvPr name="Picture 12" id="12"/>
          <p:cNvPicPr>
            <a:picLocks noChangeAspect="true"/>
          </p:cNvPicPr>
          <p:nvPr/>
        </p:nvPicPr>
        <p:blipFill>
          <a:blip r:embed="rId4"/>
          <a:srcRect l="0" t="0" r="0" b="0"/>
          <a:stretch>
            <a:fillRect/>
          </a:stretch>
        </p:blipFill>
        <p:spPr>
          <a:xfrm flipH="false" flipV="false" rot="0">
            <a:off x="1028700" y="6003769"/>
            <a:ext cx="2724330" cy="2724330"/>
          </a:xfrm>
          <a:prstGeom prst="rect">
            <a:avLst/>
          </a:prstGeom>
        </p:spPr>
      </p:pic>
      <p:pic>
        <p:nvPicPr>
          <p:cNvPr name="Picture 13" id="13"/>
          <p:cNvPicPr>
            <a:picLocks noChangeAspect="true"/>
          </p:cNvPicPr>
          <p:nvPr/>
        </p:nvPicPr>
        <p:blipFill>
          <a:blip r:embed="rId5"/>
          <a:srcRect l="0" t="0" r="0" b="0"/>
          <a:stretch>
            <a:fillRect/>
          </a:stretch>
        </p:blipFill>
        <p:spPr>
          <a:xfrm flipH="false" flipV="false" rot="0">
            <a:off x="9444124" y="6103025"/>
            <a:ext cx="2724330" cy="2724330"/>
          </a:xfrm>
          <a:prstGeom prst="rect">
            <a:avLst/>
          </a:prstGeom>
        </p:spPr>
      </p:pic>
      <p:grpSp>
        <p:nvGrpSpPr>
          <p:cNvPr name="Group 14" id="14"/>
          <p:cNvGrpSpPr/>
          <p:nvPr/>
        </p:nvGrpSpPr>
        <p:grpSpPr>
          <a:xfrm rot="0">
            <a:off x="3865980" y="1257156"/>
            <a:ext cx="4772228" cy="3325688"/>
            <a:chOff x="0" y="0"/>
            <a:chExt cx="6362971" cy="4434251"/>
          </a:xfrm>
        </p:grpSpPr>
        <p:sp>
          <p:nvSpPr>
            <p:cNvPr name="TextBox 15" id="15"/>
            <p:cNvSpPr txBox="true"/>
            <p:nvPr/>
          </p:nvSpPr>
          <p:spPr>
            <a:xfrm rot="0">
              <a:off x="0" y="28575"/>
              <a:ext cx="6362971" cy="596265"/>
            </a:xfrm>
            <a:prstGeom prst="rect">
              <a:avLst/>
            </a:prstGeom>
          </p:spPr>
          <p:txBody>
            <a:bodyPr anchor="t" rtlCol="false" tIns="0" lIns="0" bIns="0" rIns="0">
              <a:spAutoFit/>
            </a:bodyPr>
            <a:lstStyle/>
            <a:p>
              <a:pPr>
                <a:lnSpc>
                  <a:spcPts val="3254"/>
                </a:lnSpc>
              </a:pPr>
              <a:r>
                <a:rPr lang="en-US" spc="-30" sz="3099">
                  <a:solidFill>
                    <a:srgbClr val="000000"/>
                  </a:solidFill>
                  <a:latin typeface="Arimo Bold"/>
                </a:rPr>
                <a:t>No relacional</a:t>
              </a:r>
            </a:p>
          </p:txBody>
        </p:sp>
        <p:sp>
          <p:nvSpPr>
            <p:cNvPr name="TextBox 16" id="16"/>
            <p:cNvSpPr txBox="true"/>
            <p:nvPr/>
          </p:nvSpPr>
          <p:spPr>
            <a:xfrm rot="0">
              <a:off x="0" y="636231"/>
              <a:ext cx="6362971" cy="3798019"/>
            </a:xfrm>
            <a:prstGeom prst="rect">
              <a:avLst/>
            </a:prstGeom>
          </p:spPr>
          <p:txBody>
            <a:bodyPr anchor="t" rtlCol="false" tIns="0" lIns="0" bIns="0" rIns="0">
              <a:spAutoFit/>
            </a:bodyPr>
            <a:lstStyle/>
            <a:p>
              <a:pPr algn="just" marL="345441" indent="-172721" lvl="1">
                <a:lnSpc>
                  <a:spcPts val="2272"/>
                </a:lnSpc>
                <a:buFont typeface="Arial"/>
                <a:buChar char="•"/>
              </a:pPr>
              <a:r>
                <a:rPr lang="en-US" spc="-16" sz="1600">
                  <a:solidFill>
                    <a:srgbClr val="000000"/>
                  </a:solidFill>
                  <a:latin typeface="Arimo"/>
                </a:rPr>
                <a:t>Las bases de datos NoSQL nunca siguen el modelo relacional</a:t>
              </a:r>
            </a:p>
            <a:p>
              <a:pPr algn="just" marL="345441" indent="-172721" lvl="1">
                <a:lnSpc>
                  <a:spcPts val="2272"/>
                </a:lnSpc>
                <a:buFont typeface="Arial"/>
                <a:buChar char="•"/>
              </a:pPr>
              <a:r>
                <a:rPr lang="en-US" spc="-12" sz="1600">
                  <a:solidFill>
                    <a:srgbClr val="000000"/>
                  </a:solidFill>
                  <a:latin typeface="Arimo"/>
                </a:rPr>
                <a:t>Nunca proporcionan tablas con registros planos de columna fija</a:t>
              </a:r>
            </a:p>
            <a:p>
              <a:pPr algn="just" marL="345441" indent="-172721" lvl="1">
                <a:lnSpc>
                  <a:spcPts val="2272"/>
                </a:lnSpc>
                <a:buFont typeface="Arial"/>
                <a:buChar char="•"/>
              </a:pPr>
              <a:r>
                <a:rPr lang="en-US" spc="-12" sz="1600">
                  <a:solidFill>
                    <a:srgbClr val="000000"/>
                  </a:solidFill>
                  <a:latin typeface="Arimo"/>
                </a:rPr>
                <a:t>Trabajan con agregados autónomos </a:t>
              </a:r>
            </a:p>
            <a:p>
              <a:pPr algn="just" marL="345441" indent="-172721" lvl="1">
                <a:lnSpc>
                  <a:spcPts val="2272"/>
                </a:lnSpc>
                <a:buFont typeface="Arial"/>
                <a:buChar char="•"/>
              </a:pPr>
              <a:r>
                <a:rPr lang="en-US" spc="-12" sz="1600">
                  <a:solidFill>
                    <a:srgbClr val="000000"/>
                  </a:solidFill>
                  <a:latin typeface="Arimo"/>
                </a:rPr>
                <a:t>No requiere mapeo objeto-relacional y normalización de datos</a:t>
              </a:r>
            </a:p>
            <a:p>
              <a:pPr algn="just" marL="345441" indent="-172721" lvl="1">
                <a:lnSpc>
                  <a:spcPts val="2272"/>
                </a:lnSpc>
                <a:buFont typeface="Arial"/>
                <a:buChar char="•"/>
              </a:pPr>
              <a:r>
                <a:rPr lang="en-US" spc="-12" sz="1600">
                  <a:solidFill>
                    <a:srgbClr val="000000"/>
                  </a:solidFill>
                  <a:latin typeface="Arimo"/>
                </a:rPr>
                <a:t>No hay características complejas como lenguajes de consulta, planificadores de consultas o uniones de integridad referencia.</a:t>
              </a:r>
            </a:p>
          </p:txBody>
        </p:sp>
      </p:grpSp>
      <p:grpSp>
        <p:nvGrpSpPr>
          <p:cNvPr name="Group 17" id="17"/>
          <p:cNvGrpSpPr/>
          <p:nvPr/>
        </p:nvGrpSpPr>
        <p:grpSpPr>
          <a:xfrm rot="0">
            <a:off x="12327763" y="1257156"/>
            <a:ext cx="4772228" cy="2754188"/>
            <a:chOff x="0" y="0"/>
            <a:chExt cx="6362971" cy="3672251"/>
          </a:xfrm>
        </p:grpSpPr>
        <p:sp>
          <p:nvSpPr>
            <p:cNvPr name="TextBox 18" id="18"/>
            <p:cNvSpPr txBox="true"/>
            <p:nvPr/>
          </p:nvSpPr>
          <p:spPr>
            <a:xfrm rot="0">
              <a:off x="0" y="28575"/>
              <a:ext cx="6362971" cy="596265"/>
            </a:xfrm>
            <a:prstGeom prst="rect">
              <a:avLst/>
            </a:prstGeom>
          </p:spPr>
          <p:txBody>
            <a:bodyPr anchor="t" rtlCol="false" tIns="0" lIns="0" bIns="0" rIns="0">
              <a:spAutoFit/>
            </a:bodyPr>
            <a:lstStyle/>
            <a:p>
              <a:pPr>
                <a:lnSpc>
                  <a:spcPts val="3254"/>
                </a:lnSpc>
              </a:pPr>
              <a:r>
                <a:rPr lang="en-US" spc="-30" sz="3099">
                  <a:solidFill>
                    <a:srgbClr val="000000"/>
                  </a:solidFill>
                  <a:latin typeface="Arimo Bold"/>
                </a:rPr>
                <a:t>Sin esquemas</a:t>
              </a:r>
            </a:p>
          </p:txBody>
        </p:sp>
        <p:sp>
          <p:nvSpPr>
            <p:cNvPr name="TextBox 19" id="19"/>
            <p:cNvSpPr txBox="true"/>
            <p:nvPr/>
          </p:nvSpPr>
          <p:spPr>
            <a:xfrm rot="0">
              <a:off x="0" y="636231"/>
              <a:ext cx="6362971" cy="3036019"/>
            </a:xfrm>
            <a:prstGeom prst="rect">
              <a:avLst/>
            </a:prstGeom>
          </p:spPr>
          <p:txBody>
            <a:bodyPr anchor="t" rtlCol="false" tIns="0" lIns="0" bIns="0" rIns="0">
              <a:spAutoFit/>
            </a:bodyPr>
            <a:lstStyle/>
            <a:p>
              <a:pPr algn="just" marL="345441" indent="-172721" lvl="1">
                <a:lnSpc>
                  <a:spcPts val="2272"/>
                </a:lnSpc>
                <a:buFont typeface="Arial"/>
                <a:buChar char="•"/>
              </a:pPr>
              <a:r>
                <a:rPr lang="en-US" spc="-16" sz="1600">
                  <a:solidFill>
                    <a:srgbClr val="000000"/>
                  </a:solidFill>
                  <a:latin typeface="Arimo"/>
                </a:rPr>
                <a:t>Las bases de datos NoSQL no contienen esquemas o tienen esquemas relajados</a:t>
              </a:r>
            </a:p>
            <a:p>
              <a:pPr algn="just">
                <a:lnSpc>
                  <a:spcPts val="2272"/>
                </a:lnSpc>
              </a:pPr>
            </a:p>
            <a:p>
              <a:pPr algn="just" marL="345441" indent="-172721" lvl="1">
                <a:lnSpc>
                  <a:spcPts val="2272"/>
                </a:lnSpc>
                <a:buFont typeface="Arial"/>
                <a:buChar char="•"/>
              </a:pPr>
              <a:r>
                <a:rPr lang="en-US" spc="-12" sz="1600">
                  <a:solidFill>
                    <a:srgbClr val="000000"/>
                  </a:solidFill>
                  <a:latin typeface="Arimo"/>
                </a:rPr>
                <a:t>No requieren ningún tipo de definición del esquema de los datos</a:t>
              </a:r>
            </a:p>
            <a:p>
              <a:pPr algn="just">
                <a:lnSpc>
                  <a:spcPts val="2272"/>
                </a:lnSpc>
              </a:pPr>
            </a:p>
            <a:p>
              <a:pPr algn="just" marL="345441" indent="-172721" lvl="1">
                <a:lnSpc>
                  <a:spcPts val="2272"/>
                </a:lnSpc>
                <a:buFont typeface="Arial"/>
                <a:buChar char="•"/>
              </a:pPr>
              <a:r>
                <a:rPr lang="en-US" spc="-12" sz="1600">
                  <a:solidFill>
                    <a:srgbClr val="000000"/>
                  </a:solidFill>
                  <a:latin typeface="Arimo"/>
                </a:rPr>
                <a:t>Ofrece estructuras heterogéneas de datos en el mismo dominio</a:t>
              </a:r>
            </a:p>
          </p:txBody>
        </p:sp>
      </p:grpSp>
      <p:grpSp>
        <p:nvGrpSpPr>
          <p:cNvPr name="Group 20" id="20"/>
          <p:cNvGrpSpPr/>
          <p:nvPr/>
        </p:nvGrpSpPr>
        <p:grpSpPr>
          <a:xfrm rot="0">
            <a:off x="3865980" y="5590117"/>
            <a:ext cx="4887610" cy="3137982"/>
            <a:chOff x="0" y="0"/>
            <a:chExt cx="6516813" cy="4183976"/>
          </a:xfrm>
        </p:grpSpPr>
        <p:sp>
          <p:nvSpPr>
            <p:cNvPr name="TextBox 21" id="21"/>
            <p:cNvSpPr txBox="true"/>
            <p:nvPr/>
          </p:nvSpPr>
          <p:spPr>
            <a:xfrm rot="0">
              <a:off x="0" y="28575"/>
              <a:ext cx="6516813" cy="596265"/>
            </a:xfrm>
            <a:prstGeom prst="rect">
              <a:avLst/>
            </a:prstGeom>
          </p:spPr>
          <p:txBody>
            <a:bodyPr anchor="t" rtlCol="false" tIns="0" lIns="0" bIns="0" rIns="0">
              <a:spAutoFit/>
            </a:bodyPr>
            <a:lstStyle/>
            <a:p>
              <a:pPr>
                <a:lnSpc>
                  <a:spcPts val="3254"/>
                </a:lnSpc>
              </a:pPr>
              <a:r>
                <a:rPr lang="en-US" spc="-30" sz="3099">
                  <a:solidFill>
                    <a:srgbClr val="000000"/>
                  </a:solidFill>
                  <a:latin typeface="Arimo Bold"/>
                </a:rPr>
                <a:t>Simple API</a:t>
              </a:r>
            </a:p>
          </p:txBody>
        </p:sp>
        <p:sp>
          <p:nvSpPr>
            <p:cNvPr name="TextBox 22" id="22"/>
            <p:cNvSpPr txBox="true"/>
            <p:nvPr/>
          </p:nvSpPr>
          <p:spPr>
            <a:xfrm rot="0">
              <a:off x="0" y="636231"/>
              <a:ext cx="6516813" cy="3547745"/>
            </a:xfrm>
            <a:prstGeom prst="rect">
              <a:avLst/>
            </a:prstGeom>
          </p:spPr>
          <p:txBody>
            <a:bodyPr anchor="t" rtlCol="false" tIns="0" lIns="0" bIns="0" rIns="0">
              <a:spAutoFit/>
            </a:bodyPr>
            <a:lstStyle/>
            <a:p>
              <a:pPr algn="just" marL="323852" indent="-161926" lvl="1">
                <a:lnSpc>
                  <a:spcPts val="2130"/>
                </a:lnSpc>
                <a:buFont typeface="Arial"/>
                <a:buChar char="•"/>
              </a:pPr>
              <a:r>
                <a:rPr lang="en-US" spc="-15" sz="1500">
                  <a:solidFill>
                    <a:srgbClr val="000000"/>
                  </a:solidFill>
                  <a:latin typeface="Arimo"/>
                </a:rPr>
                <a:t>Ofrece interfaces fáciles de usar para el almacenamiento y la consulta de datos proporcionados</a:t>
              </a:r>
            </a:p>
            <a:p>
              <a:pPr algn="just" marL="323852" indent="-161926" lvl="1">
                <a:lnSpc>
                  <a:spcPts val="2130"/>
                </a:lnSpc>
                <a:buFont typeface="Arial"/>
                <a:buChar char="•"/>
              </a:pPr>
              <a:r>
                <a:rPr lang="en-US" spc="-11" sz="1500">
                  <a:solidFill>
                    <a:srgbClr val="000000"/>
                  </a:solidFill>
                  <a:latin typeface="Arimo"/>
                </a:rPr>
                <a:t>Las API permiten métodos de selección y manipulación de datos de bajo nivel</a:t>
              </a:r>
            </a:p>
            <a:p>
              <a:pPr algn="just" marL="323852" indent="-161926" lvl="1">
                <a:lnSpc>
                  <a:spcPts val="2130"/>
                </a:lnSpc>
                <a:buFont typeface="Arial"/>
                <a:buChar char="•"/>
              </a:pPr>
              <a:r>
                <a:rPr lang="en-US" spc="-11" sz="1500">
                  <a:solidFill>
                    <a:srgbClr val="000000"/>
                  </a:solidFill>
                  <a:latin typeface="Arimo"/>
                </a:rPr>
                <a:t>Protocolos basados en texto utilizados principalmente con HTTP REST con JSON</a:t>
              </a:r>
            </a:p>
            <a:p>
              <a:pPr algn="just" marL="323852" indent="-161926" lvl="1">
                <a:lnSpc>
                  <a:spcPts val="2130"/>
                </a:lnSpc>
                <a:buFont typeface="Arial"/>
                <a:buChar char="•"/>
              </a:pPr>
              <a:r>
                <a:rPr lang="en-US" spc="-11" sz="1500">
                  <a:solidFill>
                    <a:srgbClr val="000000"/>
                  </a:solidFill>
                  <a:latin typeface="Arimo"/>
                </a:rPr>
                <a:t>Se utiliza principalmente sin lenguaje de consulta NoSQL basado en estándar</a:t>
              </a:r>
            </a:p>
            <a:p>
              <a:pPr algn="just" marL="323852" indent="-161926" lvl="1">
                <a:lnSpc>
                  <a:spcPts val="2130"/>
                </a:lnSpc>
                <a:buFont typeface="Arial"/>
                <a:buChar char="•"/>
              </a:pPr>
              <a:r>
                <a:rPr lang="en-US" spc="-11" sz="1500">
                  <a:solidFill>
                    <a:srgbClr val="000000"/>
                  </a:solidFill>
                  <a:latin typeface="Arimo"/>
                </a:rPr>
                <a:t>Bases de datos habilitadas para Web que se ejecutan como servicios orientados a Internet</a:t>
              </a:r>
            </a:p>
          </p:txBody>
        </p:sp>
      </p:grpSp>
      <p:grpSp>
        <p:nvGrpSpPr>
          <p:cNvPr name="Group 23" id="23"/>
          <p:cNvGrpSpPr/>
          <p:nvPr/>
        </p:nvGrpSpPr>
        <p:grpSpPr>
          <a:xfrm rot="0">
            <a:off x="12281403" y="5590117"/>
            <a:ext cx="4772228" cy="3445576"/>
            <a:chOff x="0" y="0"/>
            <a:chExt cx="6362971" cy="4594101"/>
          </a:xfrm>
        </p:grpSpPr>
        <p:sp>
          <p:nvSpPr>
            <p:cNvPr name="TextBox 24" id="24"/>
            <p:cNvSpPr txBox="true"/>
            <p:nvPr/>
          </p:nvSpPr>
          <p:spPr>
            <a:xfrm rot="0">
              <a:off x="0" y="28575"/>
              <a:ext cx="6362971" cy="596265"/>
            </a:xfrm>
            <a:prstGeom prst="rect">
              <a:avLst/>
            </a:prstGeom>
          </p:spPr>
          <p:txBody>
            <a:bodyPr anchor="t" rtlCol="false" tIns="0" lIns="0" bIns="0" rIns="0">
              <a:spAutoFit/>
            </a:bodyPr>
            <a:lstStyle/>
            <a:p>
              <a:pPr>
                <a:lnSpc>
                  <a:spcPts val="3254"/>
                </a:lnSpc>
              </a:pPr>
              <a:r>
                <a:rPr lang="en-US" spc="-30" sz="3099">
                  <a:solidFill>
                    <a:srgbClr val="000000"/>
                  </a:solidFill>
                  <a:latin typeface="Arimo Bold"/>
                </a:rPr>
                <a:t>Distribuido</a:t>
              </a:r>
            </a:p>
          </p:txBody>
        </p:sp>
        <p:sp>
          <p:nvSpPr>
            <p:cNvPr name="TextBox 25" id="25"/>
            <p:cNvSpPr txBox="true"/>
            <p:nvPr/>
          </p:nvSpPr>
          <p:spPr>
            <a:xfrm rot="0">
              <a:off x="0" y="636231"/>
              <a:ext cx="6362971" cy="3957870"/>
            </a:xfrm>
            <a:prstGeom prst="rect">
              <a:avLst/>
            </a:prstGeom>
          </p:spPr>
          <p:txBody>
            <a:bodyPr anchor="t" rtlCol="false" tIns="0" lIns="0" bIns="0" rIns="0">
              <a:spAutoFit/>
            </a:bodyPr>
            <a:lstStyle/>
            <a:p>
              <a:pPr algn="just" marL="302262" indent="-151131" lvl="1">
                <a:lnSpc>
                  <a:spcPts val="1988"/>
                </a:lnSpc>
                <a:buFont typeface="Arial"/>
                <a:buChar char="•"/>
              </a:pPr>
              <a:r>
                <a:rPr lang="en-US" spc="-14" sz="1400">
                  <a:solidFill>
                    <a:srgbClr val="000000"/>
                  </a:solidFill>
                  <a:latin typeface="Arimo"/>
                </a:rPr>
                <a:t>Se pueden ejecutar múltiples bases de datos NoSQL de manera distribuida</a:t>
              </a:r>
            </a:p>
            <a:p>
              <a:pPr algn="just" marL="302262" indent="-151131" lvl="1">
                <a:lnSpc>
                  <a:spcPts val="1988"/>
                </a:lnSpc>
                <a:buFont typeface="Arial"/>
                <a:buChar char="•"/>
              </a:pPr>
              <a:r>
                <a:rPr lang="en-US" spc="-10" sz="1400">
                  <a:solidFill>
                    <a:srgbClr val="000000"/>
                  </a:solidFill>
                  <a:latin typeface="Arimo"/>
                </a:rPr>
                <a:t>Ofrece capacidades de escalado automático y conmutación por error</a:t>
              </a:r>
            </a:p>
            <a:p>
              <a:pPr algn="just" marL="302262" indent="-151131" lvl="1">
                <a:lnSpc>
                  <a:spcPts val="1988"/>
                </a:lnSpc>
                <a:buFont typeface="Arial"/>
                <a:buChar char="•"/>
              </a:pPr>
              <a:r>
                <a:rPr lang="en-US" spc="-10" sz="1400">
                  <a:solidFill>
                    <a:srgbClr val="000000"/>
                  </a:solidFill>
                  <a:latin typeface="Arimo"/>
                </a:rPr>
                <a:t>A menudo, el concepto ACID se puede sacrificar por escalabilidad y rendimiento.</a:t>
              </a:r>
            </a:p>
            <a:p>
              <a:pPr algn="just" marL="302262" indent="-151131" lvl="1">
                <a:lnSpc>
                  <a:spcPts val="1988"/>
                </a:lnSpc>
                <a:buFont typeface="Arial"/>
                <a:buChar char="•"/>
              </a:pPr>
              <a:r>
                <a:rPr lang="en-US" spc="-10" sz="1400">
                  <a:solidFill>
                    <a:srgbClr val="000000"/>
                  </a:solidFill>
                  <a:latin typeface="Arimo"/>
                </a:rPr>
                <a:t>En su mayoría, no hay replicación sincrónica entre nodos distribuidos Replicación asincrónica de múltiples maestros, peer-to-peer, Replicación HDFS</a:t>
              </a:r>
            </a:p>
            <a:p>
              <a:pPr algn="just" marL="302262" indent="-151131" lvl="1">
                <a:lnSpc>
                  <a:spcPts val="1988"/>
                </a:lnSpc>
                <a:buFont typeface="Arial"/>
                <a:buChar char="•"/>
              </a:pPr>
              <a:r>
                <a:rPr lang="en-US" spc="-10" sz="1400">
                  <a:solidFill>
                    <a:srgbClr val="000000"/>
                  </a:solidFill>
                  <a:latin typeface="Arimo"/>
                </a:rPr>
                <a:t>Solo proporcionando consistencia eventual</a:t>
              </a:r>
            </a:p>
            <a:p>
              <a:pPr algn="just" marL="302262" indent="-151131" lvl="1">
                <a:lnSpc>
                  <a:spcPts val="1988"/>
                </a:lnSpc>
                <a:buFont typeface="Arial"/>
                <a:buChar char="•"/>
              </a:pPr>
              <a:r>
                <a:rPr lang="en-US" spc="-10" sz="1400">
                  <a:solidFill>
                    <a:srgbClr val="000000"/>
                  </a:solidFill>
                  <a:latin typeface="Arimo"/>
                </a:rPr>
                <a:t>Arquitectura de nada compartido. Esto permite una menor coordinación y una mayor distribución.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DAE9tGOkMt8</dc:identifier>
  <dcterms:modified xsi:type="dcterms:W3CDTF">2011-08-01T06:04:30Z</dcterms:modified>
  <cp:revision>1</cp:revision>
  <dc:title>BD No Relacionales </dc:title>
</cp:coreProperties>
</file>