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07"/>
    <a:srgbClr val="B4B000"/>
    <a:srgbClr val="A80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737" autoAdjust="0"/>
  </p:normalViewPr>
  <p:slideViewPr>
    <p:cSldViewPr>
      <p:cViewPr>
        <p:scale>
          <a:sx n="70" d="100"/>
          <a:sy n="70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EEA031-CB2A-4AFC-8BE2-449B8AD727EC}" type="datetimeFigureOut">
              <a:rPr lang="es-PA" smtClean="0"/>
              <a:t>10/01/2012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C6CEC5-3615-48F7-BDD2-C8837C835699}" type="slidenum">
              <a:rPr lang="es-PA" smtClean="0"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regoriodel2009@hotmail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belotodo.org/" TargetMode="External"/><Relationship Id="rId13" Type="http://schemas.openxmlformats.org/officeDocument/2006/relationships/hyperlink" Target="http://www.erenovable.com/" TargetMode="External"/><Relationship Id="rId18" Type="http://schemas.openxmlformats.org/officeDocument/2006/relationships/hyperlink" Target="http://sistemasauxiliaesdelmotor.blogspot.com/2009/11/sistemas-anticontaminantes-para-motores.html" TargetMode="External"/><Relationship Id="rId3" Type="http://schemas.openxmlformats.org/officeDocument/2006/relationships/hyperlink" Target="http://www.aragonsostenible.blogia.com/" TargetMode="External"/><Relationship Id="rId7" Type="http://schemas.openxmlformats.org/officeDocument/2006/relationships/hyperlink" Target="http://www.miac.es/" TargetMode="External"/><Relationship Id="rId12" Type="http://schemas.openxmlformats.org/officeDocument/2006/relationships/hyperlink" Target="http://www.barcelona.olx.com.ve/" TargetMode="External"/><Relationship Id="rId17" Type="http://schemas.openxmlformats.org/officeDocument/2006/relationships/hyperlink" Target="http://www.banrepcultural.org/blaavirtual/ciencias/sena/mecanica/gas-preconversion-vehiculos/gaspre7.htm" TargetMode="External"/><Relationship Id="rId2" Type="http://schemas.openxmlformats.org/officeDocument/2006/relationships/hyperlink" Target="http://www.soberania.org/" TargetMode="External"/><Relationship Id="rId16" Type="http://schemas.openxmlformats.org/officeDocument/2006/relationships/hyperlink" Target="http://rubistar.4teachers.org/index.php?ts=1314887691" TargetMode="External"/><Relationship Id="rId20" Type="http://schemas.openxmlformats.org/officeDocument/2006/relationships/hyperlink" Target="file:///C:\Users\GRDD\Desktop\PROY.%20GREGORY\CONTAMINACION-ATMOSFERICA-GENERADA-POR-FUENTES-MOVILES-EN-BOGOT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celreference.com/" TargetMode="External"/><Relationship Id="rId11" Type="http://schemas.openxmlformats.org/officeDocument/2006/relationships/hyperlink" Target="http://www.bogotacity.olx.com.co/" TargetMode="External"/><Relationship Id="rId5" Type="http://schemas.openxmlformats.org/officeDocument/2006/relationships/hyperlink" Target="http://www.taringa.net/" TargetMode="External"/><Relationship Id="rId15" Type="http://schemas.openxmlformats.org/officeDocument/2006/relationships/hyperlink" Target="http://www.ciudadaguascalientes.olx.com.mx/" TargetMode="External"/><Relationship Id="rId10" Type="http://schemas.openxmlformats.org/officeDocument/2006/relationships/hyperlink" Target="http://www.lima.olx.com.pe/" TargetMode="External"/><Relationship Id="rId19" Type="http://schemas.openxmlformats.org/officeDocument/2006/relationships/hyperlink" Target="http://grupos.emagister.com/ficheros/dspflashview?idFichero=30728" TargetMode="External"/><Relationship Id="rId4" Type="http://schemas.openxmlformats.org/officeDocument/2006/relationships/hyperlink" Target="http://www.motor.terra.es/" TargetMode="External"/><Relationship Id="rId9" Type="http://schemas.openxmlformats.org/officeDocument/2006/relationships/hyperlink" Target="http://www.testengineargentina.blogspot.com/" TargetMode="External"/><Relationship Id="rId14" Type="http://schemas.openxmlformats.org/officeDocument/2006/relationships/hyperlink" Target="http://www.red-des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hyperlink" Target="ANDAMIAJES/Power%20Point%20para%20clase.pptx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package" Target="../embeddings/Presentaci_n_de_Microsoft_PowerPoint1.pptx"/><Relationship Id="rId10" Type="http://schemas.openxmlformats.org/officeDocument/2006/relationships/image" Target="../media/image10.wmf"/><Relationship Id="rId4" Type="http://schemas.openxmlformats.org/officeDocument/2006/relationships/image" Target="../media/image11.gif"/><Relationship Id="rId9" Type="http://schemas.openxmlformats.org/officeDocument/2006/relationships/package" Target="../embeddings/Documento_de_Microsoft_Word2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://www.youtube.com/watch?v=5pueS4qsHfY" TargetMode="Externa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e_Microsoft_Word3.docx"/><Relationship Id="rId11" Type="http://schemas.openxmlformats.org/officeDocument/2006/relationships/image" Target="../media/image15.wmf"/><Relationship Id="rId5" Type="http://schemas.openxmlformats.org/officeDocument/2006/relationships/image" Target="../media/image16.gif"/><Relationship Id="rId10" Type="http://schemas.openxmlformats.org/officeDocument/2006/relationships/oleObject" Target="../embeddings/oleObject3.bin"/><Relationship Id="rId4" Type="http://schemas.openxmlformats.org/officeDocument/2006/relationships/hyperlink" Target="ANDAMIAJES/DOC.%20DE%20CONTAMINACI&#211;N" TargetMode="External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ANDAMIAJES/Ejemplos%20de%20encuestas.docx" TargetMode="External"/><Relationship Id="rId7" Type="http://schemas.openxmlformats.org/officeDocument/2006/relationships/package" Target="../embeddings/Documento_de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package" Target="../embeddings/Documento_de_Microsoft_Word4.docx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046089"/>
          </a:xfrm>
        </p:spPr>
        <p:txBody>
          <a:bodyPr>
            <a:noAutofit/>
          </a:bodyPr>
          <a:lstStyle/>
          <a:p>
            <a:pPr algn="l"/>
            <a:r>
              <a:rPr lang="es-PA" sz="4800" b="1" dirty="0" smtClean="0"/>
              <a:t/>
            </a:r>
            <a:br>
              <a:rPr lang="es-PA" sz="4800" b="1" dirty="0" smtClean="0"/>
            </a:br>
            <a:r>
              <a:rPr lang="es-PA" sz="4000" b="1" dirty="0" smtClean="0"/>
              <a:t>TÍTULO:</a:t>
            </a:r>
            <a:br>
              <a:rPr lang="es-PA" sz="4000" b="1" dirty="0" smtClean="0"/>
            </a:br>
            <a:r>
              <a:rPr lang="es-PA" sz="4000" b="1" dirty="0" smtClean="0"/>
              <a:t>LA CONTAMINACIÓN      </a:t>
            </a:r>
            <a:br>
              <a:rPr lang="es-PA" sz="4000" b="1" dirty="0" smtClean="0"/>
            </a:br>
            <a:r>
              <a:rPr lang="es-PA" sz="4000" b="1" dirty="0" smtClean="0"/>
              <a:t>AMBIENTAL AUTOMOTRIZ</a:t>
            </a:r>
            <a:endParaRPr lang="es-PA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4005064"/>
            <a:ext cx="7704856" cy="18722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PA" sz="2800" dirty="0" smtClean="0"/>
              <a:t>ELABORADO POR: </a:t>
            </a:r>
          </a:p>
          <a:p>
            <a:pPr algn="l"/>
            <a:r>
              <a:rPr lang="es-PA" sz="2800" dirty="0" smtClean="0"/>
              <a:t>GREGORIO RAMIRO DELGADO</a:t>
            </a:r>
          </a:p>
          <a:p>
            <a:pPr algn="l"/>
            <a:r>
              <a:rPr lang="es-PA" sz="2800" dirty="0" smtClean="0"/>
              <a:t>AUTOMECÁNICA Y DIESEL </a:t>
            </a:r>
          </a:p>
          <a:p>
            <a:pPr algn="l"/>
            <a:r>
              <a:rPr lang="es-PA" sz="2800" dirty="0" smtClean="0"/>
              <a:t>12°</a:t>
            </a:r>
          </a:p>
        </p:txBody>
      </p:sp>
      <p:pic>
        <p:nvPicPr>
          <p:cNvPr id="3074" name="Picture 2" descr="C:\Users\MMMMM\Desktop\Nueva carpeta\transpcarro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8763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(karaoke instrumental) glee cast version no backing with on screen lyr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432">
              <a:schemeClr val="tx2">
                <a:lumMod val="40000"/>
                <a:lumOff val="60000"/>
              </a:schemeClr>
            </a:gs>
            <a:gs pos="0">
              <a:srgbClr val="00B05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84182"/>
              </p:ext>
            </p:extLst>
          </p:nvPr>
        </p:nvGraphicFramePr>
        <p:xfrm>
          <a:off x="1115616" y="2492893"/>
          <a:ext cx="7272808" cy="3312374"/>
        </p:xfrm>
        <a:graphic>
          <a:graphicData uri="http://schemas.openxmlformats.org/drawingml/2006/table">
            <a:tbl>
              <a:tblPr firstRow="1" firstCol="1" bandRow="1" bandCol="1">
                <a:tableStyleId>{284E427A-3D55-4303-BF80-6455036E1DE7}</a:tableStyleId>
              </a:tblPr>
              <a:tblGrid>
                <a:gridCol w="5970794"/>
                <a:gridCol w="650084"/>
                <a:gridCol w="651930"/>
              </a:tblGrid>
              <a:tr h="41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CRITERIOS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SI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NO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ES_tradnl" sz="1800" dirty="0">
                          <a:effectLst/>
                        </a:rPr>
                        <a:t>Puntualidad en la actividad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ES_tradnl" sz="1800" dirty="0" smtClean="0">
                          <a:effectLst/>
                        </a:rPr>
                        <a:t>2.  Todas </a:t>
                      </a:r>
                      <a:r>
                        <a:rPr lang="es-ES_tradnl" sz="1800" dirty="0">
                          <a:effectLst/>
                        </a:rPr>
                        <a:t>las preguntas están bien enfocadas.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s-MX" sz="1800" dirty="0" smtClean="0">
                          <a:effectLst/>
                        </a:rPr>
                        <a:t>Las </a:t>
                      </a:r>
                      <a:r>
                        <a:rPr lang="es-MX" sz="1800" dirty="0">
                          <a:effectLst/>
                        </a:rPr>
                        <a:t>respuestas son amplias y explican el propósito </a:t>
                      </a:r>
                      <a:r>
                        <a:rPr lang="es-MX" sz="1800" dirty="0" smtClean="0">
                          <a:effectLst/>
                        </a:rPr>
                        <a:t> </a:t>
                      </a:r>
                      <a:r>
                        <a:rPr lang="es-MX" sz="1800" baseline="0" dirty="0" smtClean="0">
                          <a:effectLst/>
                        </a:rPr>
                        <a:t> </a:t>
                      </a:r>
                      <a:r>
                        <a:rPr lang="es-MX" sz="1800" dirty="0" smtClean="0">
                          <a:effectLst/>
                        </a:rPr>
                        <a:t>de </a:t>
                      </a:r>
                      <a:r>
                        <a:rPr lang="es-MX" sz="1800" dirty="0">
                          <a:effectLst/>
                        </a:rPr>
                        <a:t>la encuesta. 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4.   Hay </a:t>
                      </a:r>
                      <a:r>
                        <a:rPr lang="es-MX" sz="1800" dirty="0">
                          <a:effectLst/>
                        </a:rPr>
                        <a:t>faltas de ortografía.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5.   La </a:t>
                      </a:r>
                      <a:r>
                        <a:rPr lang="es-MX" sz="1800" dirty="0">
                          <a:effectLst/>
                        </a:rPr>
                        <a:t>propuesta es interesante y pensada.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6.   Se </a:t>
                      </a:r>
                      <a:r>
                        <a:rPr lang="es-MX" sz="1800" dirty="0">
                          <a:effectLst/>
                        </a:rPr>
                        <a:t>incluyen las conclusiones.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>
            <a:normAutofit/>
          </a:bodyPr>
          <a:lstStyle/>
          <a:p>
            <a:pPr algn="l"/>
            <a:r>
              <a:rPr lang="es-PA" sz="3200" dirty="0"/>
              <a:t>LISTA DE </a:t>
            </a:r>
            <a:r>
              <a:rPr lang="es-PA" sz="3200" dirty="0" smtClean="0"/>
              <a:t>VERIFICACIÓN </a:t>
            </a:r>
            <a:r>
              <a:rPr lang="es-PA" sz="3200" dirty="0"/>
              <a:t>Nº  3</a:t>
            </a:r>
            <a:r>
              <a:rPr lang="es-PA" sz="3200" dirty="0" smtClean="0"/>
              <a:t>:</a:t>
            </a:r>
            <a:br>
              <a:rPr lang="es-PA" sz="3200" dirty="0" smtClean="0"/>
            </a:br>
            <a:r>
              <a:rPr lang="es-PA" sz="3200" dirty="0" smtClean="0"/>
              <a:t>ENCUESTA</a:t>
            </a:r>
            <a:endParaRPr lang="es-PA" sz="3200" dirty="0"/>
          </a:p>
        </p:txBody>
      </p:sp>
      <p:pic>
        <p:nvPicPr>
          <p:cNvPr id="1027" name="Picture 3" descr="C:\Users\MMMMM\Desktop\Nueva carpeta\schoow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A" dirty="0" smtClean="0"/>
              <a:t>Organizar </a:t>
            </a:r>
            <a:r>
              <a:rPr lang="es-PA" dirty="0"/>
              <a:t>el equipo analizador.</a:t>
            </a:r>
          </a:p>
          <a:p>
            <a:r>
              <a:rPr lang="es-PA" dirty="0" smtClean="0"/>
              <a:t>Trasladarse </a:t>
            </a:r>
            <a:r>
              <a:rPr lang="es-PA" dirty="0"/>
              <a:t>a la calle con los dispositivos necesarios.</a:t>
            </a:r>
          </a:p>
          <a:p>
            <a:r>
              <a:rPr lang="es-PA" dirty="0" smtClean="0"/>
              <a:t>Realizar </a:t>
            </a:r>
            <a:r>
              <a:rPr lang="es-PA" dirty="0"/>
              <a:t>los respectivos análisis de gases y escapes.</a:t>
            </a:r>
          </a:p>
          <a:p>
            <a:r>
              <a:rPr lang="es-PA" dirty="0" smtClean="0"/>
              <a:t>Imprimir </a:t>
            </a:r>
            <a:r>
              <a:rPr lang="es-PA" dirty="0"/>
              <a:t>los resultados y entregar copia al conductor.</a:t>
            </a:r>
          </a:p>
          <a:p>
            <a:r>
              <a:rPr lang="es-PA" dirty="0" smtClean="0"/>
              <a:t>Realizar </a:t>
            </a:r>
            <a:r>
              <a:rPr lang="es-PA" dirty="0"/>
              <a:t>pequeña charla de la importancia de los ajustes a su automotor.</a:t>
            </a:r>
          </a:p>
          <a:p>
            <a:r>
              <a:rPr lang="es-PA" dirty="0" smtClean="0"/>
              <a:t>Recabar </a:t>
            </a:r>
            <a:r>
              <a:rPr lang="es-PA" dirty="0"/>
              <a:t>toda la información.</a:t>
            </a:r>
          </a:p>
          <a:p>
            <a:r>
              <a:rPr lang="es-PA" dirty="0" smtClean="0"/>
              <a:t>Realizar </a:t>
            </a:r>
            <a:r>
              <a:rPr lang="es-PA" dirty="0"/>
              <a:t>plenaria en clases, para analizar los resultados.</a:t>
            </a:r>
          </a:p>
          <a:p>
            <a:pPr marL="0" indent="0">
              <a:buNone/>
            </a:pPr>
            <a:endParaRPr lang="es-PA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4000" dirty="0" smtClean="0"/>
              <a:t>LINEAMIENTOS PARA EL PRODUCTO FINAL</a:t>
            </a:r>
            <a:endParaRPr lang="es-PA" sz="4000" dirty="0"/>
          </a:p>
        </p:txBody>
      </p:sp>
    </p:spTree>
    <p:extLst>
      <p:ext uri="{BB962C8B-B14F-4D97-AF65-F5344CB8AC3E}">
        <p14:creationId xmlns:p14="http://schemas.microsoft.com/office/powerpoint/2010/main" val="19998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7999">
              <a:srgbClr val="FEE7F2"/>
            </a:gs>
            <a:gs pos="36000">
              <a:srgbClr val="FAC77D"/>
            </a:gs>
            <a:gs pos="61000">
              <a:schemeClr val="bg2">
                <a:lumMod val="5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242413"/>
              </p:ext>
            </p:extLst>
          </p:nvPr>
        </p:nvGraphicFramePr>
        <p:xfrm>
          <a:off x="611560" y="836713"/>
          <a:ext cx="8280919" cy="558253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36104"/>
                <a:gridCol w="1824202"/>
                <a:gridCol w="1763529"/>
                <a:gridCol w="1956885"/>
                <a:gridCol w="1800199"/>
              </a:tblGrid>
              <a:tr h="186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CATEGORIA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Calidad del Trabajo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Proporciona trabajo de la más alta calidad.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Proporciona trabajo de calidad.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Proporciona trabajo que, ocasionalmente, necesita ser comprobado o rehecho por otros miembros del grupo para asegurar su calidad.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Proporciona trabajo que, por lo general, necesita ser comprobado o rehecho por otros para asegurar su calidad.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Trabajando con Otros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Casi siempre escucha, comparte y apoya el esfuerzo de otros. Trata de mantener la unión de los miembros trabajando en grupo.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Usualmente escucha, comparte y apoya el esfuerzo de otros. No causa \"problemas\" en el grupo.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 veces escucha, comparte y apoya el esfuerzo de otros, pero algunas veces no es un buen miembro del grupo.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Raramente escucha, comparte y apoya el esfuerzo de otros. Frecuentemente no es un buen miembro del grupo.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Manejo del Tiempo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Utiliza bien el tiempo durante todo el proyecto para asegurar que las cosas estén hechas a tiempo. El grupo no tiene que ajustar la fecha límite o trabajar en las responsabilidades por la demora de esta persona.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Utiliza bien el tiempo durante todo el proyecto, pero pudo haberse demorado en un aspecto. El grupo no tiene que ajustar la fecha límite o trabajar en las responsabilidades por la demora de esta persona.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Tiende a demorarse, pero siempre tiene las cosas hechas para la fecha límite. El grupo no tiene que ajustar la fecha límite o trabajar en las responsabilidades por la demora de esta persona.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Rara vez tiene las cosas hechas para la fecha límite y el grupo ha tenido que ajustar la fecha límite o trabajar en las responsabilidades de esta persona porque el tiempo ha sido manejado inadecuadamente.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Enfocándose en el Trabajo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Se mantiene enfocado en el trabajo que se necesita hacer. Muy </a:t>
                      </a:r>
                      <a:r>
                        <a:rPr lang="es-PA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auto dirigido.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La mayor parte del tiempo se enfoca en el trabajo que se necesita hacer. Otros miembros del grupo pueden contar con esta persona.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Algunas veces se enfoca en el trabajo que se necesita hacer. Otros miembros del grupo deben algunas veces regañar, empujar y recordarle a esta persona que se mantenga enfocado.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Raramente se enfoca en el trabajo que se </a:t>
                      </a:r>
                      <a:r>
                        <a:rPr lang="es-PA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necesita </a:t>
                      </a: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hacer. Deja que otros hagan el trabajo.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Orgullo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El trabajo refleja los mejores esfuerzos del estudiante.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El trabajo refleja un esfuerzo grande por parte del estudiante.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El trabajo refleja algo de esfuerzo por parte del estudiante. 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El trabajo no refleja ningún esfuerzo por parte del estudiante</a:t>
                      </a:r>
                      <a:endParaRPr lang="es-PA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22" marR="12022" marT="12022" marB="1202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490066"/>
          </a:xfrm>
        </p:spPr>
        <p:txBody>
          <a:bodyPr>
            <a:normAutofit fontScale="90000"/>
          </a:bodyPr>
          <a:lstStyle/>
          <a:p>
            <a:r>
              <a:rPr lang="es-PA" sz="3200" b="1" dirty="0" smtClean="0"/>
              <a:t>RÚBRICA</a:t>
            </a:r>
            <a:endParaRPr lang="es-PA" sz="32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68600" y="1285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76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chemeClr val="bg2">
                <a:lumMod val="5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A" sz="2800" b="1" dirty="0" smtClean="0"/>
              <a:t>PROYECTO ELABORADO POR: PROFESOR GREGORIO DELGADO     </a:t>
            </a:r>
            <a:r>
              <a:rPr lang="es-PA" sz="2100" dirty="0" smtClean="0">
                <a:solidFill>
                  <a:srgbClr val="0070C0"/>
                </a:solidFill>
                <a:hlinkClick r:id="rId2"/>
              </a:rPr>
              <a:t>www.gregoriodel2009@hotmail.com</a:t>
            </a:r>
            <a:endParaRPr lang="es-PA" sz="21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PA" sz="2100" dirty="0" smtClean="0"/>
          </a:p>
          <a:p>
            <a:pPr marL="0" indent="0">
              <a:buNone/>
            </a:pPr>
            <a:endParaRPr lang="es-PA" sz="2100" dirty="0" smtClean="0"/>
          </a:p>
          <a:p>
            <a:pPr marL="0" indent="0">
              <a:buNone/>
            </a:pPr>
            <a:r>
              <a:rPr lang="es-PA" sz="2400" dirty="0" smtClean="0"/>
              <a:t>TEMA: LA CONTAMINACIÓN AMBIENTAL POR AUTOMÓVILES.</a:t>
            </a:r>
          </a:p>
          <a:p>
            <a:pPr marL="0" indent="0">
              <a:buNone/>
            </a:pPr>
            <a:r>
              <a:rPr lang="es-PA" sz="2400" dirty="0" smtClean="0"/>
              <a:t>GRADO: 12</a:t>
            </a:r>
            <a:r>
              <a:rPr lang="es-PA" sz="2400" baseline="30000" dirty="0" smtClean="0"/>
              <a:t>0</a:t>
            </a:r>
            <a:r>
              <a:rPr lang="es-PA" sz="2400" dirty="0" smtClean="0"/>
              <a:t> </a:t>
            </a:r>
          </a:p>
          <a:p>
            <a:pPr marL="0" indent="0">
              <a:buNone/>
            </a:pPr>
            <a:r>
              <a:rPr lang="es-PA" sz="2400" dirty="0" smtClean="0"/>
              <a:t>IDIOMA: ESPAÑOL</a:t>
            </a:r>
          </a:p>
          <a:p>
            <a:pPr marL="0" indent="0">
              <a:buNone/>
            </a:pPr>
            <a:endParaRPr lang="es-PA" sz="2400" dirty="0" smtClean="0"/>
          </a:p>
          <a:p>
            <a:pPr marR="130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952500" algn="l"/>
              </a:tabLst>
            </a:pPr>
            <a:r>
              <a:rPr lang="es-MX" sz="2900" b="1" dirty="0" smtClean="0">
                <a:latin typeface="Arial"/>
                <a:ea typeface="Batang"/>
              </a:rPr>
              <a:t>Descripción</a:t>
            </a:r>
            <a:r>
              <a:rPr lang="es-MX" sz="2900" b="1" dirty="0">
                <a:latin typeface="Arial"/>
                <a:ea typeface="Batang"/>
              </a:rPr>
              <a:t>:</a:t>
            </a:r>
            <a:r>
              <a:rPr lang="es-MX" sz="2900" dirty="0">
                <a:latin typeface="Arial"/>
                <a:ea typeface="Batang"/>
              </a:rPr>
              <a:t> </a:t>
            </a:r>
            <a:endParaRPr lang="es-MX" sz="2900" dirty="0" smtClean="0">
              <a:latin typeface="Arial"/>
              <a:ea typeface="Batang"/>
            </a:endParaRPr>
          </a:p>
          <a:p>
            <a:pPr marL="0" marR="130175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952500" algn="l"/>
              </a:tabLst>
            </a:pPr>
            <a:r>
              <a:rPr lang="es-MX" sz="2400" dirty="0">
                <a:latin typeface="Arial"/>
                <a:ea typeface="Batang"/>
              </a:rPr>
              <a:t>En la actualidad, la contaminación ambiental es una de las grandes preocupaciones que afectan a la humanidad y su entorno; y uno de los principales agentes causantes de dicha calamidad es el parque automotor de nuestras ciudades, lo que hace un tema obligado, elaborar un proyecto o estudio, para contribuir como jóvenes, a disminuir este flagelo, que hoy día nos aqueja.</a:t>
            </a:r>
            <a:r>
              <a:rPr lang="es-MX" sz="2400" b="1" dirty="0">
                <a:latin typeface="Arial"/>
                <a:ea typeface="Batang"/>
              </a:rPr>
              <a:t> </a:t>
            </a:r>
            <a:r>
              <a:rPr lang="es-MX" sz="2400" dirty="0">
                <a:latin typeface="Arial"/>
                <a:ea typeface="Batang"/>
              </a:rPr>
              <a:t>para ello, desarrollaremos una clase teórica con auxilio del Power Point, observación y análisis de videos, confección de mapa conceptual y un taller final: encuesta y medición de emisiones</a:t>
            </a:r>
            <a:endParaRPr lang="es-PA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s-PA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4392488" cy="634082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/>
              <a:t>FICHA TÉCNICA</a:t>
            </a:r>
            <a:endParaRPr lang="es-PA" sz="3200" b="1" dirty="0"/>
          </a:p>
        </p:txBody>
      </p:sp>
      <p:pic>
        <p:nvPicPr>
          <p:cNvPr id="6146" name="Picture 2" descr="C:\Users\MMMMM\Desktop\Nueva carpeta\mechanic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22226" cy="7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432">
              <a:schemeClr val="tx2">
                <a:lumMod val="40000"/>
                <a:lumOff val="60000"/>
              </a:schemeClr>
            </a:gs>
            <a:gs pos="0">
              <a:srgbClr val="FF00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145435"/>
          </a:xfrm>
        </p:spPr>
        <p:txBody>
          <a:bodyPr>
            <a:normAutofit fontScale="92500"/>
          </a:bodyPr>
          <a:lstStyle/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 smtClean="0">
                <a:latin typeface="Arial" pitchFamily="34" charset="0"/>
                <a:cs typeface="Arial" pitchFamily="34" charset="0"/>
              </a:rPr>
              <a:t>Lo que se </a:t>
            </a:r>
            <a:r>
              <a:rPr lang="es-PA" dirty="0">
                <a:latin typeface="Arial" pitchFamily="34" charset="0"/>
                <a:cs typeface="Arial" pitchFamily="34" charset="0"/>
              </a:rPr>
              <a:t>quiere lograr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: Que los estudiantes analicen </a:t>
            </a:r>
            <a:r>
              <a:rPr lang="es-PA" dirty="0">
                <a:latin typeface="Arial" pitchFamily="34" charset="0"/>
                <a:cs typeface="Arial" pitchFamily="34" charset="0"/>
              </a:rPr>
              <a:t>y 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reflexionen </a:t>
            </a:r>
            <a:r>
              <a:rPr lang="es-PA" dirty="0">
                <a:latin typeface="Arial" pitchFamily="34" charset="0"/>
                <a:cs typeface="Arial" pitchFamily="34" charset="0"/>
              </a:rPr>
              <a:t>sobre  la  importancia  de  un  buen   ajuste    automotriz, para disminuir la contaminación  ambiental.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 smtClean="0">
                <a:latin typeface="Arial" pitchFamily="34" charset="0"/>
                <a:cs typeface="Arial" pitchFamily="34" charset="0"/>
              </a:rPr>
              <a:t>Escuela: Instituto Profesional Y Técnico De Veraguas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 smtClean="0">
                <a:latin typeface="Arial" pitchFamily="34" charset="0"/>
                <a:cs typeface="Arial" pitchFamily="34" charset="0"/>
              </a:rPr>
              <a:t>Derechos</a:t>
            </a:r>
            <a:r>
              <a:rPr lang="es-PA" sz="2400" dirty="0">
                <a:latin typeface="Arial" pitchFamily="34" charset="0"/>
                <a:cs typeface="Arial" pitchFamily="34" charset="0"/>
              </a:rPr>
              <a:t>: Libres para usos educativos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>
                <a:latin typeface="Arial" pitchFamily="34" charset="0"/>
                <a:cs typeface="Arial" pitchFamily="34" charset="0"/>
              </a:rPr>
              <a:t>Recursos necesarios: Internet, bocinas, Microsoft Office,  Windows Media </a:t>
            </a:r>
            <a:r>
              <a:rPr lang="es-PA" sz="2400" dirty="0" smtClean="0">
                <a:latin typeface="Arial" pitchFamily="34" charset="0"/>
                <a:cs typeface="Arial" pitchFamily="34" charset="0"/>
              </a:rPr>
              <a:t>Player, Multimedia, computador. </a:t>
            </a:r>
            <a:endParaRPr lang="es-PA" sz="2400" dirty="0">
              <a:latin typeface="Arial" pitchFamily="34" charset="0"/>
              <a:cs typeface="Arial" pitchFamily="34" charset="0"/>
            </a:endParaRPr>
          </a:p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>
                <a:latin typeface="Arial" pitchFamily="34" charset="0"/>
                <a:cs typeface="Arial" pitchFamily="34" charset="0"/>
              </a:rPr>
              <a:t>Tiempo: Cuatro sesiones de 40 min.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>
                <a:latin typeface="Arial" pitchFamily="34" charset="0"/>
                <a:cs typeface="Arial" pitchFamily="34" charset="0"/>
              </a:rPr>
              <a:t>Fuentes de consulta: Google, Bing, </a:t>
            </a:r>
            <a:r>
              <a:rPr lang="es-PA" sz="2400" dirty="0" smtClean="0">
                <a:latin typeface="Arial" pitchFamily="34" charset="0"/>
                <a:cs typeface="Arial" pitchFamily="34" charset="0"/>
              </a:rPr>
              <a:t>YouTube</a:t>
            </a:r>
            <a:r>
              <a:rPr lang="es-PA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>
                <a:latin typeface="Arial" pitchFamily="34" charset="0"/>
                <a:cs typeface="Arial" pitchFamily="34" charset="0"/>
              </a:rPr>
              <a:t>Ubicación en el programa de estudio: </a:t>
            </a:r>
            <a:r>
              <a:rPr lang="es-PA" sz="2400" dirty="0" smtClean="0">
                <a:latin typeface="Arial" pitchFamily="34" charset="0"/>
                <a:cs typeface="Arial" pitchFamily="34" charset="0"/>
              </a:rPr>
              <a:t>inyección de combustible </a:t>
            </a:r>
            <a:endParaRPr lang="es-PA" sz="2400" dirty="0">
              <a:latin typeface="Arial" pitchFamily="34" charset="0"/>
              <a:cs typeface="Arial" pitchFamily="34" charset="0"/>
            </a:endParaRPr>
          </a:p>
          <a:p>
            <a:pPr marL="536575" indent="-536575" algn="just">
              <a:buFont typeface="Wingdings" pitchFamily="2" charset="2"/>
              <a:buChar char="Ø"/>
            </a:pPr>
            <a:r>
              <a:rPr lang="es-PA" sz="2400" dirty="0">
                <a:latin typeface="Arial" pitchFamily="34" charset="0"/>
                <a:cs typeface="Arial" pitchFamily="34" charset="0"/>
              </a:rPr>
              <a:t>Palabras claves: Contaminación, ecología, conservación, emisiones</a:t>
            </a:r>
            <a:r>
              <a:rPr lang="es-PA" sz="2400" dirty="0" smtClean="0">
                <a:latin typeface="Arial" pitchFamily="34" charset="0"/>
                <a:cs typeface="Arial" pitchFamily="34" charset="0"/>
              </a:rPr>
              <a:t>, automotores</a:t>
            </a:r>
            <a:r>
              <a:rPr lang="es-PA" sz="2400" dirty="0">
                <a:latin typeface="Arial" pitchFamily="34" charset="0"/>
                <a:cs typeface="Arial" pitchFamily="34" charset="0"/>
              </a:rPr>
              <a:t>, reparación, ambiental.</a:t>
            </a:r>
          </a:p>
        </p:txBody>
      </p:sp>
      <p:pic>
        <p:nvPicPr>
          <p:cNvPr id="9218" name="Picture 2" descr="C:\Users\MMMMM\Desktop\GGIIFFFF\GIF0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05264"/>
            <a:ext cx="1524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432">
              <a:schemeClr val="accent5">
                <a:lumMod val="60000"/>
                <a:lumOff val="40000"/>
              </a:schemeClr>
            </a:gs>
            <a:gs pos="0">
              <a:srgbClr val="0070C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 numCol="2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PA" sz="1200" dirty="0" smtClean="0">
                <a:ea typeface="Calibri"/>
                <a:cs typeface="Times New Roman"/>
              </a:rPr>
              <a:t>IMÁGENES </a:t>
            </a:r>
            <a:endParaRPr lang="es-PA" sz="1200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www.soberania.org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3"/>
              </a:rPr>
              <a:t>www.aragonsostenible.blogia.com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4"/>
              </a:rPr>
              <a:t>www.motor.terra.es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5"/>
              </a:rPr>
              <a:t>www.taringa.net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6"/>
              </a:rPr>
              <a:t>www.tercelreference.com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7"/>
              </a:rPr>
              <a:t>WWW.miac.es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8"/>
              </a:rPr>
              <a:t>www.sabelotodo.org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9"/>
              </a:rPr>
              <a:t>www.testengineargentina.blogspot.com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0"/>
              </a:rPr>
              <a:t>www.lima.olx.com.pe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1"/>
              </a:rPr>
              <a:t>www.bogotacity.olx.com.co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2"/>
              </a:rPr>
              <a:t>www.barcelona.olx.com.ve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3"/>
              </a:rPr>
              <a:t>www.erenovable.com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4"/>
              </a:rPr>
              <a:t>www.red-des.org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www.ciudadaguascalientes.olx.com.mx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s-PA" sz="1200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buNone/>
            </a:pPr>
            <a:r>
              <a:rPr lang="es-PA" sz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Times New Roman"/>
              </a:rPr>
              <a:t>RUBISTAR</a:t>
            </a:r>
          </a:p>
          <a:p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indent="-228600">
              <a:buAutoNum type="arabicPeriod"/>
            </a:pPr>
            <a:r>
              <a:rPr lang="es-PA" sz="12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http</a:t>
            </a:r>
            <a:r>
              <a:rPr lang="es-PA" sz="1200" dirty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://</a:t>
            </a:r>
            <a:r>
              <a:rPr lang="es-PA" sz="12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rubistar.4teachers.org/index.php?ts=1314887691</a:t>
            </a:r>
            <a:endParaRPr lang="es-PA" sz="12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s-PA" sz="12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   </a:t>
            </a:r>
            <a:r>
              <a:rPr lang="es-PA" sz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Times New Roman"/>
              </a:rPr>
              <a:t>VIDEO</a:t>
            </a:r>
            <a:endParaRPr lang="es-PA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hhttp://www.youtube.com/watch?v=5pueS4qsHfYttp://</a:t>
            </a:r>
            <a:r>
              <a:rPr lang="es-PA" sz="1200" u="sng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www.banrepcultural.org/blaavirtual/ciencias/sena/mecanica/gas-preconversion-vehiculos/gaspre7.htm</a:t>
            </a:r>
            <a:endParaRPr lang="es-PA" sz="1200" u="sng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s-PA" sz="1200" dirty="0" smtClean="0">
                <a:solidFill>
                  <a:srgbClr val="050507"/>
                </a:solidFill>
                <a:latin typeface="Times New Roman"/>
                <a:ea typeface="Times New Roman"/>
              </a:rPr>
              <a:t>DOCUMENTOS</a:t>
            </a:r>
            <a:endParaRPr lang="es-PA" sz="1200" dirty="0">
              <a:solidFill>
                <a:srgbClr val="050507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http://sistemasauxiliaesdelmotor.blogspot.com/2009/11/sistemas-anticontaminantes-para-motores.html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http://grupos.emagister.com/ficheros/dspflashview?idFichero=30728</a:t>
            </a:r>
            <a:endParaRPr lang="es-PA" sz="12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s-PA" sz="1200" u="sng" dirty="0">
                <a:solidFill>
                  <a:srgbClr val="0070C0"/>
                </a:solidFill>
                <a:latin typeface="Times New Roman"/>
                <a:ea typeface="Times New Roman"/>
                <a:hlinkClick r:id="rId20"/>
              </a:rPr>
              <a:t>file:///C:/Users/GRDD/Desktop/PROY.%20GREGORY/CONTAMINACION-ATMOSFERICA-GENERADA-POR-FUENTES-MOVILES-EN-BOGOTA.htm</a:t>
            </a:r>
            <a:r>
              <a:rPr lang="es-PA" sz="1200" dirty="0">
                <a:solidFill>
                  <a:srgbClr val="0070C0"/>
                </a:solidFill>
                <a:latin typeface="Times New Roman"/>
                <a:ea typeface="Times New Roman"/>
              </a:rPr>
              <a:t>  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s-PA" sz="12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buNone/>
            </a:pPr>
            <a:endParaRPr lang="es-PA" sz="1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FUENTES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395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chemeClr val="accent2">
                <a:lumMod val="60000"/>
                <a:lumOff val="4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745505" cy="3877815"/>
          </a:xfrm>
        </p:spPr>
        <p:txBody>
          <a:bodyPr/>
          <a:lstStyle/>
          <a:p>
            <a:endParaRPr lang="es-PA" dirty="0" smtClean="0"/>
          </a:p>
          <a:p>
            <a:endParaRPr lang="es-PA" dirty="0"/>
          </a:p>
          <a:p>
            <a:endParaRPr lang="es-PA" dirty="0" smtClean="0"/>
          </a:p>
        </p:txBody>
      </p:sp>
      <p:pic>
        <p:nvPicPr>
          <p:cNvPr id="10243" name="Picture 3" descr="C:\Users\MMMMM\Desktop\l2wwqh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001">
              <a:srgbClr val="E6E6E6"/>
            </a:gs>
            <a:gs pos="30000">
              <a:schemeClr val="accent5">
                <a:lumMod val="60000"/>
                <a:lumOff val="40000"/>
              </a:schemeClr>
            </a:gs>
            <a:gs pos="47000">
              <a:srgbClr val="E6E6E6"/>
            </a:gs>
            <a:gs pos="85001">
              <a:schemeClr val="tx2">
                <a:lumMod val="40000"/>
                <a:lumOff val="60000"/>
              </a:schemeClr>
            </a:gs>
            <a:gs pos="100000">
              <a:srgbClr val="E6E6E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En un viaje familiar a la ciudad capital a disfrutar de las maravillas de la afrodisíaca orbe citadina, visitamos la segunda etapa de la cinta costera, al pasear por los parques y jardines de la misma, los niños se quejaban de que le picaban los ojos, el fenómeno se acrecentaba cuando pasaba un auto cerca de nosotros, le comenté a mi esposa que era el escape de los autos el causante de la situación, los niños no soportaban el pesado aire que respirábamos y nos retiramos, cuando llegamos a Santiago me comentaron: que rico se respira aquí, no como allá en la capital; me realicé internamente la pregunta ¿podremos hacer algo para conservar saludable nuestro medio?</a:t>
            </a:r>
            <a:endParaRPr lang="es-P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4800" b="1" dirty="0" smtClean="0"/>
              <a:t>SITUACIÓN DE APRENDIZAJE</a:t>
            </a:r>
            <a:endParaRPr lang="es-PA" sz="4800" b="1" dirty="0"/>
          </a:p>
        </p:txBody>
      </p:sp>
      <p:pic>
        <p:nvPicPr>
          <p:cNvPr id="3074" name="Picture 2" descr="C:\Users\MMMMM\Desktop\GGIIFFFF\GIF08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32147" cy="8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7560840" cy="3701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A" dirty="0" smtClean="0"/>
          </a:p>
          <a:p>
            <a:pPr marL="0" indent="0" algn="just">
              <a:buNone/>
            </a:pPr>
            <a:endParaRPr lang="es-PA" sz="4800" dirty="0" smtClean="0"/>
          </a:p>
          <a:p>
            <a:pPr marL="0" indent="0" algn="ctr">
              <a:buNone/>
            </a:pPr>
            <a:r>
              <a:rPr lang="es-PA" sz="4800" dirty="0" smtClean="0"/>
              <a:t>¿Cómo podemos contribuir a disminuir la contaminación ambiental?</a:t>
            </a:r>
            <a:endParaRPr lang="es-PA" sz="4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sz="5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PREGUNTA GENERADORA</a:t>
            </a:r>
            <a:endParaRPr lang="es-PA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98" name="Picture 2" descr="C:\Users\MMMMM\Desktop\GGIIFFFF\GIF0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9822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72008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PA" sz="4400" dirty="0" smtClean="0"/>
          </a:p>
          <a:p>
            <a:pPr marL="0" indent="0" algn="just">
              <a:buNone/>
            </a:pPr>
            <a:endParaRPr lang="es-PA" sz="4400" dirty="0" smtClean="0"/>
          </a:p>
          <a:p>
            <a:pPr marL="0" indent="0" algn="just">
              <a:buNone/>
            </a:pPr>
            <a:r>
              <a:rPr lang="es-PA" sz="4400" dirty="0" smtClean="0"/>
              <a:t>Medición de las emisiones del escape de los automóviles en Santiago de Veraguas.</a:t>
            </a:r>
          </a:p>
          <a:p>
            <a:pPr marL="0" indent="0" algn="just">
              <a:buNone/>
            </a:pPr>
            <a:endParaRPr lang="es-PA" sz="4400" dirty="0" smtClean="0"/>
          </a:p>
          <a:p>
            <a:pPr marL="0" indent="0" algn="just">
              <a:buNone/>
            </a:pPr>
            <a:r>
              <a:rPr lang="es-PA" sz="4400" dirty="0" smtClean="0"/>
              <a:t> </a:t>
            </a:r>
            <a:endParaRPr lang="es-PA" sz="4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5400" dirty="0" smtClean="0">
                <a:solidFill>
                  <a:srgbClr val="FFFF00"/>
                </a:solidFill>
              </a:rPr>
              <a:t>PRODUCTO FINAL</a:t>
            </a:r>
            <a:endParaRPr lang="es-PA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2000">
              <a:srgbClr val="E6D78A"/>
            </a:gs>
            <a:gs pos="30000">
              <a:schemeClr val="tx2">
                <a:lumMod val="60000"/>
                <a:lumOff val="40000"/>
              </a:scheme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5"/>
            <a:ext cx="8496944" cy="504056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PA" sz="4600" i="1" dirty="0" smtClean="0"/>
              <a:t>¿Qué es contaminación automotriz?</a:t>
            </a:r>
          </a:p>
          <a:p>
            <a:pPr marL="0" indent="0" algn="ctr">
              <a:buNone/>
            </a:pPr>
            <a:endParaRPr lang="es-PA" sz="3600" i="1" dirty="0" smtClean="0"/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4400" i="1" dirty="0" smtClean="0">
                <a:latin typeface="Arial"/>
                <a:ea typeface="Times New Roman"/>
              </a:rPr>
              <a:t>Formen grupos de dos estudiantes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4400" i="1" dirty="0" smtClean="0">
                <a:latin typeface="Arial"/>
                <a:ea typeface="Times New Roman"/>
              </a:rPr>
              <a:t>Presencien </a:t>
            </a:r>
            <a:r>
              <a:rPr lang="es-PA" sz="4400" i="1" dirty="0">
                <a:latin typeface="Arial"/>
                <a:ea typeface="Times New Roman"/>
              </a:rPr>
              <a:t>clase teórica en Power Point con auxilio del multimedia.   </a:t>
            </a:r>
            <a:r>
              <a:rPr lang="es-PA" sz="4400" i="1" u="sng" dirty="0" smtClean="0">
                <a:solidFill>
                  <a:srgbClr val="0000FF"/>
                </a:solidFill>
                <a:latin typeface="Arial"/>
                <a:ea typeface="Times New Roman"/>
                <a:hlinkClick r:id="rId3" action="ppaction://hlinkpres?slideindex=1&amp;slidetitle="/>
              </a:rPr>
              <a:t>  </a:t>
            </a:r>
            <a:endParaRPr lang="es-PA" sz="4400" i="1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4400" i="1" dirty="0">
                <a:latin typeface="Arial"/>
                <a:ea typeface="Times New Roman"/>
              </a:rPr>
              <a:t>Observen imágenes de la contaminación ambiental ocasionada por los automotores.   </a:t>
            </a:r>
            <a:endParaRPr lang="es-PA" sz="4400" i="1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4400" i="1" dirty="0">
                <a:latin typeface="Arial"/>
                <a:ea typeface="Times New Roman"/>
              </a:rPr>
              <a:t>Confeccionen un informe con sus dudas, aprensiones y conclusiones sobre el tema estudiado. </a:t>
            </a:r>
            <a:endParaRPr lang="es-PA" sz="4400" i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s-PA" sz="4400" i="1" dirty="0" smtClean="0"/>
          </a:p>
          <a:p>
            <a:pPr marL="0" indent="0" algn="ctr">
              <a:buNone/>
            </a:pPr>
            <a:endParaRPr lang="es-PA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PA" sz="5400" dirty="0" smtClean="0"/>
              <a:t/>
            </a:r>
            <a:br>
              <a:rPr lang="es-PA" sz="5400" dirty="0" smtClean="0"/>
            </a:br>
            <a:r>
              <a:rPr lang="es-PA" sz="4000" dirty="0" smtClean="0"/>
              <a:t>ACTIVIDAD N</a:t>
            </a:r>
            <a:r>
              <a:rPr lang="es-PA" sz="4000" baseline="30000" dirty="0" smtClean="0"/>
              <a:t>0  </a:t>
            </a:r>
            <a:r>
              <a:rPr lang="es-PA" sz="4000" dirty="0"/>
              <a:t>1: INFORME</a:t>
            </a:r>
            <a:r>
              <a:rPr lang="es-PA" sz="5400" dirty="0" smtClean="0"/>
              <a:t>:</a:t>
            </a:r>
            <a:br>
              <a:rPr lang="es-PA" sz="5400" dirty="0" smtClean="0"/>
            </a:br>
            <a:r>
              <a:rPr lang="es-PA" sz="5400" dirty="0"/>
              <a:t/>
            </a:r>
            <a:br>
              <a:rPr lang="es-PA" sz="5400" dirty="0"/>
            </a:br>
            <a:endParaRPr lang="es-PA" sz="5400" dirty="0"/>
          </a:p>
        </p:txBody>
      </p:sp>
      <p:pic>
        <p:nvPicPr>
          <p:cNvPr id="5122" name="Picture 2" descr="C:\Users\MMMMM\Desktop\GGIIFFFF\GIF05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89240"/>
            <a:ext cx="17145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Objeto">
            <a:hlinkClick r:id="" action="ppaction://ole?verb=2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80176"/>
              </p:ext>
            </p:extLst>
          </p:nvPr>
        </p:nvGraphicFramePr>
        <p:xfrm>
          <a:off x="5582602" y="31409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resentación" showAsIcon="1" r:id="rId5" imgW="914400" imgH="771480" progId="PowerPoint.Show.12">
                  <p:embed/>
                </p:oleObj>
              </mc:Choice>
              <mc:Fallback>
                <p:oleObj name="Presentación" showAsIcon="1" r:id="rId5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2602" y="31409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48521"/>
              </p:ext>
            </p:extLst>
          </p:nvPr>
        </p:nvGraphicFramePr>
        <p:xfrm>
          <a:off x="8172400" y="41490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Objeto empaquetador del shell" showAsIcon="1" r:id="rId7" imgW="914400" imgH="771480" progId="Package">
                  <p:embed/>
                </p:oleObj>
              </mc:Choice>
              <mc:Fallback>
                <p:oleObj name="Objeto empaquetador del shell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72400" y="41490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50931"/>
              </p:ext>
            </p:extLst>
          </p:nvPr>
        </p:nvGraphicFramePr>
        <p:xfrm>
          <a:off x="2627784" y="56246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o" showAsIcon="1" r:id="rId9" imgW="914400" imgH="771480" progId="Word.Document.12">
                  <p:embed/>
                </p:oleObj>
              </mc:Choice>
              <mc:Fallback>
                <p:oleObj name="Documento" showAsIcon="1" r:id="rId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7784" y="56246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4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74170">
              <a:srgbClr val="AA4922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543274"/>
              </p:ext>
            </p:extLst>
          </p:nvPr>
        </p:nvGraphicFramePr>
        <p:xfrm>
          <a:off x="827584" y="2852936"/>
          <a:ext cx="7704856" cy="3096344"/>
        </p:xfrm>
        <a:graphic>
          <a:graphicData uri="http://schemas.openxmlformats.org/drawingml/2006/table">
            <a:tbl>
              <a:tblPr firstRow="1" firstCol="1" bandRow="1" bandCol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6541262"/>
                <a:gridCol w="638335"/>
                <a:gridCol w="525259"/>
              </a:tblGrid>
              <a:tr h="481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CRITERIOS    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SI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NO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4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Plantea las ideas de forma congruente y ordenada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2.  El </a:t>
                      </a:r>
                      <a:r>
                        <a:rPr lang="es-MX" sz="1800" dirty="0">
                          <a:effectLst/>
                        </a:rPr>
                        <a:t>contenido se relaciona con el tema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63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s-MX" sz="1800" dirty="0" smtClean="0">
                          <a:effectLst/>
                        </a:rPr>
                        <a:t>Entrega </a:t>
                      </a:r>
                      <a:r>
                        <a:rPr lang="es-MX" sz="1800" dirty="0">
                          <a:effectLst/>
                        </a:rPr>
                        <a:t>el informe de manera limpia, ordenada </a:t>
                      </a:r>
                      <a:r>
                        <a:rPr lang="es-MX" sz="1800" dirty="0" smtClean="0">
                          <a:effectLst/>
                        </a:rPr>
                        <a:t>y</a:t>
                      </a:r>
                      <a:r>
                        <a:rPr lang="es-MX" sz="1800" baseline="0" dirty="0" smtClean="0">
                          <a:effectLst/>
                        </a:rPr>
                        <a:t> </a:t>
                      </a:r>
                      <a:r>
                        <a:rPr lang="es-MX" sz="1800" dirty="0" smtClean="0">
                          <a:effectLst/>
                        </a:rPr>
                        <a:t>nítida.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4.  Entrega </a:t>
                      </a:r>
                      <a:r>
                        <a:rPr lang="es-MX" sz="1800" dirty="0">
                          <a:effectLst/>
                        </a:rPr>
                        <a:t>su informe sin errores ortográficos.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5.  Puntualidad </a:t>
                      </a:r>
                      <a:r>
                        <a:rPr lang="es-MX" sz="1800" dirty="0">
                          <a:effectLst/>
                        </a:rPr>
                        <a:t>en la fecha de entrega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LISTA DE VERIFICACIÓN N°1: INFORME</a:t>
            </a:r>
            <a:endParaRPr lang="es-PA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MMMMM\Desktop\GGIIFFFF\GIF0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6732"/>
            <a:ext cx="1152128" cy="6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43000">
              <a:srgbClr val="BD922A"/>
            </a:gs>
            <a:gs pos="63000">
              <a:srgbClr val="FBE4AE"/>
            </a:gs>
            <a:gs pos="67000">
              <a:srgbClr val="BD922A"/>
            </a:gs>
            <a:gs pos="27910">
              <a:schemeClr val="tx2">
                <a:lumMod val="40000"/>
                <a:lumOff val="60000"/>
              </a:schemeClr>
            </a:gs>
            <a:gs pos="54000">
              <a:schemeClr val="bg2">
                <a:lumMod val="50000"/>
              </a:schemeClr>
            </a:gs>
            <a:gs pos="88000">
              <a:schemeClr val="tx2">
                <a:lumMod val="40000"/>
                <a:lumOff val="60000"/>
              </a:schemeClr>
            </a:gs>
            <a:gs pos="100000">
              <a:srgbClr val="FAE3B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8175" y="1052736"/>
            <a:ext cx="8568951" cy="554461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s-PA" sz="4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PA" sz="4000" dirty="0" smtClean="0">
                <a:latin typeface="Arial" pitchFamily="34" charset="0"/>
                <a:cs typeface="Arial" pitchFamily="34" charset="0"/>
              </a:rPr>
              <a:t>¿Cómo cuidar el medio y la contaminación automotriz?</a:t>
            </a:r>
          </a:p>
          <a:p>
            <a:pPr marL="0" indent="0">
              <a:buNone/>
            </a:pPr>
            <a:endParaRPr lang="es-PA" sz="4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2800" dirty="0">
                <a:latin typeface="Arial"/>
                <a:ea typeface="Times New Roman"/>
              </a:rPr>
              <a:t>Convoquen los miembros del grupo.</a:t>
            </a:r>
            <a:endParaRPr lang="es-PA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PA" sz="2800" dirty="0">
                <a:latin typeface="Arial"/>
                <a:ea typeface="Times New Roman"/>
              </a:rPr>
              <a:t>Observen </a:t>
            </a:r>
            <a:r>
              <a:rPr lang="es-PA" sz="2800" dirty="0" smtClean="0">
                <a:latin typeface="Arial"/>
                <a:ea typeface="Times New Roman"/>
              </a:rPr>
              <a:t>un video </a:t>
            </a:r>
            <a:r>
              <a:rPr lang="es-PA" sz="2800" dirty="0">
                <a:latin typeface="Arial"/>
                <a:ea typeface="Times New Roman"/>
              </a:rPr>
              <a:t>sobre las consecuencias de la contaminación </a:t>
            </a:r>
            <a:r>
              <a:rPr lang="es-PA" sz="2800" dirty="0" smtClean="0">
                <a:latin typeface="Arial"/>
                <a:ea typeface="Times New Roman"/>
              </a:rPr>
              <a:t>ambiental  </a:t>
            </a:r>
            <a:r>
              <a:rPr lang="es-PA" sz="2800" dirty="0">
                <a:latin typeface="Arial"/>
                <a:ea typeface="Times New Roman"/>
              </a:rPr>
              <a:t>originada por los </a:t>
            </a:r>
            <a:r>
              <a:rPr lang="es-PA" sz="2800" dirty="0" smtClean="0">
                <a:latin typeface="Arial"/>
                <a:ea typeface="Times New Roman"/>
              </a:rPr>
              <a:t>automotores . </a:t>
            </a:r>
            <a:r>
              <a:rPr lang="es-PA" sz="2800" i="1" dirty="0" smtClean="0">
                <a:latin typeface="Arial"/>
                <a:ea typeface="Times New Roman"/>
              </a:rPr>
              <a:t>Puedes </a:t>
            </a:r>
            <a:r>
              <a:rPr lang="es-PA" sz="2800" i="1" dirty="0">
                <a:latin typeface="Arial"/>
                <a:ea typeface="Times New Roman"/>
              </a:rPr>
              <a:t> </a:t>
            </a:r>
            <a:r>
              <a:rPr lang="es-PA" sz="2800" i="1" dirty="0" smtClean="0">
                <a:latin typeface="Arial"/>
                <a:ea typeface="Times New Roman"/>
              </a:rPr>
              <a:t>dar clic sobre el siguientes link</a:t>
            </a:r>
            <a:r>
              <a:rPr lang="es-PA" sz="2800" dirty="0" smtClean="0">
                <a:latin typeface="Arial"/>
                <a:ea typeface="Times New Roman"/>
              </a:rPr>
              <a:t>:</a:t>
            </a:r>
            <a:r>
              <a:rPr lang="es-PA" sz="2800" i="1" u="sng" dirty="0" smtClean="0">
                <a:solidFill>
                  <a:srgbClr val="0000FF"/>
                </a:solidFill>
                <a:latin typeface="Arial"/>
                <a:ea typeface="Times New Roman"/>
              </a:rPr>
              <a:t>    </a:t>
            </a:r>
            <a:r>
              <a:rPr lang="es-ES" sz="2800" dirty="0">
                <a:latin typeface="Tahoma"/>
                <a:ea typeface="Times New Roman"/>
                <a:cs typeface="Times New Roman"/>
                <a:hlinkClick r:id="rId3"/>
              </a:rPr>
              <a:t>http://</a:t>
            </a:r>
            <a:r>
              <a:rPr lang="es-ES" sz="2800" dirty="0" smtClean="0">
                <a:latin typeface="Tahoma"/>
                <a:ea typeface="Times New Roman"/>
                <a:cs typeface="Times New Roman"/>
                <a:hlinkClick r:id="rId3"/>
              </a:rPr>
              <a:t>www.youtube.com/watch?v=5pueS4qsHfY</a:t>
            </a:r>
            <a:endParaRPr lang="es-ES" sz="2800" dirty="0" smtClean="0">
              <a:latin typeface="Tahoma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PA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2800" dirty="0">
                <a:latin typeface="Arial"/>
                <a:ea typeface="Times New Roman"/>
              </a:rPr>
              <a:t>Realicen preguntas sobre el tema, exponiendo sus aprensiones e inquietudes.</a:t>
            </a:r>
            <a:endParaRPr lang="es-PA" sz="2800" dirty="0">
              <a:latin typeface="Times New Roman"/>
              <a:ea typeface="Times New Roman"/>
            </a:endParaRPr>
          </a:p>
          <a:p>
            <a:pPr lvl="0" algn="just">
              <a:buFont typeface="Wingdings"/>
              <a:buChar char=""/>
            </a:pPr>
            <a:r>
              <a:rPr lang="es-PA" sz="2800" dirty="0">
                <a:latin typeface="Arial"/>
                <a:ea typeface="Times New Roman"/>
              </a:rPr>
              <a:t>Lean documentos sobre los sistemas de control de emisiones de los automóviles</a:t>
            </a:r>
            <a:r>
              <a:rPr lang="es-PA" sz="2800" dirty="0" smtClean="0">
                <a:latin typeface="Arial"/>
                <a:ea typeface="Times New Roman"/>
              </a:rPr>
              <a:t>.</a:t>
            </a:r>
          </a:p>
          <a:p>
            <a:pPr marL="0" lvl="0" indent="0" algn="just">
              <a:buNone/>
            </a:pPr>
            <a:r>
              <a:rPr lang="es-PA" sz="2800" dirty="0" smtClean="0">
                <a:latin typeface="Arial"/>
                <a:ea typeface="Times New Roman"/>
              </a:rPr>
              <a:t> </a:t>
            </a:r>
            <a:r>
              <a:rPr lang="es-PA" sz="2800" i="1" u="sng" dirty="0" smtClean="0">
                <a:solidFill>
                  <a:srgbClr val="0000FF"/>
                </a:solidFill>
                <a:latin typeface="Arial"/>
                <a:ea typeface="Times New Roman"/>
                <a:hlinkClick r:id="rId4" action="ppaction://hlinkfile"/>
              </a:rPr>
              <a:t>  </a:t>
            </a:r>
            <a:endParaRPr lang="es-PA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2800" dirty="0">
                <a:latin typeface="Arial"/>
                <a:ea typeface="Times New Roman"/>
              </a:rPr>
              <a:t>Propongan situaciones para disminuir la contaminación ocasionada por los automóviles.</a:t>
            </a:r>
            <a:endParaRPr lang="es-PA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s-PA" sz="2800" dirty="0">
                <a:latin typeface="Arial"/>
                <a:ea typeface="Times New Roman"/>
              </a:rPr>
              <a:t>Confeccionen un mapa conceptual sobre la incidencia del escape automotriz con la contaminación ambiental y las formas para evitarlas.  </a:t>
            </a:r>
            <a:r>
              <a:rPr lang="es-PA" sz="2800" i="1" dirty="0">
                <a:latin typeface="Arial"/>
                <a:ea typeface="Times New Roman"/>
              </a:rPr>
              <a:t>Leer documento sobre mapas </a:t>
            </a:r>
            <a:r>
              <a:rPr lang="es-PA" sz="2800" i="1" dirty="0" smtClean="0">
                <a:latin typeface="Arial"/>
                <a:ea typeface="Times New Roman"/>
              </a:rPr>
              <a:t>conceptuales </a:t>
            </a:r>
            <a:r>
              <a:rPr lang="es-MX" sz="2800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es-PA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s-PA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b="1" dirty="0" smtClean="0"/>
              <a:t/>
            </a:r>
            <a:br>
              <a:rPr lang="es-MX" sz="3100" b="1" dirty="0" smtClean="0"/>
            </a:br>
            <a:r>
              <a:rPr lang="es-MX" sz="3100" b="1" dirty="0"/>
              <a:t/>
            </a:r>
            <a:br>
              <a:rPr lang="es-MX" sz="3100" b="1" dirty="0"/>
            </a:br>
            <a:r>
              <a:rPr lang="es-MX" sz="3100" b="1" dirty="0" smtClean="0"/>
              <a:t>ACTIVIDAD </a:t>
            </a:r>
            <a:r>
              <a:rPr lang="es-MX" sz="3100" b="1" dirty="0"/>
              <a:t>Nº  2 </a:t>
            </a:r>
            <a:r>
              <a:rPr lang="es-MX" sz="3100" b="1" dirty="0" smtClean="0"/>
              <a:t>: MAPA </a:t>
            </a:r>
            <a:r>
              <a:rPr lang="es-MX" sz="3100" b="1" dirty="0"/>
              <a:t>CONCEPTUAL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7170" name="Picture 2" descr="C:\Users\MMMMM\Desktop\GGIIFFFF\GIF02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15" y="6051798"/>
            <a:ext cx="14287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64102"/>
              </p:ext>
            </p:extLst>
          </p:nvPr>
        </p:nvGraphicFramePr>
        <p:xfrm>
          <a:off x="2123728" y="43651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o" showAsIcon="1" r:id="rId6" imgW="914400" imgH="771480" progId="Word.Document.12">
                  <p:embed/>
                </p:oleObj>
              </mc:Choice>
              <mc:Fallback>
                <p:oleObj name="Documento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728" y="436510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42082"/>
              </p:ext>
            </p:extLst>
          </p:nvPr>
        </p:nvGraphicFramePr>
        <p:xfrm>
          <a:off x="3203848" y="43651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Objeto empaquetador del shell" showAsIcon="1" r:id="rId8" imgW="914400" imgH="771480" progId="Package">
                  <p:embed/>
                </p:oleObj>
              </mc:Choice>
              <mc:Fallback>
                <p:oleObj name="Objeto empaquetador del shell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3848" y="436510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75637"/>
              </p:ext>
            </p:extLst>
          </p:nvPr>
        </p:nvGraphicFramePr>
        <p:xfrm>
          <a:off x="3779912" y="6108949"/>
          <a:ext cx="914400" cy="63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Objeto empaquetador del shell" showAsIcon="1" r:id="rId10" imgW="914400" imgH="771480" progId="Package">
                  <p:embed/>
                </p:oleObj>
              </mc:Choice>
              <mc:Fallback>
                <p:oleObj name="Objeto empaquetador del shell" showAsIcon="1" r:id="rId10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9912" y="6108949"/>
                        <a:ext cx="914400" cy="632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9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08696"/>
              </p:ext>
            </p:extLst>
          </p:nvPr>
        </p:nvGraphicFramePr>
        <p:xfrm>
          <a:off x="1115616" y="2636910"/>
          <a:ext cx="7488831" cy="3528396"/>
        </p:xfrm>
        <a:graphic>
          <a:graphicData uri="http://schemas.openxmlformats.org/drawingml/2006/table">
            <a:tbl>
              <a:tblPr firstRow="1" firstCol="1" bandRow="1" bandCol="1">
                <a:tableStyleId>{284E427A-3D55-4303-BF80-6455036E1DE7}</a:tableStyleId>
              </a:tblPr>
              <a:tblGrid>
                <a:gridCol w="5823605"/>
                <a:gridCol w="663904"/>
                <a:gridCol w="1001322"/>
              </a:tblGrid>
              <a:tr h="4410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>
                          <a:effectLst/>
                        </a:rPr>
                        <a:t>CRITERIOS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SI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NO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5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PA" sz="1800" dirty="0">
                          <a:effectLst/>
                        </a:rPr>
                        <a:t>Puntualidad de entrega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s-ES_tradnl" sz="1800" dirty="0" smtClean="0">
                          <a:effectLst/>
                        </a:rPr>
                        <a:t>Contiene </a:t>
                      </a:r>
                      <a:r>
                        <a:rPr lang="es-ES_tradnl" sz="1800" dirty="0">
                          <a:effectLst/>
                        </a:rPr>
                        <a:t>toda la información solicitada </a:t>
                      </a:r>
                      <a:r>
                        <a:rPr lang="es-ES_tradnl" sz="1800" dirty="0" smtClean="0">
                          <a:effectLst/>
                        </a:rPr>
                        <a:t>   (</a:t>
                      </a:r>
                      <a:r>
                        <a:rPr lang="es-ES_tradnl" sz="1800" dirty="0">
                          <a:effectLst/>
                        </a:rPr>
                        <a:t>principal y secundaria)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marL="361950" lvl="0" indent="-3619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s-MX" sz="1800" dirty="0" smtClean="0">
                          <a:effectLst/>
                        </a:rPr>
                        <a:t>Relaciona </a:t>
                      </a:r>
                      <a:r>
                        <a:rPr lang="es-MX" sz="1800" dirty="0">
                          <a:effectLst/>
                        </a:rPr>
                        <a:t>adecuadamente conceptos </a:t>
                      </a:r>
                      <a:r>
                        <a:rPr lang="es-MX" sz="1800" baseline="0" dirty="0" smtClean="0">
                          <a:effectLst/>
                        </a:rPr>
                        <a:t>                     </a:t>
                      </a:r>
                      <a:r>
                        <a:rPr lang="es-MX" sz="1800" dirty="0" smtClean="0">
                          <a:effectLst/>
                        </a:rPr>
                        <a:t>con</a:t>
                      </a:r>
                      <a:r>
                        <a:rPr lang="es-MX" sz="1800" baseline="0" dirty="0" smtClean="0">
                          <a:effectLst/>
                        </a:rPr>
                        <a:t> </a:t>
                      </a:r>
                      <a:r>
                        <a:rPr lang="es-MX" sz="1800" dirty="0" smtClean="0">
                          <a:effectLst/>
                        </a:rPr>
                        <a:t>enlaces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5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4.   Propone </a:t>
                      </a:r>
                      <a:r>
                        <a:rPr lang="es-MX" sz="1800" dirty="0">
                          <a:effectLst/>
                        </a:rPr>
                        <a:t>ideas innovadoras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5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effectLst/>
                        </a:rPr>
                        <a:t>5.   Sustentación </a:t>
                      </a:r>
                      <a:r>
                        <a:rPr lang="es-MX" sz="1800" dirty="0">
                          <a:effectLst/>
                        </a:rPr>
                        <a:t>del tema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Lista de verificación Nº 2: </a:t>
            </a: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>MAPA CONCEPTUAL</a:t>
            </a:r>
            <a:endParaRPr lang="es-PA" dirty="0"/>
          </a:p>
        </p:txBody>
      </p:sp>
      <p:pic>
        <p:nvPicPr>
          <p:cNvPr id="8194" name="Picture 2" descr="C:\Users\MMMMM\Desktop\GGIIFFFF\GIF0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7" y="2100159"/>
            <a:ext cx="12382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432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>
            <a:normAutofit lnSpcReduction="10000"/>
          </a:bodyPr>
          <a:lstStyle/>
          <a:p>
            <a:pPr marL="128270" marR="111125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2400" dirty="0" smtClean="0">
                <a:latin typeface="Arial"/>
                <a:ea typeface="Times New Roman"/>
              </a:rPr>
              <a:t>¿Qué  tan seguido realizan los propietarios de autos el mantenimiento adecuado para evitar que contaminen el ambiente?  </a:t>
            </a:r>
          </a:p>
          <a:p>
            <a:pPr marR="111125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Times New Roman"/>
              </a:rPr>
              <a:t>Convoquen los miembros del grupo.</a:t>
            </a:r>
            <a:endParaRPr lang="es-PA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Times New Roman"/>
            </a:endParaRPr>
          </a:p>
          <a:p>
            <a:pPr marR="111125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Times New Roman"/>
              </a:rPr>
              <a:t>Observen un ejemplo de encuesta.  </a:t>
            </a:r>
            <a:r>
              <a:rPr lang="es-PA" sz="2400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Times New Roman"/>
                <a:hlinkClick r:id="rId3" action="ppaction://hlinkfile"/>
              </a:rPr>
              <a:t> </a:t>
            </a:r>
            <a:endParaRPr lang="es-PA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Times New Roman"/>
            </a:endParaRPr>
          </a:p>
          <a:p>
            <a:pPr marR="111125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Times New Roman"/>
              </a:rPr>
              <a:t>Realicen una encuesta  en la calle para saber la frecuencia del mantenimiento de los autos en Santiago.  </a:t>
            </a:r>
            <a:endParaRPr lang="es-PA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Times New Roman"/>
            </a:endParaRPr>
          </a:p>
          <a:p>
            <a:pPr marR="111125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Times New Roman"/>
              </a:rPr>
              <a:t>Expliquen al propietario, la importancia del correcto ajuste de sus máquinas para evitar que contaminen.</a:t>
            </a:r>
            <a:endParaRPr lang="es-PA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Times New Roman"/>
            </a:endParaRPr>
          </a:p>
          <a:p>
            <a:pPr algn="just">
              <a:buFont typeface="Wingdings" pitchFamily="2" charset="2"/>
              <a:buChar char="Ø"/>
            </a:pPr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Times New Roman"/>
              </a:rPr>
              <a:t>Recaben toda la información para su posterior análisis</a:t>
            </a:r>
            <a:endParaRPr lang="es-PA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endParaRPr lang="es-P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122" name="Picture 2" descr="C:\Users\MMMMM\Desktop\Nueva carpeta\cr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28" y="5805264"/>
            <a:ext cx="15049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476672"/>
            <a:ext cx="822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/>
                <a:ea typeface="Times New Roman"/>
              </a:rPr>
              <a:t>ACTIVIDAD Nº 3: ENCUESTA</a:t>
            </a:r>
          </a:p>
          <a:p>
            <a:endParaRPr lang="es-PA" dirty="0"/>
          </a:p>
        </p:txBody>
      </p:sp>
      <p:graphicFrame>
        <p:nvGraphicFramePr>
          <p:cNvPr id="4" name="3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23949"/>
              </p:ext>
            </p:extLst>
          </p:nvPr>
        </p:nvGraphicFramePr>
        <p:xfrm>
          <a:off x="5436096" y="27809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Documento" showAsIcon="1" r:id="rId5" imgW="914400" imgH="771480" progId="Word.Document.12">
                  <p:embed/>
                </p:oleObj>
              </mc:Choice>
              <mc:Fallback>
                <p:oleObj name="Documento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6096" y="27809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636824"/>
              </p:ext>
            </p:extLst>
          </p:nvPr>
        </p:nvGraphicFramePr>
        <p:xfrm>
          <a:off x="8241819" y="3861048"/>
          <a:ext cx="914400" cy="69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o" showAsIcon="1" r:id="rId7" imgW="914400" imgH="771480" progId="Word.Document.12">
                  <p:embed/>
                </p:oleObj>
              </mc:Choice>
              <mc:Fallback>
                <p:oleObj name="Documento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1819" y="3861048"/>
                        <a:ext cx="914400" cy="699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9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618</TotalTime>
  <Words>1304</Words>
  <Application>Microsoft Office PowerPoint</Application>
  <PresentationFormat>Presentación en pantalla (4:3)</PresentationFormat>
  <Paragraphs>188</Paragraphs>
  <Slides>16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Cartoné</vt:lpstr>
      <vt:lpstr>Presentación de Microsoft PowerPoint</vt:lpstr>
      <vt:lpstr>Paquete</vt:lpstr>
      <vt:lpstr>Documento de Microsoft Word</vt:lpstr>
      <vt:lpstr>Objeto empaquetador del shell</vt:lpstr>
      <vt:lpstr> TÍTULO: LA CONTAMINACIÓN       AMBIENTAL AUTOMOTRIZ</vt:lpstr>
      <vt:lpstr>SITUACIÓN DE APRENDIZAJE</vt:lpstr>
      <vt:lpstr>PREGUNTA GENERADORA</vt:lpstr>
      <vt:lpstr>PRODUCTO FINAL</vt:lpstr>
      <vt:lpstr> ACTIVIDAD N0  1: INFORME:  </vt:lpstr>
      <vt:lpstr>LISTA DE VERIFICACIÓN N°1: INFORME</vt:lpstr>
      <vt:lpstr>  ACTIVIDAD Nº  2 : MAPA CONCEPTUAL </vt:lpstr>
      <vt:lpstr>Lista de verificación Nº 2:  MAPA CONCEPTUAL</vt:lpstr>
      <vt:lpstr>Presentación de PowerPoint</vt:lpstr>
      <vt:lpstr>LISTA DE VERIFICACIÓN Nº  3: ENCUESTA</vt:lpstr>
      <vt:lpstr>LINEAMIENTOS PARA EL PRODUCTO FINAL</vt:lpstr>
      <vt:lpstr>RÚBRICA</vt:lpstr>
      <vt:lpstr>FICHA TÉCNICA</vt:lpstr>
      <vt:lpstr>Presentación de PowerPoint</vt:lpstr>
      <vt:lpstr>FUENTES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PROFESIONAL Y TÉCNICO DE VERAGUAS</dc:title>
  <dc:creator>MMMMM</dc:creator>
  <cp:lastModifiedBy>meduca</cp:lastModifiedBy>
  <cp:revision>52</cp:revision>
  <dcterms:created xsi:type="dcterms:W3CDTF">2011-09-01T16:35:44Z</dcterms:created>
  <dcterms:modified xsi:type="dcterms:W3CDTF">2012-10-01T19:42:56Z</dcterms:modified>
</cp:coreProperties>
</file>