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62CD07-42BE-4CDD-939E-EF55A7323BB3}" type="datetimeFigureOut">
              <a:rPr lang="es-PA" smtClean="0"/>
              <a:t>10/10/2012</a:t>
            </a:fld>
            <a:endParaRPr lang="es-P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E3AD-E107-4898-BF7E-5D59E38890A8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periodicoverde.com/" TargetMode="External"/><Relationship Id="rId13" Type="http://schemas.openxmlformats.org/officeDocument/2006/relationships/hyperlink" Target="http://www.ecofield.com.ar/" TargetMode="External"/><Relationship Id="rId18" Type="http://schemas.openxmlformats.org/officeDocument/2006/relationships/hyperlink" Target="http://www.altetlliure.wordpress.com/" TargetMode="External"/><Relationship Id="rId3" Type="http://schemas.openxmlformats.org/officeDocument/2006/relationships/hyperlink" Target="http://www.monografias.com/trabajos/contamacus/contamacus.shtml" TargetMode="External"/><Relationship Id="rId21" Type="http://schemas.openxmlformats.org/officeDocument/2006/relationships/hyperlink" Target="http://www.youtube.com/watch?v=0L8yCGC9bJo" TargetMode="External"/><Relationship Id="rId7" Type="http://schemas.openxmlformats.org/officeDocument/2006/relationships/hyperlink" Target="http://www.prensa.com/" TargetMode="External"/><Relationship Id="rId12" Type="http://schemas.openxmlformats.org/officeDocument/2006/relationships/hyperlink" Target="http://www.amollerussa.net/" TargetMode="External"/><Relationship Id="rId17" Type="http://schemas.openxmlformats.org/officeDocument/2006/relationships/hyperlink" Target="http://www.es.dreamstime.com/" TargetMode="External"/><Relationship Id="rId2" Type="http://schemas.openxmlformats.org/officeDocument/2006/relationships/hyperlink" Target="http://es.wikipedia.org/wiki/Ruido_(sonido)" TargetMode="External"/><Relationship Id="rId16" Type="http://schemas.openxmlformats.org/officeDocument/2006/relationships/hyperlink" Target="http://www.10.ava.es/" TargetMode="External"/><Relationship Id="rId20" Type="http://schemas.openxmlformats.org/officeDocument/2006/relationships/hyperlink" Target="http://www.taringa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bistar.4teachers.org/index.php?ts=1313006518" TargetMode="External"/><Relationship Id="rId11" Type="http://schemas.openxmlformats.org/officeDocument/2006/relationships/hyperlink" Target="http://www.solaring.cl/" TargetMode="External"/><Relationship Id="rId5" Type="http://schemas.openxmlformats.org/officeDocument/2006/relationships/hyperlink" Target="http://www.cecu.es/noticias/ANEXO.pdf" TargetMode="External"/><Relationship Id="rId15" Type="http://schemas.openxmlformats.org/officeDocument/2006/relationships/hyperlink" Target="http://www.ac&#250;stica.net/" TargetMode="External"/><Relationship Id="rId10" Type="http://schemas.openxmlformats.org/officeDocument/2006/relationships/hyperlink" Target="http://www.veranocientifico2005.tripod.com/" TargetMode="External"/><Relationship Id="rId19" Type="http://schemas.openxmlformats.org/officeDocument/2006/relationships/hyperlink" Target="http://www.belt.es/" TargetMode="External"/><Relationship Id="rId4" Type="http://schemas.openxmlformats.org/officeDocument/2006/relationships/hyperlink" Target="http://www.juristas-ruidos.org/Documentacion/Ruido_efectos.pdf" TargetMode="External"/><Relationship Id="rId9" Type="http://schemas.openxmlformats.org/officeDocument/2006/relationships/hyperlink" Target="http://www.mcarmenfer.wordpress.com/" TargetMode="External"/><Relationship Id="rId14" Type="http://schemas.openxmlformats.org/officeDocument/2006/relationships/hyperlink" Target="http://www.musicameruelo.wordpress.com/" TargetMode="External"/><Relationship Id="rId22" Type="http://schemas.openxmlformats.org/officeDocument/2006/relationships/hyperlink" Target="http://www.youtube.com/watch?v=VeghPw90vfw&amp;feature=relat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e_Microsoft_Word2.docx"/><Relationship Id="rId3" Type="http://schemas.openxmlformats.org/officeDocument/2006/relationships/hyperlink" Target="http://www.youtube.com/watch?v=0L8yCGC9bJo" TargetMode="Externa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package" Target="../embeddings/Documento_de_Microsoft_Word1.docx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package" Target="../embeddings/Documento_de_Microsoft_Word4.docx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e_Microsoft_Word7.docx"/><Relationship Id="rId3" Type="http://schemas.openxmlformats.org/officeDocument/2006/relationships/hyperlink" Target="http://www.youtube.com/watch?v=VeghPw90vfw&amp;feature=related" TargetMode="Externa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Documento_de_Microsoft_Word6.docx"/><Relationship Id="rId5" Type="http://schemas.openxmlformats.org/officeDocument/2006/relationships/image" Target="../media/image10.wmf"/><Relationship Id="rId4" Type="http://schemas.openxmlformats.org/officeDocument/2006/relationships/package" Target="../embeddings/Documento_de_Microsoft_Word5.docx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1470025"/>
          </a:xfrm>
        </p:spPr>
        <p:txBody>
          <a:bodyPr>
            <a:noAutofit/>
          </a:bodyPr>
          <a:lstStyle/>
          <a:p>
            <a:pPr algn="ctr"/>
            <a:r>
              <a:rPr lang="es-MX" sz="6000" dirty="0">
                <a:solidFill>
                  <a:schemeClr val="bg1"/>
                </a:solidFill>
              </a:rPr>
              <a:t>Ruido, tan invisible </a:t>
            </a:r>
            <a:r>
              <a:rPr lang="es-MX" sz="6000" dirty="0" smtClean="0">
                <a:solidFill>
                  <a:schemeClr val="bg1"/>
                </a:solidFill>
              </a:rPr>
              <a:t>y contaminante.</a:t>
            </a:r>
            <a:endParaRPr lang="es-PA" sz="60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5046697" cy="1752600"/>
          </a:xfrm>
        </p:spPr>
        <p:txBody>
          <a:bodyPr>
            <a:no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</a:rPr>
              <a:t>Autor: </a:t>
            </a:r>
            <a:r>
              <a:rPr lang="es-MX" sz="3600" dirty="0" smtClean="0">
                <a:solidFill>
                  <a:schemeClr val="bg1"/>
                </a:solidFill>
              </a:rPr>
              <a:t>Anulfo F</a:t>
            </a:r>
            <a:r>
              <a:rPr lang="es-MX" sz="3600" dirty="0">
                <a:solidFill>
                  <a:schemeClr val="bg1"/>
                </a:solidFill>
              </a:rPr>
              <a:t>. Godinez </a:t>
            </a:r>
            <a:endParaRPr lang="es-PA" sz="3600" dirty="0">
              <a:solidFill>
                <a:schemeClr val="bg1"/>
              </a:solidFill>
            </a:endParaRPr>
          </a:p>
          <a:p>
            <a:pPr algn="l"/>
            <a:r>
              <a:rPr lang="es-PA" sz="3600" dirty="0" smtClean="0">
                <a:solidFill>
                  <a:schemeClr val="bg1"/>
                </a:solidFill>
              </a:rPr>
              <a:t>Nivel: </a:t>
            </a:r>
            <a:r>
              <a:rPr lang="es-PA" sz="4400" dirty="0" smtClean="0">
                <a:solidFill>
                  <a:schemeClr val="bg1"/>
                </a:solidFill>
              </a:rPr>
              <a:t>12°</a:t>
            </a:r>
            <a:endParaRPr lang="es-PA" sz="36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" b="97105" l="2500" r="9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4" r="2924"/>
          <a:stretch/>
        </p:blipFill>
        <p:spPr>
          <a:xfrm>
            <a:off x="5514242" y="2996952"/>
            <a:ext cx="2753118" cy="27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ano-john lennon-iimagine2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C 0.06893 -2.59259E-6 0.125 0.04769 0.125 0.10648 C 0.125 0.16505 0.06893 0.21297 -4.16667E-6 0.21297 C -0.06892 0.21297 -0.125 0.16505 -0.125 0.10648 C -0.125 0.04769 -0.06892 -2.59259E-6 -4.16667E-6 -2.59259E-6 Z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3" grpId="0" uiExpand="1" build="p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Lista </a:t>
            </a:r>
            <a:r>
              <a:rPr lang="es-MX" dirty="0">
                <a:solidFill>
                  <a:schemeClr val="bg1"/>
                </a:solidFill>
              </a:rPr>
              <a:t>de Verificación 3</a:t>
            </a:r>
            <a:r>
              <a:rPr lang="es-PA" dirty="0">
                <a:solidFill>
                  <a:schemeClr val="bg1"/>
                </a:solidFill>
              </a:rPr>
              <a:t/>
            </a:r>
            <a:br>
              <a:rPr lang="es-PA" dirty="0">
                <a:solidFill>
                  <a:schemeClr val="bg1"/>
                </a:solidFill>
              </a:rPr>
            </a:br>
            <a:endParaRPr lang="es-PA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260276"/>
              </p:ext>
            </p:extLst>
          </p:nvPr>
        </p:nvGraphicFramePr>
        <p:xfrm>
          <a:off x="1043608" y="1700807"/>
          <a:ext cx="7344816" cy="410445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5632901"/>
                <a:gridCol w="625222"/>
                <a:gridCol w="1086693"/>
              </a:tblGrid>
              <a:tr h="68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CRITERIOS</a:t>
                      </a:r>
                      <a:endParaRPr lang="es-PA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SI</a:t>
                      </a:r>
                      <a:endParaRPr lang="es-PA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NO</a:t>
                      </a:r>
                      <a:endParaRPr lang="es-PA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Se entregó en la fecha indicada</a:t>
                      </a:r>
                      <a:endParaRPr lang="es-PA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Es producto del trabajo en equipo</a:t>
                      </a:r>
                      <a:endParaRPr lang="es-PA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Contiene toda la información solicitada</a:t>
                      </a:r>
                      <a:endParaRPr lang="es-PA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La ortografía es la adecuada</a:t>
                      </a:r>
                      <a:endParaRPr lang="es-PA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Los resultados se presentaron de una manera clara</a:t>
                      </a:r>
                      <a:endParaRPr lang="es-PA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4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chemeClr val="tx1"/>
                </a:solidFill>
              </a:rPr>
              <a:t>       Rúbrica</a:t>
            </a:r>
            <a:endParaRPr lang="es-PA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783908"/>
              </p:ext>
            </p:extLst>
          </p:nvPr>
        </p:nvGraphicFramePr>
        <p:xfrm>
          <a:off x="1187624" y="980728"/>
          <a:ext cx="6637207" cy="567557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373031"/>
                <a:gridCol w="1316044"/>
                <a:gridCol w="1316044"/>
                <a:gridCol w="1316044"/>
                <a:gridCol w="1316044"/>
              </a:tblGrid>
              <a:tr h="275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CATEGORÍA</a:t>
                      </a:r>
                      <a:endParaRPr lang="es-P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baseline="0" dirty="0" smtClean="0">
                          <a:effectLst/>
                        </a:rPr>
                        <a:t>                 4</a:t>
                      </a:r>
                      <a:endParaRPr lang="es-P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                  3 </a:t>
                      </a:r>
                      <a:endParaRPr lang="es-P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                       2 </a:t>
                      </a:r>
                      <a:endParaRPr lang="es-P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                  1 </a:t>
                      </a:r>
                      <a:endParaRPr lang="es-P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</a:tr>
              <a:tr h="752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50" dirty="0">
                          <a:effectLst/>
                        </a:rPr>
                        <a:t>Atractivo y Organización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El folleto tiene un formato excepcionalmente atractivo y una información bien organizada.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El folleto tiene un formato atractivo y una información bien organizada.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El folleto tiene la información bien organizada.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El formato del folleto y la organización del material es confuso para el lector.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</a:tr>
              <a:tr h="526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50" dirty="0">
                          <a:effectLst/>
                        </a:rPr>
                        <a:t>Contenido-Precisión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Toda la información en el folleto es correcta.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99-90% de la información en el folleto es correcta.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89-80% de la información en el folleto es correcta.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Menos del 80% de la información en el folleto es correcta.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</a:tr>
              <a:tr h="729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50" dirty="0">
                          <a:effectLst/>
                        </a:rPr>
                        <a:t>Gráficos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Los gráficos van bien con el texto y hay una buena combinación de texto y gráficos.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Los gráficos van bien con el texto, pero hay muchos que se desvían del mismo.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Los gráficos van bien con el título, pero hay muy pocos y el folleto parece tener un "texto pesado" para leer.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Los gráficos no van con el texto, pero aparentan haber sido escogidos sin ningún orden.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</a:tr>
              <a:tr h="773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50" dirty="0">
                          <a:effectLst/>
                        </a:rPr>
                        <a:t>Ortografía y Revisión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No quedan errores ortográficos después de que otra persona, además del mecanógrafo, lee y corrige el folleto.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No queda más que 1 error ortográfico después de que otra persona, además del mecanógrafo, lee y corrige el folleto.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No quedan más que 3 errores ortográficos después de que otra persona, además del mecanógrafo, lee y corrige el folleto.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Quedan varios errores de ortografía en el folleto.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</a:tr>
              <a:tr h="1483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50" dirty="0">
                          <a:effectLst/>
                        </a:rPr>
                        <a:t>Conocimiento Ganado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Todos los estudiantes en el grupo pueden contestar adecuadamente todas las preguntas relacionadas con la información en el folleto y el proceso técnico usado para crearlo.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Todos los estudiantes en el grupo pueden contestar adecuadamente la mayoría de las preguntas relacionadas con el folleto y el proceso técnico usado para crearlo.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Algunos de los estudiantes en el grupo pueden contestar adecuadamente algunas de las preguntas relacionadas con la información en el folleto y el proceso técnico usado para crearlo. 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Varios estudiantes en el grupo parecen tener poco conocimiento sobre la información y procesos técnicos usados en el folleto</a:t>
                      </a:r>
                      <a:endParaRPr lang="es-P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209" marR="14209" marT="14209" marB="142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Fuentes</a:t>
            </a:r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4348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PA" dirty="0"/>
          </a:p>
          <a:p>
            <a:pPr marL="0" indent="0">
              <a:buNone/>
            </a:pPr>
            <a:r>
              <a:rPr lang="es-PA" sz="3300" dirty="0"/>
              <a:t>Documentos: </a:t>
            </a:r>
          </a:p>
          <a:p>
            <a:r>
              <a:rPr lang="es-PA" sz="2500" u="sng" dirty="0">
                <a:solidFill>
                  <a:schemeClr val="bg1"/>
                </a:solidFill>
                <a:hlinkClick r:id="rId2"/>
              </a:rPr>
              <a:t>http://es.wikipedia.org/wiki/Ruido_(sonido)</a:t>
            </a:r>
            <a:endParaRPr lang="es-PA" sz="2500" dirty="0">
              <a:solidFill>
                <a:schemeClr val="bg1"/>
              </a:solidFill>
            </a:endParaRPr>
          </a:p>
          <a:p>
            <a:r>
              <a:rPr lang="es-PA" sz="2500" u="sng" dirty="0">
                <a:solidFill>
                  <a:schemeClr val="bg1"/>
                </a:solidFill>
                <a:hlinkClick r:id="rId3"/>
              </a:rPr>
              <a:t>http://www.monografias.com/trabajos/contamacus/contamacus.shtml</a:t>
            </a:r>
            <a:endParaRPr lang="es-PA" sz="2500" dirty="0">
              <a:solidFill>
                <a:schemeClr val="bg1"/>
              </a:solidFill>
            </a:endParaRPr>
          </a:p>
          <a:p>
            <a:r>
              <a:rPr lang="es-PA" sz="2500" u="sng" dirty="0">
                <a:solidFill>
                  <a:schemeClr val="bg1"/>
                </a:solidFill>
                <a:hlinkClick r:id="rId4"/>
              </a:rPr>
              <a:t>http://www.juristas-ruidos.org/Documentacion/Ruido_efectos.pdf</a:t>
            </a:r>
            <a:endParaRPr lang="es-PA" sz="2500" dirty="0">
              <a:solidFill>
                <a:schemeClr val="bg1"/>
              </a:solidFill>
            </a:endParaRPr>
          </a:p>
          <a:p>
            <a:r>
              <a:rPr lang="es-PA" sz="2500" u="sng" dirty="0">
                <a:solidFill>
                  <a:schemeClr val="bg1"/>
                </a:solidFill>
                <a:hlinkClick r:id="rId5"/>
              </a:rPr>
              <a:t>http://www.cecu.es/noticias/ANEXO.pdf</a:t>
            </a:r>
            <a:endParaRPr lang="es-PA" sz="2500" dirty="0">
              <a:solidFill>
                <a:schemeClr val="bg1"/>
              </a:solidFill>
            </a:endParaRPr>
          </a:p>
          <a:p>
            <a:r>
              <a:rPr lang="es-PA" sz="2500" u="sng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s-PA" sz="2500" u="sng" dirty="0" smtClean="0">
                <a:solidFill>
                  <a:schemeClr val="bg1"/>
                </a:solidFill>
                <a:hlinkClick r:id="rId6"/>
              </a:rPr>
              <a:t>rubistar.4teachers.org/index.php?ts=1313006518</a:t>
            </a:r>
            <a:endParaRPr lang="es-PA" sz="2500" u="sng" dirty="0" smtClean="0">
              <a:solidFill>
                <a:schemeClr val="bg1"/>
              </a:solidFill>
            </a:endParaRPr>
          </a:p>
          <a:p>
            <a:r>
              <a:rPr lang="es-PA" sz="2500" u="sng" dirty="0" smtClean="0">
                <a:solidFill>
                  <a:schemeClr val="bg1"/>
                </a:solidFill>
                <a:hlinkClick r:id="rId7"/>
              </a:rPr>
              <a:t>www.prensa.com</a:t>
            </a:r>
            <a:endParaRPr lang="es-PA" sz="2500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PA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PA" sz="2500" dirty="0" smtClean="0"/>
          </a:p>
          <a:p>
            <a:pPr marL="0" indent="0">
              <a:buNone/>
            </a:pPr>
            <a:r>
              <a:rPr lang="es-PA" sz="3600" dirty="0" smtClean="0"/>
              <a:t>Imágenes</a:t>
            </a:r>
            <a:r>
              <a:rPr lang="es-PA" sz="3600" dirty="0"/>
              <a:t>:</a:t>
            </a:r>
          </a:p>
          <a:p>
            <a:r>
              <a:rPr lang="es-PA" sz="2500" u="sng" dirty="0">
                <a:hlinkClick r:id="rId8"/>
              </a:rPr>
              <a:t>www.elperiodicoverde.com</a:t>
            </a:r>
            <a:endParaRPr lang="es-PA" sz="2500" dirty="0"/>
          </a:p>
          <a:p>
            <a:r>
              <a:rPr lang="es-PA" sz="2500" u="sng" dirty="0">
                <a:hlinkClick r:id="rId9"/>
              </a:rPr>
              <a:t>www.mcarmenfer.wordpress.com</a:t>
            </a:r>
            <a:endParaRPr lang="es-PA" sz="2500" dirty="0"/>
          </a:p>
          <a:p>
            <a:r>
              <a:rPr lang="es-PA" sz="2500" u="sng" dirty="0">
                <a:hlinkClick r:id="rId10"/>
              </a:rPr>
              <a:t>www.veranocientifico2005.tripod.com</a:t>
            </a:r>
            <a:endParaRPr lang="es-PA" sz="2500" dirty="0"/>
          </a:p>
          <a:p>
            <a:r>
              <a:rPr lang="es-PA" sz="2500" u="sng" dirty="0">
                <a:hlinkClick r:id="rId11"/>
              </a:rPr>
              <a:t>www.solaring.cl</a:t>
            </a:r>
            <a:endParaRPr lang="es-PA" sz="2500" dirty="0"/>
          </a:p>
          <a:p>
            <a:r>
              <a:rPr lang="es-PA" sz="2500" u="sng" dirty="0">
                <a:hlinkClick r:id="rId12"/>
              </a:rPr>
              <a:t>www.amollerussa.net</a:t>
            </a:r>
            <a:endParaRPr lang="es-PA" sz="2500" dirty="0"/>
          </a:p>
          <a:p>
            <a:r>
              <a:rPr lang="es-PA" sz="2500" u="sng" dirty="0">
                <a:hlinkClick r:id="rId13"/>
              </a:rPr>
              <a:t>www.ecofield.com.arecofield.com.ar</a:t>
            </a:r>
            <a:endParaRPr lang="es-PA" sz="2500" dirty="0"/>
          </a:p>
          <a:p>
            <a:r>
              <a:rPr lang="es-PA" sz="2500" u="sng" dirty="0">
                <a:hlinkClick r:id="rId14"/>
              </a:rPr>
              <a:t>www.musicameruelo.wordpress.com</a:t>
            </a:r>
            <a:endParaRPr lang="es-PA" sz="2500" dirty="0"/>
          </a:p>
          <a:p>
            <a:r>
              <a:rPr lang="es-PA" sz="2500" u="sng" dirty="0">
                <a:hlinkClick r:id="rId15"/>
              </a:rPr>
              <a:t>www.xn--acstica-71a.net</a:t>
            </a:r>
            <a:endParaRPr lang="es-PA" sz="2500" dirty="0"/>
          </a:p>
          <a:p>
            <a:endParaRPr lang="es-PA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PA" u="sng" dirty="0" smtClean="0">
                <a:hlinkClick r:id="rId16"/>
              </a:rPr>
              <a:t>www.10.ava.es</a:t>
            </a:r>
            <a:endParaRPr lang="es-PA" dirty="0" smtClean="0"/>
          </a:p>
          <a:p>
            <a:r>
              <a:rPr lang="es-PA" u="sng" dirty="0" smtClean="0">
                <a:hlinkClick r:id="rId17"/>
              </a:rPr>
              <a:t>www.es.dreamstime.com</a:t>
            </a:r>
            <a:endParaRPr lang="es-PA" dirty="0" smtClean="0"/>
          </a:p>
          <a:p>
            <a:r>
              <a:rPr lang="es-PA" u="sng" dirty="0" smtClean="0">
                <a:hlinkClick r:id="rId18"/>
              </a:rPr>
              <a:t>www.altetlliure.wordpress.com</a:t>
            </a:r>
            <a:endParaRPr lang="es-PA" dirty="0" smtClean="0"/>
          </a:p>
          <a:p>
            <a:r>
              <a:rPr lang="es-PA" u="sng" dirty="0" smtClean="0">
                <a:hlinkClick r:id="rId19"/>
              </a:rPr>
              <a:t>www.belt.es</a:t>
            </a:r>
            <a:endParaRPr lang="es-PA" dirty="0" smtClean="0"/>
          </a:p>
          <a:p>
            <a:r>
              <a:rPr lang="es-PA" u="sng" dirty="0" smtClean="0">
                <a:hlinkClick r:id="rId20"/>
              </a:rPr>
              <a:t>www.taringa.net</a:t>
            </a:r>
            <a:endParaRPr lang="es-PA" dirty="0" smtClean="0"/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r>
              <a:rPr lang="es-PA" sz="3600" dirty="0" smtClean="0"/>
              <a:t>Videos</a:t>
            </a:r>
          </a:p>
          <a:p>
            <a:pPr marL="0" indent="0">
              <a:buNone/>
            </a:pPr>
            <a:endParaRPr lang="es-PA" sz="3600" dirty="0" smtClean="0"/>
          </a:p>
          <a:p>
            <a:r>
              <a:rPr lang="es-PA" u="sng" dirty="0" smtClean="0">
                <a:hlinkClick r:id="rId21"/>
              </a:rPr>
              <a:t>http://www.youtube.com/watch?v=0L8yCGC9bJo</a:t>
            </a:r>
            <a:endParaRPr lang="es-PA" dirty="0" smtClean="0"/>
          </a:p>
          <a:p>
            <a:r>
              <a:rPr lang="es-PA" u="sng" dirty="0" smtClean="0">
                <a:hlinkClick r:id="rId22"/>
              </a:rPr>
              <a:t>http://www.youtube.com/watch?v=VeghPw90vfw&amp;feature=related</a:t>
            </a:r>
            <a:endParaRPr lang="es-PA" dirty="0" smtClean="0"/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1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s-PA" sz="5400" dirty="0"/>
              <a:t>Ficha Técnica</a:t>
            </a:r>
            <a:endParaRPr lang="es-PA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366783" cy="547260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s-PA" sz="1800" dirty="0" smtClean="0">
                <a:latin typeface="Albertus Extra Bold"/>
              </a:rPr>
              <a:t>Proyecto elaborado </a:t>
            </a:r>
            <a:r>
              <a:rPr lang="es-PA" sz="1800" dirty="0">
                <a:latin typeface="Albertus Extra Bold"/>
              </a:rPr>
              <a:t>por</a:t>
            </a:r>
            <a:r>
              <a:rPr lang="es-PA" sz="1800" dirty="0" smtClean="0">
                <a:latin typeface="Albertus Extra Bold"/>
              </a:rPr>
              <a:t>: Anulfo F. Godinez</a:t>
            </a:r>
            <a:r>
              <a:rPr lang="es-PA" sz="1800" dirty="0">
                <a:latin typeface="Arial Rounded MT Bold" pitchFamily="34" charset="0"/>
              </a:rPr>
              <a:t/>
            </a:r>
            <a:br>
              <a:rPr lang="es-PA" sz="1800" dirty="0">
                <a:latin typeface="Arial Rounded MT Bold" pitchFamily="34" charset="0"/>
              </a:rPr>
            </a:br>
            <a:r>
              <a:rPr lang="es-PA" sz="1800" dirty="0" smtClean="0">
                <a:latin typeface="Albertus Extra Bold" pitchFamily="34" charset="0"/>
              </a:rPr>
              <a:t>Materia</a:t>
            </a:r>
            <a:r>
              <a:rPr lang="es-PA" sz="1800" dirty="0">
                <a:latin typeface="Albertus Extra Bold" pitchFamily="34" charset="0"/>
              </a:rPr>
              <a:t>: </a:t>
            </a:r>
            <a:r>
              <a:rPr lang="es-PA" sz="1800" dirty="0" smtClean="0">
                <a:latin typeface="Albertus Extra Bold" pitchFamily="34" charset="0"/>
              </a:rPr>
              <a:t>Física</a:t>
            </a:r>
            <a:endParaRPr lang="es-PA" sz="1800" dirty="0">
              <a:latin typeface="Albertus Extra Bold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s-PA" sz="1800" dirty="0">
                <a:latin typeface="Albertus Extra Bold" pitchFamily="34" charset="0"/>
              </a:rPr>
              <a:t>Tema:   </a:t>
            </a:r>
            <a:r>
              <a:rPr lang="es-MX" sz="1800" dirty="0">
                <a:latin typeface="Albertus Extra Bold"/>
              </a:rPr>
              <a:t>Ruido, tan invisible y contaminante.</a:t>
            </a:r>
            <a:endParaRPr lang="es-PA" sz="1800" dirty="0">
              <a:latin typeface="Albertus Extra Bold"/>
            </a:endParaRPr>
          </a:p>
          <a:p>
            <a:pPr algn="just">
              <a:lnSpc>
                <a:spcPct val="170000"/>
              </a:lnSpc>
            </a:pPr>
            <a:r>
              <a:rPr lang="es-PA" sz="1800" dirty="0" smtClean="0">
                <a:latin typeface="Albertus Extra Bold" pitchFamily="34" charset="0"/>
              </a:rPr>
              <a:t>Grado</a:t>
            </a:r>
            <a:r>
              <a:rPr lang="es-PA" sz="1800" dirty="0">
                <a:latin typeface="Albertus Extra Bold" pitchFamily="34" charset="0"/>
              </a:rPr>
              <a:t>: </a:t>
            </a:r>
            <a:r>
              <a:rPr lang="es-PA" sz="1800" dirty="0" smtClean="0">
                <a:latin typeface="Albertus Extra Bold" pitchFamily="34" charset="0"/>
              </a:rPr>
              <a:t>12°</a:t>
            </a:r>
            <a:endParaRPr lang="es-PA" sz="1800" dirty="0">
              <a:latin typeface="Albertus Extra Bold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s-PA" sz="1800" dirty="0">
                <a:latin typeface="Albertus Extra Bold" pitchFamily="34" charset="0"/>
              </a:rPr>
              <a:t>Idioma: </a:t>
            </a:r>
            <a:r>
              <a:rPr lang="es-PA" sz="1800" dirty="0" smtClean="0">
                <a:latin typeface="Albertus Extra Bold" pitchFamily="34" charset="0"/>
              </a:rPr>
              <a:t>Castellano</a:t>
            </a:r>
          </a:p>
          <a:p>
            <a:pPr algn="just">
              <a:lnSpc>
                <a:spcPct val="120000"/>
              </a:lnSpc>
            </a:pPr>
            <a:r>
              <a:rPr lang="es-PA" sz="1800" dirty="0" smtClean="0">
                <a:latin typeface="Albertus Extra Bold" pitchFamily="34" charset="0"/>
              </a:rPr>
              <a:t>Descripción: </a:t>
            </a:r>
            <a:r>
              <a:rPr lang="es-MX" sz="1800" dirty="0" smtClean="0">
                <a:latin typeface="Albertus Extra Bold"/>
              </a:rPr>
              <a:t>En el presente trabajo se pretende analizar los efectos de un problema que afecta a la sociedad en general, en especial a aquellas personas que viven en grandes núcleos urbanos, el del ruido ambiental.</a:t>
            </a:r>
            <a:r>
              <a:rPr lang="es-PA" sz="1800" dirty="0" smtClean="0">
                <a:latin typeface="Albertus Extra Bold"/>
              </a:rPr>
              <a:t>   </a:t>
            </a:r>
            <a:r>
              <a:rPr lang="es-MX" sz="1800" dirty="0" smtClean="0">
                <a:latin typeface="Albertus Extra Bold"/>
              </a:rPr>
              <a:t>En el desarrollo de este trabajo se  procederá a la realización de una encuesta (tanto en el hogar como en la calle) a fin de determinar el grado de conocimiento y afectación de la población  ante este problema. Básicamente, el presente trabajo trata de analizar y poner en conocimiento el alcance de la contaminación por ruido sobre la población, sus posibles repercusiones: nivel de vida, salud, relaciones con los demás, etc., y acciones a seguir a fin de disminuirlo.</a:t>
            </a:r>
            <a:endParaRPr lang="es-PA" sz="1800" dirty="0" smtClean="0">
              <a:latin typeface="Albertus Extra Bold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s-PA" sz="1800" dirty="0">
              <a:latin typeface="Albertu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6224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s-PA" sz="2400" dirty="0" smtClean="0">
                <a:latin typeface="Albertus Extra Bold"/>
              </a:rPr>
              <a:t>Lo que se quiere lograr: </a:t>
            </a:r>
            <a:r>
              <a:rPr lang="es-MX" sz="2400" dirty="0"/>
              <a:t>: </a:t>
            </a:r>
            <a:r>
              <a:rPr lang="es-MX" sz="2400" dirty="0" smtClean="0"/>
              <a:t> </a:t>
            </a:r>
            <a:r>
              <a:rPr lang="es-MX" sz="2400" dirty="0" smtClean="0">
                <a:latin typeface="Albertus Extra Bold"/>
              </a:rPr>
              <a:t>Que el estudiante analice </a:t>
            </a:r>
            <a:r>
              <a:rPr lang="es-MX" sz="2400" dirty="0">
                <a:latin typeface="Albertus Extra Bold"/>
              </a:rPr>
              <a:t>los efectos del ruido en las personas y </a:t>
            </a:r>
            <a:r>
              <a:rPr lang="es-MX" sz="2400" dirty="0" smtClean="0">
                <a:latin typeface="Albertus Extra Bold"/>
              </a:rPr>
              <a:t>promover </a:t>
            </a:r>
            <a:r>
              <a:rPr lang="es-ES" sz="2400" dirty="0" smtClean="0">
                <a:latin typeface="Albertus Extra Bold"/>
              </a:rPr>
              <a:t>estrategias </a:t>
            </a:r>
            <a:r>
              <a:rPr lang="es-ES" sz="2400" dirty="0">
                <a:latin typeface="Albertus Extra Bold"/>
              </a:rPr>
              <a:t>correctoras que conduzcan a la disminución del grado de ruido </a:t>
            </a:r>
            <a:r>
              <a:rPr lang="es-ES" sz="2400" dirty="0" smtClean="0">
                <a:latin typeface="Albertus Extra Bold"/>
              </a:rPr>
              <a:t>  ambiental.</a:t>
            </a:r>
          </a:p>
          <a:p>
            <a:pPr>
              <a:lnSpc>
                <a:spcPct val="160000"/>
              </a:lnSpc>
            </a:pPr>
            <a:r>
              <a:rPr lang="es-PA" sz="2400" dirty="0" smtClean="0">
                <a:latin typeface="Albertus Extra Bold"/>
              </a:rPr>
              <a:t>Escuela</a:t>
            </a:r>
            <a:r>
              <a:rPr lang="es-PA" sz="2400" dirty="0">
                <a:latin typeface="Albertus Extra Bold"/>
              </a:rPr>
              <a:t>: </a:t>
            </a:r>
            <a:r>
              <a:rPr lang="es-PA" sz="2400" dirty="0" smtClean="0">
                <a:latin typeface="Albertus Extra Bold"/>
              </a:rPr>
              <a:t>Colegio Secundario La Peña.</a:t>
            </a:r>
            <a:endParaRPr lang="es-PA" sz="2400" dirty="0">
              <a:latin typeface="Albertus Extra Bold"/>
            </a:endParaRPr>
          </a:p>
          <a:p>
            <a:pPr>
              <a:lnSpc>
                <a:spcPct val="160000"/>
              </a:lnSpc>
            </a:pPr>
            <a:r>
              <a:rPr lang="es-PA" sz="2400" dirty="0">
                <a:latin typeface="Albertus Extra Bold"/>
              </a:rPr>
              <a:t>Derechos: Libres para usos </a:t>
            </a:r>
            <a:r>
              <a:rPr lang="es-PA" sz="2400" dirty="0" smtClean="0">
                <a:latin typeface="Albertus Extra Bold"/>
              </a:rPr>
              <a:t>educativos.</a:t>
            </a:r>
            <a:endParaRPr lang="es-PA" sz="2400" dirty="0">
              <a:latin typeface="Albertus Extra Bold"/>
            </a:endParaRPr>
          </a:p>
          <a:p>
            <a:pPr>
              <a:lnSpc>
                <a:spcPct val="160000"/>
              </a:lnSpc>
            </a:pPr>
            <a:r>
              <a:rPr lang="es-PA" sz="2400" dirty="0">
                <a:latin typeface="Albertus Extra Bold"/>
              </a:rPr>
              <a:t>Recursos necesarios: Internet, bocinas, Microsoft Office,  Windows Media Player. </a:t>
            </a:r>
          </a:p>
          <a:p>
            <a:pPr>
              <a:lnSpc>
                <a:spcPct val="160000"/>
              </a:lnSpc>
            </a:pPr>
            <a:r>
              <a:rPr lang="es-PA" sz="2400" dirty="0">
                <a:latin typeface="Albertus Extra Bold"/>
              </a:rPr>
              <a:t>Tiempo: </a:t>
            </a:r>
            <a:r>
              <a:rPr lang="es-PA" sz="2400" dirty="0" smtClean="0">
                <a:latin typeface="Albertus Extra Bold"/>
              </a:rPr>
              <a:t>Tres sesiones </a:t>
            </a:r>
            <a:r>
              <a:rPr lang="es-PA" sz="2400" dirty="0">
                <a:latin typeface="Albertus Extra Bold"/>
              </a:rPr>
              <a:t>de 40 </a:t>
            </a:r>
            <a:r>
              <a:rPr lang="es-PA" sz="2400" dirty="0" smtClean="0">
                <a:latin typeface="Albertus Extra Bold"/>
              </a:rPr>
              <a:t>minutos.</a:t>
            </a:r>
            <a:endParaRPr lang="es-PA" sz="2400" dirty="0">
              <a:latin typeface="Albertus Extra Bold"/>
            </a:endParaRPr>
          </a:p>
          <a:p>
            <a:pPr>
              <a:lnSpc>
                <a:spcPct val="160000"/>
              </a:lnSpc>
            </a:pPr>
            <a:r>
              <a:rPr lang="es-PA" sz="2400" dirty="0">
                <a:latin typeface="Albertus Extra Bold"/>
              </a:rPr>
              <a:t>Fuentes de consulta: Google, </a:t>
            </a:r>
            <a:r>
              <a:rPr lang="es-PA" sz="2400" dirty="0" smtClean="0">
                <a:latin typeface="Albertus Extra Bold"/>
              </a:rPr>
              <a:t>Bing</a:t>
            </a:r>
            <a:r>
              <a:rPr lang="es-PA" sz="2400" dirty="0">
                <a:latin typeface="Albertus Extra Bold"/>
              </a:rPr>
              <a:t>, You </a:t>
            </a:r>
            <a:r>
              <a:rPr lang="es-PA" sz="2400" dirty="0" smtClean="0">
                <a:latin typeface="Albertus Extra Bold"/>
              </a:rPr>
              <a:t>Tube.</a:t>
            </a:r>
            <a:endParaRPr lang="es-PA" sz="2400" dirty="0">
              <a:latin typeface="Albertus Extra Bold"/>
            </a:endParaRPr>
          </a:p>
          <a:p>
            <a:r>
              <a:rPr lang="es-PA" sz="2400" dirty="0">
                <a:latin typeface="Albertus Extra Bold"/>
              </a:rPr>
              <a:t>Ubicación en el programa de estudio: </a:t>
            </a:r>
            <a:endParaRPr lang="es-PA" sz="2400" dirty="0" smtClean="0">
              <a:latin typeface="Albertus Extra Bold"/>
            </a:endParaRPr>
          </a:p>
          <a:p>
            <a:r>
              <a:rPr lang="es-PA" sz="3300" dirty="0" smtClean="0">
                <a:latin typeface="Albertus Extra Bold"/>
              </a:rPr>
              <a:t> </a:t>
            </a:r>
            <a:r>
              <a:rPr lang="es-MX" sz="2400" dirty="0">
                <a:latin typeface="Albertus Extra Bold"/>
              </a:rPr>
              <a:t>Área: Ondas</a:t>
            </a:r>
            <a:endParaRPr lang="es-PA" sz="2400" dirty="0">
              <a:latin typeface="Albertus Extra Bold"/>
            </a:endParaRPr>
          </a:p>
          <a:p>
            <a:r>
              <a:rPr lang="es-MX" sz="2400" dirty="0">
                <a:latin typeface="Albertus Extra Bold"/>
              </a:rPr>
              <a:t>Contenido: Sonido</a:t>
            </a:r>
            <a:endParaRPr lang="es-PA" sz="2400" dirty="0">
              <a:latin typeface="Albertus Extra Bold"/>
            </a:endParaRPr>
          </a:p>
          <a:p>
            <a:r>
              <a:rPr lang="es-MX" sz="2400" dirty="0">
                <a:latin typeface="Albertus Extra Bold"/>
              </a:rPr>
              <a:t>Objetivo Nº: </a:t>
            </a:r>
            <a:r>
              <a:rPr lang="es-MX" sz="2400" dirty="0" smtClean="0">
                <a:latin typeface="Albertus Extra Bold"/>
              </a:rPr>
              <a:t>1</a:t>
            </a:r>
            <a:endParaRPr lang="es-PA" sz="3300" dirty="0">
              <a:latin typeface="Albertus Extra Bold"/>
            </a:endParaRPr>
          </a:p>
          <a:p>
            <a:pPr>
              <a:lnSpc>
                <a:spcPct val="160000"/>
              </a:lnSpc>
            </a:pPr>
            <a:r>
              <a:rPr lang="es-PA" sz="2400" dirty="0" smtClean="0">
                <a:latin typeface="Albertus Extra Bold"/>
              </a:rPr>
              <a:t>Palabras claves: </a:t>
            </a:r>
            <a:r>
              <a:rPr lang="es-MX" sz="2400" dirty="0" smtClean="0">
                <a:latin typeface="Albertus Extra Bold"/>
              </a:rPr>
              <a:t>Ruido, contaminación acústica, sonido.</a:t>
            </a:r>
            <a:endParaRPr lang="es-PA" sz="2400" dirty="0" smtClean="0">
              <a:latin typeface="Albertus Extra Bold"/>
            </a:endParaRPr>
          </a:p>
          <a:p>
            <a:pPr>
              <a:lnSpc>
                <a:spcPct val="160000"/>
              </a:lnSpc>
            </a:pPr>
            <a:endParaRPr lang="es-PA" sz="2000" dirty="0">
              <a:latin typeface="Albertu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3906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479673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Situación de aprendizaje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    Sales </a:t>
            </a:r>
            <a:r>
              <a:rPr lang="es-MX" sz="2000" dirty="0">
                <a:solidFill>
                  <a:schemeClr val="bg1"/>
                </a:solidFill>
              </a:rPr>
              <a:t>de tu casa y te diriges a la parada de bus para ir al Hospital Luis Fábrega a una cita médica, apenas sales se escuchan los autos circulando por la calle, de pronto oyes un motor y sabes que es el bus que se acerca. </a:t>
            </a:r>
            <a:endParaRPr lang="es-MX" sz="20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Cuando </a:t>
            </a:r>
            <a:r>
              <a:rPr lang="es-MX" sz="2000" dirty="0">
                <a:solidFill>
                  <a:schemeClr val="bg1"/>
                </a:solidFill>
              </a:rPr>
              <a:t>llegas al Hospital ves un letrero que dice: “Evite el ruido. Recuerde que esta es una área hospitalaria", pero escuchas las maquinarias que están trabajando en la construcción del nuevo Hospital y te das cuenta que no hay tal silencio solicitado y te preguntas: ¿cómo afecta la contaminación acústica a los pacientes y en general a las personas? </a:t>
            </a:r>
            <a:endParaRPr lang="es-P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270892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solidFill>
                  <a:schemeClr val="bg1"/>
                </a:solidFill>
              </a:rPr>
              <a:t>¿Cuáles estrategias correctoras podemos aplicar para disminuir el ruido ambiental?</a:t>
            </a:r>
            <a:endParaRPr lang="es-PA" sz="4000" dirty="0">
              <a:solidFill>
                <a:schemeClr val="bg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pPr algn="ctr"/>
            <a:r>
              <a:rPr lang="es-PA" dirty="0" smtClean="0">
                <a:solidFill>
                  <a:schemeClr val="bg1"/>
                </a:solidFill>
              </a:rPr>
              <a:t>Pregunta generadora</a:t>
            </a:r>
            <a:endParaRPr lang="es-P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0852"/>
            <a:ext cx="8229600" cy="1143000"/>
          </a:xfrm>
        </p:spPr>
        <p:txBody>
          <a:bodyPr/>
          <a:lstStyle/>
          <a:p>
            <a:r>
              <a:rPr lang="es-PA" dirty="0" smtClean="0">
                <a:solidFill>
                  <a:schemeClr val="bg1"/>
                </a:solidFill>
              </a:rPr>
              <a:t>Producto Final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800" dirty="0" smtClean="0">
                <a:solidFill>
                  <a:schemeClr val="bg1"/>
                </a:solidFill>
              </a:rPr>
              <a:t>	Elaborar un tríptico donde se plasmen los perjuicios del ruido y las estrategias correctoras que ayuden a la disminución del mismo.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	El tríptico debe contener: poco texto, imágenes y gráficos que ilustren claramente el objetivo que se busca.</a:t>
            </a:r>
            <a:endParaRPr lang="es-P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ACTIVIDAD 1: ENSAYO ILUSTRADO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20177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3000" dirty="0">
                <a:solidFill>
                  <a:schemeClr val="bg1"/>
                </a:solidFill>
              </a:rPr>
              <a:t>¿Qué es el ruido</a:t>
            </a:r>
            <a:r>
              <a:rPr lang="es-MX" sz="3000" dirty="0" smtClean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Formen </a:t>
            </a:r>
            <a:r>
              <a:rPr lang="es-MX" dirty="0">
                <a:solidFill>
                  <a:schemeClr val="bg1"/>
                </a:solidFill>
              </a:rPr>
              <a:t>grupo de tres estudiantes.</a:t>
            </a:r>
            <a:endParaRPr lang="es-PA" dirty="0">
              <a:solidFill>
                <a:schemeClr val="bg1"/>
              </a:solidFill>
            </a:endParaRPr>
          </a:p>
          <a:p>
            <a:pPr lvl="0"/>
            <a:r>
              <a:rPr lang="es-MX" dirty="0">
                <a:solidFill>
                  <a:schemeClr val="bg1"/>
                </a:solidFill>
              </a:rPr>
              <a:t>Lean y analicen el siguiente material </a:t>
            </a:r>
            <a:r>
              <a:rPr lang="es-MX" dirty="0" smtClean="0">
                <a:solidFill>
                  <a:schemeClr val="bg1"/>
                </a:solidFill>
              </a:rPr>
              <a:t>escrito sobre el ruido. </a:t>
            </a:r>
            <a:r>
              <a:rPr lang="es-MX" dirty="0">
                <a:solidFill>
                  <a:schemeClr val="bg1"/>
                </a:solidFill>
              </a:rPr>
              <a:t>Hagan clic aquí: </a:t>
            </a:r>
            <a:endParaRPr lang="es-PA" dirty="0">
              <a:solidFill>
                <a:schemeClr val="bg1"/>
              </a:solidFill>
            </a:endParaRPr>
          </a:p>
          <a:p>
            <a:pPr lvl="0"/>
            <a:r>
              <a:rPr lang="es-MX" dirty="0">
                <a:solidFill>
                  <a:schemeClr val="bg1"/>
                </a:solidFill>
              </a:rPr>
              <a:t>Observen el siguiente video haciendo clic </a:t>
            </a:r>
            <a:r>
              <a:rPr lang="es-MX" dirty="0" smtClean="0">
                <a:solidFill>
                  <a:schemeClr val="bg1"/>
                </a:solidFill>
              </a:rPr>
              <a:t>sobre el link: </a:t>
            </a:r>
            <a:endParaRPr lang="es-P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u="sng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es-MX" u="sng" dirty="0">
                <a:solidFill>
                  <a:schemeClr val="bg1"/>
                </a:solidFill>
                <a:hlinkClick r:id="rId3"/>
              </a:rPr>
              <a:t>www.youtube.com/watch?v=0L8yCGC9bJo</a:t>
            </a:r>
            <a:endParaRPr lang="es-PA" dirty="0">
              <a:solidFill>
                <a:schemeClr val="bg1"/>
              </a:solidFill>
            </a:endParaRPr>
          </a:p>
          <a:p>
            <a:pPr lvl="0"/>
            <a:r>
              <a:rPr lang="es-MX" dirty="0">
                <a:solidFill>
                  <a:schemeClr val="bg1"/>
                </a:solidFill>
              </a:rPr>
              <a:t>Comenten con sus compañeros las ideas fundamentales.</a:t>
            </a:r>
            <a:endParaRPr lang="es-PA" dirty="0">
              <a:solidFill>
                <a:schemeClr val="bg1"/>
              </a:solidFill>
            </a:endParaRPr>
          </a:p>
          <a:p>
            <a:pPr lvl="0" algn="just"/>
            <a:r>
              <a:rPr lang="es-MX" dirty="0">
                <a:solidFill>
                  <a:schemeClr val="bg1"/>
                </a:solidFill>
              </a:rPr>
              <a:t>Presenten un escrito sobre el concepto de ruido incluyendo algunas </a:t>
            </a:r>
            <a:r>
              <a:rPr lang="es-MX" dirty="0" smtClean="0">
                <a:solidFill>
                  <a:schemeClr val="bg1"/>
                </a:solidFill>
              </a:rPr>
              <a:t>ilustraciones. Clic aquí      </a:t>
            </a:r>
            <a:r>
              <a:rPr lang="es-MX" dirty="0">
                <a:solidFill>
                  <a:schemeClr val="bg1"/>
                </a:solidFill>
              </a:rPr>
              <a:t>para ver algunas </a:t>
            </a:r>
            <a:r>
              <a:rPr lang="es-MX" dirty="0" smtClean="0">
                <a:solidFill>
                  <a:schemeClr val="bg1"/>
                </a:solidFill>
              </a:rPr>
              <a:t>imágenes.</a:t>
            </a:r>
          </a:p>
          <a:p>
            <a:pPr marL="0" lvl="0" indent="0" algn="just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lvl="0" algn="just"/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>
                <a:solidFill>
                  <a:schemeClr val="bg1"/>
                </a:solidFill>
              </a:rPr>
              <a:t>Hagan clic aquí para ver las </a:t>
            </a:r>
            <a:r>
              <a:rPr lang="es-MX" dirty="0" smtClean="0">
                <a:solidFill>
                  <a:schemeClr val="bg1"/>
                </a:solidFill>
              </a:rPr>
              <a:t>indicaciones</a:t>
            </a:r>
            <a:r>
              <a:rPr lang="es-MX" dirty="0" smtClean="0">
                <a:solidFill>
                  <a:schemeClr val="bg1"/>
                </a:solidFill>
              </a:rPr>
              <a:t>. </a:t>
            </a:r>
            <a:endParaRPr lang="es-PA" dirty="0">
              <a:solidFill>
                <a:schemeClr val="bg1"/>
              </a:solidFill>
            </a:endParaRPr>
          </a:p>
          <a:p>
            <a:endParaRPr lang="es-P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PA" dirty="0">
              <a:solidFill>
                <a:schemeClr val="bg1"/>
              </a:solidFill>
            </a:endParaRPr>
          </a:p>
        </p:txBody>
      </p:sp>
      <p:graphicFrame>
        <p:nvGraphicFramePr>
          <p:cNvPr id="6" name="5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158396"/>
              </p:ext>
            </p:extLst>
          </p:nvPr>
        </p:nvGraphicFramePr>
        <p:xfrm>
          <a:off x="2987824" y="24928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o" showAsIcon="1" r:id="rId4" imgW="914400" imgH="771480" progId="Word.Document.12">
                  <p:embed/>
                </p:oleObj>
              </mc:Choice>
              <mc:Fallback>
                <p:oleObj name="Documento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7824" y="24928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51383"/>
              </p:ext>
            </p:extLst>
          </p:nvPr>
        </p:nvGraphicFramePr>
        <p:xfrm>
          <a:off x="2339752" y="46662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Objeto empaquetador del shell" showAsIcon="1" r:id="rId6" imgW="914400" imgH="771480" progId="Package">
                  <p:embed/>
                </p:oleObj>
              </mc:Choice>
              <mc:Fallback>
                <p:oleObj name="Objeto empaquetador del shell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46662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659678"/>
              </p:ext>
            </p:extLst>
          </p:nvPr>
        </p:nvGraphicFramePr>
        <p:xfrm>
          <a:off x="6372200" y="5229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o" showAsIcon="1" r:id="rId8" imgW="914400" imgH="771480" progId="Word.Document.12">
                  <p:embed/>
                </p:oleObj>
              </mc:Choice>
              <mc:Fallback>
                <p:oleObj name="Documento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5229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51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 de verificación 1</a:t>
            </a:r>
            <a:endParaRPr lang="es-P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88840"/>
            <a:ext cx="7498730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/>
            </a:r>
            <a:br>
              <a:rPr lang="es-MX" dirty="0" smtClean="0"/>
            </a:b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¿</a:t>
            </a:r>
            <a:r>
              <a:rPr lang="es-MX" dirty="0"/>
              <a:t>Cuáles son los efectos del ruido sobre las personas</a:t>
            </a:r>
            <a:r>
              <a:rPr lang="es-MX" dirty="0" smtClean="0"/>
              <a:t>?</a:t>
            </a:r>
          </a:p>
          <a:p>
            <a:pPr marL="0" indent="0" algn="just">
              <a:buNone/>
            </a:pPr>
            <a:endParaRPr lang="es-PA" dirty="0"/>
          </a:p>
          <a:p>
            <a:pPr lvl="0" algn="just"/>
            <a:r>
              <a:rPr lang="es-MX" dirty="0"/>
              <a:t>Reúnan a los compañeros del grupo. </a:t>
            </a:r>
            <a:endParaRPr lang="es-PA" dirty="0"/>
          </a:p>
          <a:p>
            <a:pPr lvl="0" algn="just"/>
            <a:r>
              <a:rPr lang="es-MX" dirty="0"/>
              <a:t>Lean y analicen el siguiente material </a:t>
            </a:r>
            <a:r>
              <a:rPr lang="es-MX" dirty="0" smtClean="0"/>
              <a:t>escrito sobre los efectos nocivos del ruido. Hagan </a:t>
            </a:r>
            <a:r>
              <a:rPr lang="es-MX" dirty="0"/>
              <a:t>clic aquí: </a:t>
            </a:r>
            <a:endParaRPr lang="es-PA" dirty="0"/>
          </a:p>
          <a:p>
            <a:pPr lvl="0" algn="just"/>
            <a:r>
              <a:rPr lang="es-MX" dirty="0"/>
              <a:t>Comenten con sus compañeros las ideas fundamentales.</a:t>
            </a:r>
            <a:endParaRPr lang="es-PA" dirty="0"/>
          </a:p>
          <a:p>
            <a:pPr lvl="0" algn="just"/>
            <a:r>
              <a:rPr lang="es-MX" dirty="0"/>
              <a:t>Realicen una presentación en Power Point  sobre el tema. Hagan clic aquí para ver las indicaciones.   </a:t>
            </a:r>
            <a:endParaRPr lang="es-PA" dirty="0"/>
          </a:p>
          <a:p>
            <a:pPr marL="0" indent="0" algn="just">
              <a:buNone/>
            </a:pPr>
            <a:r>
              <a:rPr lang="es-MX" dirty="0"/>
              <a:t> </a:t>
            </a:r>
            <a:endParaRPr lang="es-PA" dirty="0"/>
          </a:p>
          <a:p>
            <a:pPr algn="just"/>
            <a:endParaRPr lang="es-PA" dirty="0"/>
          </a:p>
        </p:txBody>
      </p:sp>
      <p:sp>
        <p:nvSpPr>
          <p:cNvPr id="4" name="3 Rectángulo"/>
          <p:cNvSpPr/>
          <p:nvPr/>
        </p:nvSpPr>
        <p:spPr>
          <a:xfrm>
            <a:off x="402254" y="6206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latin typeface="+mj-lt"/>
              </a:rPr>
              <a:t>ACTIVIDAD Nº  2: Presentación en Power Point</a:t>
            </a:r>
            <a:endParaRPr lang="es-PA" sz="3600" dirty="0">
              <a:latin typeface="+mj-lt"/>
            </a:endParaRPr>
          </a:p>
        </p:txBody>
      </p:sp>
      <p:graphicFrame>
        <p:nvGraphicFramePr>
          <p:cNvPr id="5" name="4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23786"/>
              </p:ext>
            </p:extLst>
          </p:nvPr>
        </p:nvGraphicFramePr>
        <p:xfrm>
          <a:off x="6948264" y="35730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o" showAsIcon="1" r:id="rId3" imgW="914400" imgH="771480" progId="Word.Document.12">
                  <p:embed/>
                </p:oleObj>
              </mc:Choice>
              <mc:Fallback>
                <p:oleObj name="Documento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8264" y="35730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785663"/>
              </p:ext>
            </p:extLst>
          </p:nvPr>
        </p:nvGraphicFramePr>
        <p:xfrm>
          <a:off x="7668344" y="53012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o" showAsIcon="1" r:id="rId5" imgW="914400" imgH="771480" progId="Word.Document.12">
                  <p:embed/>
                </p:oleObj>
              </mc:Choice>
              <mc:Fallback>
                <p:oleObj name="Documento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8344" y="53012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5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s-ES" dirty="0" smtClean="0"/>
              <a:t>Lista de verificación 2</a:t>
            </a:r>
            <a:endParaRPr lang="es-PA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92724"/>
              </p:ext>
            </p:extLst>
          </p:nvPr>
        </p:nvGraphicFramePr>
        <p:xfrm>
          <a:off x="755577" y="1844824"/>
          <a:ext cx="7416823" cy="396043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161890"/>
                <a:gridCol w="1102805"/>
                <a:gridCol w="1152128"/>
              </a:tblGrid>
              <a:tr h="660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CRITERIOS</a:t>
                      </a:r>
                      <a:endParaRPr lang="es-PA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SI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NO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Se entregó en la fecha indicada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Es producto del trabajo en equipo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Contiene toda la información solicitada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La ortografía es la adecuada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effectLst/>
                        </a:rPr>
                        <a:t>Las diapositivas</a:t>
                      </a:r>
                      <a:r>
                        <a:rPr lang="es-MX" sz="2000" baseline="0" dirty="0" smtClean="0">
                          <a:effectLst/>
                        </a:rPr>
                        <a:t> se relacionan con el tema.</a:t>
                      </a:r>
                      <a:endParaRPr lang="es-PA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 </a:t>
                      </a:r>
                      <a:endParaRPr lang="es-PA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PA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ACTIVIDAD Nº </a:t>
            </a:r>
            <a:r>
              <a:rPr lang="es-MX" dirty="0" smtClean="0"/>
              <a:t>3:  </a:t>
            </a:r>
            <a:r>
              <a:rPr lang="es-MX" dirty="0"/>
              <a:t>Encuesta 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/>
              <a:t>¿</a:t>
            </a:r>
            <a:r>
              <a:rPr lang="es-MX" dirty="0" smtClean="0"/>
              <a:t>Cuál es el grado de conocimiento y afectación que tienen las personas en la comunidad sobre el ruido y las medidas que se pueden tomar para disminuirlo?</a:t>
            </a:r>
          </a:p>
          <a:p>
            <a:pPr marL="0" indent="0" algn="just">
              <a:buNone/>
            </a:pPr>
            <a:endParaRPr lang="es-PA" dirty="0"/>
          </a:p>
          <a:p>
            <a:pPr lvl="0" algn="just"/>
            <a:r>
              <a:rPr lang="es-MX" dirty="0"/>
              <a:t>Reúnan a los compañeros del grupo.</a:t>
            </a:r>
            <a:endParaRPr lang="es-PA" dirty="0"/>
          </a:p>
          <a:p>
            <a:pPr lvl="0" algn="just"/>
            <a:r>
              <a:rPr lang="es-MX" dirty="0"/>
              <a:t>Lean el siguiente documento </a:t>
            </a:r>
            <a:r>
              <a:rPr lang="es-MX" dirty="0" smtClean="0"/>
              <a:t>sobre las medidas de control del ruido haciendo clic </a:t>
            </a:r>
            <a:r>
              <a:rPr lang="es-MX" dirty="0"/>
              <a:t>aquí: </a:t>
            </a:r>
            <a:endParaRPr lang="es-MX" dirty="0" smtClean="0"/>
          </a:p>
          <a:p>
            <a:pPr marL="0" lvl="0" indent="0" algn="just">
              <a:buNone/>
            </a:pPr>
            <a:endParaRPr lang="es-PA" dirty="0" smtClean="0"/>
          </a:p>
          <a:p>
            <a:pPr lvl="0" algn="just"/>
            <a:r>
              <a:rPr lang="es-MX" dirty="0" smtClean="0"/>
              <a:t>Observen </a:t>
            </a:r>
            <a:r>
              <a:rPr lang="es-MX" dirty="0"/>
              <a:t>el siguiente video </a:t>
            </a:r>
            <a:r>
              <a:rPr lang="es-MX" dirty="0" smtClean="0"/>
              <a:t>haciendo clic sobre el link:</a:t>
            </a:r>
          </a:p>
          <a:p>
            <a:pPr marL="365760" lvl="1" indent="0" algn="just">
              <a:buNone/>
            </a:pPr>
            <a:r>
              <a:rPr lang="es-MX" u="sng" dirty="0" smtClean="0">
                <a:hlinkClick r:id="rId3"/>
              </a:rPr>
              <a:t>http://www.youtube.com/watch?v=VeghPw90vfw&amp;feature=related</a:t>
            </a:r>
            <a:endParaRPr lang="es-PA" dirty="0"/>
          </a:p>
          <a:p>
            <a:pPr lvl="0" algn="just"/>
            <a:r>
              <a:rPr lang="es-MX" dirty="0"/>
              <a:t>Realicen una encuesta en la comunidad para establecer el conocimiento que las personas tienen sobre los efectos nocivos del ruido y las estrategias correctivas que pueden tomar para disminuirlo. Hagan </a:t>
            </a:r>
            <a:r>
              <a:rPr lang="es-MX" dirty="0" smtClean="0"/>
              <a:t>clic aquí: </a:t>
            </a:r>
            <a:endParaRPr lang="es-MX" dirty="0" smtClean="0"/>
          </a:p>
          <a:p>
            <a:pPr marL="0" lvl="0" indent="0" algn="just">
              <a:buNone/>
            </a:pPr>
            <a:endParaRPr lang="es-PA" dirty="0"/>
          </a:p>
          <a:p>
            <a:pPr algn="just"/>
            <a:r>
              <a:rPr lang="es-MX" dirty="0"/>
              <a:t>Presenten el resultado de la encuesta mediante gráficas con el uso del programa Excel. Hagan clic aquí para ver las </a:t>
            </a:r>
            <a:r>
              <a:rPr lang="es-MX" dirty="0" smtClean="0"/>
              <a:t>indicaciones</a:t>
            </a:r>
            <a:r>
              <a:rPr lang="es-MX" dirty="0" smtClean="0"/>
              <a:t>.  </a:t>
            </a:r>
            <a:endParaRPr lang="es-PA" dirty="0"/>
          </a:p>
        </p:txBody>
      </p:sp>
      <p:graphicFrame>
        <p:nvGraphicFramePr>
          <p:cNvPr id="5" name="4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519096"/>
              </p:ext>
            </p:extLst>
          </p:nvPr>
        </p:nvGraphicFramePr>
        <p:xfrm>
          <a:off x="1763688" y="2780928"/>
          <a:ext cx="98640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o" showAsIcon="1" r:id="rId4" imgW="914400" imgH="771480" progId="Word.Document.12">
                  <p:embed/>
                </p:oleObj>
              </mc:Choice>
              <mc:Fallback>
                <p:oleObj name="Documento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2780928"/>
                        <a:ext cx="98640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80220"/>
              </p:ext>
            </p:extLst>
          </p:nvPr>
        </p:nvGraphicFramePr>
        <p:xfrm>
          <a:off x="6084168" y="42930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o" showAsIcon="1" r:id="rId6" imgW="914400" imgH="771480" progId="Word.Document.12">
                  <p:embed/>
                </p:oleObj>
              </mc:Choice>
              <mc:Fallback>
                <p:oleObj name="Documento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4168" y="42930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3397"/>
              </p:ext>
            </p:extLst>
          </p:nvPr>
        </p:nvGraphicFramePr>
        <p:xfrm>
          <a:off x="6516216" y="51571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o" showAsIcon="1" r:id="rId8" imgW="914400" imgH="771480" progId="Word.Document.12">
                  <p:embed/>
                </p:oleObj>
              </mc:Choice>
              <mc:Fallback>
                <p:oleObj name="Documento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16216" y="51571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0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1032</Words>
  <Application>Microsoft Office PowerPoint</Application>
  <PresentationFormat>Presentación en pantalla (4:3)</PresentationFormat>
  <Paragraphs>158</Paragraphs>
  <Slides>15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Flujo</vt:lpstr>
      <vt:lpstr>Documento de Microsoft Word</vt:lpstr>
      <vt:lpstr>Paquete</vt:lpstr>
      <vt:lpstr>Ruido, tan invisible y contaminante.</vt:lpstr>
      <vt:lpstr>Situación de aprendizaje</vt:lpstr>
      <vt:lpstr>Pregunta generadora</vt:lpstr>
      <vt:lpstr>Producto Final</vt:lpstr>
      <vt:lpstr>ACTIVIDAD 1: ENSAYO ILUSTRADO</vt:lpstr>
      <vt:lpstr>Lista de verificación 1</vt:lpstr>
      <vt:lpstr>  </vt:lpstr>
      <vt:lpstr>Lista de verificación 2</vt:lpstr>
      <vt:lpstr>ACTIVIDAD Nº 3:  Encuesta  </vt:lpstr>
      <vt:lpstr> Lista de Verificación 3 </vt:lpstr>
      <vt:lpstr>       Rúbrica</vt:lpstr>
      <vt:lpstr>Fuentes</vt:lpstr>
      <vt:lpstr>Ficha Técnica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Ruido, tan invisible y contaminante.</dc:title>
  <dc:creator>AFG</dc:creator>
  <cp:lastModifiedBy>Vostro</cp:lastModifiedBy>
  <cp:revision>68</cp:revision>
  <dcterms:created xsi:type="dcterms:W3CDTF">2011-08-10T18:57:53Z</dcterms:created>
  <dcterms:modified xsi:type="dcterms:W3CDTF">2012-10-10T16:48:13Z</dcterms:modified>
</cp:coreProperties>
</file>