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AFEEC-9497-4CD8-8A8C-3AECDF98E0A8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8D79A-1FE9-4FAE-ACD3-E847F1FABA4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196554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8D79A-1FE9-4FAE-ACD3-E847F1FABA4B}" type="slidenum">
              <a:rPr lang="es-PA" smtClean="0"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44519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6700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5692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4664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0303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2742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9892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257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6719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1665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0110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017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9E79F-14CB-4E52-9746-5AAB931E64BB}" type="datetimeFigureOut">
              <a:rPr lang="es-PA" smtClean="0"/>
              <a:t>10/27/2017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7716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1698597" y="439389"/>
            <a:ext cx="1833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b="1" dirty="0" smtClean="0">
                <a:ln>
                  <a:solidFill>
                    <a:srgbClr val="FF000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Blackadder ITC" panose="04020505051007020D02" pitchFamily="82" charset="0"/>
              </a:rPr>
              <a:t>Himno Nacional de Panamá (actual)</a:t>
            </a:r>
            <a:endParaRPr lang="es-PA" b="1" dirty="0">
              <a:ln>
                <a:solidFill>
                  <a:srgbClr val="FF0000"/>
                </a:solidFill>
              </a:ln>
              <a:solidFill>
                <a:schemeClr val="accent1">
                  <a:lumMod val="75000"/>
                </a:schemeClr>
              </a:solidFill>
              <a:latin typeface="Blackadder ITC" panose="04020505051007020D02" pitchFamily="82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504238" y="27158"/>
            <a:ext cx="4824536" cy="44627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A" dirty="0" smtClean="0">
                <a:latin typeface="FrankRuehl" panose="020E0503060101010101" pitchFamily="34" charset="-79"/>
                <a:cs typeface="FrankRuehl" panose="020E0503060101010101" pitchFamily="34" charset="-79"/>
              </a:rPr>
              <a:t>El Alma de la </a:t>
            </a:r>
            <a:r>
              <a:rPr lang="es-PA" sz="2300" b="1" dirty="0" smtClean="0">
                <a:solidFill>
                  <a:srgbClr val="FF0000"/>
                </a:solidFill>
                <a:latin typeface="Papyrus" panose="03070502060502030205" pitchFamily="66" charset="0"/>
                <a:cs typeface="FrankRuehl" panose="020E0503060101010101" pitchFamily="34" charset="-79"/>
              </a:rPr>
              <a:t>Nación</a:t>
            </a:r>
            <a:endParaRPr lang="es-PA" sz="2300" b="1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Papyrus" panose="03070502060502030205" pitchFamily="66" charset="0"/>
              <a:cs typeface="FrankRuehl" panose="020E0503060101010101" pitchFamily="34" charset="-79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30046" y="249705"/>
            <a:ext cx="1288377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050" b="1" dirty="0" smtClean="0"/>
              <a:t>Antecedentes</a:t>
            </a:r>
            <a:endParaRPr lang="es-PA" sz="1050" b="1" dirty="0" smtClean="0"/>
          </a:p>
          <a:p>
            <a:pPr algn="ctr"/>
            <a:r>
              <a:rPr lang="es-PA" sz="1000" dirty="0" smtClean="0"/>
              <a:t>Para 1897, Don Santos  Jorge compuso la música  de una  canción para las  escuelas que  tituló</a:t>
            </a:r>
          </a:p>
          <a:p>
            <a:pPr algn="ctr"/>
            <a:r>
              <a:rPr lang="es-PA" sz="1000" dirty="0" smtClean="0"/>
              <a:t>Himno  </a:t>
            </a:r>
            <a:r>
              <a:rPr lang="es-PA" sz="1000" b="1" dirty="0" smtClean="0"/>
              <a:t>Patriótico Istmeño</a:t>
            </a:r>
            <a:r>
              <a:rPr lang="es-PA" sz="1000" dirty="0" smtClean="0"/>
              <a:t>.</a:t>
            </a:r>
            <a:endParaRPr lang="es-PA" sz="1000" dirty="0" smtClean="0"/>
          </a:p>
          <a:p>
            <a:endParaRPr lang="es-PA" sz="1050" dirty="0"/>
          </a:p>
          <a:p>
            <a:endParaRPr lang="es-PA" sz="1200" dirty="0" smtClean="0"/>
          </a:p>
        </p:txBody>
      </p:sp>
      <p:sp>
        <p:nvSpPr>
          <p:cNvPr id="24" name="8 Cuadro de texto"/>
          <p:cNvSpPr txBox="1"/>
          <p:nvPr/>
        </p:nvSpPr>
        <p:spPr>
          <a:xfrm>
            <a:off x="2888213" y="6250433"/>
            <a:ext cx="3337902" cy="485775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PA" sz="800" b="1" spc="50" dirty="0">
                <a:ln w="13500" cap="flat" cmpd="sng" algn="ctr">
                  <a:solidFill>
                    <a:srgbClr val="06111E">
                      <a:alpha val="6500"/>
                    </a:srgbClr>
                  </a:solidFill>
                  <a:prstDash val="solid"/>
                  <a:round/>
                </a:ln>
                <a:solidFill>
                  <a:schemeClr val="bg2">
                    <a:lumMod val="10000"/>
                  </a:schemeClr>
                </a:solidFill>
                <a:effectLst>
                  <a:outerShdw blurRad="50902" dist="38494" dir="13500000" sx="0" sy="0">
                    <a:srgbClr val="000000">
                      <a:alpha val="60000"/>
                    </a:srgbClr>
                  </a:outerShdw>
                </a:effectLst>
                <a:latin typeface="+mj-lt"/>
              </a:rPr>
              <a:t>Dirección Nacional de Formación y Perfeccionamiento Profesional</a:t>
            </a:r>
            <a:endParaRPr lang="es-PA" dirty="0">
              <a:solidFill>
                <a:schemeClr val="bg2">
                  <a:lumMod val="10000"/>
                </a:schemeClr>
              </a:solidFill>
              <a:effectLst/>
              <a:latin typeface="+mj-lt"/>
            </a:endParaRPr>
          </a:p>
          <a:p>
            <a:pPr algn="ctr"/>
            <a:r>
              <a:rPr lang="es-PA" sz="800" b="1" spc="50" dirty="0">
                <a:ln w="13500" cap="flat" cmpd="sng" algn="ctr">
                  <a:solidFill>
                    <a:srgbClr val="06111E">
                      <a:alpha val="6500"/>
                    </a:srgbClr>
                  </a:solidFill>
                  <a:prstDash val="solid"/>
                  <a:round/>
                </a:ln>
                <a:solidFill>
                  <a:schemeClr val="bg2">
                    <a:lumMod val="10000"/>
                  </a:schemeClr>
                </a:solidFill>
                <a:effectLst>
                  <a:outerShdw blurRad="50902" dist="38494" dir="13500000" sx="0" sy="0">
                    <a:srgbClr val="000000">
                      <a:alpha val="60000"/>
                    </a:srgbClr>
                  </a:outerShdw>
                </a:effectLst>
                <a:latin typeface="+mj-lt"/>
              </a:rPr>
              <a:t>Clayton – Ciudad del Saber – Edificio 232</a:t>
            </a:r>
            <a:endParaRPr lang="es-PA" dirty="0">
              <a:solidFill>
                <a:schemeClr val="bg2">
                  <a:lumMod val="10000"/>
                </a:schemeClr>
              </a:solidFill>
              <a:effectLst/>
              <a:latin typeface="+mj-lt"/>
            </a:endParaRPr>
          </a:p>
          <a:p>
            <a:pPr algn="ctr"/>
            <a:r>
              <a:rPr lang="es-PA" sz="800" b="1" spc="50" dirty="0">
                <a:ln w="13500" cap="flat" cmpd="sng" algn="ctr">
                  <a:solidFill>
                    <a:srgbClr val="06111E">
                      <a:alpha val="6500"/>
                    </a:srgbClr>
                  </a:solidFill>
                  <a:prstDash val="solid"/>
                  <a:round/>
                </a:ln>
                <a:solidFill>
                  <a:schemeClr val="bg2">
                    <a:lumMod val="10000"/>
                  </a:schemeClr>
                </a:solidFill>
                <a:effectLst>
                  <a:outerShdw blurRad="50902" dist="38494" dir="13500000" sx="0" sy="0">
                    <a:srgbClr val="000000">
                      <a:alpha val="60000"/>
                    </a:srgbClr>
                  </a:outerShdw>
                </a:effectLst>
                <a:latin typeface="+mj-lt"/>
              </a:rPr>
              <a:t>Teléfonos: 517-0414</a:t>
            </a:r>
            <a:endParaRPr lang="es-PA" dirty="0">
              <a:solidFill>
                <a:schemeClr val="bg2">
                  <a:lumMod val="10000"/>
                </a:schemeClr>
              </a:solidFill>
              <a:effectLst/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PA" sz="3600" dirty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>
                    <a:alpha val="95000"/>
                  </a:srgbClr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 </a:t>
            </a:r>
            <a:endParaRPr lang="es-PA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55678" y="1906047"/>
            <a:ext cx="124671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1050" b="1" dirty="0" smtClean="0"/>
              <a:t>Himno Istmeño</a:t>
            </a:r>
          </a:p>
          <a:p>
            <a:pPr algn="ctr"/>
            <a:r>
              <a:rPr lang="es-PA" sz="1050" dirty="0" smtClean="0"/>
              <a:t>La letra era de Juan Agustín Torres, Secretario de Instrucción Pública de  entonces y la música era de Don Santos Jorge.</a:t>
            </a:r>
          </a:p>
          <a:p>
            <a:pPr algn="ctr"/>
            <a:endParaRPr lang="es-PA" sz="1050" dirty="0"/>
          </a:p>
          <a:p>
            <a:pPr algn="ctr"/>
            <a:endParaRPr lang="es-PA" sz="1050" dirty="0"/>
          </a:p>
        </p:txBody>
      </p:sp>
      <p:cxnSp>
        <p:nvCxnSpPr>
          <p:cNvPr id="78" name="14 Conector recto"/>
          <p:cNvCxnSpPr/>
          <p:nvPr/>
        </p:nvCxnSpPr>
        <p:spPr>
          <a:xfrm>
            <a:off x="5373515" y="1742846"/>
            <a:ext cx="1047629" cy="7995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20000"/>
                <a:lumOff val="80000"/>
              </a:schemeClr>
            </a:solidFill>
            <a:prstDash val="solid"/>
          </a:ln>
          <a:effectLst/>
        </p:spPr>
      </p:cxnSp>
      <p:sp>
        <p:nvSpPr>
          <p:cNvPr id="29" name="28 Rectángulo"/>
          <p:cNvSpPr/>
          <p:nvPr/>
        </p:nvSpPr>
        <p:spPr>
          <a:xfrm>
            <a:off x="155678" y="3480136"/>
            <a:ext cx="1790297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050" b="1" dirty="0" smtClean="0"/>
              <a:t>Gran Oportunidad</a:t>
            </a:r>
          </a:p>
          <a:p>
            <a:r>
              <a:rPr lang="es-PA" sz="1050" dirty="0" smtClean="0"/>
              <a:t>En 1903, William L. Buchanan, primer</a:t>
            </a:r>
          </a:p>
          <a:p>
            <a:r>
              <a:rPr lang="es-PA" sz="1050" dirty="0" smtClean="0"/>
              <a:t>Embajador y ministro plenipotenciario  de  </a:t>
            </a:r>
          </a:p>
          <a:p>
            <a:r>
              <a:rPr lang="es-PA" sz="1050" dirty="0" smtClean="0"/>
              <a:t>Estados Unidos ante Panamá, iba a  presentar credenciales ante la Junta Provisional  de  </a:t>
            </a:r>
          </a:p>
          <a:p>
            <a:r>
              <a:rPr lang="es-PA" sz="1050" dirty="0" smtClean="0"/>
              <a:t>Gobierno y no había  un himno para interpretar el </a:t>
            </a:r>
          </a:p>
          <a:p>
            <a:r>
              <a:rPr lang="es-PA" sz="1050" dirty="0" smtClean="0"/>
              <a:t>Protocolo  usual.</a:t>
            </a:r>
            <a:endParaRPr lang="es-PA" sz="1050" dirty="0" smtClean="0"/>
          </a:p>
          <a:p>
            <a:endParaRPr lang="es-PA" sz="1050" dirty="0"/>
          </a:p>
          <a:p>
            <a:endParaRPr lang="es-PA" sz="1050" dirty="0"/>
          </a:p>
          <a:p>
            <a:endParaRPr lang="es-PA" sz="1200" dirty="0" smtClean="0"/>
          </a:p>
        </p:txBody>
      </p:sp>
      <p:sp>
        <p:nvSpPr>
          <p:cNvPr id="30" name="29 Rectángulo"/>
          <p:cNvSpPr/>
          <p:nvPr/>
        </p:nvSpPr>
        <p:spPr>
          <a:xfrm>
            <a:off x="155678" y="5450253"/>
            <a:ext cx="1502873" cy="1408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050" b="1" dirty="0" smtClean="0"/>
              <a:t>Santos Jorge </a:t>
            </a:r>
            <a:r>
              <a:rPr lang="es-PA" sz="1050" dirty="0" smtClean="0"/>
              <a:t>sugiere</a:t>
            </a:r>
          </a:p>
          <a:p>
            <a:r>
              <a:rPr lang="es-PA" sz="1050" dirty="0" smtClean="0"/>
              <a:t>Que se utilice su himno para tal ocasión,  lo que</a:t>
            </a:r>
          </a:p>
          <a:p>
            <a:r>
              <a:rPr lang="es-PA" sz="1050" dirty="0" smtClean="0"/>
              <a:t>Fue aceptado, ya que la canción estaba respaldada por el público en general.</a:t>
            </a:r>
            <a:endParaRPr lang="es-PA" sz="1050" dirty="0"/>
          </a:p>
          <a:p>
            <a:endParaRPr lang="es-PA" sz="1200" dirty="0" smtClean="0"/>
          </a:p>
        </p:txBody>
      </p:sp>
      <p:sp>
        <p:nvSpPr>
          <p:cNvPr id="32" name="31 Rectángulo"/>
          <p:cNvSpPr/>
          <p:nvPr/>
        </p:nvSpPr>
        <p:spPr>
          <a:xfrm>
            <a:off x="7586127" y="250296"/>
            <a:ext cx="135885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050" b="1" dirty="0" smtClean="0"/>
              <a:t>En busca de un autor para la letra</a:t>
            </a:r>
            <a:endParaRPr lang="es-PA" sz="1050" b="1" dirty="0" smtClean="0"/>
          </a:p>
          <a:p>
            <a:endParaRPr lang="es-PA" sz="1050" dirty="0"/>
          </a:p>
          <a:p>
            <a:pPr algn="ctr"/>
            <a:r>
              <a:rPr lang="es-PA" sz="1000" b="1" dirty="0" smtClean="0"/>
              <a:t>Don Santos Jorge </a:t>
            </a:r>
            <a:r>
              <a:rPr lang="es-PA" sz="1000" dirty="0" smtClean="0"/>
              <a:t>le pidió a su amigo Jerónimo de la Ossa que preparaba la letra a la cual accedió</a:t>
            </a:r>
            <a:endParaRPr lang="es-PA" sz="1000" dirty="0" smtClean="0"/>
          </a:p>
          <a:p>
            <a:endParaRPr lang="es-PA" sz="1050" dirty="0"/>
          </a:p>
          <a:p>
            <a:endParaRPr lang="es-PA" sz="12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264" y="4842834"/>
            <a:ext cx="5981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32 Rectángulo"/>
          <p:cNvSpPr/>
          <p:nvPr/>
        </p:nvSpPr>
        <p:spPr>
          <a:xfrm>
            <a:off x="7656607" y="1781148"/>
            <a:ext cx="1358857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100" b="1" dirty="0" smtClean="0">
                <a:latin typeface="Papyrus" panose="03070502060502030205" pitchFamily="66" charset="0"/>
              </a:rPr>
              <a:t>Concurso </a:t>
            </a:r>
            <a:endParaRPr lang="es-PA" sz="1100" b="1" dirty="0" smtClean="0">
              <a:latin typeface="Papyrus" panose="03070502060502030205" pitchFamily="66" charset="0"/>
            </a:endParaRPr>
          </a:p>
          <a:p>
            <a:pPr algn="ctr"/>
            <a:r>
              <a:rPr lang="es-PA" sz="1000" b="1" dirty="0" smtClean="0"/>
              <a:t>El gobierno abrió </a:t>
            </a:r>
            <a:r>
              <a:rPr lang="es-PA" sz="1000" dirty="0" smtClean="0"/>
              <a:t>un concurso para escoger otro Himno Nacional  y las diferentes músicas de los proyectos se interpretaban en las retretas.</a:t>
            </a:r>
          </a:p>
          <a:p>
            <a:pPr algn="ctr"/>
            <a:r>
              <a:rPr lang="es-PA" sz="1000" dirty="0" smtClean="0"/>
              <a:t>Sin embargo, los  ciudadanos se regocijaban y manifestaban su fervor patriótico por el que compusieron  </a:t>
            </a:r>
            <a:r>
              <a:rPr lang="es-PA" sz="1000" b="1" dirty="0" smtClean="0"/>
              <a:t>Don Jerónimo de la Ossa </a:t>
            </a:r>
            <a:r>
              <a:rPr lang="es-PA" sz="1000" dirty="0" smtClean="0"/>
              <a:t> y </a:t>
            </a:r>
            <a:r>
              <a:rPr lang="es-PA" sz="1000" b="1" dirty="0" smtClean="0"/>
              <a:t>Don Santos Jorge</a:t>
            </a:r>
            <a:endParaRPr lang="es-PA" sz="1050" b="1" dirty="0"/>
          </a:p>
          <a:p>
            <a:endParaRPr lang="es-PA" sz="1200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3419872" y="457124"/>
            <a:ext cx="2088232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950" dirty="0"/>
              <a:t>Coro:</a:t>
            </a:r>
          </a:p>
          <a:p>
            <a:pPr algn="ctr"/>
            <a:r>
              <a:rPr lang="es-PA" sz="950" dirty="0"/>
              <a:t>Alcanzamos por fin la victoria</a:t>
            </a:r>
          </a:p>
          <a:p>
            <a:pPr algn="ctr"/>
            <a:r>
              <a:rPr lang="es-PA" sz="950" dirty="0"/>
              <a:t>en el campo feliz de la unión;</a:t>
            </a:r>
          </a:p>
          <a:p>
            <a:pPr algn="ctr"/>
            <a:r>
              <a:rPr lang="es-PA" sz="950" dirty="0"/>
              <a:t>con ardientes fulgores de gloria</a:t>
            </a:r>
          </a:p>
          <a:p>
            <a:pPr algn="ctr"/>
            <a:r>
              <a:rPr lang="es-PA" sz="950" dirty="0"/>
              <a:t>se ilumina la nueva nación. (bis)</a:t>
            </a:r>
          </a:p>
          <a:p>
            <a:pPr algn="ctr"/>
            <a:r>
              <a:rPr lang="es-PA" sz="950" dirty="0"/>
              <a:t>(I)</a:t>
            </a:r>
          </a:p>
          <a:p>
            <a:pPr algn="ctr"/>
            <a:r>
              <a:rPr lang="es-PA" sz="950" dirty="0"/>
              <a:t>Es preciso cubrir con un velo</a:t>
            </a:r>
          </a:p>
          <a:p>
            <a:pPr algn="ctr"/>
            <a:r>
              <a:rPr lang="es-PA" sz="950" dirty="0"/>
              <a:t>del pasado el calvario y la cruz;</a:t>
            </a:r>
          </a:p>
          <a:p>
            <a:pPr algn="ctr"/>
            <a:r>
              <a:rPr lang="es-PA" sz="950" dirty="0"/>
              <a:t>y que adorne el azul de tu cielo</a:t>
            </a:r>
          </a:p>
          <a:p>
            <a:pPr algn="ctr"/>
            <a:r>
              <a:rPr lang="es-PA" sz="950" dirty="0"/>
              <a:t>de concordia la espléndida luz</a:t>
            </a:r>
            <a:r>
              <a:rPr lang="es-PA" sz="950" dirty="0" smtClean="0"/>
              <a:t>.</a:t>
            </a:r>
          </a:p>
          <a:p>
            <a:pPr algn="ctr"/>
            <a:endParaRPr lang="es-PA" sz="950" dirty="0"/>
          </a:p>
          <a:p>
            <a:pPr algn="ctr"/>
            <a:r>
              <a:rPr lang="es-PA" sz="950" dirty="0"/>
              <a:t>El progreso acaricia tus lares</a:t>
            </a:r>
          </a:p>
          <a:p>
            <a:pPr algn="ctr"/>
            <a:r>
              <a:rPr lang="es-PA" sz="950" dirty="0"/>
              <a:t>al compás de sublime canción;</a:t>
            </a:r>
          </a:p>
          <a:p>
            <a:pPr algn="ctr"/>
            <a:r>
              <a:rPr lang="es-PA" sz="950" dirty="0"/>
              <a:t>ves rugir a tus pies ambos mares</a:t>
            </a:r>
          </a:p>
          <a:p>
            <a:pPr algn="ctr"/>
            <a:r>
              <a:rPr lang="es-PA" sz="950" dirty="0"/>
              <a:t>que dan rumbo a tu noble misión.</a:t>
            </a:r>
          </a:p>
          <a:p>
            <a:pPr algn="ctr"/>
            <a:r>
              <a:rPr lang="es-PA" sz="950" dirty="0"/>
              <a:t>(Repite el coro)</a:t>
            </a:r>
          </a:p>
          <a:p>
            <a:pPr algn="ctr"/>
            <a:r>
              <a:rPr lang="es-PA" sz="950" dirty="0"/>
              <a:t>(II)</a:t>
            </a:r>
          </a:p>
          <a:p>
            <a:pPr algn="ctr"/>
            <a:r>
              <a:rPr lang="es-PA" sz="950" dirty="0"/>
              <a:t>En tu suelo cubierto de flores,</a:t>
            </a:r>
          </a:p>
          <a:p>
            <a:pPr algn="ctr"/>
            <a:r>
              <a:rPr lang="es-PA" sz="950" dirty="0"/>
              <a:t>a los besos del tibio terral,</a:t>
            </a:r>
          </a:p>
          <a:p>
            <a:pPr algn="ctr"/>
            <a:r>
              <a:rPr lang="es-PA" sz="950" dirty="0"/>
              <a:t>terminaron guerreros fragores;</a:t>
            </a:r>
          </a:p>
          <a:p>
            <a:pPr algn="ctr"/>
            <a:r>
              <a:rPr lang="es-PA" sz="950" dirty="0"/>
              <a:t>sólo reina el amor fraternal.</a:t>
            </a:r>
          </a:p>
          <a:p>
            <a:pPr algn="ctr"/>
            <a:r>
              <a:rPr lang="es-PA" sz="950" dirty="0"/>
              <a:t>Adelante la pica y la pala,</a:t>
            </a:r>
          </a:p>
          <a:p>
            <a:pPr algn="ctr"/>
            <a:r>
              <a:rPr lang="es-PA" sz="950" dirty="0"/>
              <a:t>al trabajo sin más dilación;</a:t>
            </a:r>
          </a:p>
          <a:p>
            <a:pPr algn="ctr"/>
            <a:r>
              <a:rPr lang="es-PA" sz="950" dirty="0"/>
              <a:t>y seremos así prez y gala,</a:t>
            </a:r>
          </a:p>
          <a:p>
            <a:pPr algn="ctr"/>
            <a:r>
              <a:rPr lang="es-PA" sz="950" dirty="0"/>
              <a:t>de este mundo feraz de Colón</a:t>
            </a:r>
            <a:r>
              <a:rPr lang="es-PA" sz="950" dirty="0" smtClean="0"/>
              <a:t>.</a:t>
            </a:r>
          </a:p>
          <a:p>
            <a:pPr algn="ctr"/>
            <a:endParaRPr lang="es-PA" sz="950" dirty="0"/>
          </a:p>
          <a:p>
            <a:pPr algn="ctr"/>
            <a:r>
              <a:rPr lang="es-PA" sz="950" dirty="0"/>
              <a:t>Alcanzamos por fin la victoria</a:t>
            </a:r>
          </a:p>
          <a:p>
            <a:pPr algn="ctr"/>
            <a:r>
              <a:rPr lang="es-PA" sz="950" dirty="0"/>
              <a:t>en el campo feliz de la unión;</a:t>
            </a:r>
          </a:p>
          <a:p>
            <a:pPr algn="ctr"/>
            <a:r>
              <a:rPr lang="es-PA" sz="950" dirty="0"/>
              <a:t>con ardientes fulgores de gloria</a:t>
            </a:r>
          </a:p>
          <a:p>
            <a:pPr algn="ctr"/>
            <a:r>
              <a:rPr lang="es-PA" sz="950" dirty="0"/>
              <a:t>se ilumina la nueva nación. (bis)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780557" y="1260794"/>
            <a:ext cx="14473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1000" b="1" dirty="0" smtClean="0">
                <a:latin typeface="Papyrus" panose="03070502060502030205" pitchFamily="66" charset="0"/>
              </a:rPr>
              <a:t>Himno Istmeño</a:t>
            </a:r>
          </a:p>
          <a:p>
            <a:pPr algn="ctr"/>
            <a:endParaRPr lang="es-PA" sz="900" dirty="0"/>
          </a:p>
          <a:p>
            <a:pPr algn="ctr"/>
            <a:r>
              <a:rPr lang="es-PA" sz="900" dirty="0" smtClean="0"/>
              <a:t>“</a:t>
            </a:r>
            <a:r>
              <a:rPr lang="es-PA" sz="900" dirty="0"/>
              <a:t>Del Istmo el Acta santa</a:t>
            </a:r>
          </a:p>
          <a:p>
            <a:pPr algn="ctr"/>
            <a:r>
              <a:rPr lang="es-PA" sz="900" dirty="0" smtClean="0"/>
              <a:t>Bolívar </a:t>
            </a:r>
            <a:r>
              <a:rPr lang="es-PA" sz="900" dirty="0"/>
              <a:t>admiró;</a:t>
            </a:r>
          </a:p>
          <a:p>
            <a:pPr algn="ctr"/>
            <a:r>
              <a:rPr lang="es-PA" sz="900" dirty="0"/>
              <a:t>incruenta fue la lucha </a:t>
            </a:r>
          </a:p>
          <a:p>
            <a:pPr algn="ctr"/>
            <a:r>
              <a:rPr lang="es-PA" sz="900" dirty="0"/>
              <a:t>que el pueblo redimió</a:t>
            </a:r>
          </a:p>
          <a:p>
            <a:pPr algn="ctr"/>
            <a:endParaRPr lang="es-PA" sz="900" dirty="0"/>
          </a:p>
          <a:p>
            <a:pPr algn="ctr"/>
            <a:r>
              <a:rPr lang="es-PA" sz="900" dirty="0"/>
              <a:t>¡Oh! sol brillante y  puro </a:t>
            </a:r>
          </a:p>
          <a:p>
            <a:pPr algn="ctr"/>
            <a:r>
              <a:rPr lang="es-PA" sz="900" dirty="0"/>
              <a:t>que alumbras </a:t>
            </a:r>
            <a:r>
              <a:rPr lang="es-PA" sz="900" dirty="0" smtClean="0"/>
              <a:t>refulgente </a:t>
            </a:r>
            <a:endParaRPr lang="es-PA" sz="900" dirty="0"/>
          </a:p>
          <a:p>
            <a:pPr algn="ctr"/>
            <a:r>
              <a:rPr lang="es-PA" sz="900" dirty="0"/>
              <a:t>del Istmo la esplendente </a:t>
            </a:r>
          </a:p>
          <a:p>
            <a:pPr algn="ctr"/>
            <a:r>
              <a:rPr lang="es-PA" sz="900" dirty="0"/>
              <a:t>¡sublime libertad!</a:t>
            </a:r>
          </a:p>
          <a:p>
            <a:pPr algn="ctr"/>
            <a:endParaRPr lang="es-PA" sz="900" dirty="0"/>
          </a:p>
          <a:p>
            <a:pPr algn="ctr"/>
            <a:r>
              <a:rPr lang="es-PA" sz="900" dirty="0"/>
              <a:t>Por ti palpita puro </a:t>
            </a:r>
          </a:p>
          <a:p>
            <a:pPr algn="ctr"/>
            <a:r>
              <a:rPr lang="es-PA" sz="900" dirty="0"/>
              <a:t>el pecho entusiasmado</a:t>
            </a:r>
          </a:p>
          <a:p>
            <a:pPr algn="ctr"/>
            <a:r>
              <a:rPr lang="es-PA" sz="900" dirty="0"/>
              <a:t>¡Oh! gloria del pasado</a:t>
            </a:r>
          </a:p>
          <a:p>
            <a:pPr algn="ctr"/>
            <a:r>
              <a:rPr lang="es-PA" sz="900" dirty="0"/>
              <a:t>¡Oh! ¡pléyade inmortal!</a:t>
            </a:r>
          </a:p>
        </p:txBody>
      </p:sp>
      <p:pic>
        <p:nvPicPr>
          <p:cNvPr id="1029" name="Picture 5" descr="https://panamahistoriayfolclore.files.wordpress.com/2012/11/himno-nacional-de-panamc3a1.gif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14" t="2958" r="12666"/>
          <a:stretch/>
        </p:blipFill>
        <p:spPr bwMode="auto">
          <a:xfrm>
            <a:off x="2093733" y="3683897"/>
            <a:ext cx="1012179" cy="1287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14 CuadroTexto"/>
          <p:cNvSpPr txBox="1"/>
          <p:nvPr/>
        </p:nvSpPr>
        <p:spPr>
          <a:xfrm>
            <a:off x="5611160" y="654598"/>
            <a:ext cx="1974965" cy="4362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PA" sz="1000" b="1" kern="1200" dirty="0" smtClean="0">
                <a:solidFill>
                  <a:srgbClr val="000000"/>
                </a:solidFill>
                <a:effectLst/>
                <a:latin typeface="Papyrus" panose="03070502060502030205" pitchFamily="66" charset="0"/>
              </a:rPr>
              <a:t>Himno Nacional. Versión Original</a:t>
            </a:r>
            <a:r>
              <a:rPr lang="es-PA" sz="1000" b="1" kern="1200" dirty="0" smtClean="0">
                <a:solidFill>
                  <a:srgbClr val="000000"/>
                </a:solidFill>
                <a:effectLst/>
                <a:latin typeface="+mj-lt"/>
              </a:rPr>
              <a:t>.</a:t>
            </a:r>
          </a:p>
          <a:p>
            <a:pPr>
              <a:spcAft>
                <a:spcPts val="0"/>
              </a:spcAft>
            </a:pPr>
            <a:endParaRPr lang="es-PA" sz="10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PA" sz="1000" kern="1200" dirty="0">
                <a:solidFill>
                  <a:srgbClr val="000000"/>
                </a:solidFill>
                <a:effectLst/>
                <a:latin typeface="+mj-lt"/>
              </a:rPr>
              <a:t>"</a:t>
            </a: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Alcanzamos por fin la victoria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en el campo feliz de la unión;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con CAMBIANTES fulgores de gloria se ilumina la nueva nación.</a:t>
            </a:r>
            <a:endParaRPr lang="es-PA" sz="95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PA" sz="950" dirty="0">
                <a:effectLst/>
                <a:latin typeface="+mj-lt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Es preciso cubrir con un velo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del pasado el calvario y la cruz;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y que adorne el azul de tu cielo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de concordia la espléndida luz.</a:t>
            </a:r>
            <a:endParaRPr lang="es-PA" sz="95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PA" sz="950" dirty="0">
                <a:effectLst/>
                <a:latin typeface="+mj-lt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El progreso acaricia tus lares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al compás de PATRIOTA canción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Y TE BESAN LOS PIES LOS DOS MARES que dan rumbo a tu noble misión.</a:t>
            </a:r>
            <a:endParaRPr lang="es-PA" sz="95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PA" sz="950" dirty="0">
                <a:effectLst/>
                <a:latin typeface="+mj-lt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En tu suelo SEMBRADO de flores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a los besos del tibio terral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YA NO PUEDEN VIVIR LOS SEÑORES, sólo reina el amor fraternal!</a:t>
            </a:r>
            <a:endParaRPr lang="es-PA" sz="95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PA" sz="950" dirty="0">
                <a:effectLst/>
                <a:latin typeface="+mj-lt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Adelante la pica y la pala!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ADELANTE sin más dilación</a:t>
            </a:r>
            <a:b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SOLO ASI FORMAREMOS LA SALA  </a:t>
            </a:r>
            <a:endParaRPr lang="es-PA" sz="950" kern="1200" dirty="0" smtClean="0">
              <a:solidFill>
                <a:srgbClr val="000000"/>
              </a:solidFill>
              <a:effectLst/>
              <a:latin typeface="+mj-lt"/>
            </a:endParaRPr>
          </a:p>
          <a:p>
            <a:pPr algn="ctr">
              <a:spcAft>
                <a:spcPts val="0"/>
              </a:spcAft>
            </a:pPr>
            <a:r>
              <a:rPr lang="es-PA" sz="950" kern="1200" dirty="0" smtClean="0">
                <a:solidFill>
                  <a:srgbClr val="000000"/>
                </a:solidFill>
                <a:effectLst/>
                <a:latin typeface="+mj-lt"/>
              </a:rPr>
              <a:t>de </a:t>
            </a:r>
            <a:r>
              <a:rPr lang="es-PA" sz="950" kern="1200" dirty="0">
                <a:solidFill>
                  <a:srgbClr val="000000"/>
                </a:solidFill>
                <a:effectLst/>
                <a:latin typeface="+mj-lt"/>
              </a:rPr>
              <a:t>este mundo feraz de Colón!".</a:t>
            </a:r>
            <a:endParaRPr lang="es-PA" sz="950" dirty="0">
              <a:effectLst/>
              <a:latin typeface="+mj-lt"/>
              <a:ea typeface="Times New Roman"/>
            </a:endParaRPr>
          </a:p>
        </p:txBody>
      </p:sp>
      <p:cxnSp>
        <p:nvCxnSpPr>
          <p:cNvPr id="17" name="16 Conector recto de flecha"/>
          <p:cNvCxnSpPr/>
          <p:nvPr/>
        </p:nvCxnSpPr>
        <p:spPr>
          <a:xfrm>
            <a:off x="2888213" y="788720"/>
            <a:ext cx="7520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>
            <a:off x="1187625" y="1412776"/>
            <a:ext cx="758350" cy="5302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9" name="78 Rectángulo"/>
          <p:cNvSpPr/>
          <p:nvPr/>
        </p:nvSpPr>
        <p:spPr>
          <a:xfrm>
            <a:off x="7668913" y="4695885"/>
            <a:ext cx="135885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1000" b="1" dirty="0" smtClean="0"/>
              <a:t>En 1906, mediante la ley 39</a:t>
            </a:r>
            <a:r>
              <a:rPr lang="es-PA" sz="1000" dirty="0" smtClean="0"/>
              <a:t>, la Asamblea Nacional adopta provisionalmente este himno y en 1925, mediante la ley 48, se adopta definitivamente. En 1941, la Ley 28 ratifica la letra y música.</a:t>
            </a:r>
            <a:endParaRPr lang="es-PA" sz="1000" dirty="0" smtClean="0"/>
          </a:p>
        </p:txBody>
      </p:sp>
    </p:spTree>
    <p:extLst>
      <p:ext uri="{BB962C8B-B14F-4D97-AF65-F5344CB8AC3E}">
        <p14:creationId xmlns:p14="http://schemas.microsoft.com/office/powerpoint/2010/main" val="23716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507</Words>
  <Application>Microsoft Office PowerPoint</Application>
  <PresentationFormat>Presentación en pantalla (4:3)</PresentationFormat>
  <Paragraphs>87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usuario1</dc:creator>
  <cp:lastModifiedBy>usuario1</cp:lastModifiedBy>
  <cp:revision>80</cp:revision>
  <dcterms:created xsi:type="dcterms:W3CDTF">2017-10-25T14:28:13Z</dcterms:created>
  <dcterms:modified xsi:type="dcterms:W3CDTF">2017-10-27T18:40:43Z</dcterms:modified>
</cp:coreProperties>
</file>