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sldIdLst>
    <p:sldId id="256" r:id="rId2"/>
    <p:sldId id="262"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06" d="100"/>
          <a:sy n="106" d="100"/>
        </p:scale>
        <p:origin x="192" y="2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7318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94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740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0201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212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5493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66831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398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4451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2507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3371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3731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5207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3278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046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630529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1/16/23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5337925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cloudlabs.us/" TargetMode="Externa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2111" y="993783"/>
            <a:ext cx="8915399" cy="864220"/>
          </a:xfrm>
        </p:spPr>
        <p:txBody>
          <a:bodyPr>
            <a:normAutofit/>
          </a:bodyPr>
          <a:lstStyle/>
          <a:p>
            <a:pPr algn="ctr"/>
            <a:r>
              <a:rPr lang="es-MX" sz="2400" b="1" dirty="0" smtClean="0"/>
              <a:t>Qué </a:t>
            </a:r>
            <a:r>
              <a:rPr lang="es-MX" sz="2400" b="1" dirty="0"/>
              <a:t>es el modelo educativo </a:t>
            </a:r>
            <a:r>
              <a:rPr lang="es-MX" sz="2400" b="1" dirty="0" err="1"/>
              <a:t>HyFlex</a:t>
            </a:r>
            <a:r>
              <a:rPr lang="es-MX" sz="2400" b="1" dirty="0"/>
              <a:t>?</a:t>
            </a:r>
            <a:br>
              <a:rPr lang="es-MX" sz="2400" b="1" dirty="0"/>
            </a:br>
            <a:endParaRPr lang="es-PA" sz="2400" dirty="0"/>
          </a:p>
        </p:txBody>
      </p:sp>
      <p:sp>
        <p:nvSpPr>
          <p:cNvPr id="3" name="Subtítulo 2"/>
          <p:cNvSpPr>
            <a:spLocks noGrp="1"/>
          </p:cNvSpPr>
          <p:nvPr>
            <p:ph type="subTitle" idx="1"/>
          </p:nvPr>
        </p:nvSpPr>
        <p:spPr>
          <a:xfrm>
            <a:off x="1734016" y="1888535"/>
            <a:ext cx="4321096" cy="3475202"/>
          </a:xfrm>
        </p:spPr>
        <p:txBody>
          <a:bodyPr>
            <a:normAutofit/>
          </a:bodyPr>
          <a:lstStyle/>
          <a:p>
            <a:pPr algn="just"/>
            <a:r>
              <a:rPr lang="es-MX" dirty="0" err="1">
                <a:solidFill>
                  <a:srgbClr val="222222"/>
                </a:solidFill>
                <a:latin typeface="Libre Franklin"/>
              </a:rPr>
              <a:t>HyFlex</a:t>
            </a:r>
            <a:r>
              <a:rPr lang="es-MX" dirty="0">
                <a:solidFill>
                  <a:srgbClr val="222222"/>
                </a:solidFill>
                <a:latin typeface="Libre Franklin"/>
              </a:rPr>
              <a:t> viene de las palabras ‘Híbrido’ y ‘Flexible’ y tiene como objetivo aprovechar  tecnologías y herramientas online tales como vídeos, aplicaciones y plataformas educativas que le permitan al estudiante optimizar el aprendizaje, tener clases sincrónicas y asincrónicas, y en este sentido elegir qué método usar en su proceso de formación, de acuerdo a sus necesidades, estilos de aprendizaje y contexto.</a:t>
            </a:r>
            <a:endParaRPr lang="es-PA" dirty="0"/>
          </a:p>
        </p:txBody>
      </p:sp>
      <p:sp>
        <p:nvSpPr>
          <p:cNvPr id="6" name="Rectángulo 5"/>
          <p:cNvSpPr/>
          <p:nvPr/>
        </p:nvSpPr>
        <p:spPr>
          <a:xfrm>
            <a:off x="1529847" y="5060067"/>
            <a:ext cx="9219929" cy="1496849"/>
          </a:xfrm>
          <a:prstGeom prst="rect">
            <a:avLst/>
          </a:prstGeom>
        </p:spPr>
        <p:txBody>
          <a:bodyPr wrap="square">
            <a:spAutoFit/>
          </a:bodyPr>
          <a:lstStyle/>
          <a:p>
            <a:pPr algn="just"/>
            <a:endParaRPr lang="es-PA" dirty="0"/>
          </a:p>
        </p:txBody>
      </p:sp>
      <p:pic>
        <p:nvPicPr>
          <p:cNvPr id="7" name="Imagen 6"/>
          <p:cNvPicPr>
            <a:picLocks noChangeAspect="1"/>
          </p:cNvPicPr>
          <p:nvPr/>
        </p:nvPicPr>
        <p:blipFill>
          <a:blip r:embed="rId2"/>
          <a:stretch>
            <a:fillRect/>
          </a:stretch>
        </p:blipFill>
        <p:spPr>
          <a:xfrm>
            <a:off x="10082601" y="0"/>
            <a:ext cx="2109399" cy="963251"/>
          </a:xfrm>
          <a:prstGeom prst="rect">
            <a:avLst/>
          </a:prstGeom>
        </p:spPr>
      </p:pic>
      <p:pic>
        <p:nvPicPr>
          <p:cNvPr id="8" name="Imagen 7"/>
          <p:cNvPicPr>
            <a:picLocks noChangeAspect="1"/>
          </p:cNvPicPr>
          <p:nvPr/>
        </p:nvPicPr>
        <p:blipFill>
          <a:blip r:embed="rId3"/>
          <a:stretch>
            <a:fillRect/>
          </a:stretch>
        </p:blipFill>
        <p:spPr>
          <a:xfrm>
            <a:off x="6556917" y="1888536"/>
            <a:ext cx="4951143" cy="3031880"/>
          </a:xfrm>
          <a:prstGeom prst="rect">
            <a:avLst/>
          </a:prstGeom>
          <a:ln>
            <a:noFill/>
          </a:ln>
          <a:effectLst>
            <a:softEdge rad="112500"/>
          </a:effectLst>
        </p:spPr>
      </p:pic>
      <p:pic>
        <p:nvPicPr>
          <p:cNvPr id="9" name="Imagen 8"/>
          <p:cNvPicPr>
            <a:picLocks noChangeAspect="1"/>
          </p:cNvPicPr>
          <p:nvPr/>
        </p:nvPicPr>
        <p:blipFill>
          <a:blip r:embed="rId4"/>
          <a:stretch>
            <a:fillRect/>
          </a:stretch>
        </p:blipFill>
        <p:spPr>
          <a:xfrm>
            <a:off x="169129" y="-1"/>
            <a:ext cx="1760031" cy="887603"/>
          </a:xfrm>
          <a:prstGeom prst="rect">
            <a:avLst/>
          </a:prstGeom>
        </p:spPr>
      </p:pic>
    </p:spTree>
    <p:extLst>
      <p:ext uri="{BB962C8B-B14F-4D97-AF65-F5344CB8AC3E}">
        <p14:creationId xmlns:p14="http://schemas.microsoft.com/office/powerpoint/2010/main" val="2325310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4016" y="884664"/>
            <a:ext cx="8915399" cy="864220"/>
          </a:xfrm>
        </p:spPr>
        <p:txBody>
          <a:bodyPr>
            <a:normAutofit/>
          </a:bodyPr>
          <a:lstStyle/>
          <a:p>
            <a:pPr algn="ctr"/>
            <a:r>
              <a:rPr lang="es-MX" sz="2400" b="1" dirty="0" smtClean="0"/>
              <a:t>Qué </a:t>
            </a:r>
            <a:r>
              <a:rPr lang="es-MX" sz="2400" b="1" dirty="0"/>
              <a:t>es el modelo educativo </a:t>
            </a:r>
            <a:r>
              <a:rPr lang="es-MX" sz="2400" b="1" dirty="0" err="1"/>
              <a:t>HyFlex</a:t>
            </a:r>
            <a:r>
              <a:rPr lang="es-MX" sz="2400" b="1" dirty="0"/>
              <a:t>?</a:t>
            </a:r>
            <a:br>
              <a:rPr lang="es-MX" sz="2400" b="1" dirty="0"/>
            </a:br>
            <a:endParaRPr lang="es-PA" sz="2400" dirty="0"/>
          </a:p>
        </p:txBody>
      </p:sp>
      <p:sp>
        <p:nvSpPr>
          <p:cNvPr id="4" name="Subtítulo 2"/>
          <p:cNvSpPr txBox="1">
            <a:spLocks/>
          </p:cNvSpPr>
          <p:nvPr/>
        </p:nvSpPr>
        <p:spPr>
          <a:xfrm>
            <a:off x="1917371" y="4466787"/>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s-MX" sz="1800" b="0" i="0" u="none" strike="noStrike" kern="1200" cap="none" spc="0" normalizeH="0" baseline="0" noProof="0" dirty="0">
                <a:ln>
                  <a:noFill/>
                </a:ln>
                <a:solidFill>
                  <a:srgbClr val="222222"/>
                </a:solidFill>
                <a:effectLst/>
                <a:uLnTx/>
                <a:uFillTx/>
                <a:latin typeface="Libre Franklin"/>
                <a:ea typeface="+mn-ea"/>
                <a:cs typeface="+mn-cs"/>
              </a:rPr>
              <a:t>Este autor presenta cuatro principios importantes del diseño </a:t>
            </a:r>
            <a:r>
              <a:rPr kumimoji="0" lang="es-MX" sz="1800" b="0" i="0" u="none" strike="noStrike" kern="1200" cap="none" spc="0" normalizeH="0" baseline="0" noProof="0" dirty="0" err="1">
                <a:ln>
                  <a:noFill/>
                </a:ln>
                <a:solidFill>
                  <a:srgbClr val="222222"/>
                </a:solidFill>
                <a:effectLst/>
                <a:uLnTx/>
                <a:uFillTx/>
                <a:latin typeface="Libre Franklin"/>
                <a:ea typeface="+mn-ea"/>
                <a:cs typeface="+mn-cs"/>
              </a:rPr>
              <a:t>HyFlex</a:t>
            </a:r>
            <a:r>
              <a:rPr kumimoji="0" lang="es-MX" sz="1800" b="0" i="0" u="none" strike="noStrike" kern="1200" cap="none" spc="0" normalizeH="0" baseline="0" noProof="0" dirty="0">
                <a:ln>
                  <a:noFill/>
                </a:ln>
                <a:solidFill>
                  <a:srgbClr val="222222"/>
                </a:solidFill>
                <a:effectLst/>
                <a:uLnTx/>
                <a:uFillTx/>
                <a:latin typeface="Libre Franklin"/>
                <a:ea typeface="+mn-ea"/>
                <a:cs typeface="+mn-cs"/>
              </a:rPr>
              <a:t>:  posibilidad de elección; equivalencia, que las experiencias en cada formato estén equilibradas; reuso, que el material se pueda utilizar en varias ocasiones; y accesibilidad, que todos los estudiantes tengan la opción de participar de las clases y utilizar los recursos (2006).</a:t>
            </a: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5" name="Rectángulo 4"/>
          <p:cNvSpPr/>
          <p:nvPr/>
        </p:nvSpPr>
        <p:spPr>
          <a:xfrm>
            <a:off x="2472125" y="1842408"/>
            <a:ext cx="3237300" cy="230832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222222"/>
                </a:solidFill>
                <a:effectLst/>
                <a:uLnTx/>
                <a:uFillTx/>
                <a:latin typeface="Libre Franklin"/>
                <a:ea typeface="+mn-ea"/>
                <a:cs typeface="+mn-cs"/>
              </a:rPr>
              <a:t>El modelo fue propuesto por Brian </a:t>
            </a:r>
            <a:r>
              <a:rPr kumimoji="0" lang="es-MX" sz="1800" b="0" i="0" u="none" strike="noStrike" kern="1200" cap="none" spc="0" normalizeH="0" baseline="0" noProof="0" dirty="0" err="1">
                <a:ln>
                  <a:noFill/>
                </a:ln>
                <a:solidFill>
                  <a:srgbClr val="222222"/>
                </a:solidFill>
                <a:effectLst/>
                <a:uLnTx/>
                <a:uFillTx/>
                <a:latin typeface="Libre Franklin"/>
                <a:ea typeface="+mn-ea"/>
                <a:cs typeface="+mn-cs"/>
              </a:rPr>
              <a:t>Beatty</a:t>
            </a:r>
            <a:r>
              <a:rPr kumimoji="0" lang="es-MX" sz="1800" b="0" i="0" u="none" strike="noStrike" kern="1200" cap="none" spc="0" normalizeH="0" baseline="0" noProof="0" dirty="0">
                <a:ln>
                  <a:noFill/>
                </a:ln>
                <a:solidFill>
                  <a:srgbClr val="222222"/>
                </a:solidFill>
                <a:effectLst/>
                <a:uLnTx/>
                <a:uFillTx/>
                <a:latin typeface="Libre Franklin"/>
                <a:ea typeface="+mn-ea"/>
                <a:cs typeface="+mn-cs"/>
              </a:rPr>
              <a:t> en 2006 y desde entonces se </a:t>
            </a:r>
            <a:r>
              <a:rPr kumimoji="0" lang="es-MX" sz="1800" b="1" i="0" u="none" strike="noStrike" kern="1200" cap="none" spc="0" normalizeH="0" baseline="0" noProof="0" dirty="0">
                <a:ln>
                  <a:noFill/>
                </a:ln>
                <a:solidFill>
                  <a:srgbClr val="222222"/>
                </a:solidFill>
                <a:effectLst/>
                <a:uLnTx/>
                <a:uFillTx/>
                <a:latin typeface="Libre Franklin"/>
                <a:ea typeface="+mn-ea"/>
                <a:cs typeface="+mn-cs"/>
              </a:rPr>
              <a:t>ha mejorado </a:t>
            </a:r>
            <a:r>
              <a:rPr kumimoji="0" lang="es-MX" sz="1800" b="0" i="0" u="none" strike="noStrike" kern="1200" cap="none" spc="0" normalizeH="0" baseline="0" noProof="0" dirty="0">
                <a:ln>
                  <a:noFill/>
                </a:ln>
                <a:solidFill>
                  <a:srgbClr val="222222"/>
                </a:solidFill>
                <a:effectLst/>
                <a:uLnTx/>
                <a:uFillTx/>
                <a:latin typeface="Libre Franklin"/>
                <a:ea typeface="+mn-ea"/>
                <a:cs typeface="+mn-cs"/>
              </a:rPr>
              <a:t>la </a:t>
            </a:r>
            <a:r>
              <a:rPr kumimoji="0" lang="es-MX" sz="1800" b="0" i="0" u="none" strike="noStrike" kern="1200" cap="none" spc="0" normalizeH="0" baseline="0" noProof="0" dirty="0" smtClean="0">
                <a:ln>
                  <a:noFill/>
                </a:ln>
                <a:solidFill>
                  <a:srgbClr val="222222"/>
                </a:solidFill>
                <a:effectLst/>
                <a:uLnTx/>
                <a:uFillTx/>
                <a:latin typeface="Libre Franklin"/>
                <a:ea typeface="+mn-ea"/>
                <a:cs typeface="+mn-cs"/>
              </a:rPr>
              <a:t>metodología con </a:t>
            </a:r>
            <a:r>
              <a:rPr kumimoji="0" lang="es-MX" sz="1800" b="0" i="0" u="none" strike="noStrike" kern="1200" cap="none" spc="0" normalizeH="0" baseline="0" noProof="0" dirty="0">
                <a:ln>
                  <a:noFill/>
                </a:ln>
                <a:solidFill>
                  <a:srgbClr val="222222"/>
                </a:solidFill>
                <a:effectLst/>
                <a:uLnTx/>
                <a:uFillTx/>
                <a:latin typeface="Libre Franklin"/>
                <a:ea typeface="+mn-ea"/>
                <a:cs typeface="+mn-cs"/>
              </a:rPr>
              <a:t>la implementación de nuevas tecnologías y canales que permiten la relación estudiante – docente.</a:t>
            </a: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7" name="Imagen 6"/>
          <p:cNvPicPr>
            <a:picLocks noChangeAspect="1"/>
          </p:cNvPicPr>
          <p:nvPr/>
        </p:nvPicPr>
        <p:blipFill>
          <a:blip r:embed="rId2"/>
          <a:stretch>
            <a:fillRect/>
          </a:stretch>
        </p:blipFill>
        <p:spPr>
          <a:xfrm>
            <a:off x="10082600" y="12989"/>
            <a:ext cx="2109399" cy="952100"/>
          </a:xfrm>
          <a:prstGeom prst="rect">
            <a:avLst/>
          </a:prstGeom>
        </p:spPr>
      </p:pic>
      <p:pic>
        <p:nvPicPr>
          <p:cNvPr id="12" name="Imagen 11"/>
          <p:cNvPicPr>
            <a:picLocks noChangeAspect="1"/>
          </p:cNvPicPr>
          <p:nvPr/>
        </p:nvPicPr>
        <p:blipFill>
          <a:blip r:embed="rId3"/>
          <a:stretch>
            <a:fillRect/>
          </a:stretch>
        </p:blipFill>
        <p:spPr>
          <a:xfrm>
            <a:off x="189571" y="12527"/>
            <a:ext cx="1727800" cy="859611"/>
          </a:xfrm>
          <a:prstGeom prst="rect">
            <a:avLst/>
          </a:prstGeom>
        </p:spPr>
      </p:pic>
      <p:pic>
        <p:nvPicPr>
          <p:cNvPr id="3" name="Imagen 2"/>
          <p:cNvPicPr>
            <a:picLocks noChangeAspect="1"/>
          </p:cNvPicPr>
          <p:nvPr/>
        </p:nvPicPr>
        <p:blipFill>
          <a:blip r:embed="rId4"/>
          <a:stretch>
            <a:fillRect/>
          </a:stretch>
        </p:blipFill>
        <p:spPr>
          <a:xfrm>
            <a:off x="6191715" y="1840258"/>
            <a:ext cx="4558061" cy="2546843"/>
          </a:xfrm>
          <a:prstGeom prst="rect">
            <a:avLst/>
          </a:prstGeom>
          <a:ln>
            <a:noFill/>
          </a:ln>
          <a:effectLst>
            <a:softEdge rad="112500"/>
          </a:effectLst>
        </p:spPr>
      </p:pic>
    </p:spTree>
    <p:extLst>
      <p:ext uri="{BB962C8B-B14F-4D97-AF65-F5344CB8AC3E}">
        <p14:creationId xmlns:p14="http://schemas.microsoft.com/office/powerpoint/2010/main" val="259727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3" name="Subtítulo 2"/>
          <p:cNvSpPr>
            <a:spLocks noGrp="1"/>
          </p:cNvSpPr>
          <p:nvPr>
            <p:ph type="subTitle" idx="1"/>
          </p:nvPr>
        </p:nvSpPr>
        <p:spPr>
          <a:xfrm>
            <a:off x="1864382" y="1182502"/>
            <a:ext cx="9219929" cy="731323"/>
          </a:xfrm>
        </p:spPr>
        <p:txBody>
          <a:bodyPr>
            <a:normAutofit/>
          </a:bodyPr>
          <a:lstStyle/>
          <a:p>
            <a:pPr algn="just"/>
            <a:r>
              <a:rPr lang="es-MX" dirty="0">
                <a:solidFill>
                  <a:srgbClr val="222222"/>
                </a:solidFill>
                <a:latin typeface="Libre Franklin"/>
              </a:rPr>
              <a:t>Además, propone 6 aspectos que se deben considerar para la creación de los cursos </a:t>
            </a:r>
            <a:r>
              <a:rPr lang="es-MX" dirty="0" err="1">
                <a:solidFill>
                  <a:srgbClr val="222222"/>
                </a:solidFill>
                <a:latin typeface="Libre Franklin"/>
              </a:rPr>
              <a:t>HyFlex</a:t>
            </a:r>
            <a:r>
              <a:rPr lang="es-MX" dirty="0">
                <a:solidFill>
                  <a:srgbClr val="222222"/>
                </a:solidFill>
                <a:latin typeface="Libre Franklin"/>
              </a:rPr>
              <a:t>:</a:t>
            </a:r>
            <a:endParaRPr lang="es-PA"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endParaRPr lang="es-PA" dirty="0"/>
          </a:p>
        </p:txBody>
      </p:sp>
      <p:sp>
        <p:nvSpPr>
          <p:cNvPr id="6" name="Rectángulo 5"/>
          <p:cNvSpPr/>
          <p:nvPr/>
        </p:nvSpPr>
        <p:spPr>
          <a:xfrm>
            <a:off x="1529847" y="5060067"/>
            <a:ext cx="9219929" cy="1496849"/>
          </a:xfrm>
          <a:prstGeom prst="rect">
            <a:avLst/>
          </a:prstGeom>
        </p:spPr>
        <p:txBody>
          <a:bodyPr wrap="square">
            <a:spAutoFit/>
          </a:bodyPr>
          <a:lstStyle/>
          <a:p>
            <a:pPr algn="just"/>
            <a:endParaRPr lang="es-PA" dirty="0"/>
          </a:p>
        </p:txBody>
      </p:sp>
      <p:sp>
        <p:nvSpPr>
          <p:cNvPr id="7" name="Rectángulo 6"/>
          <p:cNvSpPr/>
          <p:nvPr/>
        </p:nvSpPr>
        <p:spPr>
          <a:xfrm>
            <a:off x="1864382" y="2094925"/>
            <a:ext cx="6096000" cy="1200329"/>
          </a:xfrm>
          <a:prstGeom prst="rect">
            <a:avLst/>
          </a:prstGeom>
        </p:spPr>
        <p:txBody>
          <a:bodyPr>
            <a:spAutoFit/>
          </a:bodyPr>
          <a:lstStyle/>
          <a:p>
            <a:pPr marL="285750" indent="-285750">
              <a:buFont typeface="Arial" charset="0"/>
              <a:buChar char="•"/>
            </a:pPr>
            <a:r>
              <a:rPr lang="es-MX" dirty="0">
                <a:solidFill>
                  <a:srgbClr val="222222"/>
                </a:solidFill>
                <a:latin typeface="Libre Franklin"/>
              </a:rPr>
              <a:t>Metas y resultados.</a:t>
            </a:r>
          </a:p>
          <a:p>
            <a:pPr marL="285750" indent="-285750">
              <a:buFont typeface="Arial" charset="0"/>
              <a:buChar char="•"/>
            </a:pPr>
            <a:r>
              <a:rPr lang="es-MX" dirty="0">
                <a:solidFill>
                  <a:srgbClr val="222222"/>
                </a:solidFill>
                <a:latin typeface="Libre Franklin"/>
              </a:rPr>
              <a:t>Reunir y crear contenido.</a:t>
            </a:r>
          </a:p>
          <a:p>
            <a:pPr marL="285750" indent="-285750">
              <a:buFont typeface="Arial" charset="0"/>
              <a:buChar char="•"/>
            </a:pPr>
            <a:r>
              <a:rPr lang="es-MX" dirty="0">
                <a:solidFill>
                  <a:srgbClr val="222222"/>
                </a:solidFill>
                <a:latin typeface="Libre Franklin"/>
              </a:rPr>
              <a:t>Comunicación y expectativas.</a:t>
            </a:r>
          </a:p>
          <a:p>
            <a:pPr marL="285750" indent="-285750">
              <a:buFont typeface="Arial" charset="0"/>
              <a:buChar char="•"/>
            </a:pPr>
            <a:r>
              <a:rPr lang="es-MX" dirty="0">
                <a:solidFill>
                  <a:srgbClr val="222222"/>
                </a:solidFill>
                <a:latin typeface="Libre Franklin"/>
              </a:rPr>
              <a:t>Entorno de aprendizaje favorecedor (</a:t>
            </a:r>
            <a:r>
              <a:rPr lang="es-MX" dirty="0" err="1">
                <a:solidFill>
                  <a:srgbClr val="222222"/>
                </a:solidFill>
                <a:latin typeface="Libre Franklin"/>
              </a:rPr>
              <a:t>Beatty</a:t>
            </a:r>
            <a:r>
              <a:rPr lang="es-MX" dirty="0">
                <a:solidFill>
                  <a:srgbClr val="222222"/>
                </a:solidFill>
                <a:latin typeface="Libre Franklin"/>
              </a:rPr>
              <a:t>, 2006).</a:t>
            </a:r>
            <a:endParaRPr lang="es-MX" b="0" i="0" dirty="0">
              <a:solidFill>
                <a:srgbClr val="222222"/>
              </a:solidFill>
              <a:effectLst/>
              <a:latin typeface="Libre Franklin"/>
            </a:endParaRPr>
          </a:p>
        </p:txBody>
      </p:sp>
      <p:sp>
        <p:nvSpPr>
          <p:cNvPr id="9" name="Rectángulo 8"/>
          <p:cNvSpPr/>
          <p:nvPr/>
        </p:nvSpPr>
        <p:spPr>
          <a:xfrm>
            <a:off x="1864382" y="3700918"/>
            <a:ext cx="9240644" cy="1477328"/>
          </a:xfrm>
          <a:prstGeom prst="rect">
            <a:avLst/>
          </a:prstGeom>
        </p:spPr>
        <p:txBody>
          <a:bodyPr wrap="square">
            <a:spAutoFit/>
          </a:bodyPr>
          <a:lstStyle/>
          <a:p>
            <a:pPr algn="just"/>
            <a:r>
              <a:rPr lang="es-MX" dirty="0">
                <a:solidFill>
                  <a:srgbClr val="222222"/>
                </a:solidFill>
                <a:latin typeface="Libre Franklin"/>
              </a:rPr>
              <a:t>Cabe aclarar que este modelo está diseñado para que las universidades sean las que más lo utilicen. El país que ha tenido mayor apertura ha sido Estados Unidos por ser el lugar en el que nace la metodología. Un ejemplo de ello es la Universidad de Ohio en la que el departamento de estadística trabaja con este modelo de aprendizaje, de acuerdo con </a:t>
            </a:r>
            <a:r>
              <a:rPr lang="es-MX" dirty="0" err="1">
                <a:solidFill>
                  <a:srgbClr val="222222"/>
                </a:solidFill>
                <a:latin typeface="Libre Franklin"/>
              </a:rPr>
              <a:t>Horizon</a:t>
            </a:r>
            <a:r>
              <a:rPr lang="es-MX" dirty="0">
                <a:solidFill>
                  <a:srgbClr val="222222"/>
                </a:solidFill>
                <a:latin typeface="Libre Franklin"/>
              </a:rPr>
              <a:t> </a:t>
            </a:r>
            <a:r>
              <a:rPr lang="es-MX" dirty="0" err="1">
                <a:solidFill>
                  <a:srgbClr val="222222"/>
                </a:solidFill>
                <a:latin typeface="Libre Franklin"/>
              </a:rPr>
              <a:t>Report</a:t>
            </a:r>
            <a:r>
              <a:rPr lang="es-MX" dirty="0">
                <a:solidFill>
                  <a:srgbClr val="222222"/>
                </a:solidFill>
                <a:latin typeface="Libre Franklin"/>
              </a:rPr>
              <a:t> – Edición Educación Superior 2014.</a:t>
            </a:r>
            <a:endParaRPr lang="es-PA" dirty="0"/>
          </a:p>
        </p:txBody>
      </p:sp>
      <p:pic>
        <p:nvPicPr>
          <p:cNvPr id="11" name="Imagen 10"/>
          <p:cNvPicPr>
            <a:picLocks noChangeAspect="1"/>
          </p:cNvPicPr>
          <p:nvPr/>
        </p:nvPicPr>
        <p:blipFill>
          <a:blip r:embed="rId2"/>
          <a:stretch>
            <a:fillRect/>
          </a:stretch>
        </p:blipFill>
        <p:spPr>
          <a:xfrm>
            <a:off x="189571" y="0"/>
            <a:ext cx="1674811" cy="843387"/>
          </a:xfrm>
          <a:prstGeom prst="rect">
            <a:avLst/>
          </a:prstGeom>
        </p:spPr>
      </p:pic>
    </p:spTree>
    <p:extLst>
      <p:ext uri="{BB962C8B-B14F-4D97-AF65-F5344CB8AC3E}">
        <p14:creationId xmlns:p14="http://schemas.microsoft.com/office/powerpoint/2010/main" val="2882463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3" name="Subtítulo 2"/>
          <p:cNvSpPr>
            <a:spLocks noGrp="1"/>
          </p:cNvSpPr>
          <p:nvPr>
            <p:ph type="subTitle" idx="1"/>
          </p:nvPr>
        </p:nvSpPr>
        <p:spPr>
          <a:xfrm>
            <a:off x="2882725" y="939779"/>
            <a:ext cx="6514170" cy="731323"/>
          </a:xfrm>
        </p:spPr>
        <p:txBody>
          <a:bodyPr>
            <a:normAutofit fontScale="92500"/>
          </a:bodyPr>
          <a:lstStyle/>
          <a:p>
            <a:r>
              <a:rPr lang="es-MX" sz="2400" b="1" dirty="0">
                <a:solidFill>
                  <a:srgbClr val="111111"/>
                </a:solidFill>
                <a:latin typeface="Roboto"/>
              </a:rPr>
              <a:t>¿Cómo desarrollar una clase con este modelo?</a:t>
            </a:r>
          </a:p>
          <a:p>
            <a:pPr algn="just"/>
            <a:endParaRPr lang="es-PA" sz="20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ángulo 4"/>
          <p:cNvSpPr/>
          <p:nvPr/>
        </p:nvSpPr>
        <p:spPr>
          <a:xfrm>
            <a:off x="3166946" y="1671102"/>
            <a:ext cx="6096000" cy="3970318"/>
          </a:xfrm>
          <a:prstGeom prst="rect">
            <a:avLst/>
          </a:prstGeom>
        </p:spPr>
        <p:txBody>
          <a:bodyPr>
            <a:spAutoFit/>
          </a:bodyPr>
          <a:lstStyle/>
          <a:p>
            <a:pPr marL="342900" indent="-342900" algn="just">
              <a:buFont typeface="+mj-lt"/>
              <a:buAutoNum type="arabicPeriod"/>
            </a:pPr>
            <a:r>
              <a:rPr lang="es-MX" dirty="0">
                <a:solidFill>
                  <a:srgbClr val="222222"/>
                </a:solidFill>
                <a:latin typeface="Libre Franklin"/>
              </a:rPr>
              <a:t>Utilizar presentaciones PPT y desarrollar actividades interactivas que motiven a los estudiantes a través de aplicaciones y herramientas digitales</a:t>
            </a:r>
            <a:r>
              <a:rPr lang="es-MX" dirty="0" smtClean="0">
                <a:solidFill>
                  <a:srgbClr val="222222"/>
                </a:solidFill>
                <a:latin typeface="Libre Franklin"/>
              </a:rPr>
              <a:t>.</a:t>
            </a:r>
          </a:p>
          <a:p>
            <a:pPr marL="342900" indent="-342900" algn="just">
              <a:buFont typeface="+mj-lt"/>
              <a:buAutoNum type="arabicPeriod"/>
            </a:pPr>
            <a:endParaRPr lang="es-MX" dirty="0">
              <a:solidFill>
                <a:srgbClr val="222222"/>
              </a:solidFill>
              <a:latin typeface="Libre Franklin"/>
            </a:endParaRPr>
          </a:p>
          <a:p>
            <a:pPr marL="342900" indent="-342900" algn="just">
              <a:buFont typeface="+mj-lt"/>
              <a:buAutoNum type="arabicPeriod"/>
            </a:pPr>
            <a:r>
              <a:rPr lang="es-MX" dirty="0" smtClean="0">
                <a:solidFill>
                  <a:srgbClr val="222222"/>
                </a:solidFill>
                <a:latin typeface="Libre Franklin"/>
              </a:rPr>
              <a:t>Socializar </a:t>
            </a:r>
            <a:r>
              <a:rPr lang="es-MX" dirty="0">
                <a:solidFill>
                  <a:srgbClr val="222222"/>
                </a:solidFill>
                <a:latin typeface="Libre Franklin"/>
              </a:rPr>
              <a:t>las preguntas y permitir que el estudiante desarrolle ideas e hipótesis</a:t>
            </a:r>
            <a:r>
              <a:rPr lang="es-MX" dirty="0" smtClean="0">
                <a:solidFill>
                  <a:srgbClr val="222222"/>
                </a:solidFill>
                <a:latin typeface="Libre Franklin"/>
              </a:rPr>
              <a:t>.</a:t>
            </a:r>
          </a:p>
          <a:p>
            <a:pPr marL="342900" indent="-342900" algn="just">
              <a:buFont typeface="+mj-lt"/>
              <a:buAutoNum type="arabicPeriod"/>
            </a:pPr>
            <a:endParaRPr lang="es-MX" dirty="0">
              <a:solidFill>
                <a:srgbClr val="222222"/>
              </a:solidFill>
              <a:latin typeface="Libre Franklin"/>
            </a:endParaRPr>
          </a:p>
          <a:p>
            <a:pPr marL="342900" indent="-342900" algn="just">
              <a:buFont typeface="+mj-lt"/>
              <a:buAutoNum type="arabicPeriod"/>
            </a:pPr>
            <a:r>
              <a:rPr lang="es-MX" dirty="0" smtClean="0">
                <a:solidFill>
                  <a:srgbClr val="222222"/>
                </a:solidFill>
                <a:latin typeface="Libre Franklin"/>
              </a:rPr>
              <a:t>Enviar </a:t>
            </a:r>
            <a:r>
              <a:rPr lang="es-MX" dirty="0">
                <a:solidFill>
                  <a:srgbClr val="222222"/>
                </a:solidFill>
                <a:latin typeface="Libre Franklin"/>
              </a:rPr>
              <a:t>recursos como: lecturas, vídeos o podcast antes de la clase para que el estudiante tenga contexto frente al tema</a:t>
            </a:r>
            <a:r>
              <a:rPr lang="es-MX" dirty="0" smtClean="0">
                <a:solidFill>
                  <a:srgbClr val="222222"/>
                </a:solidFill>
                <a:latin typeface="Libre Franklin"/>
              </a:rPr>
              <a:t>.</a:t>
            </a:r>
          </a:p>
          <a:p>
            <a:pPr marL="342900" indent="-342900" algn="just">
              <a:buFont typeface="+mj-lt"/>
              <a:buAutoNum type="arabicPeriod"/>
            </a:pPr>
            <a:endParaRPr lang="es-MX" dirty="0">
              <a:solidFill>
                <a:srgbClr val="222222"/>
              </a:solidFill>
              <a:latin typeface="Libre Franklin"/>
            </a:endParaRPr>
          </a:p>
          <a:p>
            <a:pPr marL="342900" indent="-342900" algn="just">
              <a:buFont typeface="+mj-lt"/>
              <a:buAutoNum type="arabicPeriod"/>
            </a:pPr>
            <a:r>
              <a:rPr lang="es-MX" dirty="0" smtClean="0">
                <a:solidFill>
                  <a:srgbClr val="222222"/>
                </a:solidFill>
                <a:latin typeface="Libre Franklin"/>
              </a:rPr>
              <a:t>Establecer </a:t>
            </a:r>
            <a:r>
              <a:rPr lang="es-MX" dirty="0">
                <a:solidFill>
                  <a:srgbClr val="222222"/>
                </a:solidFill>
                <a:latin typeface="Libre Franklin"/>
              </a:rPr>
              <a:t>reglas que permitan tener el control de la </a:t>
            </a:r>
            <a:r>
              <a:rPr lang="es-MX" dirty="0" smtClean="0">
                <a:solidFill>
                  <a:srgbClr val="222222"/>
                </a:solidFill>
                <a:latin typeface="Libre Franklin"/>
              </a:rPr>
              <a:t>clase.</a:t>
            </a:r>
          </a:p>
          <a:p>
            <a:pPr marL="342900" indent="-342900" algn="just">
              <a:buFont typeface="+mj-lt"/>
              <a:buAutoNum type="arabicPeriod"/>
            </a:pPr>
            <a:endParaRPr lang="es-MX" dirty="0">
              <a:solidFill>
                <a:srgbClr val="222222"/>
              </a:solidFill>
              <a:latin typeface="Libre Franklin"/>
            </a:endParaRPr>
          </a:p>
          <a:p>
            <a:pPr marL="342900" indent="-342900" algn="just">
              <a:buFont typeface="+mj-lt"/>
              <a:buAutoNum type="arabicPeriod"/>
            </a:pPr>
            <a:r>
              <a:rPr lang="es-MX" dirty="0" smtClean="0">
                <a:solidFill>
                  <a:srgbClr val="222222"/>
                </a:solidFill>
                <a:latin typeface="Libre Franklin"/>
              </a:rPr>
              <a:t>Evaluar </a:t>
            </a:r>
            <a:r>
              <a:rPr lang="es-MX" dirty="0">
                <a:solidFill>
                  <a:srgbClr val="222222"/>
                </a:solidFill>
                <a:latin typeface="Libre Franklin"/>
              </a:rPr>
              <a:t>constantemente la teoría a través de retos o situaciones reales.</a:t>
            </a:r>
            <a:endParaRPr lang="es-MX" b="0" i="0" dirty="0">
              <a:solidFill>
                <a:srgbClr val="222222"/>
              </a:solidFill>
              <a:effectLst/>
              <a:latin typeface="Libre Franklin"/>
            </a:endParaRPr>
          </a:p>
        </p:txBody>
      </p:sp>
      <p:pic>
        <p:nvPicPr>
          <p:cNvPr id="8" name="Imagen 7"/>
          <p:cNvPicPr>
            <a:picLocks noChangeAspect="1"/>
          </p:cNvPicPr>
          <p:nvPr/>
        </p:nvPicPr>
        <p:blipFill>
          <a:blip r:embed="rId2"/>
          <a:stretch>
            <a:fillRect/>
          </a:stretch>
        </p:blipFill>
        <p:spPr>
          <a:xfrm>
            <a:off x="184770" y="0"/>
            <a:ext cx="1722089" cy="892097"/>
          </a:xfrm>
          <a:prstGeom prst="rect">
            <a:avLst/>
          </a:prstGeom>
        </p:spPr>
      </p:pic>
    </p:spTree>
    <p:extLst>
      <p:ext uri="{BB962C8B-B14F-4D97-AF65-F5344CB8AC3E}">
        <p14:creationId xmlns:p14="http://schemas.microsoft.com/office/powerpoint/2010/main" val="166333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3" name="Subtítulo 2"/>
          <p:cNvSpPr>
            <a:spLocks noGrp="1"/>
          </p:cNvSpPr>
          <p:nvPr>
            <p:ph type="subTitle" idx="1"/>
          </p:nvPr>
        </p:nvSpPr>
        <p:spPr>
          <a:xfrm>
            <a:off x="2934628" y="474153"/>
            <a:ext cx="6445404" cy="610695"/>
          </a:xfrm>
        </p:spPr>
        <p:txBody>
          <a:bodyPr>
            <a:normAutofit/>
          </a:bodyPr>
          <a:lstStyle/>
          <a:p>
            <a:r>
              <a:rPr lang="es-MX" sz="2400" b="1" dirty="0" smtClean="0">
                <a:solidFill>
                  <a:srgbClr val="111111"/>
                </a:solidFill>
                <a:latin typeface="Roboto"/>
              </a:rPr>
              <a:t>¿</a:t>
            </a:r>
            <a:r>
              <a:rPr lang="es-MX" sz="2400" b="1" dirty="0">
                <a:solidFill>
                  <a:srgbClr val="111111"/>
                </a:solidFill>
                <a:latin typeface="Roboto"/>
              </a:rPr>
              <a:t>Cuáles son las ventajas del modelo </a:t>
            </a:r>
            <a:r>
              <a:rPr lang="es-MX" sz="2400" b="1" dirty="0" err="1">
                <a:solidFill>
                  <a:srgbClr val="111111"/>
                </a:solidFill>
                <a:latin typeface="Roboto"/>
              </a:rPr>
              <a:t>HyFlex</a:t>
            </a:r>
            <a:r>
              <a:rPr lang="es-MX" sz="2400" b="1" dirty="0">
                <a:solidFill>
                  <a:srgbClr val="111111"/>
                </a:solidFill>
                <a:latin typeface="Roboto"/>
              </a:rPr>
              <a:t>?</a:t>
            </a:r>
          </a:p>
          <a:p>
            <a:endParaRPr lang="es-MX" sz="2000" b="1" dirty="0">
              <a:solidFill>
                <a:srgbClr val="111111"/>
              </a:solidFill>
              <a:latin typeface="Roboto"/>
            </a:endParaRPr>
          </a:p>
          <a:p>
            <a:pPr algn="just"/>
            <a:endParaRPr lang="es-PA" sz="20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ángulo 4"/>
          <p:cNvSpPr/>
          <p:nvPr/>
        </p:nvSpPr>
        <p:spPr>
          <a:xfrm>
            <a:off x="3109330" y="1143226"/>
            <a:ext cx="6096000" cy="5078313"/>
          </a:xfrm>
          <a:prstGeom prst="rect">
            <a:avLst/>
          </a:prstGeom>
        </p:spPr>
        <p:txBody>
          <a:bodyPr>
            <a:spAutoFit/>
          </a:bodyPr>
          <a:lstStyle/>
          <a:p>
            <a:pPr marL="285750" indent="-285750" algn="just">
              <a:buFont typeface="Arial" charset="0"/>
              <a:buChar char="•"/>
            </a:pPr>
            <a:r>
              <a:rPr lang="es-MX" b="1" dirty="0">
                <a:solidFill>
                  <a:srgbClr val="222222"/>
                </a:solidFill>
                <a:latin typeface="Libre Franklin"/>
              </a:rPr>
              <a:t>Flexibilidad en las prácticas de aprendizaje: </a:t>
            </a:r>
            <a:r>
              <a:rPr lang="es-MX" dirty="0">
                <a:solidFill>
                  <a:srgbClr val="222222"/>
                </a:solidFill>
                <a:latin typeface="Libre Franklin"/>
              </a:rPr>
              <a:t>gracias a este modelo, los estudiantes pueden escoger la forma más adecuada de aprender. Además, el tiempo y lugar dejan de ser una limitación en la educación.</a:t>
            </a:r>
          </a:p>
          <a:p>
            <a:pPr marL="285750" indent="-285750" algn="just">
              <a:buFont typeface="Arial" charset="0"/>
              <a:buChar char="•"/>
            </a:pPr>
            <a:r>
              <a:rPr lang="es-MX" b="1" dirty="0">
                <a:solidFill>
                  <a:srgbClr val="222222"/>
                </a:solidFill>
                <a:latin typeface="Libre Franklin"/>
              </a:rPr>
              <a:t>Entorno personalizado: permite</a:t>
            </a:r>
            <a:r>
              <a:rPr lang="es-MX" dirty="0">
                <a:solidFill>
                  <a:srgbClr val="222222"/>
                </a:solidFill>
                <a:latin typeface="Libre Franklin"/>
              </a:rPr>
              <a:t> crear entornos personalizados de aprendizaje posibilitando un incremento en el rendimiento y los resultados de los estudiantes.</a:t>
            </a:r>
          </a:p>
          <a:p>
            <a:pPr marL="285750" indent="-285750" algn="just">
              <a:buFont typeface="Arial" charset="0"/>
              <a:buChar char="•"/>
            </a:pPr>
            <a:r>
              <a:rPr lang="es-MX" b="1" dirty="0">
                <a:solidFill>
                  <a:srgbClr val="222222"/>
                </a:solidFill>
                <a:latin typeface="Libre Franklin"/>
              </a:rPr>
              <a:t>Material adicional:</a:t>
            </a:r>
            <a:r>
              <a:rPr lang="es-MX" dirty="0">
                <a:solidFill>
                  <a:srgbClr val="222222"/>
                </a:solidFill>
                <a:latin typeface="Libre Franklin"/>
              </a:rPr>
              <a:t> gracias a las sesiones en vivo, los estudiantes pueden tener el material grabado para revisar posteriormente.</a:t>
            </a:r>
          </a:p>
          <a:p>
            <a:pPr marL="285750" indent="-285750" algn="just">
              <a:buFont typeface="Arial" charset="0"/>
              <a:buChar char="•"/>
            </a:pPr>
            <a:r>
              <a:rPr lang="es-MX" b="1" dirty="0">
                <a:solidFill>
                  <a:srgbClr val="222222"/>
                </a:solidFill>
                <a:latin typeface="Libre Franklin"/>
              </a:rPr>
              <a:t>Interacción entre profesor y estudiantes: </a:t>
            </a:r>
            <a:r>
              <a:rPr lang="es-MX" dirty="0">
                <a:solidFill>
                  <a:srgbClr val="222222"/>
                </a:solidFill>
                <a:latin typeface="Libre Franklin"/>
              </a:rPr>
              <a:t>se crean espacios colaborativos de aprendizaje en los que el estudiante puede tener mayor interacción con el docente y con sus compañeros; el aula deja de ser el único lugar para resolver dudas.</a:t>
            </a:r>
          </a:p>
          <a:p>
            <a:pPr marL="285750" indent="-285750" algn="just">
              <a:buFont typeface="Arial" charset="0"/>
              <a:buChar char="•"/>
            </a:pPr>
            <a:r>
              <a:rPr lang="es-MX" b="1" dirty="0">
                <a:solidFill>
                  <a:srgbClr val="222222"/>
                </a:solidFill>
                <a:latin typeface="Libre Franklin"/>
              </a:rPr>
              <a:t>El profesor deja de ser el centro y se convierte en un apoyo para los estudiantes:</a:t>
            </a:r>
            <a:r>
              <a:rPr lang="es-MX" dirty="0">
                <a:solidFill>
                  <a:srgbClr val="222222"/>
                </a:solidFill>
                <a:latin typeface="Libre Franklin"/>
              </a:rPr>
              <a:t> esto les permite explorar y escalar en sus metas de aprendizaje.</a:t>
            </a:r>
            <a:endParaRPr lang="es-MX" b="0" i="0" dirty="0">
              <a:solidFill>
                <a:srgbClr val="222222"/>
              </a:solidFill>
              <a:effectLst/>
              <a:latin typeface="Libre Franklin"/>
            </a:endParaRPr>
          </a:p>
        </p:txBody>
      </p:sp>
      <p:pic>
        <p:nvPicPr>
          <p:cNvPr id="7" name="Imagen 6"/>
          <p:cNvPicPr>
            <a:picLocks noChangeAspect="1"/>
          </p:cNvPicPr>
          <p:nvPr/>
        </p:nvPicPr>
        <p:blipFill>
          <a:blip r:embed="rId2"/>
          <a:stretch>
            <a:fillRect/>
          </a:stretch>
        </p:blipFill>
        <p:spPr>
          <a:xfrm>
            <a:off x="173620" y="1"/>
            <a:ext cx="1733240" cy="890962"/>
          </a:xfrm>
          <a:prstGeom prst="rect">
            <a:avLst/>
          </a:prstGeom>
        </p:spPr>
      </p:pic>
    </p:spTree>
    <p:extLst>
      <p:ext uri="{BB962C8B-B14F-4D97-AF65-F5344CB8AC3E}">
        <p14:creationId xmlns:p14="http://schemas.microsoft.com/office/powerpoint/2010/main" val="319350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3" name="Subtítulo 2"/>
          <p:cNvSpPr>
            <a:spLocks noGrp="1"/>
          </p:cNvSpPr>
          <p:nvPr>
            <p:ph type="subTitle" idx="1"/>
          </p:nvPr>
        </p:nvSpPr>
        <p:spPr>
          <a:xfrm>
            <a:off x="3010829" y="555792"/>
            <a:ext cx="6802244" cy="731323"/>
          </a:xfrm>
        </p:spPr>
        <p:txBody>
          <a:bodyPr>
            <a:normAutofit/>
          </a:bodyPr>
          <a:lstStyle/>
          <a:p>
            <a:r>
              <a:rPr lang="es-MX" sz="2600" b="1" dirty="0" err="1">
                <a:solidFill>
                  <a:srgbClr val="111111"/>
                </a:solidFill>
                <a:latin typeface="Roboto"/>
              </a:rPr>
              <a:t>CloudLabs</a:t>
            </a:r>
            <a:r>
              <a:rPr lang="es-MX" sz="2600" b="1" dirty="0">
                <a:solidFill>
                  <a:srgbClr val="111111"/>
                </a:solidFill>
                <a:latin typeface="Roboto"/>
              </a:rPr>
              <a:t>: un apoyo para el modelo </a:t>
            </a:r>
            <a:r>
              <a:rPr lang="es-MX" sz="2600" b="1" dirty="0" err="1">
                <a:solidFill>
                  <a:srgbClr val="111111"/>
                </a:solidFill>
                <a:latin typeface="Roboto"/>
              </a:rPr>
              <a:t>HyFlex</a:t>
            </a:r>
            <a:endParaRPr lang="es-MX" sz="2600" b="1" dirty="0">
              <a:solidFill>
                <a:srgbClr val="111111"/>
              </a:solidFill>
              <a:latin typeface="Roboto"/>
            </a:endParaRPr>
          </a:p>
          <a:p>
            <a:endParaRPr lang="es-MX" sz="2000" b="1" dirty="0">
              <a:solidFill>
                <a:srgbClr val="111111"/>
              </a:solidFill>
              <a:latin typeface="Roboto"/>
            </a:endParaRPr>
          </a:p>
          <a:p>
            <a:pPr algn="just"/>
            <a:endParaRPr lang="es-PA" sz="20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ángulo 4"/>
          <p:cNvSpPr/>
          <p:nvPr/>
        </p:nvSpPr>
        <p:spPr>
          <a:xfrm>
            <a:off x="2062974" y="1227271"/>
            <a:ext cx="8686799" cy="2308324"/>
          </a:xfrm>
          <a:prstGeom prst="rect">
            <a:avLst/>
          </a:prstGeom>
        </p:spPr>
        <p:txBody>
          <a:bodyPr wrap="square">
            <a:spAutoFit/>
          </a:bodyPr>
          <a:lstStyle/>
          <a:p>
            <a:pPr marL="285750" lvl="0" indent="-285750" algn="just">
              <a:buFont typeface="Arial" charset="0"/>
              <a:buChar char="•"/>
            </a:pPr>
            <a:r>
              <a:rPr lang="es-MX" dirty="0">
                <a:solidFill>
                  <a:srgbClr val="222222"/>
                </a:solidFill>
                <a:latin typeface="Libre Franklin"/>
              </a:rPr>
              <a:t>Para implementar esta metodología de formación, la cual tiene énfasis en </a:t>
            </a:r>
            <a:r>
              <a:rPr lang="es-MX" dirty="0" smtClean="0">
                <a:solidFill>
                  <a:srgbClr val="222222"/>
                </a:solidFill>
                <a:latin typeface="Libre Franklin"/>
              </a:rPr>
              <a:t>el </a:t>
            </a:r>
            <a:r>
              <a:rPr lang="es-MX" b="1" i="1" dirty="0" smtClean="0">
                <a:solidFill>
                  <a:srgbClr val="222222"/>
                </a:solidFill>
                <a:latin typeface="Libre Franklin"/>
              </a:rPr>
              <a:t>b-</a:t>
            </a:r>
            <a:r>
              <a:rPr lang="es-MX" b="1" i="1" dirty="0" err="1" smtClean="0">
                <a:solidFill>
                  <a:srgbClr val="222222"/>
                </a:solidFill>
                <a:latin typeface="Libre Franklin"/>
              </a:rPr>
              <a:t>learning</a:t>
            </a:r>
            <a:r>
              <a:rPr lang="es-MX" dirty="0">
                <a:solidFill>
                  <a:srgbClr val="222222"/>
                </a:solidFill>
                <a:latin typeface="Libre Franklin"/>
              </a:rPr>
              <a:t> (</a:t>
            </a:r>
            <a:r>
              <a:rPr lang="es-MX" dirty="0" err="1">
                <a:solidFill>
                  <a:srgbClr val="222222"/>
                </a:solidFill>
                <a:latin typeface="Libre Franklin"/>
              </a:rPr>
              <a:t>blended</a:t>
            </a:r>
            <a:r>
              <a:rPr lang="es-MX" dirty="0">
                <a:solidFill>
                  <a:srgbClr val="222222"/>
                </a:solidFill>
                <a:latin typeface="Libre Franklin"/>
              </a:rPr>
              <a:t> </a:t>
            </a:r>
            <a:r>
              <a:rPr lang="es-MX" dirty="0" err="1">
                <a:solidFill>
                  <a:srgbClr val="222222"/>
                </a:solidFill>
                <a:latin typeface="Libre Franklin"/>
              </a:rPr>
              <a:t>learning</a:t>
            </a:r>
            <a:r>
              <a:rPr lang="es-MX" dirty="0">
                <a:solidFill>
                  <a:srgbClr val="222222"/>
                </a:solidFill>
                <a:latin typeface="Libre Franklin"/>
              </a:rPr>
              <a:t>) o aprendizaje combinado es necesario tener en cuenta las herramientas tecnológicas que apoyarán el proceso. En </a:t>
            </a:r>
            <a:r>
              <a:rPr lang="es-MX" dirty="0" err="1">
                <a:solidFill>
                  <a:srgbClr val="222222"/>
                </a:solidFill>
                <a:latin typeface="Libre Franklin"/>
              </a:rPr>
              <a:t>CloudLabs</a:t>
            </a:r>
            <a:r>
              <a:rPr lang="es-MX" dirty="0">
                <a:solidFill>
                  <a:srgbClr val="222222"/>
                </a:solidFill>
                <a:latin typeface="Libre Franklin"/>
              </a:rPr>
              <a:t> hemos desarrollado una versión de nuestros laboratorios que se trabajan de manera remota, esto significa, que desde cualquier parte del mundo se pueden manipular equipos o herramientas reales o físicos, que están disponibles en otros ambientes o latitudes, de manera virtual, permitiendo que los espacios y tiempos ya no sean límites para aprender sobre cualquier área del conocimiento.</a:t>
            </a:r>
            <a:endParaRPr kumimoji="0" lang="es-MX" sz="1800" b="0" i="0" u="none" strike="noStrike" kern="1200" cap="none" spc="0" normalizeH="0" baseline="0" noProof="0" dirty="0">
              <a:ln>
                <a:noFill/>
              </a:ln>
              <a:solidFill>
                <a:srgbClr val="222222"/>
              </a:solidFill>
              <a:effectLst/>
              <a:uLnTx/>
              <a:uFillTx/>
              <a:latin typeface="Libre Franklin"/>
              <a:ea typeface="+mn-ea"/>
              <a:cs typeface="+mn-cs"/>
            </a:endParaRPr>
          </a:p>
        </p:txBody>
      </p:sp>
      <p:sp>
        <p:nvSpPr>
          <p:cNvPr id="8" name="Rectángulo 7"/>
          <p:cNvSpPr/>
          <p:nvPr/>
        </p:nvSpPr>
        <p:spPr>
          <a:xfrm>
            <a:off x="2062974" y="3799790"/>
            <a:ext cx="8686799" cy="1200329"/>
          </a:xfrm>
          <a:prstGeom prst="rect">
            <a:avLst/>
          </a:prstGeom>
        </p:spPr>
        <p:txBody>
          <a:bodyPr wrap="square">
            <a:spAutoFit/>
          </a:bodyPr>
          <a:lstStyle/>
          <a:p>
            <a:pPr algn="just"/>
            <a:r>
              <a:rPr lang="es-MX">
                <a:solidFill>
                  <a:srgbClr val="222222"/>
                </a:solidFill>
                <a:latin typeface="Libre Franklin"/>
              </a:rPr>
              <a:t>Este tipo de tecnología es muy propia de los ambientes híbridos y permite expandir el conocimiento, pues desde su casa el usuario puede realizar un laboratorio en tiempo real y con equipo físicos, siendo un proceso incluyente a las necesidades de los tiempos actuales.</a:t>
            </a:r>
            <a:endParaRPr lang="es-PA"/>
          </a:p>
        </p:txBody>
      </p:sp>
      <p:pic>
        <p:nvPicPr>
          <p:cNvPr id="9" name="Imagen 8"/>
          <p:cNvPicPr>
            <a:picLocks noChangeAspect="1"/>
          </p:cNvPicPr>
          <p:nvPr/>
        </p:nvPicPr>
        <p:blipFill>
          <a:blip r:embed="rId2"/>
          <a:stretch>
            <a:fillRect/>
          </a:stretch>
        </p:blipFill>
        <p:spPr>
          <a:xfrm>
            <a:off x="165102" y="-1498"/>
            <a:ext cx="1785325" cy="900358"/>
          </a:xfrm>
          <a:prstGeom prst="rect">
            <a:avLst/>
          </a:prstGeom>
        </p:spPr>
      </p:pic>
    </p:spTree>
    <p:extLst>
      <p:ext uri="{BB962C8B-B14F-4D97-AF65-F5344CB8AC3E}">
        <p14:creationId xmlns:p14="http://schemas.microsoft.com/office/powerpoint/2010/main" val="403073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ángulo 4"/>
          <p:cNvSpPr/>
          <p:nvPr/>
        </p:nvSpPr>
        <p:spPr>
          <a:xfrm>
            <a:off x="2062976" y="1447621"/>
            <a:ext cx="8686799" cy="923330"/>
          </a:xfrm>
          <a:prstGeom prst="rect">
            <a:avLst/>
          </a:prstGeom>
        </p:spPr>
        <p:txBody>
          <a:bodyPr wrap="square">
            <a:spAutoFit/>
          </a:bodyPr>
          <a:lstStyle/>
          <a:p>
            <a:pPr lvl="0" algn="just"/>
            <a:r>
              <a:rPr lang="es-MX" dirty="0">
                <a:solidFill>
                  <a:srgbClr val="222222"/>
                </a:solidFill>
                <a:latin typeface="Libre Franklin"/>
              </a:rPr>
              <a:t>Es así como en </a:t>
            </a:r>
            <a:r>
              <a:rPr lang="es-MX" dirty="0" err="1">
                <a:solidFill>
                  <a:srgbClr val="1E73BE"/>
                </a:solidFill>
                <a:latin typeface="Libre Franklin"/>
                <a:hlinkClick r:id="rId2"/>
              </a:rPr>
              <a:t>CloudLabs</a:t>
            </a:r>
            <a:r>
              <a:rPr lang="es-MX" dirty="0">
                <a:solidFill>
                  <a:srgbClr val="1E73BE"/>
                </a:solidFill>
                <a:latin typeface="Libre Franklin"/>
                <a:hlinkClick r:id="rId2"/>
              </a:rPr>
              <a:t> Virtual STEM</a:t>
            </a:r>
            <a:r>
              <a:rPr lang="es-MX" dirty="0">
                <a:solidFill>
                  <a:srgbClr val="222222"/>
                </a:solidFill>
                <a:latin typeface="Libre Franklin"/>
              </a:rPr>
              <a:t> posibilitamos generar ambientes educativos híbridos a través de simulaciones de laboratorio que se pueden realizar desde cualquier lugar: el aula, el hogar u otro espacio.</a:t>
            </a:r>
            <a:endParaRPr kumimoji="0" lang="es-MX" sz="1800" b="0" i="0" u="none" strike="noStrike" kern="1200" cap="none" spc="0" normalizeH="0" baseline="0" noProof="0" dirty="0">
              <a:ln>
                <a:noFill/>
              </a:ln>
              <a:solidFill>
                <a:srgbClr val="222222"/>
              </a:solidFill>
              <a:effectLst/>
              <a:uLnTx/>
              <a:uFillTx/>
              <a:latin typeface="Libre Franklin"/>
              <a:ea typeface="+mn-ea"/>
              <a:cs typeface="+mn-cs"/>
            </a:endParaRPr>
          </a:p>
        </p:txBody>
      </p:sp>
      <p:sp>
        <p:nvSpPr>
          <p:cNvPr id="8" name="Rectángulo 7"/>
          <p:cNvSpPr/>
          <p:nvPr/>
        </p:nvSpPr>
        <p:spPr>
          <a:xfrm>
            <a:off x="2062976" y="2640596"/>
            <a:ext cx="8686799" cy="923330"/>
          </a:xfrm>
          <a:prstGeom prst="rect">
            <a:avLst/>
          </a:prstGeom>
        </p:spPr>
        <p:txBody>
          <a:bodyPr wrap="square">
            <a:spAutoFit/>
          </a:bodyPr>
          <a:lstStyle/>
          <a:p>
            <a:pPr lvl="0" algn="just"/>
            <a:r>
              <a:rPr lang="es-MX">
                <a:solidFill>
                  <a:srgbClr val="222222"/>
                </a:solidFill>
                <a:latin typeface="Libre Franklin"/>
              </a:rPr>
              <a:t>Esto se da en coherencia con nuestra metodología la cual busca apoyar el sistema educativo promoviendo en los estudiantes la autonomía y la comprensión de los conceptos a través de la práctica.</a:t>
            </a:r>
            <a:endParaRPr kumimoji="0" lang="es-PA"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3"/>
          <a:stretch>
            <a:fillRect/>
          </a:stretch>
        </p:blipFill>
        <p:spPr>
          <a:xfrm>
            <a:off x="173618" y="1"/>
            <a:ext cx="1766694" cy="890962"/>
          </a:xfrm>
          <a:prstGeom prst="rect">
            <a:avLst/>
          </a:prstGeom>
        </p:spPr>
      </p:pic>
    </p:spTree>
    <p:extLst>
      <p:ext uri="{BB962C8B-B14F-4D97-AF65-F5344CB8AC3E}">
        <p14:creationId xmlns:p14="http://schemas.microsoft.com/office/powerpoint/2010/main" val="216765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4420" y="0"/>
            <a:ext cx="2107580" cy="963076"/>
          </a:xfrm>
        </p:spPr>
        <p:txBody>
          <a:bodyPr>
            <a:normAutofit/>
          </a:bodyPr>
          <a:lstStyle/>
          <a:p>
            <a:pPr algn="ctr"/>
            <a:r>
              <a:rPr lang="es-MX" sz="2400" b="1" dirty="0" err="1" smtClean="0"/>
              <a:t>HyFlex</a:t>
            </a:r>
            <a:r>
              <a:rPr lang="es-MX" sz="2400" b="1" dirty="0"/>
              <a:t/>
            </a:r>
            <a:br>
              <a:rPr lang="es-MX" sz="2400" b="1" dirty="0"/>
            </a:br>
            <a:endParaRPr lang="es-PA" sz="2400"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73618" y="1"/>
            <a:ext cx="1766694" cy="890962"/>
          </a:xfrm>
          <a:prstGeom prst="rect">
            <a:avLst/>
          </a:prstGeom>
        </p:spPr>
      </p:pic>
      <p:sp>
        <p:nvSpPr>
          <p:cNvPr id="3" name="Rectángulo 2"/>
          <p:cNvSpPr/>
          <p:nvPr/>
        </p:nvSpPr>
        <p:spPr>
          <a:xfrm>
            <a:off x="2362200" y="1270622"/>
            <a:ext cx="8776010" cy="369332"/>
          </a:xfrm>
          <a:prstGeom prst="rect">
            <a:avLst/>
          </a:prstGeom>
        </p:spPr>
        <p:txBody>
          <a:bodyPr wrap="square">
            <a:spAutoFit/>
          </a:bodyPr>
          <a:lstStyle/>
          <a:p>
            <a:r>
              <a:rPr lang="es-PA" dirty="0"/>
              <a:t>https://virtualeduca.org/mediacenter/que-es-el-modelo-educativo-hyflex/</a:t>
            </a:r>
          </a:p>
        </p:txBody>
      </p:sp>
      <p:sp>
        <p:nvSpPr>
          <p:cNvPr id="7" name="Rectángulo 6"/>
          <p:cNvSpPr/>
          <p:nvPr/>
        </p:nvSpPr>
        <p:spPr>
          <a:xfrm>
            <a:off x="2362200" y="1947500"/>
            <a:ext cx="8889380" cy="646331"/>
          </a:xfrm>
          <a:prstGeom prst="rect">
            <a:avLst/>
          </a:prstGeom>
        </p:spPr>
        <p:txBody>
          <a:bodyPr wrap="square">
            <a:spAutoFit/>
          </a:bodyPr>
          <a:lstStyle/>
          <a:p>
            <a:r>
              <a:rPr lang="es-PA" dirty="0"/>
              <a:t>https://er.educause.edu/articles/2021/8/scaling-hyflex-for-the-post-pandemic-campus</a:t>
            </a:r>
          </a:p>
        </p:txBody>
      </p:sp>
    </p:spTree>
    <p:extLst>
      <p:ext uri="{BB962C8B-B14F-4D97-AF65-F5344CB8AC3E}">
        <p14:creationId xmlns:p14="http://schemas.microsoft.com/office/powerpoint/2010/main" val="1448908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179</TotalTime>
  <Words>410</Words>
  <Application>Microsoft Macintosh PowerPoint</Application>
  <PresentationFormat>Panorámica</PresentationFormat>
  <Paragraphs>40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Century Gothic</vt:lpstr>
      <vt:lpstr>Libre Franklin</vt:lpstr>
      <vt:lpstr>Roboto</vt:lpstr>
      <vt:lpstr>Wingdings 3</vt:lpstr>
      <vt:lpstr>Espiral</vt:lpstr>
      <vt:lpstr>Qué es el modelo educativo HyFlex? </vt:lpstr>
      <vt:lpstr>Qué es el modelo educativo HyFlex? </vt:lpstr>
      <vt:lpstr>HyFlex </vt:lpstr>
      <vt:lpstr>HyFlex </vt:lpstr>
      <vt:lpstr>HyFlex </vt:lpstr>
      <vt:lpstr>HyFlex </vt:lpstr>
      <vt:lpstr>HyFlex </vt:lpstr>
      <vt:lpstr>HyFlex </vt:lpstr>
    </vt:vector>
  </TitlesOfParts>
  <Company>Hewlett-Packard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el modelo educativo HyFlex?</dc:title>
  <dc:creator>Lourdes barreno</dc:creator>
  <cp:lastModifiedBy>Usuario de Microsoft Office</cp:lastModifiedBy>
  <cp:revision>15</cp:revision>
  <dcterms:created xsi:type="dcterms:W3CDTF">2023-01-13T17:22:00Z</dcterms:created>
  <dcterms:modified xsi:type="dcterms:W3CDTF">2023-01-16T14:28:53Z</dcterms:modified>
</cp:coreProperties>
</file>