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Lst>
  <p:notesMasterIdLst>
    <p:notesMasterId r:id="rId23"/>
  </p:notesMasterIdLst>
  <p:sldIdLst>
    <p:sldId id="275"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FBC57-C05F-4273-A15D-F2EE75A45AA3}" type="datetimeFigureOut">
              <a:rPr lang="es-PA" smtClean="0"/>
              <a:t>08/03/2016</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709A0-F8E9-4D41-8D14-332B79057970}" type="slidenum">
              <a:rPr lang="es-PA" smtClean="0"/>
              <a:t>‹Nº›</a:t>
            </a:fld>
            <a:endParaRPr lang="es-PA"/>
          </a:p>
        </p:txBody>
      </p:sp>
    </p:spTree>
    <p:extLst>
      <p:ext uri="{BB962C8B-B14F-4D97-AF65-F5344CB8AC3E}">
        <p14:creationId xmlns:p14="http://schemas.microsoft.com/office/powerpoint/2010/main" val="377584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4CC709A0-F8E9-4D41-8D14-332B79057970}" type="slidenum">
              <a:rPr lang="es-PA" smtClean="0"/>
              <a:t>2</a:t>
            </a:fld>
            <a:endParaRPr lang="es-PA"/>
          </a:p>
        </p:txBody>
      </p:sp>
    </p:spTree>
    <p:extLst>
      <p:ext uri="{BB962C8B-B14F-4D97-AF65-F5344CB8AC3E}">
        <p14:creationId xmlns:p14="http://schemas.microsoft.com/office/powerpoint/2010/main" val="330779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4CC709A0-F8E9-4D41-8D14-332B79057970}" type="slidenum">
              <a:rPr lang="es-PA" smtClean="0"/>
              <a:t>4</a:t>
            </a:fld>
            <a:endParaRPr lang="es-PA"/>
          </a:p>
        </p:txBody>
      </p:sp>
    </p:spTree>
    <p:extLst>
      <p:ext uri="{BB962C8B-B14F-4D97-AF65-F5344CB8AC3E}">
        <p14:creationId xmlns:p14="http://schemas.microsoft.com/office/powerpoint/2010/main" val="226408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pPr>
              <a:defRPr/>
            </a:pPr>
            <a:fld id="{7631C157-9B92-4933-A929-5CAF5D6E4FFC}" type="datetimeFigureOut">
              <a:rPr lang="es-PA" smtClean="0"/>
              <a:pPr>
                <a:defRPr/>
              </a:pPr>
              <a:t>08/03/2016</a:t>
            </a:fld>
            <a:endParaRPr lang="es-PA"/>
          </a:p>
        </p:txBody>
      </p:sp>
      <p:sp>
        <p:nvSpPr>
          <p:cNvPr id="5" name="4 Marcador de pie de página"/>
          <p:cNvSpPr>
            <a:spLocks noGrp="1"/>
          </p:cNvSpPr>
          <p:nvPr>
            <p:ph type="ftr" sz="quarter" idx="11"/>
          </p:nvPr>
        </p:nvSpPr>
        <p:spPr/>
        <p:txBody>
          <a:bodyPr/>
          <a:lstStyle/>
          <a:p>
            <a:pPr>
              <a:defRPr/>
            </a:pPr>
            <a:endParaRPr lang="es-PA"/>
          </a:p>
        </p:txBody>
      </p:sp>
      <p:sp>
        <p:nvSpPr>
          <p:cNvPr id="6" name="5 Marcador de número de diapositiva"/>
          <p:cNvSpPr>
            <a:spLocks noGrp="1"/>
          </p:cNvSpPr>
          <p:nvPr>
            <p:ph type="sldNum" sz="quarter" idx="12"/>
          </p:nvPr>
        </p:nvSpPr>
        <p:spPr/>
        <p:txBody>
          <a:bodyPr/>
          <a:lstStyle/>
          <a:p>
            <a:pPr>
              <a:defRPr/>
            </a:pPr>
            <a:fld id="{80F5AB92-4DD0-4612-A246-082B3C6D37C2}" type="slidenum">
              <a:rPr lang="es-PA" smtClean="0"/>
              <a:pPr>
                <a:defRPr/>
              </a:pPr>
              <a:t>‹Nº›</a:t>
            </a:fld>
            <a:endParaRPr lang="es-PA"/>
          </a:p>
        </p:txBody>
      </p:sp>
    </p:spTree>
    <p:extLst>
      <p:ext uri="{BB962C8B-B14F-4D97-AF65-F5344CB8AC3E}">
        <p14:creationId xmlns:p14="http://schemas.microsoft.com/office/powerpoint/2010/main" val="18413337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pPr>
              <a:defRPr/>
            </a:pPr>
            <a:fld id="{5C399B64-C2F4-4ACA-8AC9-8192AB317C8E}" type="datetimeFigureOut">
              <a:rPr lang="es-PA" smtClean="0"/>
              <a:pPr>
                <a:defRPr/>
              </a:pPr>
              <a:t>08/03/2016</a:t>
            </a:fld>
            <a:endParaRPr lang="es-PA"/>
          </a:p>
        </p:txBody>
      </p:sp>
      <p:sp>
        <p:nvSpPr>
          <p:cNvPr id="5" name="4 Marcador de pie de página"/>
          <p:cNvSpPr>
            <a:spLocks noGrp="1"/>
          </p:cNvSpPr>
          <p:nvPr>
            <p:ph type="ftr" sz="quarter" idx="11"/>
          </p:nvPr>
        </p:nvSpPr>
        <p:spPr/>
        <p:txBody>
          <a:bodyPr/>
          <a:lstStyle/>
          <a:p>
            <a:pPr>
              <a:defRPr/>
            </a:pPr>
            <a:endParaRPr lang="es-PA"/>
          </a:p>
        </p:txBody>
      </p:sp>
      <p:sp>
        <p:nvSpPr>
          <p:cNvPr id="6" name="5 Marcador de número de diapositiva"/>
          <p:cNvSpPr>
            <a:spLocks noGrp="1"/>
          </p:cNvSpPr>
          <p:nvPr>
            <p:ph type="sldNum" sz="quarter" idx="12"/>
          </p:nvPr>
        </p:nvSpPr>
        <p:spPr/>
        <p:txBody>
          <a:bodyPr/>
          <a:lstStyle/>
          <a:p>
            <a:pPr>
              <a:defRPr/>
            </a:pPr>
            <a:fld id="{C3320B54-42CF-4EDA-8203-DA23B6F96F98}" type="slidenum">
              <a:rPr lang="es-PA" smtClean="0"/>
              <a:pPr>
                <a:defRPr/>
              </a:pPr>
              <a:t>‹Nº›</a:t>
            </a:fld>
            <a:endParaRPr lang="es-PA"/>
          </a:p>
        </p:txBody>
      </p:sp>
    </p:spTree>
    <p:extLst>
      <p:ext uri="{BB962C8B-B14F-4D97-AF65-F5344CB8AC3E}">
        <p14:creationId xmlns:p14="http://schemas.microsoft.com/office/powerpoint/2010/main" val="32476054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pPr>
              <a:defRPr/>
            </a:pPr>
            <a:fld id="{D74FB799-A2A7-4F36-9DBF-5A3B721AB3A1}" type="datetimeFigureOut">
              <a:rPr lang="es-PA" smtClean="0"/>
              <a:pPr>
                <a:defRPr/>
              </a:pPr>
              <a:t>08/03/2016</a:t>
            </a:fld>
            <a:endParaRPr lang="es-PA"/>
          </a:p>
        </p:txBody>
      </p:sp>
      <p:sp>
        <p:nvSpPr>
          <p:cNvPr id="5" name="4 Marcador de pie de página"/>
          <p:cNvSpPr>
            <a:spLocks noGrp="1"/>
          </p:cNvSpPr>
          <p:nvPr>
            <p:ph type="ftr" sz="quarter" idx="11"/>
          </p:nvPr>
        </p:nvSpPr>
        <p:spPr/>
        <p:txBody>
          <a:bodyPr/>
          <a:lstStyle/>
          <a:p>
            <a:pPr>
              <a:defRPr/>
            </a:pPr>
            <a:endParaRPr lang="es-PA"/>
          </a:p>
        </p:txBody>
      </p:sp>
      <p:sp>
        <p:nvSpPr>
          <p:cNvPr id="6" name="5 Marcador de número de diapositiva"/>
          <p:cNvSpPr>
            <a:spLocks noGrp="1"/>
          </p:cNvSpPr>
          <p:nvPr>
            <p:ph type="sldNum" sz="quarter" idx="12"/>
          </p:nvPr>
        </p:nvSpPr>
        <p:spPr/>
        <p:txBody>
          <a:bodyPr/>
          <a:lstStyle/>
          <a:p>
            <a:pPr>
              <a:defRPr/>
            </a:pPr>
            <a:fld id="{00188954-2996-4FFB-8DD6-7C8793BDFDF7}" type="slidenum">
              <a:rPr lang="es-PA" smtClean="0"/>
              <a:pPr>
                <a:defRPr/>
              </a:pPr>
              <a:t>‹Nº›</a:t>
            </a:fld>
            <a:endParaRPr lang="es-PA"/>
          </a:p>
        </p:txBody>
      </p:sp>
    </p:spTree>
    <p:extLst>
      <p:ext uri="{BB962C8B-B14F-4D97-AF65-F5344CB8AC3E}">
        <p14:creationId xmlns:p14="http://schemas.microsoft.com/office/powerpoint/2010/main" val="5632951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pPr>
              <a:defRPr/>
            </a:pPr>
            <a:fld id="{A458FB62-37AA-4139-A2E4-1893CC250732}" type="datetimeFigureOut">
              <a:rPr lang="es-PA" smtClean="0"/>
              <a:pPr>
                <a:defRPr/>
              </a:pPr>
              <a:t>08/03/2016</a:t>
            </a:fld>
            <a:endParaRPr lang="es-PA"/>
          </a:p>
        </p:txBody>
      </p:sp>
      <p:sp>
        <p:nvSpPr>
          <p:cNvPr id="5" name="4 Marcador de pie de página"/>
          <p:cNvSpPr>
            <a:spLocks noGrp="1"/>
          </p:cNvSpPr>
          <p:nvPr>
            <p:ph type="ftr" sz="quarter" idx="11"/>
          </p:nvPr>
        </p:nvSpPr>
        <p:spPr/>
        <p:txBody>
          <a:bodyPr/>
          <a:lstStyle/>
          <a:p>
            <a:pPr>
              <a:defRPr/>
            </a:pPr>
            <a:endParaRPr lang="es-PA"/>
          </a:p>
        </p:txBody>
      </p:sp>
      <p:sp>
        <p:nvSpPr>
          <p:cNvPr id="6" name="5 Marcador de número de diapositiva"/>
          <p:cNvSpPr>
            <a:spLocks noGrp="1"/>
          </p:cNvSpPr>
          <p:nvPr>
            <p:ph type="sldNum" sz="quarter" idx="12"/>
          </p:nvPr>
        </p:nvSpPr>
        <p:spPr/>
        <p:txBody>
          <a:bodyPr/>
          <a:lstStyle/>
          <a:p>
            <a:pPr>
              <a:defRPr/>
            </a:pPr>
            <a:fld id="{73B301C4-8FE8-4932-9F16-12800E092678}" type="slidenum">
              <a:rPr lang="es-PA" smtClean="0"/>
              <a:pPr>
                <a:defRPr/>
              </a:pPr>
              <a:t>‹Nº›</a:t>
            </a:fld>
            <a:endParaRPr lang="es-PA"/>
          </a:p>
        </p:txBody>
      </p:sp>
    </p:spTree>
    <p:extLst>
      <p:ext uri="{BB962C8B-B14F-4D97-AF65-F5344CB8AC3E}">
        <p14:creationId xmlns:p14="http://schemas.microsoft.com/office/powerpoint/2010/main" val="939475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16DB3374-1AC4-4C06-941F-5772B3F92160}" type="datetimeFigureOut">
              <a:rPr lang="es-PA" smtClean="0"/>
              <a:pPr>
                <a:defRPr/>
              </a:pPr>
              <a:t>08/03/2016</a:t>
            </a:fld>
            <a:endParaRPr lang="es-PA"/>
          </a:p>
        </p:txBody>
      </p:sp>
      <p:sp>
        <p:nvSpPr>
          <p:cNvPr id="5" name="4 Marcador de pie de página"/>
          <p:cNvSpPr>
            <a:spLocks noGrp="1"/>
          </p:cNvSpPr>
          <p:nvPr>
            <p:ph type="ftr" sz="quarter" idx="11"/>
          </p:nvPr>
        </p:nvSpPr>
        <p:spPr/>
        <p:txBody>
          <a:bodyPr/>
          <a:lstStyle/>
          <a:p>
            <a:pPr>
              <a:defRPr/>
            </a:pPr>
            <a:endParaRPr lang="es-PA"/>
          </a:p>
        </p:txBody>
      </p:sp>
      <p:sp>
        <p:nvSpPr>
          <p:cNvPr id="6" name="5 Marcador de número de diapositiva"/>
          <p:cNvSpPr>
            <a:spLocks noGrp="1"/>
          </p:cNvSpPr>
          <p:nvPr>
            <p:ph type="sldNum" sz="quarter" idx="12"/>
          </p:nvPr>
        </p:nvSpPr>
        <p:spPr/>
        <p:txBody>
          <a:bodyPr/>
          <a:lstStyle/>
          <a:p>
            <a:pPr>
              <a:defRPr/>
            </a:pPr>
            <a:fld id="{8B36D576-1813-499D-9743-46AD50F2E3B7}" type="slidenum">
              <a:rPr lang="es-PA" smtClean="0"/>
              <a:pPr>
                <a:defRPr/>
              </a:pPr>
              <a:t>‹Nº›</a:t>
            </a:fld>
            <a:endParaRPr lang="es-PA"/>
          </a:p>
        </p:txBody>
      </p:sp>
    </p:spTree>
    <p:extLst>
      <p:ext uri="{BB962C8B-B14F-4D97-AF65-F5344CB8AC3E}">
        <p14:creationId xmlns:p14="http://schemas.microsoft.com/office/powerpoint/2010/main" val="24021536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pPr>
              <a:defRPr/>
            </a:pPr>
            <a:fld id="{5B3D6C6A-7933-4F4F-A36F-1FA4A2CAFF45}" type="datetimeFigureOut">
              <a:rPr lang="es-PA" smtClean="0"/>
              <a:pPr>
                <a:defRPr/>
              </a:pPr>
              <a:t>08/03/2016</a:t>
            </a:fld>
            <a:endParaRPr lang="es-PA"/>
          </a:p>
        </p:txBody>
      </p:sp>
      <p:sp>
        <p:nvSpPr>
          <p:cNvPr id="6" name="5 Marcador de pie de página"/>
          <p:cNvSpPr>
            <a:spLocks noGrp="1"/>
          </p:cNvSpPr>
          <p:nvPr>
            <p:ph type="ftr" sz="quarter" idx="11"/>
          </p:nvPr>
        </p:nvSpPr>
        <p:spPr/>
        <p:txBody>
          <a:bodyPr/>
          <a:lstStyle/>
          <a:p>
            <a:pPr>
              <a:defRPr/>
            </a:pPr>
            <a:endParaRPr lang="es-PA"/>
          </a:p>
        </p:txBody>
      </p:sp>
      <p:sp>
        <p:nvSpPr>
          <p:cNvPr id="7" name="6 Marcador de número de diapositiva"/>
          <p:cNvSpPr>
            <a:spLocks noGrp="1"/>
          </p:cNvSpPr>
          <p:nvPr>
            <p:ph type="sldNum" sz="quarter" idx="12"/>
          </p:nvPr>
        </p:nvSpPr>
        <p:spPr/>
        <p:txBody>
          <a:bodyPr/>
          <a:lstStyle/>
          <a:p>
            <a:pPr>
              <a:defRPr/>
            </a:pPr>
            <a:fld id="{736636DD-1A81-49BC-9524-69553CC6DCD0}" type="slidenum">
              <a:rPr lang="es-PA" smtClean="0"/>
              <a:pPr>
                <a:defRPr/>
              </a:pPr>
              <a:t>‹Nº›</a:t>
            </a:fld>
            <a:endParaRPr lang="es-PA"/>
          </a:p>
        </p:txBody>
      </p:sp>
    </p:spTree>
    <p:extLst>
      <p:ext uri="{BB962C8B-B14F-4D97-AF65-F5344CB8AC3E}">
        <p14:creationId xmlns:p14="http://schemas.microsoft.com/office/powerpoint/2010/main" val="3498687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pPr>
              <a:defRPr/>
            </a:pPr>
            <a:fld id="{63F96E87-8ED4-464B-BB7C-14183BA53FC4}" type="datetimeFigureOut">
              <a:rPr lang="es-PA" smtClean="0"/>
              <a:pPr>
                <a:defRPr/>
              </a:pPr>
              <a:t>08/03/2016</a:t>
            </a:fld>
            <a:endParaRPr lang="es-PA"/>
          </a:p>
        </p:txBody>
      </p:sp>
      <p:sp>
        <p:nvSpPr>
          <p:cNvPr id="8" name="7 Marcador de pie de página"/>
          <p:cNvSpPr>
            <a:spLocks noGrp="1"/>
          </p:cNvSpPr>
          <p:nvPr>
            <p:ph type="ftr" sz="quarter" idx="11"/>
          </p:nvPr>
        </p:nvSpPr>
        <p:spPr/>
        <p:txBody>
          <a:bodyPr/>
          <a:lstStyle/>
          <a:p>
            <a:pPr>
              <a:defRPr/>
            </a:pPr>
            <a:endParaRPr lang="es-PA"/>
          </a:p>
        </p:txBody>
      </p:sp>
      <p:sp>
        <p:nvSpPr>
          <p:cNvPr id="9" name="8 Marcador de número de diapositiva"/>
          <p:cNvSpPr>
            <a:spLocks noGrp="1"/>
          </p:cNvSpPr>
          <p:nvPr>
            <p:ph type="sldNum" sz="quarter" idx="12"/>
          </p:nvPr>
        </p:nvSpPr>
        <p:spPr/>
        <p:txBody>
          <a:bodyPr/>
          <a:lstStyle/>
          <a:p>
            <a:pPr>
              <a:defRPr/>
            </a:pPr>
            <a:fld id="{21B4224A-ABBE-45FE-BC33-20B8C7E12C74}" type="slidenum">
              <a:rPr lang="es-PA" smtClean="0"/>
              <a:pPr>
                <a:defRPr/>
              </a:pPr>
              <a:t>‹Nº›</a:t>
            </a:fld>
            <a:endParaRPr lang="es-PA"/>
          </a:p>
        </p:txBody>
      </p:sp>
    </p:spTree>
    <p:extLst>
      <p:ext uri="{BB962C8B-B14F-4D97-AF65-F5344CB8AC3E}">
        <p14:creationId xmlns:p14="http://schemas.microsoft.com/office/powerpoint/2010/main" val="4201601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pPr>
              <a:defRPr/>
            </a:pPr>
            <a:fld id="{69B8298D-1465-4057-8F07-2C1720C6E5FE}" type="datetimeFigureOut">
              <a:rPr lang="es-PA" smtClean="0"/>
              <a:pPr>
                <a:defRPr/>
              </a:pPr>
              <a:t>08/03/2016</a:t>
            </a:fld>
            <a:endParaRPr lang="es-PA"/>
          </a:p>
        </p:txBody>
      </p:sp>
      <p:sp>
        <p:nvSpPr>
          <p:cNvPr id="4" name="3 Marcador de pie de página"/>
          <p:cNvSpPr>
            <a:spLocks noGrp="1"/>
          </p:cNvSpPr>
          <p:nvPr>
            <p:ph type="ftr" sz="quarter" idx="11"/>
          </p:nvPr>
        </p:nvSpPr>
        <p:spPr/>
        <p:txBody>
          <a:bodyPr/>
          <a:lstStyle/>
          <a:p>
            <a:pPr>
              <a:defRPr/>
            </a:pPr>
            <a:endParaRPr lang="es-PA"/>
          </a:p>
        </p:txBody>
      </p:sp>
      <p:sp>
        <p:nvSpPr>
          <p:cNvPr id="5" name="4 Marcador de número de diapositiva"/>
          <p:cNvSpPr>
            <a:spLocks noGrp="1"/>
          </p:cNvSpPr>
          <p:nvPr>
            <p:ph type="sldNum" sz="quarter" idx="12"/>
          </p:nvPr>
        </p:nvSpPr>
        <p:spPr/>
        <p:txBody>
          <a:bodyPr/>
          <a:lstStyle/>
          <a:p>
            <a:pPr>
              <a:defRPr/>
            </a:pPr>
            <a:fld id="{5A970BE9-ABDE-493A-9F47-C808E620D503}" type="slidenum">
              <a:rPr lang="es-PA" smtClean="0"/>
              <a:pPr>
                <a:defRPr/>
              </a:pPr>
              <a:t>‹Nº›</a:t>
            </a:fld>
            <a:endParaRPr lang="es-PA"/>
          </a:p>
        </p:txBody>
      </p:sp>
    </p:spTree>
    <p:extLst>
      <p:ext uri="{BB962C8B-B14F-4D97-AF65-F5344CB8AC3E}">
        <p14:creationId xmlns:p14="http://schemas.microsoft.com/office/powerpoint/2010/main" val="29503053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F5949E29-4D28-4271-A22D-C63ECC5E1374}" type="datetimeFigureOut">
              <a:rPr lang="es-PA" smtClean="0"/>
              <a:pPr>
                <a:defRPr/>
              </a:pPr>
              <a:t>08/03/2016</a:t>
            </a:fld>
            <a:endParaRPr lang="es-PA"/>
          </a:p>
        </p:txBody>
      </p:sp>
      <p:sp>
        <p:nvSpPr>
          <p:cNvPr id="3" name="2 Marcador de pie de página"/>
          <p:cNvSpPr>
            <a:spLocks noGrp="1"/>
          </p:cNvSpPr>
          <p:nvPr>
            <p:ph type="ftr" sz="quarter" idx="11"/>
          </p:nvPr>
        </p:nvSpPr>
        <p:spPr/>
        <p:txBody>
          <a:bodyPr/>
          <a:lstStyle/>
          <a:p>
            <a:pPr>
              <a:defRPr/>
            </a:pPr>
            <a:endParaRPr lang="es-PA"/>
          </a:p>
        </p:txBody>
      </p:sp>
      <p:sp>
        <p:nvSpPr>
          <p:cNvPr id="4" name="3 Marcador de número de diapositiva"/>
          <p:cNvSpPr>
            <a:spLocks noGrp="1"/>
          </p:cNvSpPr>
          <p:nvPr>
            <p:ph type="sldNum" sz="quarter" idx="12"/>
          </p:nvPr>
        </p:nvSpPr>
        <p:spPr/>
        <p:txBody>
          <a:bodyPr/>
          <a:lstStyle/>
          <a:p>
            <a:pPr>
              <a:defRPr/>
            </a:pPr>
            <a:fld id="{ADF73490-CC41-4D29-B73E-14D273D5824D}" type="slidenum">
              <a:rPr lang="es-PA" smtClean="0"/>
              <a:pPr>
                <a:defRPr/>
              </a:pPr>
              <a:t>‹Nº›</a:t>
            </a:fld>
            <a:endParaRPr lang="es-PA"/>
          </a:p>
        </p:txBody>
      </p:sp>
    </p:spTree>
    <p:extLst>
      <p:ext uri="{BB962C8B-B14F-4D97-AF65-F5344CB8AC3E}">
        <p14:creationId xmlns:p14="http://schemas.microsoft.com/office/powerpoint/2010/main" val="22366547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A71C12DB-D6B4-4122-93ED-8288A33693ED}" type="datetimeFigureOut">
              <a:rPr lang="es-PA" smtClean="0"/>
              <a:pPr>
                <a:defRPr/>
              </a:pPr>
              <a:t>08/03/2016</a:t>
            </a:fld>
            <a:endParaRPr lang="es-PA"/>
          </a:p>
        </p:txBody>
      </p:sp>
      <p:sp>
        <p:nvSpPr>
          <p:cNvPr id="6" name="5 Marcador de pie de página"/>
          <p:cNvSpPr>
            <a:spLocks noGrp="1"/>
          </p:cNvSpPr>
          <p:nvPr>
            <p:ph type="ftr" sz="quarter" idx="11"/>
          </p:nvPr>
        </p:nvSpPr>
        <p:spPr/>
        <p:txBody>
          <a:bodyPr/>
          <a:lstStyle/>
          <a:p>
            <a:pPr>
              <a:defRPr/>
            </a:pPr>
            <a:endParaRPr lang="es-PA"/>
          </a:p>
        </p:txBody>
      </p:sp>
      <p:sp>
        <p:nvSpPr>
          <p:cNvPr id="7" name="6 Marcador de número de diapositiva"/>
          <p:cNvSpPr>
            <a:spLocks noGrp="1"/>
          </p:cNvSpPr>
          <p:nvPr>
            <p:ph type="sldNum" sz="quarter" idx="12"/>
          </p:nvPr>
        </p:nvSpPr>
        <p:spPr/>
        <p:txBody>
          <a:bodyPr/>
          <a:lstStyle/>
          <a:p>
            <a:pPr>
              <a:defRPr/>
            </a:pPr>
            <a:fld id="{6B9E9F93-82A7-4655-AAF7-886377A0FF98}" type="slidenum">
              <a:rPr lang="es-PA" smtClean="0"/>
              <a:pPr>
                <a:defRPr/>
              </a:pPr>
              <a:t>‹Nº›</a:t>
            </a:fld>
            <a:endParaRPr lang="es-PA"/>
          </a:p>
        </p:txBody>
      </p:sp>
    </p:spTree>
    <p:extLst>
      <p:ext uri="{BB962C8B-B14F-4D97-AF65-F5344CB8AC3E}">
        <p14:creationId xmlns:p14="http://schemas.microsoft.com/office/powerpoint/2010/main" val="20215268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3D00147-E4C2-4EF3-B6C7-3FDAA24CD994}" type="datetimeFigureOut">
              <a:rPr lang="es-PA" smtClean="0"/>
              <a:pPr>
                <a:defRPr/>
              </a:pPr>
              <a:t>08/03/2016</a:t>
            </a:fld>
            <a:endParaRPr lang="es-PA"/>
          </a:p>
        </p:txBody>
      </p:sp>
      <p:sp>
        <p:nvSpPr>
          <p:cNvPr id="6" name="5 Marcador de pie de página"/>
          <p:cNvSpPr>
            <a:spLocks noGrp="1"/>
          </p:cNvSpPr>
          <p:nvPr>
            <p:ph type="ftr" sz="quarter" idx="11"/>
          </p:nvPr>
        </p:nvSpPr>
        <p:spPr/>
        <p:txBody>
          <a:bodyPr/>
          <a:lstStyle/>
          <a:p>
            <a:pPr>
              <a:defRPr/>
            </a:pPr>
            <a:endParaRPr lang="es-PA"/>
          </a:p>
        </p:txBody>
      </p:sp>
      <p:sp>
        <p:nvSpPr>
          <p:cNvPr id="7" name="6 Marcador de número de diapositiva"/>
          <p:cNvSpPr>
            <a:spLocks noGrp="1"/>
          </p:cNvSpPr>
          <p:nvPr>
            <p:ph type="sldNum" sz="quarter" idx="12"/>
          </p:nvPr>
        </p:nvSpPr>
        <p:spPr/>
        <p:txBody>
          <a:bodyPr/>
          <a:lstStyle/>
          <a:p>
            <a:pPr>
              <a:defRPr/>
            </a:pPr>
            <a:fld id="{D2B94BC2-8D46-4E59-83B6-FA59EBD354D7}" type="slidenum">
              <a:rPr lang="es-PA" smtClean="0"/>
              <a:pPr>
                <a:defRPr/>
              </a:pPr>
              <a:t>‹Nº›</a:t>
            </a:fld>
            <a:endParaRPr lang="es-PA"/>
          </a:p>
        </p:txBody>
      </p:sp>
    </p:spTree>
    <p:extLst>
      <p:ext uri="{BB962C8B-B14F-4D97-AF65-F5344CB8AC3E}">
        <p14:creationId xmlns:p14="http://schemas.microsoft.com/office/powerpoint/2010/main" val="35228877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4F54198-E635-409C-A50D-915278017006}" type="datetimeFigureOut">
              <a:rPr lang="es-PA" smtClean="0"/>
              <a:pPr>
                <a:defRPr/>
              </a:pPr>
              <a:t>08/03/2016</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4BD9A7-FB13-4324-9BB3-538136CD6F90}" type="slidenum">
              <a:rPr lang="es-PA" smtClean="0"/>
              <a:pPr>
                <a:defRPr/>
              </a:pPr>
              <a:t>‹Nº›</a:t>
            </a:fld>
            <a:endParaRPr lang="es-PA"/>
          </a:p>
        </p:txBody>
      </p:sp>
    </p:spTree>
    <p:extLst>
      <p:ext uri="{BB962C8B-B14F-4D97-AF65-F5344CB8AC3E}">
        <p14:creationId xmlns:p14="http://schemas.microsoft.com/office/powerpoint/2010/main" val="24524661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74638"/>
            <a:ext cx="6552728" cy="1143000"/>
          </a:xfrm>
        </p:spPr>
        <p:style>
          <a:lnRef idx="3">
            <a:schemeClr val="lt1"/>
          </a:lnRef>
          <a:fillRef idx="1">
            <a:schemeClr val="accent3"/>
          </a:fillRef>
          <a:effectRef idx="1">
            <a:schemeClr val="accent3"/>
          </a:effectRef>
          <a:fontRef idx="minor">
            <a:schemeClr val="lt1"/>
          </a:fontRef>
        </p:style>
        <p:txBody>
          <a:bodyPr/>
          <a:lstStyle/>
          <a:p>
            <a:r>
              <a:rPr lang="es-PA" dirty="0" smtClean="0"/>
              <a:t>Fracciones Decimales</a:t>
            </a:r>
            <a:endParaRPr lang="es-PA" dirty="0"/>
          </a:p>
        </p:txBody>
      </p:sp>
      <p:pic>
        <p:nvPicPr>
          <p:cNvPr id="4"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436533"/>
            <a:ext cx="5569448" cy="4133056"/>
          </a:xfrm>
          <a:solidFill>
            <a:schemeClr val="accent5">
              <a:lumMod val="40000"/>
              <a:lumOff val="60000"/>
            </a:schemeClr>
          </a:solidFill>
        </p:spPr>
      </p:pic>
      <p:sp>
        <p:nvSpPr>
          <p:cNvPr id="5" name="4 CuadroTexto"/>
          <p:cNvSpPr txBox="1"/>
          <p:nvPr/>
        </p:nvSpPr>
        <p:spPr>
          <a:xfrm>
            <a:off x="1475656" y="5661248"/>
            <a:ext cx="6336704"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PA" b="1" dirty="0" smtClean="0"/>
              <a:t>Autor:  Grupo Océano</a:t>
            </a:r>
          </a:p>
          <a:p>
            <a:pPr algn="ctr"/>
            <a:r>
              <a:rPr lang="es-PA" b="1" dirty="0" smtClean="0"/>
              <a:t>Colaborador:  Prof. Lourdes Barreno </a:t>
            </a:r>
            <a:r>
              <a:rPr lang="es-PA" b="1" dirty="0" err="1" smtClean="0"/>
              <a:t>Huffman</a:t>
            </a:r>
            <a:endParaRPr lang="es-PA" b="1" dirty="0" smtClean="0"/>
          </a:p>
          <a:p>
            <a:pPr algn="ctr"/>
            <a:r>
              <a:rPr lang="es-PA" b="1" dirty="0" smtClean="0"/>
              <a:t>    Portal Educa Panamá</a:t>
            </a:r>
          </a:p>
          <a:p>
            <a:endParaRPr lang="es-PA" dirty="0"/>
          </a:p>
        </p:txBody>
      </p:sp>
    </p:spTree>
    <p:extLst>
      <p:ext uri="{BB962C8B-B14F-4D97-AF65-F5344CB8AC3E}">
        <p14:creationId xmlns:p14="http://schemas.microsoft.com/office/powerpoint/2010/main" val="2150897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922114"/>
          </a:xfrm>
          <a:solidFill>
            <a:schemeClr val="accent2">
              <a:lumMod val="75000"/>
            </a:schemeClr>
          </a:solidFill>
        </p:spPr>
        <p:txBody>
          <a:bodyPr/>
          <a:lstStyle/>
          <a:p>
            <a:r>
              <a:rPr lang="es-PA" dirty="0" smtClean="0"/>
              <a:t>Expresiones decimales periódicas</a:t>
            </a:r>
            <a:endParaRPr lang="es-PA" dirty="0"/>
          </a:p>
        </p:txBody>
      </p:sp>
      <p:sp>
        <p:nvSpPr>
          <p:cNvPr id="5" name="4 Marcador de contenido"/>
          <p:cNvSpPr>
            <a:spLocks noGrp="1"/>
          </p:cNvSpPr>
          <p:nvPr>
            <p:ph idx="1"/>
          </p:nvPr>
        </p:nvSpPr>
        <p:spPr>
          <a:xfrm>
            <a:off x="457200" y="1196752"/>
            <a:ext cx="8229600" cy="4392488"/>
          </a:xfrm>
          <a:solidFill>
            <a:schemeClr val="accent2">
              <a:lumMod val="60000"/>
              <a:lumOff val="40000"/>
            </a:schemeClr>
          </a:solidFill>
        </p:spPr>
        <p:txBody>
          <a:bodyPr>
            <a:normAutofit/>
          </a:bodyPr>
          <a:lstStyle/>
          <a:p>
            <a:pPr algn="just"/>
            <a:r>
              <a:rPr lang="es-PA" sz="2400" dirty="0" smtClean="0"/>
              <a:t>El grupo de cifras decimales que se repite se llama período.  En el primer ejemplo, el período es 36 y el cociente de la división con infinitas cifras decimales, se escribe en la forma 0,36.  Las expresiones decimales periódicas en las que, como en la anterior, llaman periódicas puras.  En el segundo ejemplo el período es solo 42, pues el 8 no se repite, y la expresión decimal periódica correspondiente al cociente de la división periódica se escribe 0,842: en los casos como éste, en que el período no empieza en la primera cifra decimal, se habla de expresiones decimales periódicas mixtas. </a:t>
            </a:r>
            <a:endParaRPr lang="es-PA" sz="24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869160"/>
            <a:ext cx="2483768" cy="1801846"/>
          </a:xfrm>
          <a:prstGeom prst="rect">
            <a:avLst/>
          </a:prstGeom>
        </p:spPr>
      </p:pic>
    </p:spTree>
    <p:extLst>
      <p:ext uri="{BB962C8B-B14F-4D97-AF65-F5344CB8AC3E}">
        <p14:creationId xmlns:p14="http://schemas.microsoft.com/office/powerpoint/2010/main" val="2099888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rmAutofit fontScale="90000"/>
          </a:bodyPr>
          <a:lstStyle/>
          <a:p>
            <a:r>
              <a:rPr lang="es-PA" dirty="0" smtClean="0"/>
              <a:t>Transformación de expresiones periódicas puras y mixtas en fracciones </a:t>
            </a:r>
            <a:endParaRPr lang="es-PA" dirty="0"/>
          </a:p>
        </p:txBody>
      </p:sp>
      <p:sp>
        <p:nvSpPr>
          <p:cNvPr id="3" name="2 Marcador de contenido"/>
          <p:cNvSpPr>
            <a:spLocks noGrp="1"/>
          </p:cNvSpPr>
          <p:nvPr>
            <p:ph idx="1"/>
          </p:nvPr>
        </p:nvSpPr>
        <p:spPr>
          <a:solidFill>
            <a:srgbClr val="92D050"/>
          </a:solidFill>
        </p:spPr>
        <p:txBody>
          <a:bodyPr>
            <a:normAutofit fontScale="92500" lnSpcReduction="10000"/>
          </a:bodyPr>
          <a:lstStyle/>
          <a:p>
            <a:pPr algn="just"/>
            <a:r>
              <a:rPr lang="es-PA" dirty="0" smtClean="0"/>
              <a:t>Para transformar en fracción una expresión periódica pura, con parte entera nula, se debe tener en cuenta el siguiente procedimiento: La fracción generatriz se forma usando como numerador el período y como denominador, un número formado por tantos nueves como cifras tiene el período.</a:t>
            </a:r>
          </a:p>
          <a:p>
            <a:r>
              <a:rPr lang="es-PA" dirty="0" smtClean="0"/>
              <a:t>Por Ejemplo: </a:t>
            </a:r>
          </a:p>
          <a:p>
            <a:r>
              <a:rPr lang="es-PA" dirty="0" smtClean="0"/>
              <a:t> 0,5=5/9</a:t>
            </a:r>
          </a:p>
          <a:p>
            <a:r>
              <a:rPr lang="es-PA" dirty="0" smtClean="0"/>
              <a:t>0,72=72/99</a:t>
            </a:r>
            <a:endParaRPr lang="es-PA"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490" y="4221088"/>
            <a:ext cx="3205893" cy="2780928"/>
          </a:xfrm>
          <a:prstGeom prst="rect">
            <a:avLst/>
          </a:prstGeom>
        </p:spPr>
      </p:pic>
    </p:spTree>
    <p:extLst>
      <p:ext uri="{BB962C8B-B14F-4D97-AF65-F5344CB8AC3E}">
        <p14:creationId xmlns:p14="http://schemas.microsoft.com/office/powerpoint/2010/main" val="6413526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fontScale="90000"/>
          </a:bodyPr>
          <a:lstStyle/>
          <a:p>
            <a:r>
              <a:rPr lang="es-PA" dirty="0" smtClean="0"/>
              <a:t>Transformación de expresiones periódicas puras y mixtas en fracciones </a:t>
            </a:r>
            <a:endParaRPr lang="es-PA" dirty="0"/>
          </a:p>
        </p:txBody>
      </p:sp>
      <p:sp>
        <p:nvSpPr>
          <p:cNvPr id="3" name="2 Marcador de contenido"/>
          <p:cNvSpPr>
            <a:spLocks noGrp="1"/>
          </p:cNvSpPr>
          <p:nvPr>
            <p:ph idx="1"/>
          </p:nvPr>
        </p:nvSpPr>
        <p:spPr>
          <a:solidFill>
            <a:schemeClr val="accent4">
              <a:lumMod val="60000"/>
              <a:lumOff val="40000"/>
            </a:schemeClr>
          </a:solidFill>
        </p:spPr>
        <p:txBody>
          <a:bodyPr/>
          <a:lstStyle/>
          <a:p>
            <a:pPr algn="just"/>
            <a:r>
              <a:rPr lang="es-PA" dirty="0" smtClean="0"/>
              <a:t>Si la expresión periódica pura no tiene parte entera nula, se procede sumando la parte entera a la fracción generatriz.</a:t>
            </a:r>
          </a:p>
          <a:p>
            <a:r>
              <a:rPr lang="es-PA" dirty="0" smtClean="0"/>
              <a:t>3,6= 3 +6/9</a:t>
            </a:r>
          </a:p>
          <a:p>
            <a:r>
              <a:rPr lang="es-PA" dirty="0" smtClean="0"/>
              <a:t>=27+6/9</a:t>
            </a:r>
          </a:p>
          <a:p>
            <a:r>
              <a:rPr lang="es-PA" dirty="0" smtClean="0"/>
              <a:t>= 33/9</a:t>
            </a: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696546"/>
            <a:ext cx="2448272" cy="3283108"/>
          </a:xfrm>
          <a:prstGeom prst="ellipse">
            <a:avLst/>
          </a:prstGeom>
          <a:ln>
            <a:noFill/>
          </a:ln>
          <a:effectLst>
            <a:softEdge rad="112500"/>
          </a:effectLst>
        </p:spPr>
      </p:pic>
    </p:spTree>
    <p:extLst>
      <p:ext uri="{BB962C8B-B14F-4D97-AF65-F5344CB8AC3E}">
        <p14:creationId xmlns:p14="http://schemas.microsoft.com/office/powerpoint/2010/main" val="25735136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solidFill>
        </p:spPr>
        <p:txBody>
          <a:bodyPr>
            <a:normAutofit fontScale="90000"/>
          </a:bodyPr>
          <a:lstStyle/>
          <a:p>
            <a:r>
              <a:rPr lang="es-PA" dirty="0" smtClean="0"/>
              <a:t>Transformación de expresiones periódicas puras y mixtas en fracciones </a:t>
            </a:r>
            <a:endParaRPr lang="es-PA" dirty="0"/>
          </a:p>
        </p:txBody>
      </p:sp>
      <p:sp>
        <p:nvSpPr>
          <p:cNvPr id="3" name="2 Marcador de contenido"/>
          <p:cNvSpPr>
            <a:spLocks noGrp="1"/>
          </p:cNvSpPr>
          <p:nvPr>
            <p:ph idx="1"/>
          </p:nvPr>
        </p:nvSpPr>
        <p:spPr>
          <a:solidFill>
            <a:schemeClr val="accent2">
              <a:lumMod val="40000"/>
              <a:lumOff val="60000"/>
            </a:schemeClr>
          </a:solidFill>
        </p:spPr>
        <p:txBody>
          <a:bodyPr>
            <a:normAutofit/>
          </a:bodyPr>
          <a:lstStyle/>
          <a:p>
            <a:r>
              <a:rPr lang="es-PA" sz="2400" dirty="0" smtClean="0"/>
              <a:t>Obsérvese que el numerador de la fracción generadora es igual a la diferencia entre la cifra obtenida al escribir la parte entera seguida del período, y la parte entera:  </a:t>
            </a:r>
            <a:r>
              <a:rPr lang="es-PA" sz="2400" dirty="0" smtClean="0"/>
              <a:t>33 = 36-3</a:t>
            </a:r>
            <a:endParaRPr lang="es-PA" sz="2400" dirty="0" smtClean="0"/>
          </a:p>
          <a:p>
            <a:r>
              <a:rPr lang="es-PA" sz="2400" dirty="0" smtClean="0"/>
              <a:t>De la misma manera:</a:t>
            </a:r>
          </a:p>
          <a:p>
            <a:r>
              <a:rPr lang="es-PA" sz="2400" dirty="0" smtClean="0"/>
              <a:t>4,5=                                    </a:t>
            </a:r>
          </a:p>
          <a:p>
            <a:r>
              <a:rPr lang="es-PA" sz="2400" dirty="0" smtClean="0"/>
              <a:t>4 + 5/9</a:t>
            </a:r>
          </a:p>
          <a:p>
            <a:r>
              <a:rPr lang="es-PA" sz="2400" dirty="0" smtClean="0"/>
              <a:t>=36+5/9</a:t>
            </a:r>
          </a:p>
          <a:p>
            <a:r>
              <a:rPr lang="es-PA" sz="2400" dirty="0" smtClean="0"/>
              <a:t>=</a:t>
            </a:r>
            <a:r>
              <a:rPr lang="es-PA" sz="2400" dirty="0" smtClean="0"/>
              <a:t>41/9</a:t>
            </a:r>
            <a:endParaRPr lang="es-PA" sz="2400" dirty="0" smtClean="0"/>
          </a:p>
          <a:p>
            <a:r>
              <a:rPr lang="es-PA" sz="2400" u="sng" dirty="0"/>
              <a:t>=</a:t>
            </a:r>
            <a:r>
              <a:rPr lang="es-PA" sz="2400" u="sng" dirty="0" smtClean="0"/>
              <a:t>45-4</a:t>
            </a:r>
          </a:p>
          <a:p>
            <a:pPr marL="0" indent="0">
              <a:buNone/>
            </a:pPr>
            <a:r>
              <a:rPr lang="es-PA" sz="2400" dirty="0" smtClean="0"/>
              <a:t>         9</a:t>
            </a:r>
            <a:endParaRPr lang="es-PA" sz="2400" dirty="0" smtClean="0"/>
          </a:p>
          <a:p>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924944"/>
            <a:ext cx="2952328" cy="3507536"/>
          </a:xfrm>
          <a:prstGeom prst="rect">
            <a:avLst/>
          </a:prstGeom>
        </p:spPr>
      </p:pic>
    </p:spTree>
    <p:extLst>
      <p:ext uri="{BB962C8B-B14F-4D97-AF65-F5344CB8AC3E}">
        <p14:creationId xmlns:p14="http://schemas.microsoft.com/office/powerpoint/2010/main" val="36464635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txBody>
          <a:bodyPr>
            <a:normAutofit fontScale="90000"/>
          </a:bodyPr>
          <a:lstStyle/>
          <a:p>
            <a:r>
              <a:rPr lang="es-PA" dirty="0" smtClean="0"/>
              <a:t>Transformación de expresiones periódicas puras y mixtas en fracciones </a:t>
            </a:r>
            <a:endParaRPr lang="es-PA" dirty="0"/>
          </a:p>
        </p:txBody>
      </p:sp>
      <p:sp>
        <p:nvSpPr>
          <p:cNvPr id="3" name="2 Marcador de contenido"/>
          <p:cNvSpPr>
            <a:spLocks noGrp="1"/>
          </p:cNvSpPr>
          <p:nvPr>
            <p:ph idx="1"/>
          </p:nvPr>
        </p:nvSpPr>
        <p:spPr>
          <a:solidFill>
            <a:schemeClr val="accent2">
              <a:lumMod val="60000"/>
              <a:lumOff val="40000"/>
            </a:schemeClr>
          </a:solidFill>
        </p:spPr>
        <p:txBody>
          <a:bodyPr/>
          <a:lstStyle/>
          <a:p>
            <a:r>
              <a:rPr lang="es-PA" dirty="0" smtClean="0"/>
              <a:t>Otro ejemplo:</a:t>
            </a:r>
          </a:p>
          <a:p>
            <a:r>
              <a:rPr lang="es-PA" dirty="0" smtClean="0"/>
              <a:t>1,72</a:t>
            </a:r>
          </a:p>
          <a:p>
            <a:r>
              <a:rPr lang="es-PA" dirty="0" smtClean="0"/>
              <a:t>=1 + 72/99</a:t>
            </a:r>
          </a:p>
          <a:p>
            <a:r>
              <a:rPr lang="es-PA" dirty="0" smtClean="0"/>
              <a:t>= 99+72/99</a:t>
            </a:r>
          </a:p>
          <a:p>
            <a:r>
              <a:rPr lang="es-PA" dirty="0"/>
              <a:t>=</a:t>
            </a:r>
            <a:r>
              <a:rPr lang="es-PA" dirty="0" smtClean="0"/>
              <a:t>171/99</a:t>
            </a:r>
          </a:p>
          <a:p>
            <a:r>
              <a:rPr lang="es-PA" dirty="0" smtClean="0"/>
              <a:t>=</a:t>
            </a:r>
            <a:r>
              <a:rPr lang="es-PA" u="sng" dirty="0" smtClean="0"/>
              <a:t>172-1</a:t>
            </a:r>
          </a:p>
          <a:p>
            <a:pPr marL="0" indent="0">
              <a:buNone/>
            </a:pPr>
            <a:r>
              <a:rPr lang="es-PA" dirty="0" smtClean="0"/>
              <a:t>         99</a:t>
            </a:r>
            <a:endParaRPr lang="es-PA" dirty="0" smtClean="0"/>
          </a:p>
          <a:p>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996" y="2420888"/>
            <a:ext cx="3992371" cy="3869798"/>
          </a:xfrm>
          <a:prstGeom prst="ellipse">
            <a:avLst/>
          </a:prstGeom>
          <a:ln>
            <a:noFill/>
          </a:ln>
          <a:effectLst>
            <a:softEdge rad="112500"/>
          </a:effectLst>
        </p:spPr>
      </p:pic>
    </p:spTree>
    <p:extLst>
      <p:ext uri="{BB962C8B-B14F-4D97-AF65-F5344CB8AC3E}">
        <p14:creationId xmlns:p14="http://schemas.microsoft.com/office/powerpoint/2010/main" val="33879675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60000"/>
              <a:lumOff val="40000"/>
            </a:schemeClr>
          </a:solidFill>
        </p:spPr>
        <p:txBody>
          <a:bodyPr>
            <a:normAutofit fontScale="90000"/>
          </a:bodyPr>
          <a:lstStyle/>
          <a:p>
            <a:r>
              <a:rPr lang="es-PA" dirty="0" smtClean="0"/>
              <a:t>Transformación de expresiones periódicas puras y mixtas en fracciones</a:t>
            </a:r>
            <a:endParaRPr lang="es-PA" dirty="0"/>
          </a:p>
        </p:txBody>
      </p:sp>
      <p:sp>
        <p:nvSpPr>
          <p:cNvPr id="3" name="2 Marcador de contenido"/>
          <p:cNvSpPr>
            <a:spLocks noGrp="1"/>
          </p:cNvSpPr>
          <p:nvPr>
            <p:ph idx="1"/>
          </p:nvPr>
        </p:nvSpPr>
        <p:spPr>
          <a:solidFill>
            <a:srgbClr val="92D050"/>
          </a:solidFill>
        </p:spPr>
        <p:txBody>
          <a:bodyPr>
            <a:normAutofit/>
          </a:bodyPr>
          <a:lstStyle/>
          <a:p>
            <a:pPr algn="just"/>
            <a:r>
              <a:rPr lang="es-PA" sz="2400" dirty="0" smtClean="0"/>
              <a:t>Si se desea transformar en fracción una expresión periódica mixta de parte entera nula, se procede así: la fracción generatriz se forma con un nuevo numerador que se obtiene calculando la diferencia entre la cifra obtenida al escribir la parte no periódica, </a:t>
            </a:r>
            <a:r>
              <a:rPr lang="es-PA" sz="2400" dirty="0" smtClean="0"/>
              <a:t>seguida del </a:t>
            </a:r>
            <a:r>
              <a:rPr lang="es-PA" sz="2400" dirty="0" smtClean="0"/>
              <a:t>no periódica seguida del período, menos el período; y un denominador que tiene tantos </a:t>
            </a:r>
            <a:r>
              <a:rPr lang="es-PA" sz="2400" dirty="0" smtClean="0"/>
              <a:t>nueves </a:t>
            </a:r>
            <a:r>
              <a:rPr lang="es-PA" sz="2400" dirty="0" smtClean="0"/>
              <a:t>como cifras tiene la parte periódica, seguidos de tantos ceros como cifras tiene la no periódica:</a:t>
            </a:r>
          </a:p>
          <a:p>
            <a:pPr algn="just"/>
            <a:r>
              <a:rPr lang="es-PA" sz="2400" dirty="0" smtClean="0"/>
              <a:t>  0,123</a:t>
            </a:r>
            <a:endParaRPr lang="es-PA" sz="2400" dirty="0" smtClean="0"/>
          </a:p>
          <a:p>
            <a:pPr algn="just"/>
            <a:r>
              <a:rPr lang="es-PA" sz="2400" dirty="0" smtClean="0"/>
              <a:t>=123-1/990</a:t>
            </a:r>
          </a:p>
          <a:p>
            <a:pPr algn="just"/>
            <a:r>
              <a:rPr lang="es-PA" sz="2400" dirty="0" smtClean="0"/>
              <a:t>=122/990</a:t>
            </a:r>
            <a:endParaRPr lang="es-PA" sz="2400" dirty="0"/>
          </a:p>
        </p:txBody>
      </p:sp>
    </p:spTree>
    <p:extLst>
      <p:ext uri="{BB962C8B-B14F-4D97-AF65-F5344CB8AC3E}">
        <p14:creationId xmlns:p14="http://schemas.microsoft.com/office/powerpoint/2010/main" val="7956997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75000"/>
            </a:schemeClr>
          </a:solidFill>
        </p:spPr>
        <p:txBody>
          <a:bodyPr>
            <a:normAutofit fontScale="90000"/>
          </a:bodyPr>
          <a:lstStyle/>
          <a:p>
            <a:r>
              <a:rPr lang="es-PA" dirty="0" smtClean="0"/>
              <a:t>Transformación de expresiones periódicas puras y mixtas en fracciones</a:t>
            </a:r>
            <a:endParaRPr lang="es-PA" dirty="0"/>
          </a:p>
        </p:txBody>
      </p:sp>
      <p:sp>
        <p:nvSpPr>
          <p:cNvPr id="3" name="2 Marcador de contenido"/>
          <p:cNvSpPr>
            <a:spLocks noGrp="1"/>
          </p:cNvSpPr>
          <p:nvPr>
            <p:ph idx="1"/>
          </p:nvPr>
        </p:nvSpPr>
        <p:spPr>
          <a:solidFill>
            <a:schemeClr val="accent5">
              <a:lumMod val="60000"/>
              <a:lumOff val="40000"/>
            </a:schemeClr>
          </a:solidFill>
        </p:spPr>
        <p:txBody>
          <a:bodyPr/>
          <a:lstStyle/>
          <a:p>
            <a:r>
              <a:rPr lang="es-PA" dirty="0" smtClean="0"/>
              <a:t>Si la expresión periódica mixta tiene parte entera, se procede así:</a:t>
            </a:r>
          </a:p>
          <a:p>
            <a:r>
              <a:rPr lang="es-PA" dirty="0" smtClean="0"/>
              <a:t>4,113</a:t>
            </a:r>
          </a:p>
          <a:p>
            <a:r>
              <a:rPr lang="es-PA" dirty="0" smtClean="0"/>
              <a:t>=4 + 113-11/900</a:t>
            </a:r>
          </a:p>
          <a:p>
            <a:r>
              <a:rPr lang="es-PA" dirty="0" smtClean="0"/>
              <a:t>=</a:t>
            </a:r>
            <a:r>
              <a:rPr lang="es-PA" u="sng" dirty="0" smtClean="0"/>
              <a:t>3702</a:t>
            </a:r>
          </a:p>
          <a:p>
            <a:pPr marL="0" indent="0">
              <a:buNone/>
            </a:pPr>
            <a:r>
              <a:rPr lang="es-PA" dirty="0" smtClean="0"/>
              <a:t>       900</a:t>
            </a:r>
            <a:endParaRPr lang="es-PA" dirty="0" smtClean="0"/>
          </a:p>
          <a:p>
            <a:pPr marL="0" indent="0">
              <a:buNone/>
            </a:pPr>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36912"/>
            <a:ext cx="2466781" cy="3861048"/>
          </a:xfrm>
          <a:prstGeom prst="rect">
            <a:avLst/>
          </a:prstGeom>
        </p:spPr>
      </p:pic>
    </p:spTree>
    <p:extLst>
      <p:ext uri="{BB962C8B-B14F-4D97-AF65-F5344CB8AC3E}">
        <p14:creationId xmlns:p14="http://schemas.microsoft.com/office/powerpoint/2010/main" val="542006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solidFill>
            <a:schemeClr val="accent4">
              <a:lumMod val="60000"/>
              <a:lumOff val="40000"/>
            </a:schemeClr>
          </a:solidFill>
        </p:spPr>
        <p:txBody>
          <a:bodyPr/>
          <a:lstStyle/>
          <a:p>
            <a:pPr marL="0" indent="0">
              <a:buNone/>
            </a:pPr>
            <a:r>
              <a:rPr lang="es-PA" dirty="0" smtClean="0"/>
              <a:t>Ejemplo:</a:t>
            </a:r>
          </a:p>
          <a:p>
            <a:r>
              <a:rPr lang="es-PA" dirty="0" smtClean="0"/>
              <a:t>7,32</a:t>
            </a:r>
          </a:p>
          <a:p>
            <a:r>
              <a:rPr lang="es-PA" dirty="0" smtClean="0"/>
              <a:t>= 7 + 32-3/90</a:t>
            </a:r>
          </a:p>
          <a:p>
            <a:r>
              <a:rPr lang="es-PA" dirty="0" smtClean="0"/>
              <a:t>=7+ 29/90</a:t>
            </a:r>
          </a:p>
          <a:p>
            <a:r>
              <a:rPr lang="es-PA" dirty="0" smtClean="0"/>
              <a:t>=630+29/90</a:t>
            </a:r>
          </a:p>
          <a:p>
            <a:r>
              <a:rPr lang="es-PA" dirty="0" smtClean="0"/>
              <a:t>=</a:t>
            </a:r>
            <a:r>
              <a:rPr lang="es-PA" u="sng" dirty="0" smtClean="0"/>
              <a:t>659</a:t>
            </a:r>
          </a:p>
          <a:p>
            <a:pPr marL="0" indent="0">
              <a:buNone/>
            </a:pPr>
            <a:r>
              <a:rPr lang="es-PA" dirty="0" smtClean="0"/>
              <a:t>       90</a:t>
            </a:r>
            <a:endParaRPr lang="es-PA" dirty="0" smtClean="0"/>
          </a:p>
          <a:p>
            <a:endParaRPr lang="es-PA" dirty="0"/>
          </a:p>
        </p:txBody>
      </p:sp>
      <p:sp>
        <p:nvSpPr>
          <p:cNvPr id="4" name="1 Título"/>
          <p:cNvSpPr>
            <a:spLocks noGrp="1"/>
          </p:cNvSpPr>
          <p:nvPr>
            <p:ph type="title"/>
          </p:nvPr>
        </p:nvSpPr>
        <p:spPr>
          <a:solidFill>
            <a:schemeClr val="accent5">
              <a:lumMod val="75000"/>
            </a:schemeClr>
          </a:solidFill>
        </p:spPr>
        <p:txBody>
          <a:bodyPr>
            <a:normAutofit fontScale="90000"/>
          </a:bodyPr>
          <a:lstStyle/>
          <a:p>
            <a:r>
              <a:rPr lang="es-PA" dirty="0" smtClean="0"/>
              <a:t>Transformación de expresiones periódicas puras y mixtas en fracciones</a:t>
            </a:r>
            <a:endParaRPr lang="es-PA"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209" y="1988840"/>
            <a:ext cx="3698471" cy="3488056"/>
          </a:xfrm>
          <a:prstGeom prst="rect">
            <a:avLst/>
          </a:prstGeom>
        </p:spPr>
      </p:pic>
    </p:spTree>
    <p:extLst>
      <p:ext uri="{BB962C8B-B14F-4D97-AF65-F5344CB8AC3E}">
        <p14:creationId xmlns:p14="http://schemas.microsoft.com/office/powerpoint/2010/main" val="26837496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60000"/>
              <a:lumOff val="40000"/>
            </a:schemeClr>
          </a:solidFill>
        </p:spPr>
        <p:txBody>
          <a:bodyPr>
            <a:normAutofit fontScale="90000"/>
          </a:bodyPr>
          <a:lstStyle/>
          <a:p>
            <a:r>
              <a:rPr lang="es-PA" dirty="0" smtClean="0"/>
              <a:t>Transformación de expresiones periódicas puras y mixtas en fracciones</a:t>
            </a:r>
            <a:endParaRPr lang="es-PA" dirty="0"/>
          </a:p>
        </p:txBody>
      </p:sp>
      <p:sp>
        <p:nvSpPr>
          <p:cNvPr id="3" name="2 Marcador de contenido"/>
          <p:cNvSpPr>
            <a:spLocks noGrp="1"/>
          </p:cNvSpPr>
          <p:nvPr>
            <p:ph idx="1"/>
          </p:nvPr>
        </p:nvSpPr>
        <p:spPr>
          <a:solidFill>
            <a:srgbClr val="92D050"/>
          </a:solidFill>
        </p:spPr>
        <p:txBody>
          <a:bodyPr>
            <a:normAutofit lnSpcReduction="10000"/>
          </a:bodyPr>
          <a:lstStyle/>
          <a:p>
            <a:r>
              <a:rPr lang="es-PA" dirty="0" smtClean="0"/>
              <a:t>Obsérvese que el numerador de la fracción generatriz puede obtenerse, también en este caso, como diferencia entre la cifra formada escribiendo la parte entera seguida de la parte decimal no periódica y del período, menos la cifra que resulta de escribir la parte entera seguida de la parte decimal no periódica:</a:t>
            </a:r>
          </a:p>
          <a:p>
            <a:r>
              <a:rPr lang="es-PA" dirty="0" smtClean="0"/>
              <a:t>3702=4113-411</a:t>
            </a:r>
          </a:p>
          <a:p>
            <a:r>
              <a:rPr lang="es-PA" dirty="0" smtClean="0"/>
              <a:t>659=732-73</a:t>
            </a:r>
            <a:endParaRPr lang="es-PA"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611751"/>
            <a:ext cx="2146948" cy="2243545"/>
          </a:xfrm>
          <a:prstGeom prst="rect">
            <a:avLst/>
          </a:prstGeom>
        </p:spPr>
      </p:pic>
    </p:spTree>
    <p:extLst>
      <p:ext uri="{BB962C8B-B14F-4D97-AF65-F5344CB8AC3E}">
        <p14:creationId xmlns:p14="http://schemas.microsoft.com/office/powerpoint/2010/main" val="4733235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fontScale="90000"/>
          </a:bodyPr>
          <a:lstStyle/>
          <a:p>
            <a:r>
              <a:rPr lang="es-PA" dirty="0" smtClean="0"/>
              <a:t>Aproximación de expresiones periódicas</a:t>
            </a:r>
            <a:endParaRPr lang="es-PA" dirty="0"/>
          </a:p>
        </p:txBody>
      </p:sp>
      <p:sp>
        <p:nvSpPr>
          <p:cNvPr id="3" name="2 Marcador de contenido"/>
          <p:cNvSpPr>
            <a:spLocks noGrp="1"/>
          </p:cNvSpPr>
          <p:nvPr>
            <p:ph idx="1"/>
          </p:nvPr>
        </p:nvSpPr>
        <p:spPr>
          <a:xfrm>
            <a:off x="457200" y="1600199"/>
            <a:ext cx="8229600" cy="5070733"/>
          </a:xfrm>
          <a:solidFill>
            <a:schemeClr val="accent3">
              <a:lumMod val="40000"/>
              <a:lumOff val="60000"/>
            </a:schemeClr>
          </a:solidFill>
        </p:spPr>
        <p:txBody>
          <a:bodyPr>
            <a:normAutofit fontScale="85000" lnSpcReduction="20000"/>
          </a:bodyPr>
          <a:lstStyle/>
          <a:p>
            <a:r>
              <a:rPr lang="es-PA" dirty="0" smtClean="0"/>
              <a:t>Si las expresiones tienen un período nueve. Se transforman quitando el período y agregando una unidad a la cifra escrita a la izquierda de dicho período</a:t>
            </a:r>
            <a:r>
              <a:rPr lang="es-PA" dirty="0" smtClean="0"/>
              <a:t>:</a:t>
            </a:r>
          </a:p>
          <a:p>
            <a:pPr marL="0" indent="0">
              <a:buNone/>
            </a:pPr>
            <a:endParaRPr lang="es-PA" dirty="0" smtClean="0"/>
          </a:p>
          <a:p>
            <a:r>
              <a:rPr lang="es-PA" dirty="0" smtClean="0">
                <a:solidFill>
                  <a:schemeClr val="accent6">
                    <a:lumMod val="75000"/>
                  </a:schemeClr>
                </a:solidFill>
              </a:rPr>
              <a:t>0,9=1</a:t>
            </a:r>
          </a:p>
          <a:p>
            <a:pPr marL="0" indent="0">
              <a:buNone/>
            </a:pPr>
            <a:r>
              <a:rPr lang="es-PA" dirty="0" smtClean="0">
                <a:solidFill>
                  <a:schemeClr val="accent6">
                    <a:lumMod val="75000"/>
                  </a:schemeClr>
                </a:solidFill>
              </a:rPr>
              <a:t> = 0,09=0,1</a:t>
            </a:r>
          </a:p>
          <a:p>
            <a:endParaRPr lang="es-PA" dirty="0"/>
          </a:p>
          <a:p>
            <a:r>
              <a:rPr lang="es-PA" dirty="0" smtClean="0">
                <a:solidFill>
                  <a:schemeClr val="tx2">
                    <a:lumMod val="75000"/>
                  </a:schemeClr>
                </a:solidFill>
              </a:rPr>
              <a:t>3,299</a:t>
            </a:r>
          </a:p>
          <a:p>
            <a:pPr marL="0" indent="0">
              <a:buNone/>
            </a:pPr>
            <a:r>
              <a:rPr lang="es-PA" dirty="0" smtClean="0">
                <a:solidFill>
                  <a:schemeClr val="tx2">
                    <a:lumMod val="75000"/>
                  </a:schemeClr>
                </a:solidFill>
              </a:rPr>
              <a:t> = 3,3</a:t>
            </a:r>
          </a:p>
          <a:p>
            <a:endParaRPr lang="es-PA" dirty="0"/>
          </a:p>
          <a:p>
            <a:r>
              <a:rPr lang="es-PA" dirty="0" smtClean="0">
                <a:solidFill>
                  <a:schemeClr val="accent2">
                    <a:lumMod val="75000"/>
                  </a:schemeClr>
                </a:solidFill>
              </a:rPr>
              <a:t>0,7299</a:t>
            </a:r>
          </a:p>
          <a:p>
            <a:pPr marL="0" indent="0">
              <a:buNone/>
            </a:pPr>
            <a:r>
              <a:rPr lang="es-PA" dirty="0" smtClean="0">
                <a:solidFill>
                  <a:schemeClr val="accent2">
                    <a:lumMod val="75000"/>
                  </a:schemeClr>
                </a:solidFill>
              </a:rPr>
              <a:t> =  0,73 </a:t>
            </a:r>
            <a:endParaRPr lang="es-PA" dirty="0">
              <a:solidFill>
                <a:schemeClr val="accent2">
                  <a:lumMod val="75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708920"/>
            <a:ext cx="2736305" cy="3962013"/>
          </a:xfrm>
          <a:prstGeom prst="rect">
            <a:avLst/>
          </a:prstGeom>
        </p:spPr>
      </p:pic>
    </p:spTree>
    <p:extLst>
      <p:ext uri="{BB962C8B-B14F-4D97-AF65-F5344CB8AC3E}">
        <p14:creationId xmlns:p14="http://schemas.microsoft.com/office/powerpoint/2010/main" val="1313206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txBody>
          <a:bodyPr/>
          <a:lstStyle/>
          <a:p>
            <a:r>
              <a:rPr lang="es-PA" dirty="0" smtClean="0"/>
              <a:t>Fracciones Decimales</a:t>
            </a:r>
            <a:endParaRPr lang="es-PA" dirty="0"/>
          </a:p>
        </p:txBody>
      </p:sp>
      <p:sp>
        <p:nvSpPr>
          <p:cNvPr id="3" name="2 Marcador de contenido"/>
          <p:cNvSpPr>
            <a:spLocks noGrp="1"/>
          </p:cNvSpPr>
          <p:nvPr>
            <p:ph sz="half" idx="1"/>
          </p:nvPr>
        </p:nvSpPr>
        <p:spPr>
          <a:xfrm>
            <a:off x="457200" y="1600200"/>
            <a:ext cx="4330824" cy="5141168"/>
          </a:xfrm>
          <a:solidFill>
            <a:schemeClr val="accent5">
              <a:lumMod val="40000"/>
              <a:lumOff val="60000"/>
            </a:schemeClr>
          </a:solidFill>
        </p:spPr>
        <p:txBody>
          <a:bodyPr>
            <a:noAutofit/>
          </a:bodyPr>
          <a:lstStyle/>
          <a:p>
            <a:pPr algn="just"/>
            <a:r>
              <a:rPr lang="es-PA" sz="2400" dirty="0">
                <a:solidFill>
                  <a:prstClr val="black"/>
                </a:solidFill>
              </a:rPr>
              <a:t>Las fracciones en cuyo denominador hay un 10 o una potencia de 10 (es </a:t>
            </a:r>
            <a:r>
              <a:rPr lang="es-PA" sz="2400" dirty="0" smtClean="0">
                <a:solidFill>
                  <a:prstClr val="black"/>
                </a:solidFill>
              </a:rPr>
              <a:t>decir, </a:t>
            </a:r>
            <a:r>
              <a:rPr lang="es-PA" sz="2400" dirty="0">
                <a:solidFill>
                  <a:prstClr val="black"/>
                </a:solidFill>
              </a:rPr>
              <a:t>un 1 seguido de ceros, como ocurre en 100, </a:t>
            </a:r>
            <a:r>
              <a:rPr lang="es-PA" sz="2400" dirty="0" smtClean="0">
                <a:solidFill>
                  <a:prstClr val="black"/>
                </a:solidFill>
              </a:rPr>
              <a:t>1000,etc.)se </a:t>
            </a:r>
            <a:r>
              <a:rPr lang="es-PA" sz="2400" dirty="0">
                <a:solidFill>
                  <a:prstClr val="black"/>
                </a:solidFill>
              </a:rPr>
              <a:t>denominan fracciones decimales.  Una fracción es una división en la que el dividendo es el numerador y el divisor es el denominador.  Si se realiza la división que indica la fracción, el cociente es un número </a:t>
            </a:r>
            <a:r>
              <a:rPr lang="es-PA" sz="2400" dirty="0" smtClean="0">
                <a:solidFill>
                  <a:prstClr val="black"/>
                </a:solidFill>
              </a:rPr>
              <a:t>decimal.</a:t>
            </a:r>
            <a:endParaRPr lang="es-PA" sz="2400" dirty="0"/>
          </a:p>
        </p:txBody>
      </p:sp>
      <p:pic>
        <p:nvPicPr>
          <p:cNvPr id="5" name="4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628800"/>
            <a:ext cx="4038600" cy="4752528"/>
          </a:xfrm>
          <a:solidFill>
            <a:schemeClr val="accent5">
              <a:lumMod val="75000"/>
            </a:schemeClr>
          </a:solidFill>
        </p:spPr>
      </p:pic>
    </p:spTree>
    <p:extLst>
      <p:ext uri="{BB962C8B-B14F-4D97-AF65-F5344CB8AC3E}">
        <p14:creationId xmlns:p14="http://schemas.microsoft.com/office/powerpoint/2010/main" val="39293016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 y="-243408"/>
            <a:ext cx="9144001" cy="7101408"/>
          </a:xfrm>
        </p:spPr>
      </p:pic>
      <p:sp>
        <p:nvSpPr>
          <p:cNvPr id="6" name="5 Rectángulo"/>
          <p:cNvSpPr/>
          <p:nvPr/>
        </p:nvSpPr>
        <p:spPr>
          <a:xfrm>
            <a:off x="1478848" y="4725144"/>
            <a:ext cx="6186309"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Muchas Gracias…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818465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850106"/>
          </a:xfrm>
          <a:solidFill>
            <a:schemeClr val="accent1">
              <a:lumMod val="60000"/>
              <a:lumOff val="40000"/>
            </a:schemeClr>
          </a:solidFill>
        </p:spPr>
        <p:txBody>
          <a:bodyPr/>
          <a:lstStyle/>
          <a:p>
            <a:r>
              <a:rPr lang="es-PA" dirty="0" smtClean="0"/>
              <a:t>Fracciones Decimales</a:t>
            </a:r>
            <a:endParaRPr lang="es-PA" dirty="0"/>
          </a:p>
        </p:txBody>
      </p:sp>
      <p:sp>
        <p:nvSpPr>
          <p:cNvPr id="7" name="6 Marcador de contenido"/>
          <p:cNvSpPr>
            <a:spLocks noGrp="1"/>
          </p:cNvSpPr>
          <p:nvPr>
            <p:ph idx="1"/>
          </p:nvPr>
        </p:nvSpPr>
        <p:spPr>
          <a:xfrm>
            <a:off x="457200" y="1268760"/>
            <a:ext cx="8229600" cy="4857403"/>
          </a:xfrm>
          <a:solidFill>
            <a:srgbClr val="92D050"/>
          </a:solidFill>
        </p:spPr>
        <p:txBody>
          <a:bodyPr/>
          <a:lstStyle/>
          <a:p>
            <a:pPr algn="just"/>
            <a:r>
              <a:rPr lang="es-PA" dirty="0" smtClean="0"/>
              <a:t>Una fracción decimal equivale, por lo tanto, a un número decimal.  Y al contrario, un número decimal se puede representar también como una </a:t>
            </a:r>
            <a:r>
              <a:rPr lang="es-PA" dirty="0" smtClean="0"/>
              <a:t>fracción </a:t>
            </a:r>
            <a:r>
              <a:rPr lang="es-PA" dirty="0" smtClean="0"/>
              <a:t>decimal.  Ambas conversiones se explican de forma detallada a continuación.</a:t>
            </a:r>
            <a:endParaRPr lang="es-PA"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872408"/>
            <a:ext cx="3654218" cy="2969568"/>
          </a:xfrm>
          <a:prstGeom prst="rect">
            <a:avLst/>
          </a:prstGeom>
        </p:spPr>
      </p:pic>
    </p:spTree>
    <p:extLst>
      <p:ext uri="{BB962C8B-B14F-4D97-AF65-F5344CB8AC3E}">
        <p14:creationId xmlns:p14="http://schemas.microsoft.com/office/powerpoint/2010/main" val="35871709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60000"/>
              <a:lumOff val="40000"/>
            </a:schemeClr>
          </a:solidFill>
        </p:spPr>
        <p:txBody>
          <a:bodyPr>
            <a:normAutofit fontScale="90000"/>
          </a:bodyPr>
          <a:lstStyle/>
          <a:p>
            <a:r>
              <a:rPr lang="es-PA" dirty="0" smtClean="0"/>
              <a:t>Paso de un número decimal a </a:t>
            </a:r>
            <a:r>
              <a:rPr lang="es-PA" dirty="0" smtClean="0"/>
              <a:t>fracción decimal</a:t>
            </a:r>
            <a:endParaRPr lang="es-PA" dirty="0"/>
          </a:p>
        </p:txBody>
      </p:sp>
      <p:pic>
        <p:nvPicPr>
          <p:cNvPr id="4" name="3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2348880"/>
            <a:ext cx="3389585" cy="3389585"/>
          </a:xfrm>
          <a:prstGeom prst="ellipse">
            <a:avLst/>
          </a:prstGeom>
          <a:ln>
            <a:noFill/>
          </a:ln>
          <a:effectLst>
            <a:softEdge rad="112500"/>
          </a:effectLst>
        </p:spPr>
      </p:pic>
      <p:sp>
        <p:nvSpPr>
          <p:cNvPr id="8" name="7 Marcador de contenido"/>
          <p:cNvSpPr>
            <a:spLocks noGrp="1"/>
          </p:cNvSpPr>
          <p:nvPr>
            <p:ph sz="half" idx="2"/>
          </p:nvPr>
        </p:nvSpPr>
        <p:spPr>
          <a:xfrm>
            <a:off x="3779912" y="1700808"/>
            <a:ext cx="5040560" cy="4425355"/>
          </a:xfrm>
          <a:solidFill>
            <a:schemeClr val="accent5">
              <a:lumMod val="40000"/>
              <a:lumOff val="60000"/>
            </a:schemeClr>
          </a:solidFill>
        </p:spPr>
        <p:txBody>
          <a:bodyPr>
            <a:normAutofit fontScale="85000" lnSpcReduction="20000"/>
          </a:bodyPr>
          <a:lstStyle/>
          <a:p>
            <a:pPr algn="just"/>
            <a:r>
              <a:rPr lang="es-PA" dirty="0" smtClean="0"/>
              <a:t>Para convertir un número decimal en una fracción decimal, se escribe en el numerador el número decimal sin la coma.  En el denominador se escribe con 1 seguido de tantos ceros como cifras decimales tiene el número decimal.  Por ejemplo, el número 7,13 tiene dos decimales, por lo que su fracción decimal es: 713/100.</a:t>
            </a:r>
          </a:p>
          <a:p>
            <a:pPr algn="just"/>
            <a:r>
              <a:rPr lang="es-PA" dirty="0" smtClean="0"/>
              <a:t>El número 0,002 tiene tres decimales, por lo que su fracción decimal es 2/1000.</a:t>
            </a:r>
            <a:endParaRPr lang="es-PA" dirty="0"/>
          </a:p>
        </p:txBody>
      </p:sp>
    </p:spTree>
    <p:extLst>
      <p:ext uri="{BB962C8B-B14F-4D97-AF65-F5344CB8AC3E}">
        <p14:creationId xmlns:p14="http://schemas.microsoft.com/office/powerpoint/2010/main" val="2509288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rmAutofit fontScale="90000"/>
          </a:bodyPr>
          <a:lstStyle/>
          <a:p>
            <a:r>
              <a:rPr lang="es-PA" dirty="0" smtClean="0"/>
              <a:t>Pasar de Fracción decimal a número decimal</a:t>
            </a:r>
            <a:endParaRPr lang="es-PA" dirty="0"/>
          </a:p>
        </p:txBody>
      </p:sp>
      <p:sp>
        <p:nvSpPr>
          <p:cNvPr id="5" name="4 Marcador de contenido"/>
          <p:cNvSpPr>
            <a:spLocks noGrp="1"/>
          </p:cNvSpPr>
          <p:nvPr>
            <p:ph idx="1"/>
          </p:nvPr>
        </p:nvSpPr>
        <p:spPr>
          <a:solidFill>
            <a:srgbClr val="92D050"/>
          </a:solidFill>
        </p:spPr>
        <p:txBody>
          <a:bodyPr/>
          <a:lstStyle/>
          <a:p>
            <a:pPr algn="just"/>
            <a:r>
              <a:rPr lang="es-PA" dirty="0" smtClean="0"/>
              <a:t>Para convertir una fracción decimal en un número decimal, se escribe el numerador de la fracción con tantas cifras decimales como ceros tenga el denominador (añadiendo ceros a la izquierda del número donde sea necesario).  Por ejemplo, la fracción 8/100 tiene dos ceros, por lo que tiene dos cifras decimales: 8/100=0.08</a:t>
            </a:r>
            <a:endParaRPr lang="es-PA"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441" y="5157192"/>
            <a:ext cx="1248331" cy="1953910"/>
          </a:xfrm>
          <a:prstGeom prst="rect">
            <a:avLst/>
          </a:prstGeom>
        </p:spPr>
      </p:pic>
    </p:spTree>
    <p:extLst>
      <p:ext uri="{BB962C8B-B14F-4D97-AF65-F5344CB8AC3E}">
        <p14:creationId xmlns:p14="http://schemas.microsoft.com/office/powerpoint/2010/main" val="4268135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70C0"/>
          </a:solidFill>
        </p:spPr>
        <p:txBody>
          <a:bodyPr/>
          <a:lstStyle/>
          <a:p>
            <a:r>
              <a:rPr lang="es-PA" dirty="0" smtClean="0"/>
              <a:t>Fracciones y números </a:t>
            </a:r>
            <a:endParaRPr lang="es-PA" dirty="0"/>
          </a:p>
        </p:txBody>
      </p:sp>
      <p:sp>
        <p:nvSpPr>
          <p:cNvPr id="7" name="6 Marcador de contenido"/>
          <p:cNvSpPr>
            <a:spLocks noGrp="1"/>
          </p:cNvSpPr>
          <p:nvPr>
            <p:ph sz="half" idx="1"/>
          </p:nvPr>
        </p:nvSpPr>
        <p:spPr>
          <a:solidFill>
            <a:schemeClr val="accent1">
              <a:lumMod val="60000"/>
              <a:lumOff val="40000"/>
            </a:schemeClr>
          </a:solidFill>
        </p:spPr>
        <p:txBody>
          <a:bodyPr>
            <a:normAutofit/>
          </a:bodyPr>
          <a:lstStyle/>
          <a:p>
            <a:pPr algn="just"/>
            <a:r>
              <a:rPr lang="es-PA" dirty="0" smtClean="0"/>
              <a:t>Cualquier fracción se puede convertir en una división.  Cuando el resultado de dicha división es exacto,  la fracción representa un número entero.  Cuando no es exacto representa un número decimal. </a:t>
            </a:r>
          </a:p>
        </p:txBody>
      </p:sp>
      <p:sp>
        <p:nvSpPr>
          <p:cNvPr id="8" name="7 Marcador de contenido"/>
          <p:cNvSpPr>
            <a:spLocks noGrp="1"/>
          </p:cNvSpPr>
          <p:nvPr>
            <p:ph sz="half" idx="2"/>
          </p:nvPr>
        </p:nvSpPr>
        <p:spPr>
          <a:solidFill>
            <a:schemeClr val="accent3">
              <a:lumMod val="50000"/>
            </a:schemeClr>
          </a:solidFill>
        </p:spPr>
        <p:txBody>
          <a:bodyPr>
            <a:normAutofit/>
          </a:bodyPr>
          <a:lstStyle/>
          <a:p>
            <a:r>
              <a:rPr lang="es-PA" dirty="0" smtClean="0"/>
              <a:t>Por ejemplo, 8/2 representa un número entero porque al hacer la división el resultado es 4.</a:t>
            </a:r>
          </a:p>
          <a:p>
            <a:r>
              <a:rPr lang="es-PA" dirty="0" smtClean="0"/>
              <a:t>La fracción 3/8, sin embargo, representa un número decimal, porque el resultado de la división es= 0,375</a:t>
            </a:r>
          </a:p>
        </p:txBody>
      </p:sp>
    </p:spTree>
    <p:extLst>
      <p:ext uri="{BB962C8B-B14F-4D97-AF65-F5344CB8AC3E}">
        <p14:creationId xmlns:p14="http://schemas.microsoft.com/office/powerpoint/2010/main" val="41016963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p:spPr>
        <p:txBody>
          <a:bodyPr/>
          <a:lstStyle/>
          <a:p>
            <a:r>
              <a:rPr lang="es-PA" dirty="0" smtClean="0"/>
              <a:t>Expresiones decimales periódicas</a:t>
            </a:r>
            <a:endParaRPr lang="es-PA" dirty="0"/>
          </a:p>
        </p:txBody>
      </p:sp>
      <p:sp>
        <p:nvSpPr>
          <p:cNvPr id="3" name="2 Marcador de contenido"/>
          <p:cNvSpPr>
            <a:spLocks noGrp="1"/>
          </p:cNvSpPr>
          <p:nvPr>
            <p:ph sz="half" idx="1"/>
          </p:nvPr>
        </p:nvSpPr>
        <p:spPr>
          <a:xfrm>
            <a:off x="457200" y="1600200"/>
            <a:ext cx="4402832" cy="4925144"/>
          </a:xfrm>
          <a:solidFill>
            <a:schemeClr val="accent3">
              <a:lumMod val="60000"/>
              <a:lumOff val="40000"/>
            </a:schemeClr>
          </a:solidFill>
        </p:spPr>
        <p:txBody>
          <a:bodyPr>
            <a:noAutofit/>
          </a:bodyPr>
          <a:lstStyle/>
          <a:p>
            <a:pPr algn="just"/>
            <a:r>
              <a:rPr lang="es-PA" sz="2400" dirty="0" smtClean="0"/>
              <a:t>El uso de fracciones decimales periódicas permite, en la práctica, extender el algoritmo de la división entera.  En efecto, supóngase que se trata, por ejemplo, de dividir</a:t>
            </a:r>
          </a:p>
          <a:p>
            <a:pPr algn="just"/>
            <a:r>
              <a:rPr lang="es-PA" sz="2400" dirty="0" smtClean="0"/>
              <a:t>3231 ÷24; la división entera da como resultado </a:t>
            </a:r>
            <a:r>
              <a:rPr lang="es-PA" sz="2400" dirty="0" smtClean="0"/>
              <a:t>3231= </a:t>
            </a:r>
            <a:r>
              <a:rPr lang="es-PA" sz="2400" dirty="0" smtClean="0"/>
              <a:t>134.24+15.  Dividiendo los dos miembros de la igualdad por 24 y utilizando la notación de fracciones, resulta:</a:t>
            </a:r>
          </a:p>
          <a:p>
            <a:pPr algn="just"/>
            <a:r>
              <a:rPr lang="es-PA" sz="2400" dirty="0" smtClean="0"/>
              <a:t>3231/24=134+ 15/24</a:t>
            </a:r>
            <a:endParaRPr lang="es-PA" sz="2400" dirty="0"/>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8050" y="2060848"/>
            <a:ext cx="3936437"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29545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tx2">
              <a:lumMod val="20000"/>
              <a:lumOff val="80000"/>
            </a:schemeClr>
          </a:solidFill>
        </p:spPr>
        <p:txBody>
          <a:bodyPr/>
          <a:lstStyle/>
          <a:p>
            <a:r>
              <a:rPr lang="es-PA" dirty="0" smtClean="0"/>
              <a:t>Expresiones decimales periódicas</a:t>
            </a:r>
            <a:endParaRPr lang="es-PA" dirty="0"/>
          </a:p>
        </p:txBody>
      </p:sp>
      <p:sp>
        <p:nvSpPr>
          <p:cNvPr id="5" name="4 Marcador de contenido"/>
          <p:cNvSpPr>
            <a:spLocks noGrp="1"/>
          </p:cNvSpPr>
          <p:nvPr>
            <p:ph sz="half" idx="1"/>
          </p:nvPr>
        </p:nvSpPr>
        <p:spPr>
          <a:solidFill>
            <a:srgbClr val="92D050"/>
          </a:solidFill>
        </p:spPr>
        <p:txBody>
          <a:bodyPr>
            <a:normAutofit fontScale="62500" lnSpcReduction="20000"/>
          </a:bodyPr>
          <a:lstStyle/>
          <a:p>
            <a:pPr algn="just"/>
            <a:r>
              <a:rPr lang="es-PA" dirty="0" smtClean="0"/>
              <a:t>Ahora, para hallar el valor decimal de 15/24 habrá que realizar la división 15÷24; para ello, se considerará el 15 como igual al número decimal 15,0 y se procederá a efectuar la división, bajando tantos ceros como sea necesario: 15 ÷ 24 =0,625.</a:t>
            </a:r>
          </a:p>
          <a:p>
            <a:pPr algn="just"/>
            <a:r>
              <a:rPr lang="es-PA" dirty="0" smtClean="0"/>
              <a:t>En consecuencia , el resultado de la división 3231÷24 puede expresarse mediante el número decimal134,625, resultado de sumar 134 + 0,625.</a:t>
            </a:r>
          </a:p>
          <a:p>
            <a:endParaRPr lang="es-PA" dirty="0"/>
          </a:p>
        </p:txBody>
      </p:sp>
      <p:sp>
        <p:nvSpPr>
          <p:cNvPr id="6" name="5 Marcador de contenido"/>
          <p:cNvSpPr>
            <a:spLocks noGrp="1"/>
          </p:cNvSpPr>
          <p:nvPr>
            <p:ph sz="half" idx="2"/>
          </p:nvPr>
        </p:nvSpPr>
        <p:spPr>
          <a:xfrm>
            <a:off x="4648200" y="1600200"/>
            <a:ext cx="4038600" cy="4997152"/>
          </a:xfrm>
          <a:solidFill>
            <a:schemeClr val="accent4">
              <a:lumMod val="60000"/>
              <a:lumOff val="40000"/>
            </a:schemeClr>
          </a:solidFill>
        </p:spPr>
        <p:txBody>
          <a:bodyPr>
            <a:normAutofit fontScale="62500" lnSpcReduction="20000"/>
          </a:bodyPr>
          <a:lstStyle/>
          <a:p>
            <a:pPr algn="just"/>
            <a:r>
              <a:rPr lang="es-PA" dirty="0" smtClean="0"/>
              <a:t>En el ejemplo anterior se ha obtenido un cociente con un número finito de cifras decimales porque la fracción 15/24 es equivalente a una fracción decimal.</a:t>
            </a:r>
          </a:p>
          <a:p>
            <a:pPr algn="just"/>
            <a:r>
              <a:rPr lang="es-PA" u="sng" dirty="0"/>
              <a:t>15 </a:t>
            </a:r>
            <a:r>
              <a:rPr lang="es-PA" dirty="0" smtClean="0"/>
              <a:t>=  </a:t>
            </a:r>
            <a:r>
              <a:rPr lang="es-PA" u="sng" dirty="0" smtClean="0"/>
              <a:t> </a:t>
            </a:r>
            <a:r>
              <a:rPr lang="es-PA" u="sng" dirty="0"/>
              <a:t>5. </a:t>
            </a:r>
            <a:r>
              <a:rPr lang="es-PA" u="sng" dirty="0" smtClean="0"/>
              <a:t>3  </a:t>
            </a:r>
            <a:r>
              <a:rPr lang="es-PA" dirty="0"/>
              <a:t>= </a:t>
            </a:r>
            <a:r>
              <a:rPr lang="es-PA" u="sng" dirty="0"/>
              <a:t> 5  </a:t>
            </a:r>
            <a:r>
              <a:rPr lang="es-PA" dirty="0"/>
              <a:t>= </a:t>
            </a:r>
            <a:r>
              <a:rPr lang="es-PA" dirty="0" smtClean="0"/>
              <a:t> </a:t>
            </a:r>
            <a:r>
              <a:rPr lang="es-PA" u="sng" dirty="0" smtClean="0"/>
              <a:t> </a:t>
            </a:r>
            <a:r>
              <a:rPr lang="es-PA" u="sng" dirty="0"/>
              <a:t>5.   5</a:t>
            </a:r>
            <a:r>
              <a:rPr lang="es-PA" u="sng" baseline="30000" dirty="0"/>
              <a:t>3   </a:t>
            </a:r>
            <a:r>
              <a:rPr lang="es-PA" baseline="30000" dirty="0"/>
              <a:t>=</a:t>
            </a:r>
            <a:r>
              <a:rPr lang="es-PA" dirty="0"/>
              <a:t> </a:t>
            </a:r>
            <a:r>
              <a:rPr lang="es-PA" dirty="0" smtClean="0"/>
              <a:t>  </a:t>
            </a:r>
            <a:r>
              <a:rPr lang="es-PA" u="sng" dirty="0"/>
              <a:t>625</a:t>
            </a:r>
            <a:endParaRPr lang="es-PA" dirty="0"/>
          </a:p>
          <a:p>
            <a:pPr marL="0" indent="0" algn="just">
              <a:buNone/>
            </a:pPr>
            <a:r>
              <a:rPr lang="es-PA" dirty="0" smtClean="0"/>
              <a:t>      24 </a:t>
            </a:r>
            <a:r>
              <a:rPr lang="es-PA" dirty="0"/>
              <a:t> </a:t>
            </a:r>
            <a:r>
              <a:rPr lang="es-PA" dirty="0" smtClean="0"/>
              <a:t> 2</a:t>
            </a:r>
            <a:r>
              <a:rPr lang="es-PA" baseline="30000" dirty="0" smtClean="0"/>
              <a:t>3.</a:t>
            </a:r>
            <a:r>
              <a:rPr lang="es-PA" dirty="0" smtClean="0"/>
              <a:t>3    2</a:t>
            </a:r>
            <a:r>
              <a:rPr lang="es-PA" baseline="30000" dirty="0" smtClean="0"/>
              <a:t>3  </a:t>
            </a:r>
            <a:r>
              <a:rPr lang="es-PA" dirty="0" smtClean="0"/>
              <a:t>   2</a:t>
            </a:r>
            <a:r>
              <a:rPr lang="es-PA" baseline="30000" dirty="0" smtClean="0"/>
              <a:t>3. </a:t>
            </a:r>
            <a:r>
              <a:rPr lang="es-PA" dirty="0"/>
              <a:t>5</a:t>
            </a:r>
            <a:r>
              <a:rPr lang="es-PA" baseline="30000" dirty="0"/>
              <a:t>3  </a:t>
            </a:r>
            <a:r>
              <a:rPr lang="es-PA" baseline="30000" dirty="0" smtClean="0"/>
              <a:t>   </a:t>
            </a:r>
            <a:r>
              <a:rPr lang="es-PA" dirty="0" smtClean="0"/>
              <a:t>1000 Al </a:t>
            </a:r>
            <a:r>
              <a:rPr lang="es-PA" dirty="0" smtClean="0"/>
              <a:t>realizar la división entera entre el numerador y el denominador  de una fracción y prolongada de la manera indicada, no siempre será posible alcanzar un resto nulo </a:t>
            </a:r>
            <a:r>
              <a:rPr lang="es-PA" dirty="0" smtClean="0"/>
              <a:t>después de un número finito </a:t>
            </a:r>
            <a:r>
              <a:rPr lang="es-PA" dirty="0" smtClean="0"/>
              <a:t>de pasos</a:t>
            </a:r>
            <a:r>
              <a:rPr lang="es-PA" dirty="0" smtClean="0"/>
              <a:t>; de hecho, esto sólo sucederá cuando la fracción </a:t>
            </a:r>
            <a:r>
              <a:rPr lang="es-PA" dirty="0" smtClean="0"/>
              <a:t>tenga por numerador el resto de la división entera y por denominador el divisor sea, como en el caso del ejemplo, una fracción decimal.</a:t>
            </a:r>
          </a:p>
          <a:p>
            <a:pPr marL="0" indent="0">
              <a:buNone/>
            </a:pPr>
            <a:endParaRPr lang="es-PA" dirty="0"/>
          </a:p>
          <a:p>
            <a:endParaRPr lang="es-PA" dirty="0" smtClean="0"/>
          </a:p>
          <a:p>
            <a:endParaRPr lang="es-PA"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4581128"/>
            <a:ext cx="1739998" cy="2156280"/>
          </a:xfrm>
          <a:prstGeom prst="rect">
            <a:avLst/>
          </a:prstGeom>
        </p:spPr>
      </p:pic>
    </p:spTree>
    <p:extLst>
      <p:ext uri="{BB962C8B-B14F-4D97-AF65-F5344CB8AC3E}">
        <p14:creationId xmlns:p14="http://schemas.microsoft.com/office/powerpoint/2010/main" val="2143343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p>
            <a:r>
              <a:rPr lang="es-PA" dirty="0" smtClean="0"/>
              <a:t>Expresiones decimales periódicas</a:t>
            </a:r>
            <a:endParaRPr lang="es-PA" dirty="0"/>
          </a:p>
        </p:txBody>
      </p:sp>
      <p:sp>
        <p:nvSpPr>
          <p:cNvPr id="3" name="2 Marcador de contenido"/>
          <p:cNvSpPr>
            <a:spLocks noGrp="1"/>
          </p:cNvSpPr>
          <p:nvPr>
            <p:ph idx="1"/>
          </p:nvPr>
        </p:nvSpPr>
        <p:spPr>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pPr algn="just"/>
            <a:r>
              <a:rPr lang="es-PA" sz="2600" dirty="0" smtClean="0">
                <a:solidFill>
                  <a:schemeClr val="tx1"/>
                </a:solidFill>
              </a:rPr>
              <a:t>Con todo, cuando una fracción p/q no puedan transformarse en fracción decimal exacta, siempre será posible expresarla en forma de número con infinitas cifras decimales, procediendo a realizar el algoritmo de la división entera entre p y q, y extendiéndolo en la forma que se ha indicado.  Como los sucesivos restos que se obtengan siempre serán menores que el divisor q, es seguro que alguno de dichos restos se repetirá al cabo de cierto número de </a:t>
            </a:r>
            <a:r>
              <a:rPr lang="es-PA" sz="2600" dirty="0">
                <a:solidFill>
                  <a:schemeClr val="tx1"/>
                </a:solidFill>
              </a:rPr>
              <a:t>p</a:t>
            </a:r>
            <a:r>
              <a:rPr lang="es-PA" sz="2600" dirty="0" smtClean="0">
                <a:solidFill>
                  <a:schemeClr val="tx1"/>
                </a:solidFill>
              </a:rPr>
              <a:t>asos; a partir de este momento, las cifras que aparecen en el cociente también se repetirán.</a:t>
            </a:r>
          </a:p>
          <a:p>
            <a:pPr algn="just"/>
            <a:r>
              <a:rPr lang="es-PA" sz="2600" dirty="0" smtClean="0">
                <a:solidFill>
                  <a:schemeClr val="tx1"/>
                </a:solidFill>
              </a:rPr>
              <a:t>Ejemplo:</a:t>
            </a:r>
          </a:p>
          <a:p>
            <a:pPr algn="just"/>
            <a:r>
              <a:rPr lang="es-PA" sz="2600" dirty="0" smtClean="0">
                <a:solidFill>
                  <a:schemeClr val="tx1"/>
                </a:solidFill>
              </a:rPr>
              <a:t>4÷ 11=0.3636  </a:t>
            </a:r>
          </a:p>
          <a:p>
            <a:pPr marL="0" indent="0" algn="just">
              <a:buNone/>
            </a:pPr>
            <a:r>
              <a:rPr lang="es-PA" sz="2600" dirty="0" smtClean="0">
                <a:solidFill>
                  <a:schemeClr val="tx1"/>
                </a:solidFill>
              </a:rPr>
              <a:t> </a:t>
            </a:r>
          </a:p>
          <a:p>
            <a:pPr algn="just"/>
            <a:r>
              <a:rPr lang="es-PA" sz="2600" dirty="0" smtClean="0">
                <a:solidFill>
                  <a:schemeClr val="tx1"/>
                </a:solidFill>
              </a:rPr>
              <a:t>417÷495=0.84242</a:t>
            </a:r>
          </a:p>
          <a:p>
            <a:pPr algn="just"/>
            <a:endParaRPr lang="es-PA" dirty="0">
              <a:solidFill>
                <a:schemeClr val="tx1"/>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437112"/>
            <a:ext cx="2707406" cy="2200149"/>
          </a:xfrm>
          <a:prstGeom prst="rect">
            <a:avLst/>
          </a:prstGeom>
        </p:spPr>
      </p:pic>
    </p:spTree>
    <p:extLst>
      <p:ext uri="{BB962C8B-B14F-4D97-AF65-F5344CB8AC3E}">
        <p14:creationId xmlns:p14="http://schemas.microsoft.com/office/powerpoint/2010/main" val="179722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B7F100-7299-4221-ABE9-E2A773EE72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433</TotalTime>
  <Words>1314</Words>
  <Application>Microsoft Office PowerPoint</Application>
  <PresentationFormat>Presentación en pantalla (4:3)</PresentationFormat>
  <Paragraphs>100</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Fracciones Decimales</vt:lpstr>
      <vt:lpstr>Fracciones Decimales</vt:lpstr>
      <vt:lpstr>Fracciones Decimales</vt:lpstr>
      <vt:lpstr>Paso de un número decimal a fracción decimal</vt:lpstr>
      <vt:lpstr>Pasar de Fracción decimal a número decimal</vt:lpstr>
      <vt:lpstr>Fracciones y números </vt:lpstr>
      <vt:lpstr>Expresiones decimales periódicas</vt:lpstr>
      <vt:lpstr>Expresiones decimales periódicas</vt:lpstr>
      <vt:lpstr>Expresiones decimales periódicas</vt:lpstr>
      <vt:lpstr>Expresiones decimales periódicas</vt:lpstr>
      <vt:lpstr>Transformación de expresiones periódicas puras y mixtas en fracciones </vt:lpstr>
      <vt:lpstr>Transformación de expresiones periódicas puras y mixtas en fracciones </vt:lpstr>
      <vt:lpstr>Transformación de expresiones periódicas puras y mixtas en fracciones </vt:lpstr>
      <vt:lpstr>Transformación de expresiones periódicas puras y mixtas en fracciones </vt:lpstr>
      <vt:lpstr>Transformación de expresiones periódicas puras y mixtas en fracciones</vt:lpstr>
      <vt:lpstr>Transformación de expresiones periódicas puras y mixtas en fracciones</vt:lpstr>
      <vt:lpstr>Transformación de expresiones periódicas puras y mixtas en fracciones</vt:lpstr>
      <vt:lpstr>Transformación de expresiones periódicas puras y mixtas en fracciones</vt:lpstr>
      <vt:lpstr>Aproximación de expresiones periódicas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Portal_A</dc:creator>
  <cp:lastModifiedBy>Portal_A</cp:lastModifiedBy>
  <cp:revision>37</cp:revision>
  <dcterms:created xsi:type="dcterms:W3CDTF">2016-08-02T14:21:19Z</dcterms:created>
  <dcterms:modified xsi:type="dcterms:W3CDTF">2016-08-03T14:38:21Z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TC020606719991</vt:lpwstr>
  </property>
</Properties>
</file>