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0" r:id="rId4"/>
    <p:sldMasterId id="2147483722" r:id="rId5"/>
    <p:sldMasterId id="2147483746" r:id="rId6"/>
    <p:sldMasterId id="2147483782" r:id="rId7"/>
    <p:sldMasterId id="2147483794" r:id="rId8"/>
    <p:sldMasterId id="2147483818" r:id="rId9"/>
    <p:sldMasterId id="2147483830" r:id="rId10"/>
    <p:sldMasterId id="2147483842" r:id="rId11"/>
    <p:sldMasterId id="2147483878" r:id="rId12"/>
    <p:sldMasterId id="2147483902" r:id="rId13"/>
    <p:sldMasterId id="2147483914" r:id="rId14"/>
  </p:sldMasterIdLst>
  <p:notesMasterIdLst>
    <p:notesMasterId r:id="rId30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6" r:id="rId23"/>
    <p:sldId id="264" r:id="rId24"/>
    <p:sldId id="268" r:id="rId25"/>
    <p:sldId id="265" r:id="rId26"/>
    <p:sldId id="269" r:id="rId27"/>
    <p:sldId id="267" r:id="rId28"/>
    <p:sldId id="270" r:id="rId29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  <a:srgbClr val="FF9900"/>
    <a:srgbClr val="3333CC"/>
    <a:srgbClr val="009900"/>
    <a:srgbClr val="66FF33"/>
    <a:srgbClr val="00FF00"/>
    <a:srgbClr val="33CC33"/>
    <a:srgbClr val="3333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B93A2-F792-407A-85A2-2CB90D9D642F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0319E-D40F-41B5-8874-3045151C3FE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1708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0319E-D40F-41B5-8874-3045151C3FEE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885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0319E-D40F-41B5-8874-3045151C3FEE}" type="slidenum">
              <a:rPr lang="es-PA" smtClean="0"/>
              <a:t>14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1917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0319E-D40F-41B5-8874-3045151C3FEE}" type="slidenum">
              <a:rPr lang="es-PA" smtClean="0"/>
              <a:t>15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1917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s-ES" altLang="ja-JP" smtClean="0"/>
              <a:t>Haga clic para modificar el estilo de subtítulo del patrón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s-ES" altLang="ja-JP" smtClean="0"/>
              <a:t>Haga clic para modificar el estilo de subtítulo del patrón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s-ES" altLang="ja-JP" smtClean="0"/>
              <a:t>Haga clic para modificar el estilo de subtítulo del patrón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s-ES" altLang="ja-JP" smtClean="0"/>
              <a:t>Haga clic en el icono para agregar una imagen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s-ES" altLang="ja-JP" smtClean="0"/>
              <a:t>Haga clic para modificar el estilo de subtítulo del patrón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s-ES" altLang="ja-JP" smtClean="0"/>
              <a:t>Haga clic en el icono para agregar una imagen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PA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9268E4-0309-40DA-8C16-29E1CF909594}" type="datetimeFigureOut">
              <a:rPr lang="es-PA" smtClean="0"/>
              <a:t>02/15/2012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3DC61B-A457-4ABE-85CD-9B2D2B66563E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6.xml"/><Relationship Id="rId4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Relationship Id="rId4" Type="http://schemas.openxmlformats.org/officeDocument/2006/relationships/audio" Target="../media/audio1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6" Type="http://schemas.openxmlformats.org/officeDocument/2006/relationships/audio" Target="../media/audio4.wav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es-PA" sz="4400" dirty="0" smtClean="0">
                <a:solidFill>
                  <a:srgbClr val="FF0000"/>
                </a:solidFill>
                <a:latin typeface="Britannic Bold" pitchFamily="34" charset="0"/>
              </a:rPr>
              <a:t>MINISTERIO DE EDUCACIÓN</a:t>
            </a:r>
            <a:r>
              <a:rPr lang="es-PA" dirty="0" smtClean="0">
                <a:latin typeface="Britannic Bold" pitchFamily="34" charset="0"/>
              </a:rPr>
              <a:t/>
            </a:r>
            <a:br>
              <a:rPr lang="es-PA" dirty="0" smtClean="0">
                <a:latin typeface="Britannic Bold" pitchFamily="34" charset="0"/>
              </a:rPr>
            </a:br>
            <a:r>
              <a:rPr lang="es-PA" sz="1800" dirty="0" smtClean="0">
                <a:latin typeface="Britannic Bold" pitchFamily="34" charset="0"/>
              </a:rPr>
              <a:t/>
            </a:r>
            <a:br>
              <a:rPr lang="es-PA" sz="1800" dirty="0" smtClean="0">
                <a:latin typeface="Britannic Bold" pitchFamily="34" charset="0"/>
              </a:rPr>
            </a:br>
            <a:r>
              <a:rPr lang="es-PA" sz="3200" dirty="0" smtClean="0">
                <a:solidFill>
                  <a:srgbClr val="CC0066"/>
                </a:solidFill>
                <a:latin typeface="Britannic Bold" pitchFamily="34" charset="0"/>
              </a:rPr>
              <a:t>DIRECCIÓN REGIONAL DE EDUCACIÓN DE SAN MIGUELITO, LAS CUMBRES Y CHILIBRE</a:t>
            </a:r>
            <a:r>
              <a:rPr lang="es-PA" dirty="0" smtClean="0">
                <a:solidFill>
                  <a:srgbClr val="CC0066"/>
                </a:solidFill>
                <a:latin typeface="Britannic Bold" pitchFamily="34" charset="0"/>
              </a:rPr>
              <a:t/>
            </a:r>
            <a:br>
              <a:rPr lang="es-PA" dirty="0" smtClean="0">
                <a:solidFill>
                  <a:srgbClr val="CC0066"/>
                </a:solidFill>
                <a:latin typeface="Britannic Bold" pitchFamily="34" charset="0"/>
              </a:rPr>
            </a:br>
            <a:r>
              <a:rPr lang="es-PA" dirty="0" smtClean="0">
                <a:solidFill>
                  <a:srgbClr val="CC0066"/>
                </a:solidFill>
                <a:latin typeface="Britannic Bold" pitchFamily="34" charset="0"/>
              </a:rPr>
              <a:t/>
            </a:r>
            <a:br>
              <a:rPr lang="es-PA" dirty="0" smtClean="0">
                <a:solidFill>
                  <a:srgbClr val="CC0066"/>
                </a:solidFill>
                <a:latin typeface="Britannic Bold" pitchFamily="34" charset="0"/>
              </a:rPr>
            </a:br>
            <a:r>
              <a:rPr lang="es-PA" dirty="0" smtClean="0">
                <a:solidFill>
                  <a:srgbClr val="CC0066"/>
                </a:solidFill>
                <a:latin typeface="Britannic Bold" pitchFamily="34" charset="0"/>
              </a:rPr>
              <a:t/>
            </a:r>
            <a:br>
              <a:rPr lang="es-PA" dirty="0" smtClean="0">
                <a:solidFill>
                  <a:srgbClr val="CC0066"/>
                </a:solidFill>
                <a:latin typeface="Britannic Bold" pitchFamily="34" charset="0"/>
              </a:rPr>
            </a:br>
            <a:r>
              <a:rPr lang="es-PA" sz="3200" dirty="0" smtClean="0">
                <a:solidFill>
                  <a:srgbClr val="009900"/>
                </a:solidFill>
                <a:latin typeface="Britannic Bold" pitchFamily="34" charset="0"/>
              </a:rPr>
              <a:t>INSTITUTO ALFREDO CANTÓN</a:t>
            </a:r>
            <a:r>
              <a:rPr lang="es-PA" sz="3100" dirty="0" smtClean="0">
                <a:solidFill>
                  <a:srgbClr val="00FF00"/>
                </a:solidFill>
                <a:latin typeface="Britannic Bold" pitchFamily="34" charset="0"/>
              </a:rPr>
              <a:t/>
            </a:r>
            <a:br>
              <a:rPr lang="es-PA" sz="3100" dirty="0" smtClean="0">
                <a:solidFill>
                  <a:srgbClr val="00FF00"/>
                </a:solidFill>
                <a:latin typeface="Britannic Bold" pitchFamily="34" charset="0"/>
              </a:rPr>
            </a:br>
            <a:r>
              <a:rPr lang="es-PA" sz="3100" dirty="0" smtClean="0">
                <a:solidFill>
                  <a:srgbClr val="00FF00"/>
                </a:solidFill>
                <a:latin typeface="Britannic Bold" pitchFamily="34" charset="0"/>
              </a:rPr>
              <a:t/>
            </a:r>
            <a:br>
              <a:rPr lang="es-PA" sz="3100" dirty="0" smtClean="0">
                <a:solidFill>
                  <a:srgbClr val="00FF00"/>
                </a:solidFill>
                <a:latin typeface="Britannic Bold" pitchFamily="34" charset="0"/>
              </a:rPr>
            </a:br>
            <a:r>
              <a:rPr lang="es-PA" dirty="0" smtClean="0">
                <a:solidFill>
                  <a:srgbClr val="33CC33"/>
                </a:solidFill>
                <a:latin typeface="Britannic Bold" pitchFamily="34" charset="0"/>
              </a:rPr>
              <a:t/>
            </a:r>
            <a:br>
              <a:rPr lang="es-PA" dirty="0" smtClean="0">
                <a:solidFill>
                  <a:srgbClr val="33CC33"/>
                </a:solidFill>
                <a:latin typeface="Britannic Bold" pitchFamily="34" charset="0"/>
              </a:rPr>
            </a:br>
            <a:r>
              <a:rPr lang="es-PA" dirty="0" smtClean="0">
                <a:solidFill>
                  <a:srgbClr val="3333CC"/>
                </a:solidFill>
                <a:latin typeface="Britannic Bold" pitchFamily="34" charset="0"/>
              </a:rPr>
              <a:t>PROF. ROMMEL RODRÍGUEZ</a:t>
            </a:r>
            <a:r>
              <a:rPr lang="es-PA" sz="3100" dirty="0" smtClean="0">
                <a:solidFill>
                  <a:srgbClr val="3333FF"/>
                </a:solidFill>
                <a:latin typeface="Britannic Bold" pitchFamily="34" charset="0"/>
              </a:rPr>
              <a:t/>
            </a:r>
            <a:br>
              <a:rPr lang="es-PA" sz="3100" dirty="0" smtClean="0">
                <a:solidFill>
                  <a:srgbClr val="3333FF"/>
                </a:solidFill>
                <a:latin typeface="Britannic Bold" pitchFamily="34" charset="0"/>
              </a:rPr>
            </a:br>
            <a:r>
              <a:rPr lang="es-PA" dirty="0" smtClean="0">
                <a:solidFill>
                  <a:srgbClr val="3333FF"/>
                </a:solidFill>
                <a:latin typeface="Britannic Bold" pitchFamily="34" charset="0"/>
              </a:rPr>
              <a:t/>
            </a:r>
            <a:br>
              <a:rPr lang="es-PA" dirty="0" smtClean="0">
                <a:solidFill>
                  <a:srgbClr val="3333FF"/>
                </a:solidFill>
                <a:latin typeface="Britannic Bold" pitchFamily="34" charset="0"/>
              </a:rPr>
            </a:br>
            <a:r>
              <a:rPr lang="es-PA" sz="2700" dirty="0" smtClean="0">
                <a:solidFill>
                  <a:srgbClr val="FF9900"/>
                </a:solidFill>
                <a:latin typeface="Britannic Bold" pitchFamily="34" charset="0"/>
              </a:rPr>
              <a:t>11° NIVEL</a:t>
            </a:r>
            <a:endParaRPr lang="es-PA" sz="2700" dirty="0">
              <a:solidFill>
                <a:srgbClr val="FF99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/>
        <p:sndAc>
          <p:stSnd>
            <p:snd r:embed="rId3" name="drumroll.wav"/>
          </p:stSnd>
        </p:sndAc>
      </p:transition>
    </mc:Choice>
    <mc:Fallback xmlns="">
      <p:transition spd="slow" advTm="15000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PA" dirty="0" smtClean="0">
                <a:solidFill>
                  <a:srgbClr val="FF3300"/>
                </a:solidFill>
                <a:latin typeface="Stencil" pitchFamily="82" charset="0"/>
              </a:rPr>
              <a:t>TAREA #2</a:t>
            </a:r>
            <a:endParaRPr lang="es-PA" dirty="0">
              <a:solidFill>
                <a:srgbClr val="FF3300"/>
              </a:solidFill>
              <a:latin typeface="Stencil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800" b="1" u="sng" dirty="0" smtClean="0">
                <a:solidFill>
                  <a:srgbClr val="CC0066"/>
                </a:solidFill>
                <a:latin typeface="Baskerville Old Face" pitchFamily="18" charset="0"/>
              </a:rPr>
              <a:t>MURALES NACIONALES</a:t>
            </a:r>
            <a:endParaRPr lang="es-PA" sz="2800" b="1" dirty="0" smtClean="0">
              <a:solidFill>
                <a:srgbClr val="CC0066"/>
              </a:solidFill>
              <a:latin typeface="Baskerville Old Face" pitchFamily="18" charset="0"/>
            </a:endParaRPr>
          </a:p>
          <a:p>
            <a:pPr marL="0" indent="0" algn="ctr">
              <a:buNone/>
            </a:pPr>
            <a:r>
              <a:rPr lang="es-MX" sz="2400" b="1" i="1" dirty="0" smtClean="0">
                <a:solidFill>
                  <a:srgbClr val="A50021"/>
                </a:solidFill>
                <a:latin typeface="Baskerville Old Face" pitchFamily="18" charset="0"/>
              </a:rPr>
              <a:t>¿</a:t>
            </a:r>
            <a:r>
              <a:rPr lang="es-MX" sz="2400" b="1" i="1" dirty="0">
                <a:solidFill>
                  <a:srgbClr val="A50021"/>
                </a:solidFill>
                <a:latin typeface="Baskerville Old Face" pitchFamily="18" charset="0"/>
              </a:rPr>
              <a:t>Cuáles tradiciones nacionales se narran en la Plaza de Francia?</a:t>
            </a:r>
            <a:endParaRPr lang="es-PA" sz="2400" b="1" dirty="0">
              <a:solidFill>
                <a:srgbClr val="A50021"/>
              </a:solidFill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MX" sz="2400" b="1" i="1" u="sng" dirty="0">
                <a:latin typeface="Baskerville Old Face" pitchFamily="18" charset="0"/>
              </a:rPr>
              <a:t>Instrucciones:</a:t>
            </a:r>
            <a:endParaRPr lang="es-PA" sz="2400" b="1" dirty="0">
              <a:latin typeface="Baskerville Old Face" pitchFamily="18" charset="0"/>
            </a:endParaRPr>
          </a:p>
          <a:p>
            <a:pPr lvl="0" algn="just"/>
            <a:r>
              <a:rPr lang="es-MX" sz="2400" dirty="0">
                <a:latin typeface="Baskerville Old Face" pitchFamily="18" charset="0"/>
              </a:rPr>
              <a:t>Resume e ilustra dos pasajes nacionalistas que se leen en los murales que están en la Plaza de Francia.</a:t>
            </a:r>
            <a:endParaRPr lang="es-PA" sz="2400" dirty="0">
              <a:latin typeface="Baskerville Old Face" pitchFamily="18" charset="0"/>
            </a:endParaRPr>
          </a:p>
          <a:p>
            <a:pPr lvl="0" algn="just"/>
            <a:r>
              <a:rPr lang="es-MX" sz="2400" dirty="0">
                <a:latin typeface="Baskerville Old Face" pitchFamily="18" charset="0"/>
              </a:rPr>
              <a:t>Participantes: grupos de 5 ó 6 miembros</a:t>
            </a:r>
            <a:endParaRPr lang="es-PA" sz="2400" dirty="0">
              <a:latin typeface="Baskerville Old Face" pitchFamily="18" charset="0"/>
            </a:endParaRPr>
          </a:p>
          <a:p>
            <a:pPr lvl="0" algn="just"/>
            <a:r>
              <a:rPr lang="es-MX" sz="2400" dirty="0">
                <a:latin typeface="Baskerville Old Face" pitchFamily="18" charset="0"/>
              </a:rPr>
              <a:t>Entrega un documento de dos páginas escritas en </a:t>
            </a:r>
            <a:r>
              <a:rPr lang="es-MX" sz="2400" i="1" dirty="0">
                <a:latin typeface="Baskerville Old Face" pitchFamily="18" charset="0"/>
              </a:rPr>
              <a:t>Word</a:t>
            </a:r>
            <a:r>
              <a:rPr lang="es-MX" sz="2400" dirty="0">
                <a:latin typeface="Baskerville Old Face" pitchFamily="18" charset="0"/>
              </a:rPr>
              <a:t>, conteniendo la información anterior y con las siguientes </a:t>
            </a:r>
            <a:r>
              <a:rPr lang="es-MX" sz="2400" dirty="0" smtClean="0">
                <a:latin typeface="Baskerville Old Face" pitchFamily="18" charset="0"/>
              </a:rPr>
              <a:t>especificaciones:</a:t>
            </a:r>
            <a:endParaRPr lang="es-PA" dirty="0">
              <a:latin typeface="Baskerville Old Face" pitchFamily="18" charset="0"/>
            </a:endParaRPr>
          </a:p>
          <a:p>
            <a:pPr lvl="1" algn="just"/>
            <a:r>
              <a:rPr lang="es-MX" sz="2000" dirty="0" smtClean="0">
                <a:latin typeface="Baskerville Old Face" pitchFamily="18" charset="0"/>
              </a:rPr>
              <a:t>Fuente</a:t>
            </a:r>
            <a:r>
              <a:rPr lang="es-MX" sz="2000" dirty="0">
                <a:latin typeface="Baskerville Old Face" pitchFamily="18" charset="0"/>
              </a:rPr>
              <a:t>: </a:t>
            </a:r>
            <a:r>
              <a:rPr lang="es-MX" sz="2000" i="1" dirty="0">
                <a:latin typeface="Baskerville Old Face" pitchFamily="18" charset="0"/>
              </a:rPr>
              <a:t>Arial</a:t>
            </a:r>
            <a:r>
              <a:rPr lang="es-MX" sz="2000" dirty="0">
                <a:latin typeface="Baskerville Old Face" pitchFamily="18" charset="0"/>
              </a:rPr>
              <a:t>, tamaño 12, espacio 1.5, color </a:t>
            </a:r>
            <a:r>
              <a:rPr lang="es-MX" sz="2000" dirty="0" smtClean="0">
                <a:latin typeface="Baskerville Old Face" pitchFamily="18" charset="0"/>
              </a:rPr>
              <a:t>negro.</a:t>
            </a:r>
            <a:endParaRPr lang="es-PA" sz="2000" dirty="0">
              <a:latin typeface="Baskerville Old Face" pitchFamily="18" charset="0"/>
            </a:endParaRPr>
          </a:p>
          <a:p>
            <a:pPr lvl="1" algn="just"/>
            <a:r>
              <a:rPr lang="es-MX" sz="2000" dirty="0" smtClean="0">
                <a:latin typeface="Baskerville Old Face" pitchFamily="18" charset="0"/>
              </a:rPr>
              <a:t>Páginas </a:t>
            </a:r>
            <a:r>
              <a:rPr lang="es-MX" sz="2000" dirty="0">
                <a:latin typeface="Baskerville Old Face" pitchFamily="18" charset="0"/>
              </a:rPr>
              <a:t>engrapadas sin cartapacio</a:t>
            </a:r>
            <a:endParaRPr lang="es-PA" sz="2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000">
        <p14:prism isContent="1" isInverted="1"/>
        <p:sndAc>
          <p:stSnd>
            <p:snd r:embed="rId2" name="voltage.wav"/>
          </p:stSnd>
        </p:sndAc>
      </p:transition>
    </mc:Choice>
    <mc:Fallback xmlns="">
      <p:transition spd="slow" advTm="35000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80873"/>
              </p:ext>
            </p:extLst>
          </p:nvPr>
        </p:nvGraphicFramePr>
        <p:xfrm>
          <a:off x="251520" y="1196751"/>
          <a:ext cx="8640960" cy="53285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35669"/>
                <a:gridCol w="1080547"/>
                <a:gridCol w="1081399"/>
                <a:gridCol w="1080547"/>
                <a:gridCol w="1081399"/>
                <a:gridCol w="1081399"/>
              </a:tblGrid>
              <a:tr h="852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CRITERIOS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1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MALA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DEFICIENTE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3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REGULAR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4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BUENA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5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EXCELENTE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2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Resume los pasajes nacionalistas</a:t>
                      </a:r>
                      <a:endParaRPr lang="es-PA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2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Ilustra los pasajes nacionalistas</a:t>
                      </a:r>
                      <a:endParaRPr lang="es-PA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Elabora el documento en Word siguiendo las especificaciones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Entrega la tarea a tiempo</a:t>
                      </a:r>
                      <a:endParaRPr lang="es-PA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70637"/>
            <a:ext cx="86409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Lista de cotejo para evaluar la Actividad #2: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Murales nacionales</a:t>
            </a:r>
            <a:endParaRPr lang="es-PA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0">
        <p14:flip dir="r"/>
        <p:sndAc>
          <p:stSnd>
            <p:snd r:embed="rId2" name="click.wav"/>
          </p:stSnd>
        </p:sndAc>
      </p:transition>
    </mc:Choice>
    <mc:Fallback xmlns="">
      <p:transition spd="slow" advTm="25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6646"/>
            <a:ext cx="7992888" cy="562074"/>
          </a:xfrm>
        </p:spPr>
        <p:txBody>
          <a:bodyPr>
            <a:noAutofit/>
          </a:bodyPr>
          <a:lstStyle/>
          <a:p>
            <a:pPr algn="ctr"/>
            <a:r>
              <a:rPr lang="es-PA" sz="4000" dirty="0" smtClean="0">
                <a:solidFill>
                  <a:schemeClr val="bg2">
                    <a:lumMod val="75000"/>
                  </a:schemeClr>
                </a:solidFill>
                <a:latin typeface="Stencil" pitchFamily="82" charset="0"/>
              </a:rPr>
              <a:t>TAREA #3</a:t>
            </a:r>
            <a:endParaRPr lang="es-PA" sz="4000" dirty="0">
              <a:solidFill>
                <a:schemeClr val="bg2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7859216" cy="5361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800" b="1" u="sng" dirty="0" smtClean="0">
                <a:solidFill>
                  <a:srgbClr val="FF33CC"/>
                </a:solidFill>
              </a:rPr>
              <a:t>EXPANSIÓN URBANÍSTICA</a:t>
            </a:r>
            <a:endParaRPr lang="es-PA" sz="2800" b="1" dirty="0" smtClean="0">
              <a:solidFill>
                <a:srgbClr val="FF33CC"/>
              </a:solidFill>
            </a:endParaRPr>
          </a:p>
          <a:p>
            <a:pPr marL="0" indent="0" algn="ctr">
              <a:buNone/>
            </a:pPr>
            <a:r>
              <a:rPr lang="es-MX" sz="2200" b="1" i="1" dirty="0" smtClean="0">
                <a:solidFill>
                  <a:srgbClr val="CC00CC"/>
                </a:solidFill>
              </a:rPr>
              <a:t>¿</a:t>
            </a:r>
            <a:r>
              <a:rPr lang="es-MX" sz="2200" b="1" i="1" dirty="0">
                <a:solidFill>
                  <a:srgbClr val="CC00CC"/>
                </a:solidFill>
              </a:rPr>
              <a:t>Cómo afecta la expansión urbanística a la Plaza de Francia?</a:t>
            </a:r>
            <a:endParaRPr lang="es-PA" sz="2200" b="1" dirty="0">
              <a:solidFill>
                <a:srgbClr val="CC00CC"/>
              </a:solidFill>
            </a:endParaRPr>
          </a:p>
          <a:p>
            <a:pPr marL="0" indent="0" algn="just">
              <a:buNone/>
            </a:pPr>
            <a:r>
              <a:rPr lang="es-MX" sz="2200" b="1" i="1" u="sng" dirty="0" smtClean="0"/>
              <a:t>Instrucciones:</a:t>
            </a:r>
            <a:endParaRPr lang="es-PA" sz="2200" b="1" dirty="0" smtClean="0"/>
          </a:p>
          <a:p>
            <a:pPr lvl="0" algn="just"/>
            <a:r>
              <a:rPr lang="es-MX" sz="2200" dirty="0" smtClean="0"/>
              <a:t>Describe dos factores urbanísticos que afectan y ponen en peligro el conjunto histórico de la Plaza de Francia, señalando los paliativos que se ejecutan para salvaguardar el patrimonio histórico.</a:t>
            </a:r>
            <a:endParaRPr lang="es-PA" sz="2200" dirty="0" smtClean="0"/>
          </a:p>
          <a:p>
            <a:pPr lvl="0" algn="just"/>
            <a:r>
              <a:rPr lang="es-MX" sz="2200" dirty="0" smtClean="0"/>
              <a:t>Participantes: grupos de 5 ó 6 miembros</a:t>
            </a:r>
            <a:endParaRPr lang="es-PA" sz="2200" dirty="0" smtClean="0"/>
          </a:p>
          <a:p>
            <a:pPr lvl="0" algn="just"/>
            <a:r>
              <a:rPr lang="es-MX" sz="2200" dirty="0" smtClean="0"/>
              <a:t>Elabora un documento </a:t>
            </a:r>
            <a:r>
              <a:rPr lang="es-MX" sz="2200" smtClean="0"/>
              <a:t>de dos páginas escritas </a:t>
            </a:r>
            <a:r>
              <a:rPr lang="es-MX" sz="2200" dirty="0" smtClean="0"/>
              <a:t>en </a:t>
            </a:r>
            <a:r>
              <a:rPr lang="es-MX" sz="2200" i="1" dirty="0" smtClean="0"/>
              <a:t>Word</a:t>
            </a:r>
            <a:r>
              <a:rPr lang="es-MX" sz="2200" dirty="0" smtClean="0"/>
              <a:t>, conteniendo la información anterior y con las siguientes especificaciones de fuente: tamaño 12, fuente </a:t>
            </a:r>
            <a:r>
              <a:rPr lang="es-MX" sz="2200" i="1" dirty="0" smtClean="0"/>
              <a:t>Arial</a:t>
            </a:r>
            <a:r>
              <a:rPr lang="es-MX" sz="2200" dirty="0" smtClean="0"/>
              <a:t>, color negro, espacio 1.5. Entregarlo en páginas engrapadas sin cartapacio.</a:t>
            </a:r>
            <a:endParaRPr lang="es-PA" sz="2200" dirty="0" smtClean="0"/>
          </a:p>
          <a:p>
            <a:pPr marL="0" indent="0" algn="ctr">
              <a:buNone/>
            </a:pP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34053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5000">
        <p14:pan dir="u"/>
        <p:sndAc>
          <p:stSnd>
            <p:snd r:embed="rId2" name="coin.wav"/>
          </p:stSnd>
        </p:sndAc>
      </p:transition>
    </mc:Choice>
    <mc:Fallback xmlns="">
      <p:transition spd="slow" advTm="35000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16155"/>
              </p:ext>
            </p:extLst>
          </p:nvPr>
        </p:nvGraphicFramePr>
        <p:xfrm>
          <a:off x="323527" y="1196752"/>
          <a:ext cx="8473496" cy="54376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72960"/>
                <a:gridCol w="1059605"/>
                <a:gridCol w="1060442"/>
                <a:gridCol w="1059605"/>
                <a:gridCol w="1060442"/>
                <a:gridCol w="1060442"/>
              </a:tblGrid>
              <a:tr h="888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CRITERIOS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1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MALA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DEFICIENTE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3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REGULAR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4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BUENA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5</a:t>
                      </a:r>
                      <a:endParaRPr lang="es-PA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EXCELENTE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10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Describe los factores urbanísticos que afectan a la Plaza de Francia.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10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Menciona los paliativos usados para evitar la destrucción del patrimonio histórico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10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Elabora el documento en Word siguiendo las especificaciones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10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Entrega la tarea a tiempo</a:t>
                      </a:r>
                      <a:endParaRPr lang="es-PA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45757"/>
            <a:ext cx="8568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Lista de cotejo para evaluar la Actividad #3: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Expansión urbanística</a:t>
            </a:r>
            <a:endParaRPr kumimoji="0" lang="es-PA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14:prism dir="u" isContent="1"/>
        <p:sndAc>
          <p:stSnd>
            <p:snd r:embed="rId2" name="arrow.wav"/>
          </p:stSnd>
        </p:sndAc>
      </p:transition>
    </mc:Choice>
    <mc:Fallback xmlns="">
      <p:transition spd="slow" advTm="2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798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4184" y="908720"/>
            <a:ext cx="86382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3575" algn="l"/>
              </a:tabLst>
            </a:pPr>
            <a:r>
              <a:rPr kumimoji="0" lang="es-PA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LISTA DE COTEJO PARA EVALUAR EL PRODUCTO PRINCIPAL</a:t>
            </a:r>
            <a:endParaRPr kumimoji="0" lang="es-PA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43331"/>
              </p:ext>
            </p:extLst>
          </p:nvPr>
        </p:nvGraphicFramePr>
        <p:xfrm>
          <a:off x="387856" y="1412776"/>
          <a:ext cx="8432616" cy="5256583"/>
        </p:xfrm>
        <a:graphic>
          <a:graphicData uri="http://schemas.openxmlformats.org/drawingml/2006/table">
            <a:tbl>
              <a:tblPr firstRow="1" firstCol="1" bandRow="1"/>
              <a:tblGrid>
                <a:gridCol w="1405436"/>
                <a:gridCol w="1405436"/>
                <a:gridCol w="1405436"/>
                <a:gridCol w="1405436"/>
                <a:gridCol w="1405436"/>
                <a:gridCol w="1405436"/>
              </a:tblGrid>
              <a:tr h="570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CRITERIOS</a:t>
                      </a:r>
                      <a:endParaRPr lang="es-P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</a:t>
                      </a:r>
                      <a:endParaRPr lang="es-P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MALA</a:t>
                      </a:r>
                      <a:endParaRPr lang="es-P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</a:t>
                      </a:r>
                      <a:endParaRPr lang="es-P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DEFICIENTE</a:t>
                      </a:r>
                      <a:endParaRPr lang="es-P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3</a:t>
                      </a:r>
                      <a:endParaRPr lang="es-P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REGULAR</a:t>
                      </a:r>
                      <a:endParaRPr lang="es-P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4</a:t>
                      </a:r>
                      <a:endParaRPr lang="es-P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BUENA</a:t>
                      </a:r>
                      <a:endParaRPr lang="es-P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5</a:t>
                      </a:r>
                      <a:endParaRPr lang="es-P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EXCELENTE</a:t>
                      </a:r>
                      <a:endParaRPr lang="es-P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959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Confecciona un PowerPoint siguiendo las especificaciones.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No confecciona el PowerPoint.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Confecciona el PowerPoint, pero no sigue las especificaciones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Confecciona el PowerPoint y sigue algunas especificaciones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Confecciona el PowerPoint y sigue la mayoría de las especificaciones</a:t>
                      </a:r>
                      <a:endParaRPr lang="es-PA" sz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Confecciona el PowerPoint y sigue todas las especificaciones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136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Presenta diapositivas con cuatro monumentos históricos.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No presenta diapositivas con monumentos históricos.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Presenta una diapositiva con monumentos históricos.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Presenta dos diapositivas con monumentos históricos.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Presenta tres diapositivas con monumentos históricos.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Presenta cuatro diapositivas con monumentos históricos.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24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Enseña diapositivas con seis placas e inscripciones nacionales.</a:t>
                      </a:r>
                      <a:endParaRPr lang="es-P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No enseña ninguna placa o inscripción. </a:t>
                      </a:r>
                      <a:endParaRPr lang="es-PA" sz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Enseña solo una placa o inscripción.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Enseña dos o tres placas e inscripciones.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Enseña cuatro o cinco placas e inscripciones.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Enseña las seis placas e inscripciones.</a:t>
                      </a:r>
                      <a:endParaRPr lang="es-PA" sz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340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08660" algn="l"/>
                        </a:tabLst>
                      </a:pPr>
                      <a:r>
                        <a:rPr lang="es-PA" sz="12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Contiene propuestas factibles para la protección del patrimonio histórico.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No contiene ninguna propuesta para proteger el patrimonio.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Contiene propuestas poco factibles para proteger el patrimonio.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Contiene propuestas medianamente factibles para proteger el patrimonio.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Contiene propuestas factibles para proteger el patrimonio.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Contiene propuestas muy factibles para proteger el patrimonio.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116632"/>
            <a:ext cx="8638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3575" algn="l"/>
              </a:tabLst>
            </a:pPr>
            <a:r>
              <a:rPr lang="es-PA" sz="4000" b="1" dirty="0" smtClean="0">
                <a:solidFill>
                  <a:srgbClr val="FFFF00"/>
                </a:solidFill>
                <a:latin typeface="Harlow Solid Italic" pitchFamily="82" charset="0"/>
                <a:cs typeface="Times New Roman" pitchFamily="18" charset="0"/>
              </a:rPr>
              <a:t>Criterios de Evaluación</a:t>
            </a:r>
            <a:endParaRPr kumimoji="0" lang="es-PA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Harlow Solid Italic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00">
        <p14:honeycomb/>
        <p:sndAc>
          <p:stSnd>
            <p:snd r:embed="rId3" name="chimes.wav"/>
          </p:stSnd>
        </p:sndAc>
      </p:transition>
    </mc:Choice>
    <mc:Fallback xmlns="">
      <p:transition spd="slow" advTm="10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9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4184" y="251356"/>
            <a:ext cx="86382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3575" algn="l"/>
              </a:tabLst>
            </a:pPr>
            <a:r>
              <a:rPr kumimoji="0" lang="es-PA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LISTA DE COTEJO PARA EVALUAR EL PRODUCTO PRINCIPAL</a:t>
            </a:r>
            <a:endParaRPr kumimoji="0" lang="es-PA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58611"/>
              </p:ext>
            </p:extLst>
          </p:nvPr>
        </p:nvGraphicFramePr>
        <p:xfrm>
          <a:off x="387856" y="764704"/>
          <a:ext cx="8432616" cy="5941144"/>
        </p:xfrm>
        <a:graphic>
          <a:graphicData uri="http://schemas.openxmlformats.org/drawingml/2006/table">
            <a:tbl>
              <a:tblPr firstRow="1" firstCol="1" bandRow="1"/>
              <a:tblGrid>
                <a:gridCol w="1405436"/>
                <a:gridCol w="1405436"/>
                <a:gridCol w="1405436"/>
                <a:gridCol w="1405436"/>
                <a:gridCol w="1405436"/>
                <a:gridCol w="1405436"/>
              </a:tblGrid>
              <a:tr h="344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CRITERIOS</a:t>
                      </a:r>
                      <a:endParaRPr lang="es-PA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s-PA" sz="14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es-PA" sz="14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s-PA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s-PA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s-PA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s-PA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24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Idea conclusiones sobre el valor histórico de la Plaza de Francia.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No presenta conclusiones.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Las conclusiones no se inducen del contenido.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Las conclusiones se inducen del contenido pero no reflejan el valor histórico de la Plaza de Francia.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Las conclusiones reflejan el valor histórico de la Plaza de Francia.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Las conclusiones manifiestan el valor histórico de la Plaza de Francia y reflejan un elevado sentido nacionalista.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041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Ejecuta la exposición en el tiempo estipulado.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Ejecuta la exposición con, al menos, 10 minutos menos de lo estipulado.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Ejecuta la exposición con, aproximadamente, 5 minutos menos de lo estipulado.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Ejecuta la exposición con, aproximadamente, 2 minutos menos de lo estipulado.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Ejecuta la exposición en el tiempo estipulado.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Ejecuta la exposición en el tiempo estipulado y con algunos minutos más.</a:t>
                      </a:r>
                      <a:endParaRPr lang="es-PA" sz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905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Elabora el Informe en Word siguiendo las instrucciones.</a:t>
                      </a:r>
                      <a:endParaRPr lang="es-P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No elabora el Informe en Word.</a:t>
                      </a:r>
                      <a:endParaRPr lang="es-PA" sz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Elabora el Informe en Word, pero no sigue las instrucciones.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Elabora el Informe en Word siguiendo algunas instrucciones.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Elabora el Informe en Word y sigue la mayoría de las instrucciones.</a:t>
                      </a:r>
                      <a:endParaRPr lang="es-PA" sz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Elabora el Informe en Word siguiendo todas las instrucciones.</a:t>
                      </a:r>
                      <a:endParaRPr lang="es-PA" sz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45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Incluye en el Informe el contenido solicitado, con introducción, conclusión y anexo.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No incluye en el Informe casi nada del contenido solicitado, y faltan la introducción, la conclusión y el anexo.</a:t>
                      </a:r>
                      <a:endParaRPr lang="es-PA" sz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Incluye en el Informe solo una parte del contenido, y faltan la introducción, la conclusión y el anexo.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Incluye en el Informe algunas partes del contenido, y falta la introducción, la conclusión o el anexo.</a:t>
                      </a:r>
                      <a:endParaRPr lang="es-PA" sz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Incluye en el Informe la totalidad del contenido, pero falta la introducción, la conclusión o el anexo.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Incluye en el Informe la totalidad del contenido, con introducción, conclusión y anexo.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905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Entrega el producto final en el tiempo pertinente.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Entrega el producto final con una semana de retraso.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Entrega el producto final entre 4 a 6 días después.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Entrega el producto final 2 ó 3 días después.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Entrega el producto final con un día de retraso.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A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Entrega el producto final en el tiempo establecido o antes.</a:t>
                      </a:r>
                      <a:endParaRPr lang="es-PA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0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0">
        <p:checker/>
        <p:sndAc>
          <p:stSnd>
            <p:snd r:embed="rId3" name="applause.wav"/>
          </p:stSnd>
        </p:sndAc>
      </p:transition>
    </mc:Choice>
    <mc:Fallback xmlns="">
      <p:transition spd="slow" advTm="100000">
        <p:checker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20"/>
                            </p:stCondLst>
                            <p:childTnLst>
                              <p:par>
                                <p:cTn id="8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Estudiante\Desktop\ROMMEL\Las_Bovedas_Panam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7504" y="692696"/>
            <a:ext cx="8927976" cy="36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6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El valor histórico de la Plaza de Francia</a:t>
            </a:r>
            <a:endParaRPr lang="es-PA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gallery dir="l"/>
        <p:sndAc>
          <p:stSnd>
            <p:snd r:embed="rId2" name="wind.wav"/>
          </p:stSnd>
        </p:sndAc>
      </p:transition>
    </mc:Choice>
    <mc:Fallback xmlns="">
      <p:transition spd="slow" advTm="15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1216" y="1091877"/>
            <a:ext cx="8075240" cy="53614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>
                <a:solidFill>
                  <a:srgbClr val="FFFFFF"/>
                </a:solidFill>
                <a:latin typeface="Footlight MT Light" pitchFamily="18" charset="0"/>
                <a:cs typeface="Aparajita" pitchFamily="34" charset="0"/>
              </a:rPr>
              <a:t>El proyecto identifica las características de la Plaza de Francia como patrimonio histórico nacional, revelando los atributos que le otorgan un valor histórico para los panameños; asimismo, ante el actual peligro que se cierne sobre dicha estructura arquitectónica en virtud del desarrollo y expansión del entorno urbano (construcción de edificios, carreteras, etc.), el proyecto puntualiza algunas recomendaciones tendientes a la protección y al sostenimiento de los monumentos históricos que dan valor a la Plaza de Francia, propiciando su coexistencia con el desarrollo urbano.</a:t>
            </a:r>
            <a:endParaRPr lang="es-PA" sz="2800" dirty="0">
              <a:solidFill>
                <a:srgbClr val="FFFFFF"/>
              </a:solidFill>
              <a:latin typeface="Footlight MT Light" pitchFamily="18" charset="0"/>
              <a:cs typeface="Aparajita" pitchFamily="34" charset="0"/>
            </a:endParaRPr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611560" y="404664"/>
            <a:ext cx="79928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PA" sz="2800" dirty="0" smtClean="0">
                <a:solidFill>
                  <a:schemeClr val="accent5">
                    <a:lumMod val="50000"/>
                  </a:schemeClr>
                </a:solidFill>
                <a:latin typeface="Bodoni MT Black" pitchFamily="18" charset="0"/>
              </a:rPr>
              <a:t>DESCRIPCIÓN DEL PROYECTO</a:t>
            </a:r>
            <a:endParaRPr lang="es-PA" sz="2800" dirty="0">
              <a:solidFill>
                <a:schemeClr val="accent5">
                  <a:lumMod val="50000"/>
                </a:schemeClr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5000">
        <p14:vortex dir="r"/>
        <p:sndAc>
          <p:stSnd>
            <p:snd r:embed="rId2" name="explode.wav"/>
          </p:stSnd>
        </p:sndAc>
      </p:transition>
    </mc:Choice>
    <mc:Fallback xmlns="">
      <p:transition spd="slow" advTm="35000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6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10344" y="-27384"/>
            <a:ext cx="9154344" cy="864096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s-PA" sz="3200" b="1" dirty="0" smtClean="0">
                <a:solidFill>
                  <a:schemeClr val="accent4">
                    <a:lumMod val="75000"/>
                  </a:schemeClr>
                </a:solidFill>
                <a:latin typeface="Engravers MT" pitchFamily="18" charset="0"/>
              </a:rPr>
              <a:t>OBJETIVOS</a:t>
            </a:r>
            <a:endParaRPr lang="es-PA" sz="3200" b="1" dirty="0">
              <a:solidFill>
                <a:schemeClr val="accent4">
                  <a:lumMod val="75000"/>
                </a:schemeClr>
              </a:solidFill>
              <a:latin typeface="Engravers MT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4497388" cy="639762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s-PA" sz="2800" dirty="0" smtClean="0">
                <a:solidFill>
                  <a:schemeClr val="accent2">
                    <a:lumMod val="75000"/>
                  </a:schemeClr>
                </a:solidFill>
                <a:latin typeface="FrankRuehl" pitchFamily="34" charset="-79"/>
                <a:cs typeface="FrankRuehl" pitchFamily="34" charset="-79"/>
              </a:rPr>
              <a:t>GENERALES</a:t>
            </a:r>
            <a:endParaRPr lang="es-PA" sz="2800" dirty="0">
              <a:solidFill>
                <a:schemeClr val="accent2">
                  <a:lumMod val="75000"/>
                </a:schemeClr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20480" cy="468052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lvl="0" algn="just"/>
            <a:r>
              <a:rPr lang="es-MX" b="0" dirty="0">
                <a:latin typeface="Berlin Sans FB" pitchFamily="34" charset="0"/>
              </a:rPr>
              <a:t>Reconocer la </a:t>
            </a:r>
            <a:r>
              <a:rPr lang="es-MX" b="0" dirty="0" smtClean="0">
                <a:latin typeface="Berlin Sans FB" pitchFamily="34" charset="0"/>
              </a:rPr>
              <a:t>relevancia </a:t>
            </a:r>
            <a:r>
              <a:rPr lang="es-MX" b="0" dirty="0">
                <a:latin typeface="Berlin Sans FB" pitchFamily="34" charset="0"/>
              </a:rPr>
              <a:t>histórica de la Plaza de Francia como patrimonio panameño</a:t>
            </a:r>
            <a:r>
              <a:rPr lang="es-MX" b="0" dirty="0" smtClean="0">
                <a:latin typeface="Berlin Sans FB" pitchFamily="34" charset="0"/>
              </a:rPr>
              <a:t>.</a:t>
            </a:r>
            <a:endParaRPr lang="es-PA" b="0" dirty="0">
              <a:latin typeface="Berlin Sans FB" pitchFamily="34" charset="0"/>
            </a:endParaRPr>
          </a:p>
          <a:p>
            <a:pPr lvl="0" algn="just"/>
            <a:r>
              <a:rPr lang="es-MX" b="0" dirty="0">
                <a:latin typeface="Berlin Sans FB" pitchFamily="34" charset="0"/>
              </a:rPr>
              <a:t>Distinguir los diversos elementos históricos que se encuentran en la Plaza de Francia</a:t>
            </a:r>
            <a:r>
              <a:rPr lang="es-MX" b="0" dirty="0" smtClean="0">
                <a:latin typeface="Berlin Sans FB" pitchFamily="34" charset="0"/>
              </a:rPr>
              <a:t>.</a:t>
            </a:r>
            <a:endParaRPr lang="es-PA" b="0" dirty="0">
              <a:latin typeface="Berlin Sans FB" pitchFamily="34" charset="0"/>
            </a:endParaRPr>
          </a:p>
          <a:p>
            <a:pPr lvl="0" algn="just"/>
            <a:r>
              <a:rPr lang="es-MX" b="0" dirty="0">
                <a:latin typeface="Berlin Sans FB" pitchFamily="34" charset="0"/>
              </a:rPr>
              <a:t>Apreciar el conjunto histórico de la Plaza de Francia y la importancia de protegerlo ante la expansión del entorno urbano</a:t>
            </a:r>
            <a:r>
              <a:rPr lang="es-MX" b="0" dirty="0" smtClean="0">
                <a:latin typeface="Berlin Sans FB" pitchFamily="34" charset="0"/>
              </a:rPr>
              <a:t>.</a:t>
            </a:r>
            <a:endParaRPr lang="es-PA" b="0" dirty="0">
              <a:latin typeface="Berlin Sans FB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498975" cy="639762"/>
          </a:xfr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s-PA" sz="2800" dirty="0" smtClean="0">
                <a:solidFill>
                  <a:srgbClr val="7030A0"/>
                </a:solidFill>
                <a:latin typeface="FrankRuehl" pitchFamily="34" charset="-79"/>
                <a:cs typeface="FrankRuehl" pitchFamily="34" charset="-79"/>
              </a:rPr>
              <a:t>ESPECÍFICOS</a:t>
            </a:r>
            <a:endParaRPr lang="es-PA" sz="2800" dirty="0">
              <a:solidFill>
                <a:srgbClr val="7030A0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34681" y="1700808"/>
            <a:ext cx="4329807" cy="468052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 lvl="0" algn="just"/>
            <a:r>
              <a:rPr lang="es-MX" sz="3800" b="0" dirty="0" smtClean="0">
                <a:latin typeface="Berlin Sans FB" pitchFamily="34" charset="0"/>
              </a:rPr>
              <a:t>Identificar los principales atributos históricos de la Plaza de Francia.</a:t>
            </a:r>
            <a:endParaRPr lang="es-PA" sz="3800" b="0" dirty="0" smtClean="0">
              <a:latin typeface="Berlin Sans FB" pitchFamily="34" charset="0"/>
            </a:endParaRPr>
          </a:p>
          <a:p>
            <a:pPr lvl="0" algn="just"/>
            <a:r>
              <a:rPr lang="es-MX" sz="3800" b="0" dirty="0" smtClean="0">
                <a:latin typeface="Berlin Sans FB" pitchFamily="34" charset="0"/>
              </a:rPr>
              <a:t>Describir los aspectos históricos observados en la Plaza de Francia, tales como estatuas, murales, inscripciones, entre otros.</a:t>
            </a:r>
            <a:endParaRPr lang="es-PA" sz="3800" b="0" dirty="0" smtClean="0">
              <a:latin typeface="Berlin Sans FB" pitchFamily="34" charset="0"/>
            </a:endParaRPr>
          </a:p>
          <a:p>
            <a:pPr lvl="0" algn="just"/>
            <a:r>
              <a:rPr lang="es-MX" sz="3800" b="0" dirty="0" smtClean="0">
                <a:latin typeface="Berlin Sans FB" pitchFamily="34" charset="0"/>
              </a:rPr>
              <a:t>Proponer actividades que redunden en la protección y el desarrollo del patrimonio histórico panameño, sobre todo para el caso de la Plaza de Francia.</a:t>
            </a:r>
            <a:endParaRPr lang="es-PA" sz="3800" b="0" dirty="0" smtClean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5000">
        <p:blinds dir="vert"/>
        <p:sndAc>
          <p:stSnd>
            <p:snd r:embed="rId2" name="push.wav"/>
          </p:stSnd>
        </p:sndAc>
      </p:transition>
    </mc:Choice>
    <mc:Fallback xmlns="">
      <p:transition spd="slow" advTm="75000">
        <p:blinds dir="vert"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2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7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750"/>
                            </p:stCondLst>
                            <p:childTnLst>
                              <p:par>
                                <p:cTn id="43" presetID="14" presetClass="entr" presetSubtype="5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00"/>
                            </p:stCondLst>
                            <p:childTnLst>
                              <p:par>
                                <p:cTn id="47" presetID="14" presetClass="entr" presetSubtype="5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51" presetID="14" presetClass="entr" presetSubtype="5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0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432048"/>
          </a:xfrm>
        </p:spPr>
        <p:txBody>
          <a:bodyPr>
            <a:normAutofit fontScale="90000"/>
          </a:bodyPr>
          <a:lstStyle/>
          <a:p>
            <a:r>
              <a:rPr lang="es-P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ea typeface="BatangChe" pitchFamily="49" charset="-127"/>
                <a:cs typeface="IrisUPC" pitchFamily="34" charset="-34"/>
              </a:rPr>
              <a:t>SITUACIÓN DE APRENDIZAJE </a:t>
            </a:r>
            <a:endParaRPr lang="es-P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ea typeface="BatangChe" pitchFamily="49" charset="-127"/>
              <a:cs typeface="IrisUPC" pitchFamily="34" charset="-34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899592" y="1340768"/>
            <a:ext cx="7200800" cy="46085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sz="2900" dirty="0">
                <a:latin typeface="Monotype Corsiva" pitchFamily="66" charset="0"/>
              </a:rPr>
              <a:t>Hace treinta años, la familia Molinar ubicó su residencia en el Casco Antiguo de la ciudad de Panamá; desde aquellos tiempos, el señor Molinar, acompañado </a:t>
            </a:r>
            <a:r>
              <a:rPr lang="es-MX" sz="2900" dirty="0">
                <a:latin typeface="Monotype Corsiva" pitchFamily="66" charset="0"/>
              </a:rPr>
              <a:t>a</a:t>
            </a:r>
            <a:r>
              <a:rPr lang="es-MX" sz="2900" dirty="0" smtClean="0">
                <a:latin typeface="Monotype Corsiva" pitchFamily="66" charset="0"/>
              </a:rPr>
              <a:t> </a:t>
            </a:r>
            <a:r>
              <a:rPr lang="es-MX" sz="2900" dirty="0">
                <a:latin typeface="Monotype Corsiva" pitchFamily="66" charset="0"/>
              </a:rPr>
              <a:t>su amantísima esposa Lucía y sus tiernos hijos, Mirna y José, </a:t>
            </a:r>
            <a:r>
              <a:rPr lang="es-MX" sz="2900" dirty="0" smtClean="0">
                <a:latin typeface="Monotype Corsiva" pitchFamily="66" charset="0"/>
              </a:rPr>
              <a:t>a visitar </a:t>
            </a:r>
            <a:r>
              <a:rPr lang="es-MX" sz="2900" dirty="0">
                <a:latin typeface="Monotype Corsiva" pitchFamily="66" charset="0"/>
              </a:rPr>
              <a:t>la </a:t>
            </a:r>
            <a:r>
              <a:rPr lang="es-MX" sz="2900" b="1" i="1" dirty="0">
                <a:latin typeface="Monotype Corsiva" pitchFamily="66" charset="0"/>
              </a:rPr>
              <a:t>Plaza de Francia</a:t>
            </a:r>
            <a:r>
              <a:rPr lang="es-MX" sz="2900" dirty="0">
                <a:latin typeface="Monotype Corsiva" pitchFamily="66" charset="0"/>
              </a:rPr>
              <a:t>, admirando la </a:t>
            </a:r>
            <a:r>
              <a:rPr lang="es-MX" sz="2900" b="1" i="1" dirty="0">
                <a:latin typeface="Monotype Corsiva" pitchFamily="66" charset="0"/>
              </a:rPr>
              <a:t>belleza patrimonial</a:t>
            </a:r>
            <a:r>
              <a:rPr lang="es-MX" sz="2900" b="1" dirty="0">
                <a:latin typeface="Monotype Corsiva" pitchFamily="66" charset="0"/>
              </a:rPr>
              <a:t> </a:t>
            </a:r>
            <a:r>
              <a:rPr lang="es-MX" sz="2900" dirty="0">
                <a:latin typeface="Monotype Corsiva" pitchFamily="66" charset="0"/>
              </a:rPr>
              <a:t>y el </a:t>
            </a:r>
            <a:r>
              <a:rPr lang="es-MX" sz="2900" b="1" i="1" dirty="0">
                <a:latin typeface="Monotype Corsiva" pitchFamily="66" charset="0"/>
              </a:rPr>
              <a:t>significado histórico</a:t>
            </a:r>
            <a:r>
              <a:rPr lang="es-MX" sz="2900" b="1" dirty="0">
                <a:latin typeface="Monotype Corsiva" pitchFamily="66" charset="0"/>
              </a:rPr>
              <a:t> </a:t>
            </a:r>
            <a:r>
              <a:rPr lang="es-MX" sz="2900" dirty="0">
                <a:latin typeface="Monotype Corsiva" pitchFamily="66" charset="0"/>
              </a:rPr>
              <a:t>que había en el área; pero, en la actualidad, dicho sitio histórico se </a:t>
            </a:r>
            <a:r>
              <a:rPr lang="es-MX" sz="2900" dirty="0" err="1" smtClean="0">
                <a:latin typeface="Monotype Corsiva" pitchFamily="66" charset="0"/>
              </a:rPr>
              <a:t>detruye</a:t>
            </a:r>
            <a:r>
              <a:rPr lang="es-MX" sz="2900" dirty="0" smtClean="0">
                <a:latin typeface="Monotype Corsiva" pitchFamily="66" charset="0"/>
              </a:rPr>
              <a:t> </a:t>
            </a:r>
            <a:r>
              <a:rPr lang="es-MX" sz="2900" dirty="0">
                <a:latin typeface="Monotype Corsiva" pitchFamily="66" charset="0"/>
              </a:rPr>
              <a:t>por causa de la construcción desenfrenada de edificios residenciales inmensos, de calles y autopistas congestionadas, de múltiples negocios que atenúan la calidad histórica de los monumentos y destruyen, paulatinamente, la estructura arquitectónica del lugar; cada día que pasa, el señor Molinar y su familia observan cómo, tristemente, el </a:t>
            </a:r>
            <a:r>
              <a:rPr lang="es-MX" sz="2900" b="1" i="1" dirty="0">
                <a:latin typeface="Monotype Corsiva" pitchFamily="66" charset="0"/>
              </a:rPr>
              <a:t>valor histórico</a:t>
            </a:r>
            <a:r>
              <a:rPr lang="es-MX" sz="2900" b="1" dirty="0">
                <a:latin typeface="Monotype Corsiva" pitchFamily="66" charset="0"/>
              </a:rPr>
              <a:t> </a:t>
            </a:r>
            <a:r>
              <a:rPr lang="es-MX" sz="2900" dirty="0">
                <a:latin typeface="Monotype Corsiva" pitchFamily="66" charset="0"/>
              </a:rPr>
              <a:t>de la Plaza de Francia decae y sucumbe ante la </a:t>
            </a:r>
            <a:r>
              <a:rPr lang="es-MX" sz="2900" i="1" dirty="0">
                <a:latin typeface="Monotype Corsiva" pitchFamily="66" charset="0"/>
              </a:rPr>
              <a:t>expansión del entorno urbano</a:t>
            </a:r>
            <a:r>
              <a:rPr lang="es-MX" sz="2900" dirty="0">
                <a:latin typeface="Monotype Corsiva" pitchFamily="66" charset="0"/>
              </a:rPr>
              <a:t>.</a:t>
            </a:r>
            <a:endParaRPr lang="es-PA" sz="2900" dirty="0">
              <a:latin typeface="Monotype Corsiva" pitchFamily="66" charset="0"/>
            </a:endParaRPr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004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0">
        <p14:flash/>
        <p:sndAc>
          <p:stSnd>
            <p:snd r:embed="rId2" name="camera.wav"/>
          </p:stSnd>
        </p:sndAc>
      </p:transition>
    </mc:Choice>
    <mc:Fallback xmlns="">
      <p:transition spd="slow" advTm="50000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pPr algn="ctr"/>
            <a:r>
              <a:rPr lang="es-PA" sz="4000" dirty="0" smtClean="0">
                <a:solidFill>
                  <a:srgbClr val="FFFF00"/>
                </a:solidFill>
                <a:latin typeface="Bernard MT Condensed" pitchFamily="18" charset="0"/>
              </a:rPr>
              <a:t>Preguntas Generadoras</a:t>
            </a:r>
            <a:endParaRPr lang="es-PA" sz="40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507288" cy="525658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es-MX" sz="3600" dirty="0">
                <a:latin typeface="Mongolian Baiti" pitchFamily="66" charset="0"/>
                <a:cs typeface="Mongolian Baiti" pitchFamily="66" charset="0"/>
              </a:rPr>
              <a:t>¿Cuál es el valor histórico de la Plaza de Francia?</a:t>
            </a:r>
            <a:endParaRPr lang="es-PA" sz="3600" dirty="0">
              <a:latin typeface="Mongolian Baiti" pitchFamily="66" charset="0"/>
              <a:cs typeface="Mongolian Baiti" pitchFamily="66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s-MX" sz="3600" dirty="0">
                <a:latin typeface="Mongolian Baiti" pitchFamily="66" charset="0"/>
                <a:cs typeface="Mongolian Baiti" pitchFamily="66" charset="0"/>
              </a:rPr>
              <a:t>¿Cómo se afecta la Plaza de Francia ante la expansión de su entorno urbano?</a:t>
            </a:r>
            <a:endParaRPr lang="es-PA" sz="3600" dirty="0">
              <a:latin typeface="Mongolian Baiti" pitchFamily="66" charset="0"/>
              <a:cs typeface="Mongolian Baiti" pitchFamily="66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s-MX" sz="3600" dirty="0">
                <a:latin typeface="Mongolian Baiti" pitchFamily="66" charset="0"/>
                <a:cs typeface="Mongolian Baiti" pitchFamily="66" charset="0"/>
              </a:rPr>
              <a:t>¿De qué forma puede protegerse el patrimonio histórico de la Plaza de Francia, coexistiendo con el desarrollo urbanístico</a:t>
            </a:r>
            <a:r>
              <a:rPr lang="es-MX" sz="3600" dirty="0" smtClean="0">
                <a:latin typeface="Mongolian Baiti" pitchFamily="66" charset="0"/>
                <a:cs typeface="Mongolian Baiti" pitchFamily="66" charset="0"/>
              </a:rPr>
              <a:t>?</a:t>
            </a:r>
            <a:endParaRPr lang="es-PA" sz="3600" dirty="0">
              <a:latin typeface="Mongolian Baiti" pitchFamily="66" charset="0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5000">
        <p14:warp dir="in"/>
        <p:sndAc>
          <p:stSnd>
            <p:snd r:embed="rId2" name="whoosh.wav"/>
          </p:stSnd>
        </p:sndAc>
      </p:transition>
    </mc:Choice>
    <mc:Fallback xmlns="">
      <p:transition spd="slow" advTm="25000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3456384" cy="1008112"/>
          </a:xfrm>
        </p:spPr>
        <p:txBody>
          <a:bodyPr anchor="ctr">
            <a:noAutofit/>
          </a:bodyPr>
          <a:lstStyle/>
          <a:p>
            <a:pPr algn="ctr"/>
            <a:r>
              <a:rPr lang="es-PA" sz="2800" dirty="0" smtClean="0">
                <a:solidFill>
                  <a:schemeClr val="tx1"/>
                </a:solidFill>
                <a:latin typeface="Broadway" pitchFamily="82" charset="0"/>
              </a:rPr>
              <a:t>PRODUCTO</a:t>
            </a:r>
            <a:br>
              <a:rPr lang="es-PA" sz="2800" dirty="0" smtClean="0">
                <a:solidFill>
                  <a:schemeClr val="tx1"/>
                </a:solidFill>
                <a:latin typeface="Broadway" pitchFamily="82" charset="0"/>
              </a:rPr>
            </a:br>
            <a:r>
              <a:rPr lang="es-PA" sz="2800" dirty="0" smtClean="0">
                <a:solidFill>
                  <a:schemeClr val="tx1"/>
                </a:solidFill>
                <a:latin typeface="Broadway" pitchFamily="82" charset="0"/>
              </a:rPr>
              <a:t>PRINCIPAL</a:t>
            </a:r>
            <a:endParaRPr lang="es-PA" sz="2800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625136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1600" b="1" u="sng" dirty="0" smtClean="0">
                <a:solidFill>
                  <a:srgbClr val="33CC33"/>
                </a:solidFill>
                <a:latin typeface="Perpetua Titling MT" pitchFamily="18" charset="0"/>
                <a:cs typeface="Calibri" pitchFamily="34" charset="0"/>
              </a:rPr>
              <a:t>EXPOSICIÓN SOBRE EL VALOR HISTÓRICO DE LA PLAZA DE FRANCIA</a:t>
            </a:r>
          </a:p>
          <a:p>
            <a:pPr marL="0" indent="0" algn="ctr">
              <a:buNone/>
            </a:pPr>
            <a:endParaRPr lang="es-MX" sz="1200" dirty="0" smtClean="0">
              <a:latin typeface="Lucida Fax" pitchFamily="18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s-MX" sz="1200" dirty="0" smtClean="0">
                <a:latin typeface="Lucida Fax" pitchFamily="18" charset="0"/>
                <a:cs typeface="Calibri" pitchFamily="34" charset="0"/>
              </a:rPr>
              <a:t>LA </a:t>
            </a:r>
            <a:r>
              <a:rPr lang="es-MX" sz="1200" b="1" dirty="0" smtClean="0">
                <a:latin typeface="Lucida Fax" pitchFamily="18" charset="0"/>
                <a:cs typeface="Calibri" pitchFamily="34" charset="0"/>
              </a:rPr>
              <a:t>EXPOSICIÓN</a:t>
            </a:r>
            <a:r>
              <a:rPr lang="es-MX" sz="1200" dirty="0" smtClean="0">
                <a:latin typeface="Lucida Fax" pitchFamily="18" charset="0"/>
                <a:cs typeface="Calibri" pitchFamily="34" charset="0"/>
              </a:rPr>
              <a:t> DEBE REUNIR LOS REQUISITOS SIGUIENTES:</a:t>
            </a:r>
          </a:p>
          <a:p>
            <a:pPr lvl="1">
              <a:lnSpc>
                <a:spcPct val="120000"/>
              </a:lnSpc>
            </a:pPr>
            <a:r>
              <a:rPr lang="es-MX" sz="1200" dirty="0" smtClean="0">
                <a:latin typeface="Lucida Fax" pitchFamily="18" charset="0"/>
                <a:cs typeface="Calibri" pitchFamily="34" charset="0"/>
              </a:rPr>
              <a:t>Participantes</a:t>
            </a:r>
            <a:r>
              <a:rPr lang="es-MX" sz="1200" dirty="0">
                <a:latin typeface="Lucida Fax" pitchFamily="18" charset="0"/>
                <a:cs typeface="Calibri" pitchFamily="34" charset="0"/>
              </a:rPr>
              <a:t>: grupos de 5 ó 6 miembros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es-MX" sz="1200" dirty="0">
                <a:latin typeface="Lucida Fax" pitchFamily="18" charset="0"/>
                <a:cs typeface="Calibri" pitchFamily="34" charset="0"/>
              </a:rPr>
              <a:t>Duración: 15 minutos aproximadamente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es-MX" sz="1200" dirty="0">
                <a:latin typeface="Lucida Fax" pitchFamily="18" charset="0"/>
                <a:cs typeface="Calibri" pitchFamily="34" charset="0"/>
              </a:rPr>
              <a:t>Aplicación: </a:t>
            </a:r>
            <a:r>
              <a:rPr lang="es-MX" sz="1200" i="1" dirty="0">
                <a:latin typeface="Lucida Fax" pitchFamily="18" charset="0"/>
                <a:cs typeface="Calibri" pitchFamily="34" charset="0"/>
              </a:rPr>
              <a:t>PowerPoint</a:t>
            </a:r>
            <a:r>
              <a:rPr lang="es-MX" sz="1200" dirty="0">
                <a:latin typeface="Lucida Fax" pitchFamily="18" charset="0"/>
                <a:cs typeface="Calibri" pitchFamily="34" charset="0"/>
              </a:rPr>
              <a:t>, con las siguientes especificaciones: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2">
              <a:lnSpc>
                <a:spcPct val="120000"/>
              </a:lnSpc>
            </a:pPr>
            <a:r>
              <a:rPr lang="es-MX" sz="1200" dirty="0">
                <a:latin typeface="Lucida Fax" pitchFamily="18" charset="0"/>
                <a:cs typeface="Calibri" pitchFamily="34" charset="0"/>
              </a:rPr>
              <a:t>Diapositivas: 14 ó 15 diapositivas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2">
              <a:lnSpc>
                <a:spcPct val="120000"/>
              </a:lnSpc>
            </a:pPr>
            <a:r>
              <a:rPr lang="es-MX" sz="1200" dirty="0">
                <a:latin typeface="Lucida Fax" pitchFamily="18" charset="0"/>
                <a:cs typeface="Calibri" pitchFamily="34" charset="0"/>
              </a:rPr>
              <a:t>Contenido: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3">
              <a:lnSpc>
                <a:spcPct val="120000"/>
              </a:lnSpc>
            </a:pPr>
            <a:r>
              <a:rPr lang="es-MX" sz="1200" dirty="0">
                <a:latin typeface="Lucida Fax" pitchFamily="18" charset="0"/>
                <a:cs typeface="Calibri" pitchFamily="34" charset="0"/>
              </a:rPr>
              <a:t>Presentación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3">
              <a:lnSpc>
                <a:spcPct val="120000"/>
              </a:lnSpc>
            </a:pPr>
            <a:r>
              <a:rPr lang="es-MX" sz="1200" dirty="0">
                <a:latin typeface="Lucida Fax" pitchFamily="18" charset="0"/>
                <a:cs typeface="Calibri" pitchFamily="34" charset="0"/>
              </a:rPr>
              <a:t>Vídeo (opcional)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3">
              <a:lnSpc>
                <a:spcPct val="120000"/>
              </a:lnSpc>
            </a:pPr>
            <a:r>
              <a:rPr lang="es-MX" sz="1200" dirty="0">
                <a:latin typeface="Lucida Fax" pitchFamily="18" charset="0"/>
                <a:cs typeface="Calibri" pitchFamily="34" charset="0"/>
              </a:rPr>
              <a:t>Monumentos históricos observados (4 diapositivas)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3"/>
            <a:r>
              <a:rPr lang="es-MX" sz="1200" dirty="0">
                <a:latin typeface="Lucida Fax" pitchFamily="18" charset="0"/>
                <a:cs typeface="Calibri" pitchFamily="34" charset="0"/>
              </a:rPr>
              <a:t>Placas e inscripciones históricas encontradas (6)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3"/>
            <a:r>
              <a:rPr lang="es-MX" sz="1200" dirty="0">
                <a:latin typeface="Lucida Fax" pitchFamily="18" charset="0"/>
                <a:cs typeface="Calibri" pitchFamily="34" charset="0"/>
              </a:rPr>
              <a:t>Propuestas factibles para la protección del patrimonio (2)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3"/>
            <a:r>
              <a:rPr lang="es-MX" sz="1200" dirty="0">
                <a:latin typeface="Lucida Fax" pitchFamily="18" charset="0"/>
                <a:cs typeface="Calibri" pitchFamily="34" charset="0"/>
              </a:rPr>
              <a:t>Conclusiones sobre el valor histórico de la Plaza de Francia (una diapositiva)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2"/>
            <a:r>
              <a:rPr lang="es-MX" sz="1200" dirty="0">
                <a:latin typeface="Lucida Fax" pitchFamily="18" charset="0"/>
                <a:cs typeface="Calibri" pitchFamily="34" charset="0"/>
              </a:rPr>
              <a:t>Tipo de fuente: </a:t>
            </a:r>
            <a:r>
              <a:rPr lang="es-MX" sz="1200" i="1" dirty="0">
                <a:latin typeface="Lucida Fax" pitchFamily="18" charset="0"/>
                <a:cs typeface="Calibri" pitchFamily="34" charset="0"/>
              </a:rPr>
              <a:t>Bookman Old Style</a:t>
            </a:r>
            <a:r>
              <a:rPr lang="es-MX" sz="1200" dirty="0">
                <a:latin typeface="Lucida Fax" pitchFamily="18" charset="0"/>
                <a:cs typeface="Calibri" pitchFamily="34" charset="0"/>
              </a:rPr>
              <a:t>, tamaño 12 (títulos en 16), espacio 1, colores varios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1"/>
            <a:endParaRPr lang="es-MX" sz="1200" dirty="0" smtClean="0">
              <a:latin typeface="Lucida Fax" pitchFamily="18" charset="0"/>
              <a:cs typeface="Calibri" pitchFamily="34" charset="0"/>
            </a:endParaRPr>
          </a:p>
          <a:p>
            <a:pPr lvl="1"/>
            <a:r>
              <a:rPr lang="es-MX" sz="1200" dirty="0" smtClean="0">
                <a:latin typeface="Lucida Fax" pitchFamily="18" charset="0"/>
                <a:cs typeface="Calibri" pitchFamily="34" charset="0"/>
              </a:rPr>
              <a:t>Entrega </a:t>
            </a:r>
            <a:r>
              <a:rPr lang="es-MX" sz="1200" dirty="0">
                <a:latin typeface="Lucida Fax" pitchFamily="18" charset="0"/>
                <a:cs typeface="Calibri" pitchFamily="34" charset="0"/>
              </a:rPr>
              <a:t>un Informe escrito en </a:t>
            </a:r>
            <a:r>
              <a:rPr lang="es-MX" sz="1200" i="1" dirty="0">
                <a:latin typeface="Lucida Fax" pitchFamily="18" charset="0"/>
                <a:cs typeface="Calibri" pitchFamily="34" charset="0"/>
              </a:rPr>
              <a:t>Word</a:t>
            </a:r>
            <a:r>
              <a:rPr lang="es-MX" sz="1200" dirty="0">
                <a:latin typeface="Lucida Fax" pitchFamily="18" charset="0"/>
                <a:cs typeface="Calibri" pitchFamily="34" charset="0"/>
              </a:rPr>
              <a:t>, resumiendo la investigación efectuada, que debe contener lo siguiente: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2"/>
            <a:r>
              <a:rPr lang="es-MX" sz="1200" dirty="0">
                <a:latin typeface="Lucida Fax" pitchFamily="18" charset="0"/>
                <a:cs typeface="Calibri" pitchFamily="34" charset="0"/>
              </a:rPr>
              <a:t>Contenido: 3 páginas sobre monumentos, 4 ó 5 sobre placas e inscripciones, y 2 de propuestas para proteger el patrimonio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2"/>
            <a:r>
              <a:rPr lang="es-MX" sz="1200" dirty="0">
                <a:latin typeface="Lucida Fax" pitchFamily="18" charset="0"/>
                <a:cs typeface="Calibri" pitchFamily="34" charset="0"/>
              </a:rPr>
              <a:t>Máximo de 10 páginas de contenido; mínimo 9 páginas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2"/>
            <a:r>
              <a:rPr lang="es-MX" sz="1200" dirty="0">
                <a:latin typeface="Lucida Fax" pitchFamily="18" charset="0"/>
                <a:cs typeface="Calibri" pitchFamily="34" charset="0"/>
              </a:rPr>
              <a:t>Introducción, conclusión y anexo ilustrativo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  <a:p>
            <a:pPr lvl="2"/>
            <a:r>
              <a:rPr lang="es-MX" sz="1200" dirty="0">
                <a:latin typeface="Lucida Fax" pitchFamily="18" charset="0"/>
                <a:cs typeface="Calibri" pitchFamily="34" charset="0"/>
              </a:rPr>
              <a:t>Tipo de fuente: </a:t>
            </a:r>
            <a:r>
              <a:rPr lang="es-MX" sz="1200" i="1" dirty="0">
                <a:latin typeface="Lucida Fax" pitchFamily="18" charset="0"/>
                <a:cs typeface="Calibri" pitchFamily="34" charset="0"/>
              </a:rPr>
              <a:t>Garamond</a:t>
            </a:r>
            <a:r>
              <a:rPr lang="es-MX" sz="1200" dirty="0">
                <a:latin typeface="Lucida Fax" pitchFamily="18" charset="0"/>
                <a:cs typeface="Calibri" pitchFamily="34" charset="0"/>
              </a:rPr>
              <a:t>, tamaño 12 (títulos en 16), espacio 1.5, color </a:t>
            </a:r>
            <a:r>
              <a:rPr lang="es-MX" sz="1200" dirty="0" smtClean="0">
                <a:latin typeface="Lucida Fax" pitchFamily="18" charset="0"/>
                <a:cs typeface="Calibri" pitchFamily="34" charset="0"/>
              </a:rPr>
              <a:t>negro</a:t>
            </a:r>
            <a:endParaRPr lang="es-PA" sz="1200" dirty="0">
              <a:latin typeface="Lucida Fax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5000">
        <p14:ripple/>
        <p:sndAc>
          <p:stSnd>
            <p:snd r:embed="rId2" name="type.wav"/>
          </p:stSnd>
        </p:sndAc>
      </p:transition>
    </mc:Choice>
    <mc:Fallback xmlns="">
      <p:transition spd="slow" advTm="75000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7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7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7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7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7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7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7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7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7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7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7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87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17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47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77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7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764704"/>
            <a:ext cx="8363272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b="1" u="sng" dirty="0" smtClean="0">
                <a:solidFill>
                  <a:schemeClr val="accent1"/>
                </a:solidFill>
              </a:rPr>
              <a:t>PERSONAJES HISTÓRICOS</a:t>
            </a:r>
            <a:endParaRPr lang="es-PA" sz="24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s-MX" sz="2000" b="1" i="1" dirty="0" smtClean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s-MX" sz="2000" b="1" i="1" dirty="0">
                <a:solidFill>
                  <a:schemeClr val="accent1">
                    <a:lumMod val="75000"/>
                  </a:schemeClr>
                </a:solidFill>
              </a:rPr>
              <a:t>Qué protagonistas de la historia panameña encontramos en la Plaza de Francia?</a:t>
            </a:r>
            <a:endParaRPr lang="es-PA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000" b="1" i="1" u="sng" dirty="0">
                <a:latin typeface="Arial" pitchFamily="34" charset="0"/>
                <a:cs typeface="Arial" pitchFamily="34" charset="0"/>
              </a:rPr>
              <a:t>Instrucciones:</a:t>
            </a:r>
            <a:endParaRPr lang="es-PA" sz="2000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2000" dirty="0">
                <a:latin typeface="Arial" pitchFamily="34" charset="0"/>
                <a:cs typeface="Arial" pitchFamily="34" charset="0"/>
              </a:rPr>
              <a:t>Visita la Plaza de Francia, ubicada en el corregimiento de San Felipe, y ejecuta la investigación asignada con su respectivo grupo.</a:t>
            </a:r>
            <a:endParaRPr lang="es-PA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2000" dirty="0">
                <a:latin typeface="Arial" pitchFamily="34" charset="0"/>
                <a:cs typeface="Arial" pitchFamily="34" charset="0"/>
              </a:rPr>
              <a:t>Identifica dos personajes que se representan en las estatuas ubicadas en la Plaza de Francia, señalando los elementos siguientes: el </a:t>
            </a:r>
            <a:r>
              <a:rPr lang="es-MX" sz="2000" b="1" i="1" dirty="0">
                <a:latin typeface="Arial" pitchFamily="34" charset="0"/>
                <a:cs typeface="Arial" pitchFamily="34" charset="0"/>
              </a:rPr>
              <a:t>contexto histórico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y el </a:t>
            </a:r>
            <a:r>
              <a:rPr lang="es-MX" sz="2000" b="1" i="1" dirty="0">
                <a:latin typeface="Arial" pitchFamily="34" charset="0"/>
                <a:cs typeface="Arial" pitchFamily="34" charset="0"/>
              </a:rPr>
              <a:t>valor histórico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cada personaje.</a:t>
            </a:r>
            <a:endParaRPr lang="es-PA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2000" dirty="0">
                <a:latin typeface="Arial" pitchFamily="34" charset="0"/>
                <a:cs typeface="Arial" pitchFamily="34" charset="0"/>
              </a:rPr>
              <a:t>Participantes: grupos de 5 ó 6 miembros</a:t>
            </a:r>
            <a:endParaRPr lang="es-PA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2000" dirty="0">
                <a:latin typeface="Arial" pitchFamily="34" charset="0"/>
                <a:cs typeface="Arial" pitchFamily="34" charset="0"/>
              </a:rPr>
              <a:t>Entrega un documento de dos páginas escritas en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Word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, conteniendo la información anterior y con las siguientes especificaciones:</a:t>
            </a:r>
            <a:endParaRPr lang="es-PA" sz="20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MX" sz="2000" dirty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Arial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, tamaño 12, espacio 1.5, color negro.</a:t>
            </a:r>
            <a:endParaRPr lang="es-PA" sz="20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MX" sz="2000" dirty="0">
                <a:latin typeface="Arial" pitchFamily="34" charset="0"/>
                <a:cs typeface="Arial" pitchFamily="34" charset="0"/>
              </a:rPr>
              <a:t>Páginas engrapadas sin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cartapacio</a:t>
            </a:r>
            <a:endParaRPr lang="es-P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30622"/>
            <a:ext cx="311703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>
                <a:solidFill>
                  <a:srgbClr val="3333FF"/>
                </a:solidFill>
                <a:latin typeface="Stencil" pitchFamily="82" charset="0"/>
              </a:rPr>
              <a:t>TAREA #1</a:t>
            </a:r>
            <a:endParaRPr lang="es-PA" dirty="0">
              <a:solidFill>
                <a:srgbClr val="3333FF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0">
        <p14:flythrough dir="out" hasBounce="1"/>
        <p:sndAc>
          <p:stSnd>
            <p:snd r:embed="rId2" name="hammer.wav"/>
          </p:stSnd>
        </p:sndAc>
      </p:transition>
    </mc:Choice>
    <mc:Fallback xmlns="">
      <p:transition spd="slow" advTm="40000">
        <p:fad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DE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71486"/>
              </p:ext>
            </p:extLst>
          </p:nvPr>
        </p:nvGraphicFramePr>
        <p:xfrm>
          <a:off x="395536" y="1124744"/>
          <a:ext cx="8424935" cy="5246884"/>
        </p:xfrm>
        <a:graphic>
          <a:graphicData uri="http://schemas.openxmlformats.org/drawingml/2006/table">
            <a:tbl>
              <a:tblPr firstRow="1" firstCol="1" bandRow="1"/>
              <a:tblGrid>
                <a:gridCol w="3154777"/>
                <a:gridCol w="1053533"/>
                <a:gridCol w="1054364"/>
                <a:gridCol w="1053533"/>
                <a:gridCol w="1054364"/>
                <a:gridCol w="1054364"/>
              </a:tblGrid>
              <a:tr h="99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CRITERIOS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MALA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DEFICIENTE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3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REGULAR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4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BUENA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5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EXCELENTE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062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Ubica los personajes en su contexto histórico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062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Destaca el valor histórico de los personajes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062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Elabora el documento en Word siguiendo las especificaciones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062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Entrega la tarea a tiempo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Garamond"/>
                          <a:ea typeface="Times New Roman"/>
                          <a:cs typeface="Andalus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149731"/>
            <a:ext cx="80648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Lista de cotejo para evaluar la Actividad #1: Personajes históricos</a:t>
            </a:r>
            <a:endParaRPr kumimoji="0" lang="es-P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14:ferris dir="r"/>
        <p:sndAc>
          <p:stSnd>
            <p:snd r:embed="rId2" name="laser.wav"/>
          </p:stSnd>
        </p:sndAc>
      </p:transition>
    </mc:Choice>
    <mc:Fallback xmlns="">
      <p:transition spd="slow" advTm="30000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pop urbano">
  <a:themeElements>
    <a:clrScheme name="pop urbano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pop urbano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p urban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erano">
  <a:themeElements>
    <a:clrScheme name="Veran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TC010219417[[fn=Tema de pintura Yamato]]</Template>
  <TotalTime>497</TotalTime>
  <Words>1670</Words>
  <Application>Microsoft Office PowerPoint</Application>
  <PresentationFormat>Presentación en pantalla (4:3)</PresentationFormat>
  <Paragraphs>259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YamatoPainting</vt:lpstr>
      <vt:lpstr>1_YamatoPainting</vt:lpstr>
      <vt:lpstr>Ángulos</vt:lpstr>
      <vt:lpstr>Viajes</vt:lpstr>
      <vt:lpstr>Alta costura</vt:lpstr>
      <vt:lpstr>Verano</vt:lpstr>
      <vt:lpstr>Ejecutivo</vt:lpstr>
      <vt:lpstr>NewsPrint</vt:lpstr>
      <vt:lpstr>Equidad</vt:lpstr>
      <vt:lpstr>Opulento</vt:lpstr>
      <vt:lpstr>Concurrencia</vt:lpstr>
      <vt:lpstr>Vértice</vt:lpstr>
      <vt:lpstr>pop urbano</vt:lpstr>
      <vt:lpstr>Austin</vt:lpstr>
      <vt:lpstr>MINISTERIO DE EDUCACIÓN  DIRECCIÓN REGIONAL DE EDUCACIÓN DE SAN MIGUELITO, LAS CUMBRES Y CHILIBRE   INSTITUTO ALFREDO CANTÓN   PROF. ROMMEL RODRÍGUEZ  11° NIVEL</vt:lpstr>
      <vt:lpstr>Presentación de PowerPoint</vt:lpstr>
      <vt:lpstr>Presentación de PowerPoint</vt:lpstr>
      <vt:lpstr>OBJETIVOS</vt:lpstr>
      <vt:lpstr>SITUACIÓN DE APRENDIZAJE </vt:lpstr>
      <vt:lpstr>Preguntas Generadoras</vt:lpstr>
      <vt:lpstr>PRODUCTO PRINCIPAL</vt:lpstr>
      <vt:lpstr>TAREA #1</vt:lpstr>
      <vt:lpstr>Presentación de PowerPoint</vt:lpstr>
      <vt:lpstr>TAREA #2</vt:lpstr>
      <vt:lpstr>Presentación de PowerPoint</vt:lpstr>
      <vt:lpstr>TAREA #3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DE EDUCACIÓN  DIRECCIÓN REGIONAL DE EDUCACIÓN DE SAN MIGUELITO, LAS CUMBRES Y CHILIBRE  INSTITUTO ALFREDO CANTÓN  PROF. ROMMEL RODRÍGUEZ  11° NIVEL</dc:title>
  <dc:creator>Estudiante</dc:creator>
  <cp:lastModifiedBy>meduca</cp:lastModifiedBy>
  <cp:revision>114</cp:revision>
  <dcterms:created xsi:type="dcterms:W3CDTF">2011-10-12T18:48:42Z</dcterms:created>
  <dcterms:modified xsi:type="dcterms:W3CDTF">2012-02-15T15:54:06Z</dcterms:modified>
</cp:coreProperties>
</file>