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jpg"/>
  <Override PartName="/ppt/media/image5.jpg" ContentType="image/jpg"/>
  <Override PartName="/ppt/media/image7.jpg" ContentType="image/jpg"/>
  <Override PartName="/ppt/media/image9.jpg" ContentType="image/jpg"/>
  <Override PartName="/ppt/media/image14.jpg" ContentType="image/jpg"/>
  <Override PartName="/ppt/media/image16.jpg" ContentType="image/jpg"/>
  <Override PartName="/ppt/media/image18.jpg" ContentType="image/jpg"/>
  <Override PartName="/ppt/media/image19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5.jpg" ContentType="image/jpg"/>
  <Override PartName="/ppt/media/image26.jpg" ContentType="image/jpg"/>
  <Override PartName="/ppt/media/image28.jpg" ContentType="image/jpg"/>
  <Override PartName="/ppt/media/image31.jpg" ContentType="image/jpg"/>
  <Override PartName="/ppt/media/image32.jpg" ContentType="image/jpg"/>
  <Override PartName="/ppt/media/image34.jpg" ContentType="image/jpg"/>
  <Override PartName="/ppt/media/image35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6.jpg" ContentType="image/jpg"/>
  <Override PartName="/ppt/media/image5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12192000" cy="6858000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F2D"/>
    <a:srgbClr val="E5DFBF"/>
    <a:srgbClr val="350303"/>
    <a:srgbClr val="FF9900"/>
    <a:srgbClr val="FF972E"/>
    <a:srgbClr val="ED8726"/>
    <a:srgbClr val="945200"/>
    <a:srgbClr val="416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98"/>
    <p:restoredTop sz="96405"/>
  </p:normalViewPr>
  <p:slideViewPr>
    <p:cSldViewPr snapToGrid="0" snapToObjects="1">
      <p:cViewPr varScale="1">
        <p:scale>
          <a:sx n="62" d="100"/>
          <a:sy n="62" d="100"/>
        </p:scale>
        <p:origin x="5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82F08-8A36-0341-9FA7-31D825D14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A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F1F0D8F-EDB2-074B-BF0E-EDF7E1815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AF2D15-FAC4-AF4C-B3D5-4D85689BE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C958-BCFF-CA48-867A-3BB85FF84CF3}" type="datetimeFigureOut">
              <a:rPr lang="es-PA" smtClean="0"/>
              <a:t>01/14/2022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EACC37-204D-9540-95E8-9B328FF2D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8DF1FE-2258-B34A-8581-A38B98047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ABED-0194-6F4F-BDF8-80C017D7FC8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19640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9C6828-95DE-7141-8B4A-7CC5AC633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F3D3C23-FCB3-3F41-B1F1-F22DCFD68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FDABC1-A865-CC41-985D-16C108C16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C958-BCFF-CA48-867A-3BB85FF84CF3}" type="datetimeFigureOut">
              <a:rPr lang="es-PA" smtClean="0"/>
              <a:t>01/14/2022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50510C-2A53-304F-9B63-AD0C4FA6A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0F4951-D864-E541-A8FF-BBE2D3A3A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ABED-0194-6F4F-BDF8-80C017D7FC8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41490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DFA7D88-3A0B-DF46-802B-A49FC9D096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4D27860-1655-F74A-970D-C0291BB00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4B97D8-2D7E-2F44-8985-0A60CEF2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C958-BCFF-CA48-867A-3BB85FF84CF3}" type="datetimeFigureOut">
              <a:rPr lang="es-PA" smtClean="0"/>
              <a:t>01/14/2022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B4F58B-00B8-9248-9C2D-BDAED44D7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AABEBE-E8D4-6248-9BEE-58989DC3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ABED-0194-6F4F-BDF8-80C017D7FC8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69985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C219D4-5984-6E4C-8D9D-4791877A7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147678-D6F3-CB48-BA57-B20983A11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523B1-0B2B-9A49-8D3B-26A5E524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C958-BCFF-CA48-867A-3BB85FF84CF3}" type="datetimeFigureOut">
              <a:rPr lang="es-PA" smtClean="0"/>
              <a:t>01/14/2022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5F4CDD-69C9-8C4F-B7AF-E4F15DAD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D0D846-A96F-2243-AA1A-60E2824EB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ABED-0194-6F4F-BDF8-80C017D7FC8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2964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CCE72-785B-9A40-B84E-C2CD01FC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D784B2-6246-B343-A73F-5903F6C51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D59904-9FB2-0A42-AFE3-6DD1443E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C958-BCFF-CA48-867A-3BB85FF84CF3}" type="datetimeFigureOut">
              <a:rPr lang="es-PA" smtClean="0"/>
              <a:t>01/14/2022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189D48-1193-0F47-A11C-1B44B973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555819-17C7-1C45-AF70-97503AFC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ABED-0194-6F4F-BDF8-80C017D7FC8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5630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CA7F1-5962-794F-BF0E-2C2984DC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454277-4F33-CD4A-A6C2-9E4D34DFE3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A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66B72D-D14A-4C4E-A826-908580EB5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A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C89714-D70C-4B44-BABD-9E53726F3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C958-BCFF-CA48-867A-3BB85FF84CF3}" type="datetimeFigureOut">
              <a:rPr lang="es-PA" smtClean="0"/>
              <a:t>01/14/2022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6F0EED-4B4D-074A-BE84-C4821279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5E0360-3B29-2645-BDBA-AE2465DEC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ABED-0194-6F4F-BDF8-80C017D7FC8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64394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59CDD8-7A81-9344-9EEF-8A0569284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CF77FF-F020-6C40-A148-4E2B83DFA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A83247-F793-E14E-96FA-6D8B78460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A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7709020-13B6-CE47-B42B-50523190D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FC7EC5E-F5FB-9644-9F54-FC053B504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A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70CB9A-846E-A746-9256-95790FA66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C958-BCFF-CA48-867A-3BB85FF84CF3}" type="datetimeFigureOut">
              <a:rPr lang="es-PA" smtClean="0"/>
              <a:t>01/14/2022</a:t>
            </a:fld>
            <a:endParaRPr lang="es-PA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2773A28-2CC0-CD4D-965F-5BD0782B5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68C7B78-BFEB-F749-99EB-E3147123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ABED-0194-6F4F-BDF8-80C017D7FC8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12279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66FC8B-BBEA-9048-932E-CFBC42C52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A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0106C7D-D057-EA46-BC00-091CBF5F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C958-BCFF-CA48-867A-3BB85FF84CF3}" type="datetimeFigureOut">
              <a:rPr lang="es-PA" smtClean="0"/>
              <a:t>01/14/2022</a:t>
            </a:fld>
            <a:endParaRPr lang="es-PA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1F804BF-F626-3942-8370-521DAF0A1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51D067B-EED9-A14A-87A9-685F069E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ABED-0194-6F4F-BDF8-80C017D7FC8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70872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4AAB487-0C83-AB4E-9084-B2E66127D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C958-BCFF-CA48-867A-3BB85FF84CF3}" type="datetimeFigureOut">
              <a:rPr lang="es-PA" smtClean="0"/>
              <a:t>01/14/2022</a:t>
            </a:fld>
            <a:endParaRPr lang="es-PA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BE885C4-A29F-FA4E-BDAD-2E4CBF384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8FEED59-3DC0-C543-9911-990A0724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ABED-0194-6F4F-BDF8-80C017D7FC8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765130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F77082-7103-2F4C-BCB0-5EBE8D00B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987203-2C89-8C47-B06F-376C5410D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5DE5FF-23B6-5243-8783-3A8A23B2B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0B956A-B854-DE46-98A5-0DEC27FA7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C958-BCFF-CA48-867A-3BB85FF84CF3}" type="datetimeFigureOut">
              <a:rPr lang="es-PA" smtClean="0"/>
              <a:t>01/14/2022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0135C7-4239-0347-AECC-67058343A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CBDB4CA-3AC4-1A4F-BF31-710AD56D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ABED-0194-6F4F-BDF8-80C017D7FC8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78369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3A31FC-3377-FE43-94B7-0E23D9A8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A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6BF6A2B-77AA-8B4B-898D-9B0CB51A15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F3007B-E155-0B4B-A09C-62B21B02F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60FDE7-1B08-BD44-AF44-FC6FAA20C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C958-BCFF-CA48-867A-3BB85FF84CF3}" type="datetimeFigureOut">
              <a:rPr lang="es-PA" smtClean="0"/>
              <a:t>01/14/2022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6CA62B-9B78-974F-A77E-FE1ADCA0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048912-CDA4-7B49-8B6B-6D309ACD8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ABED-0194-6F4F-BDF8-80C017D7FC8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22624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3D4039C-C5A8-D149-9176-82CDD9C36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DC3B0E-EA38-BF45-A907-460D4DC81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9F7E01-8DA0-DE49-8247-4BF2ED31E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DC958-BCFF-CA48-867A-3BB85FF84CF3}" type="datetimeFigureOut">
              <a:rPr lang="es-PA" smtClean="0"/>
              <a:t>01/14/2022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7F8F38-491D-7E41-B5C1-2D2C3FF72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C72DB0-378F-C843-9799-DE9F6D8B6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FABED-0194-6F4F-BDF8-80C017D7FC8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32180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.utexas.edu/maps/americas.html" TargetMode="External"/><Relationship Id="rId7" Type="http://schemas.openxmlformats.org/officeDocument/2006/relationships/hyperlink" Target="http://www.lib.utexas.edu/maps/historical/africa_sw_1829.jpg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ib.utexas.edu/maps/world_maps/world_physical_2008.pdf" TargetMode="External"/><Relationship Id="rId5" Type="http://schemas.openxmlformats.org/officeDocument/2006/relationships/hyperlink" Target="http://www.lib.utexas.edu/maps/africa/africa_ref802641_1999.jpg" TargetMode="External"/><Relationship Id="rId4" Type="http://schemas.openxmlformats.org/officeDocument/2006/relationships/hyperlink" Target="http://www.lib.utexas.edu/maps/americas/panama_relief.jp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unimaps.com/wafrica-explored/index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aps.lib.msu.edu/mapscan/AfJPEGs/af1922l.htm" TargetMode="External"/><Relationship Id="rId5" Type="http://schemas.openxmlformats.org/officeDocument/2006/relationships/hyperlink" Target="http://www.lib.utexas.edu/maps/historical/africa_1885.jpg" TargetMode="External"/><Relationship Id="rId4" Type="http://schemas.openxmlformats.org/officeDocument/2006/relationships/hyperlink" Target="http://www.lib.utexas.edu/maps/historical/africa_west_coast.jp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.utexas.edu/maps/historical/africa_1829.jpg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467B177-4B62-E646-AD40-3DEFFE40EFFA}"/>
              </a:ext>
            </a:extLst>
          </p:cNvPr>
          <p:cNvSpPr/>
          <p:nvPr/>
        </p:nvSpPr>
        <p:spPr>
          <a:xfrm>
            <a:off x="4199158" y="2367171"/>
            <a:ext cx="37936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s-PA" sz="4400" b="1" i="1" spc="-10" dirty="0">
                <a:solidFill>
                  <a:schemeClr val="bg1"/>
                </a:solidFill>
                <a:latin typeface="Avenir Black Oblique" panose="02000503020000020003" pitchFamily="2" charset="0"/>
                <a:cs typeface="Arial"/>
              </a:rPr>
              <a:t>África </a:t>
            </a:r>
            <a:r>
              <a:rPr lang="es-PA" sz="4400" b="1" i="1" spc="-5" dirty="0">
                <a:solidFill>
                  <a:schemeClr val="bg1"/>
                </a:solidFill>
                <a:latin typeface="Avenir Black Oblique" panose="02000503020000020003" pitchFamily="2" charset="0"/>
                <a:cs typeface="Arial"/>
              </a:rPr>
              <a:t>en </a:t>
            </a:r>
            <a:r>
              <a:rPr lang="es-PA" sz="4400" b="1" i="1" spc="-10" dirty="0">
                <a:solidFill>
                  <a:schemeClr val="bg1"/>
                </a:solidFill>
                <a:latin typeface="Avenir Black Oblique" panose="02000503020000020003" pitchFamily="2" charset="0"/>
                <a:cs typeface="Arial"/>
              </a:rPr>
              <a:t>Tiempos </a:t>
            </a:r>
            <a:r>
              <a:rPr lang="es-PA" sz="4400" b="1" i="1" spc="-5" dirty="0">
                <a:solidFill>
                  <a:schemeClr val="bg1"/>
                </a:solidFill>
                <a:latin typeface="Avenir Black Oblique" panose="02000503020000020003" pitchFamily="2" charset="0"/>
                <a:cs typeface="Arial"/>
              </a:rPr>
              <a:t>de la</a:t>
            </a:r>
            <a:r>
              <a:rPr lang="es-PA" sz="4400" b="1" i="1" spc="10" dirty="0">
                <a:solidFill>
                  <a:schemeClr val="bg1"/>
                </a:solidFill>
                <a:latin typeface="Avenir Black Oblique" panose="02000503020000020003" pitchFamily="2" charset="0"/>
                <a:cs typeface="Arial"/>
              </a:rPr>
              <a:t> </a:t>
            </a:r>
            <a:r>
              <a:rPr lang="es-PA" sz="4400" b="1" i="1" spc="-10" dirty="0">
                <a:solidFill>
                  <a:schemeClr val="bg1"/>
                </a:solidFill>
                <a:latin typeface="Avenir Black Oblique" panose="02000503020000020003" pitchFamily="2" charset="0"/>
                <a:cs typeface="Arial"/>
              </a:rPr>
              <a:t>Esclavitud</a:t>
            </a:r>
            <a:endParaRPr lang="es-PA" sz="4400" b="1" i="1" dirty="0">
              <a:solidFill>
                <a:schemeClr val="bg1"/>
              </a:solidFill>
              <a:latin typeface="Avenir Black Oblique" panose="02000503020000020003" pitchFamily="2" charset="0"/>
              <a:cs typeface="Arial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E33483C-8F12-BA48-8B43-A5528309D3ED}"/>
              </a:ext>
            </a:extLst>
          </p:cNvPr>
          <p:cNvSpPr txBox="1"/>
          <p:nvPr/>
        </p:nvSpPr>
        <p:spPr>
          <a:xfrm>
            <a:off x="4487692" y="1559055"/>
            <a:ext cx="3505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2400" spc="-5" dirty="0">
                <a:solidFill>
                  <a:schemeClr val="bg1"/>
                </a:solidFill>
                <a:latin typeface="Avenir Book" panose="02000503020000020003" pitchFamily="2" charset="0"/>
              </a:rPr>
              <a:t>Del Olvido a la</a:t>
            </a:r>
            <a:r>
              <a:rPr lang="es-PA" sz="2400" spc="-20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s-PA" sz="2400" spc="-5" dirty="0">
                <a:solidFill>
                  <a:schemeClr val="bg1"/>
                </a:solidFill>
                <a:latin typeface="Avenir Book" panose="02000503020000020003" pitchFamily="2" charset="0"/>
              </a:rPr>
              <a:t>Memoria</a:t>
            </a:r>
            <a:endParaRPr lang="es-PA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787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E9C7A0D-13F2-9C4A-B33D-6F79F02CE92E}"/>
              </a:ext>
            </a:extLst>
          </p:cNvPr>
          <p:cNvSpPr txBox="1">
            <a:spLocks/>
          </p:cNvSpPr>
          <p:nvPr/>
        </p:nvSpPr>
        <p:spPr>
          <a:xfrm>
            <a:off x="-1808875" y="-22508"/>
            <a:ext cx="8373991" cy="892552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072005">
              <a:lnSpc>
                <a:spcPct val="100000"/>
              </a:lnSpc>
            </a:pPr>
            <a:r>
              <a:rPr lang="es-PA" b="1" dirty="0">
                <a:solidFill>
                  <a:srgbClr val="350303"/>
                </a:solidFill>
                <a:latin typeface="Avenir Black" panose="02000503020000020003" pitchFamily="2" charset="0"/>
              </a:rPr>
              <a:t>La Esclavitud en</a:t>
            </a:r>
            <a:r>
              <a:rPr lang="es-PA" b="1" spc="-90" dirty="0">
                <a:solidFill>
                  <a:srgbClr val="350303"/>
                </a:solidFill>
                <a:latin typeface="Avenir Black" panose="02000503020000020003" pitchFamily="2" charset="0"/>
              </a:rPr>
              <a:t> </a:t>
            </a:r>
            <a:r>
              <a:rPr lang="es-PA" b="1" dirty="0">
                <a:solidFill>
                  <a:srgbClr val="350303"/>
                </a:solidFill>
                <a:latin typeface="Avenir Black" panose="02000503020000020003" pitchFamily="2" charset="0"/>
              </a:rPr>
              <a:t>África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2CAF29F2-EF6B-4B43-89BE-33C1615CAA3A}"/>
              </a:ext>
            </a:extLst>
          </p:cNvPr>
          <p:cNvSpPr/>
          <p:nvPr/>
        </p:nvSpPr>
        <p:spPr>
          <a:xfrm>
            <a:off x="2092657" y="1181220"/>
            <a:ext cx="1460311" cy="892552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500" dirty="0">
                <a:latin typeface="Avenir Medium" panose="02000503020000020003" pitchFamily="2" charset="0"/>
              </a:rPr>
              <a:t>Formas de cautiverio</a:t>
            </a: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F6429186-590F-2B4E-A8F7-A5AEA329F037}"/>
              </a:ext>
            </a:extLst>
          </p:cNvPr>
          <p:cNvSpPr/>
          <p:nvPr/>
        </p:nvSpPr>
        <p:spPr>
          <a:xfrm>
            <a:off x="4358187" y="1181220"/>
            <a:ext cx="1501253" cy="892552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500" dirty="0">
                <a:latin typeface="Avenir Medium" panose="02000503020000020003" pitchFamily="2" charset="0"/>
              </a:rPr>
              <a:t>Fuentes de esclavización</a:t>
            </a: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49E83240-8079-5540-B57F-8429F458F3D0}"/>
              </a:ext>
            </a:extLst>
          </p:cNvPr>
          <p:cNvSpPr/>
          <p:nvPr/>
        </p:nvSpPr>
        <p:spPr>
          <a:xfrm>
            <a:off x="6493083" y="979226"/>
            <a:ext cx="4317241" cy="1296537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La guerra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Arreglo de pago por deudas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Protección contra los ataques enemigos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Castigo judicial por crimenes cometidos</a:t>
            </a:r>
          </a:p>
        </p:txBody>
      </p:sp>
      <p:sp>
        <p:nvSpPr>
          <p:cNvPr id="25" name="Abrir llave 24">
            <a:extLst>
              <a:ext uri="{FF2B5EF4-FFF2-40B4-BE49-F238E27FC236}">
                <a16:creationId xmlns:a16="http://schemas.microsoft.com/office/drawing/2014/main" id="{D77FE4F0-7A73-704B-81DC-FE067F391EA9}"/>
              </a:ext>
            </a:extLst>
          </p:cNvPr>
          <p:cNvSpPr/>
          <p:nvPr/>
        </p:nvSpPr>
        <p:spPr>
          <a:xfrm>
            <a:off x="6016389" y="870044"/>
            <a:ext cx="627797" cy="1514902"/>
          </a:xfrm>
          <a:prstGeom prst="leftBrace">
            <a:avLst/>
          </a:prstGeom>
          <a:ln w="28575">
            <a:solidFill>
              <a:srgbClr val="35030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6" name="Flecha derecha 25">
            <a:extLst>
              <a:ext uri="{FF2B5EF4-FFF2-40B4-BE49-F238E27FC236}">
                <a16:creationId xmlns:a16="http://schemas.microsoft.com/office/drawing/2014/main" id="{625BF8C3-F74F-214D-986A-F93268C204BE}"/>
              </a:ext>
            </a:extLst>
          </p:cNvPr>
          <p:cNvSpPr/>
          <p:nvPr/>
        </p:nvSpPr>
        <p:spPr>
          <a:xfrm>
            <a:off x="3710242" y="1487604"/>
            <a:ext cx="477672" cy="279779"/>
          </a:xfrm>
          <a:prstGeom prst="rightArrow">
            <a:avLst/>
          </a:prstGeom>
          <a:solidFill>
            <a:srgbClr val="350303"/>
          </a:solidFill>
          <a:ln>
            <a:solidFill>
              <a:srgbClr val="350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27B1C819-9DEF-9846-9A75-116131FFBCC9}"/>
              </a:ext>
            </a:extLst>
          </p:cNvPr>
          <p:cNvSpPr/>
          <p:nvPr/>
        </p:nvSpPr>
        <p:spPr>
          <a:xfrm>
            <a:off x="2092657" y="2836006"/>
            <a:ext cx="1460311" cy="892552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500" dirty="0">
                <a:latin typeface="Avenir Medium" panose="02000503020000020003" pitchFamily="2" charset="0"/>
              </a:rPr>
              <a:t>Diferencias significativas en sistema</a:t>
            </a:r>
          </a:p>
        </p:txBody>
      </p:sp>
      <p:sp>
        <p:nvSpPr>
          <p:cNvPr id="28" name="Flecha derecha 27">
            <a:extLst>
              <a:ext uri="{FF2B5EF4-FFF2-40B4-BE49-F238E27FC236}">
                <a16:creationId xmlns:a16="http://schemas.microsoft.com/office/drawing/2014/main" id="{3E96E1E3-1C89-1E4F-9C07-B65BCFDF76F7}"/>
              </a:ext>
            </a:extLst>
          </p:cNvPr>
          <p:cNvSpPr/>
          <p:nvPr/>
        </p:nvSpPr>
        <p:spPr>
          <a:xfrm rot="5400000">
            <a:off x="2583975" y="2320120"/>
            <a:ext cx="477672" cy="279779"/>
          </a:xfrm>
          <a:prstGeom prst="rightArrow">
            <a:avLst/>
          </a:prstGeom>
          <a:solidFill>
            <a:srgbClr val="350303"/>
          </a:solidFill>
          <a:ln>
            <a:solidFill>
              <a:srgbClr val="350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9" name="Flecha derecha 28">
            <a:extLst>
              <a:ext uri="{FF2B5EF4-FFF2-40B4-BE49-F238E27FC236}">
                <a16:creationId xmlns:a16="http://schemas.microsoft.com/office/drawing/2014/main" id="{93DBC3C2-5947-4A4A-AFCE-C3FB3969FAB1}"/>
              </a:ext>
            </a:extLst>
          </p:cNvPr>
          <p:cNvSpPr/>
          <p:nvPr/>
        </p:nvSpPr>
        <p:spPr>
          <a:xfrm>
            <a:off x="3716741" y="3149224"/>
            <a:ext cx="477672" cy="279779"/>
          </a:xfrm>
          <a:prstGeom prst="rightArrow">
            <a:avLst/>
          </a:prstGeom>
          <a:solidFill>
            <a:srgbClr val="350303"/>
          </a:solidFill>
          <a:ln>
            <a:solidFill>
              <a:srgbClr val="350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38A14DE4-FD8D-C642-BB3C-B4FBE5BFA7B8}"/>
              </a:ext>
            </a:extLst>
          </p:cNvPr>
          <p:cNvSpPr/>
          <p:nvPr/>
        </p:nvSpPr>
        <p:spPr>
          <a:xfrm>
            <a:off x="4358186" y="2836006"/>
            <a:ext cx="1501253" cy="892552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500" dirty="0">
                <a:latin typeface="Avenir Medium" panose="02000503020000020003" pitchFamily="2" charset="0"/>
              </a:rPr>
              <a:t>Determinadas por</a:t>
            </a: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9490F464-4CD1-EE43-9C9F-4222934E2ADB}"/>
              </a:ext>
            </a:extLst>
          </p:cNvPr>
          <p:cNvSpPr/>
          <p:nvPr/>
        </p:nvSpPr>
        <p:spPr>
          <a:xfrm>
            <a:off x="6493084" y="2634014"/>
            <a:ext cx="4317241" cy="1296537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Escala de la sociedad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Estructura del Estado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La influencia islámica</a:t>
            </a:r>
          </a:p>
        </p:txBody>
      </p:sp>
      <p:sp>
        <p:nvSpPr>
          <p:cNvPr id="32" name="Abrir llave 31">
            <a:extLst>
              <a:ext uri="{FF2B5EF4-FFF2-40B4-BE49-F238E27FC236}">
                <a16:creationId xmlns:a16="http://schemas.microsoft.com/office/drawing/2014/main" id="{E8A92940-52ED-4541-998B-70E4C2103C24}"/>
              </a:ext>
            </a:extLst>
          </p:cNvPr>
          <p:cNvSpPr/>
          <p:nvPr/>
        </p:nvSpPr>
        <p:spPr>
          <a:xfrm>
            <a:off x="6016389" y="2524831"/>
            <a:ext cx="627797" cy="1514902"/>
          </a:xfrm>
          <a:prstGeom prst="leftBrace">
            <a:avLst/>
          </a:prstGeom>
          <a:ln w="28575">
            <a:solidFill>
              <a:srgbClr val="35030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33" name="Flecha derecha 32">
            <a:extLst>
              <a:ext uri="{FF2B5EF4-FFF2-40B4-BE49-F238E27FC236}">
                <a16:creationId xmlns:a16="http://schemas.microsoft.com/office/drawing/2014/main" id="{508C613B-1214-1646-A3AB-3BC94693A94C}"/>
              </a:ext>
            </a:extLst>
          </p:cNvPr>
          <p:cNvSpPr/>
          <p:nvPr/>
        </p:nvSpPr>
        <p:spPr>
          <a:xfrm rot="5400000">
            <a:off x="2583975" y="3964665"/>
            <a:ext cx="477672" cy="279779"/>
          </a:xfrm>
          <a:prstGeom prst="rightArrow">
            <a:avLst/>
          </a:prstGeom>
          <a:solidFill>
            <a:srgbClr val="350303"/>
          </a:solidFill>
          <a:ln>
            <a:solidFill>
              <a:srgbClr val="350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00033F5A-0A0F-B448-8C8D-6E50074E501E}"/>
              </a:ext>
            </a:extLst>
          </p:cNvPr>
          <p:cNvSpPr/>
          <p:nvPr/>
        </p:nvSpPr>
        <p:spPr>
          <a:xfrm>
            <a:off x="2092657" y="4564222"/>
            <a:ext cx="1460311" cy="892552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500" dirty="0">
                <a:latin typeface="Avenir Medium" panose="02000503020000020003" pitchFamily="2" charset="0"/>
              </a:rPr>
              <a:t>Funciones realizadas por gente en cativerio</a:t>
            </a: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9CB63DED-EB07-374C-BAAB-A0E90B4FC9F2}"/>
              </a:ext>
            </a:extLst>
          </p:cNvPr>
          <p:cNvSpPr/>
          <p:nvPr/>
        </p:nvSpPr>
        <p:spPr>
          <a:xfrm>
            <a:off x="3641678" y="4411646"/>
            <a:ext cx="627797" cy="1296537"/>
          </a:xfrm>
          <a:prstGeom prst="leftBrace">
            <a:avLst/>
          </a:prstGeom>
          <a:ln w="28575">
            <a:solidFill>
              <a:srgbClr val="35030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A758932C-4807-4648-BF06-6AE4FAF54E8E}"/>
              </a:ext>
            </a:extLst>
          </p:cNvPr>
          <p:cNvSpPr/>
          <p:nvPr/>
        </p:nvSpPr>
        <p:spPr>
          <a:xfrm>
            <a:off x="4075905" y="4592204"/>
            <a:ext cx="1783534" cy="384049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500" dirty="0">
                <a:latin typeface="Avenir Medium" panose="02000503020000020003" pitchFamily="2" charset="0"/>
              </a:rPr>
              <a:t>Esfera doméstica</a:t>
            </a:r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A8474DEA-1C78-934F-B47A-080B397BFBCE}"/>
              </a:ext>
            </a:extLst>
          </p:cNvPr>
          <p:cNvSpPr/>
          <p:nvPr/>
        </p:nvSpPr>
        <p:spPr>
          <a:xfrm>
            <a:off x="4075905" y="5178371"/>
            <a:ext cx="1783534" cy="384049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500" dirty="0">
                <a:latin typeface="Avenir Medium" panose="02000503020000020003" pitchFamily="2" charset="0"/>
              </a:rPr>
              <a:t>Funciones</a:t>
            </a:r>
          </a:p>
        </p:txBody>
      </p:sp>
      <p:sp>
        <p:nvSpPr>
          <p:cNvPr id="19" name="Abrir llave 18">
            <a:extLst>
              <a:ext uri="{FF2B5EF4-FFF2-40B4-BE49-F238E27FC236}">
                <a16:creationId xmlns:a16="http://schemas.microsoft.com/office/drawing/2014/main" id="{2CFB252C-1198-3548-8A5A-FB58B20A4CC2}"/>
              </a:ext>
            </a:extLst>
          </p:cNvPr>
          <p:cNvSpPr/>
          <p:nvPr/>
        </p:nvSpPr>
        <p:spPr>
          <a:xfrm>
            <a:off x="6016389" y="4840452"/>
            <a:ext cx="627797" cy="1059886"/>
          </a:xfrm>
          <a:prstGeom prst="leftBrace">
            <a:avLst/>
          </a:prstGeom>
          <a:ln w="28575">
            <a:solidFill>
              <a:srgbClr val="35030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C1F134F7-65BC-2642-8015-95E7A4C2CDBE}"/>
              </a:ext>
            </a:extLst>
          </p:cNvPr>
          <p:cNvSpPr/>
          <p:nvPr/>
        </p:nvSpPr>
        <p:spPr>
          <a:xfrm>
            <a:off x="6493083" y="4895175"/>
            <a:ext cx="2358309" cy="95533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Económicas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Políticas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Militares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Religiosas</a:t>
            </a:r>
          </a:p>
        </p:txBody>
      </p:sp>
    </p:spTree>
    <p:extLst>
      <p:ext uri="{BB962C8B-B14F-4D97-AF65-F5344CB8AC3E}">
        <p14:creationId xmlns:p14="http://schemas.microsoft.com/office/powerpoint/2010/main" val="3332436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E68E68A-8C94-1749-AA54-616890EE9898}"/>
              </a:ext>
            </a:extLst>
          </p:cNvPr>
          <p:cNvSpPr txBox="1">
            <a:spLocks/>
          </p:cNvSpPr>
          <p:nvPr/>
        </p:nvSpPr>
        <p:spPr>
          <a:xfrm>
            <a:off x="2211832" y="68213"/>
            <a:ext cx="7768336" cy="1569660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6115" algn="ctr">
              <a:lnSpc>
                <a:spcPct val="100000"/>
              </a:lnSpc>
            </a:pPr>
            <a:r>
              <a:rPr lang="es-PA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Migración forzada entre África y</a:t>
            </a:r>
            <a:r>
              <a:rPr lang="es-PA" b="1" i="1" spc="-75" dirty="0">
                <a:solidFill>
                  <a:srgbClr val="350303"/>
                </a:solidFill>
                <a:latin typeface="Avenir Black Oblique" panose="02000503020000020003" pitchFamily="2" charset="0"/>
              </a:rPr>
              <a:t> </a:t>
            </a:r>
            <a:r>
              <a:rPr lang="es-PA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América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8725DE07-E16F-6A44-A07A-462CAABAD955}"/>
              </a:ext>
            </a:extLst>
          </p:cNvPr>
          <p:cNvSpPr/>
          <p:nvPr/>
        </p:nvSpPr>
        <p:spPr>
          <a:xfrm>
            <a:off x="5199413" y="1773177"/>
            <a:ext cx="1793174" cy="42210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Sistema atroz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68894A03-A7E7-4642-92D2-18C6601B431E}"/>
              </a:ext>
            </a:extLst>
          </p:cNvPr>
          <p:cNvSpPr/>
          <p:nvPr/>
        </p:nvSpPr>
        <p:spPr>
          <a:xfrm>
            <a:off x="5199413" y="2590036"/>
            <a:ext cx="1793174" cy="42210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Entran en juego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0BF9DFDD-C597-4E4D-8A60-42E49E872A53}"/>
              </a:ext>
            </a:extLst>
          </p:cNvPr>
          <p:cNvSpPr/>
          <p:nvPr/>
        </p:nvSpPr>
        <p:spPr>
          <a:xfrm>
            <a:off x="3406239" y="3724403"/>
            <a:ext cx="1793174" cy="12116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La dimensión racial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979919D6-D2FF-3D42-BC8A-C7604CBAB3EB}"/>
              </a:ext>
            </a:extLst>
          </p:cNvPr>
          <p:cNvSpPr/>
          <p:nvPr/>
        </p:nvSpPr>
        <p:spPr>
          <a:xfrm>
            <a:off x="3406239" y="5253528"/>
            <a:ext cx="1793174" cy="12116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Racismo inherente a la esclavitud trasatlantica 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92F2E67F-A364-3949-B8A1-20BC69C8E9AE}"/>
              </a:ext>
            </a:extLst>
          </p:cNvPr>
          <p:cNvSpPr/>
          <p:nvPr/>
        </p:nvSpPr>
        <p:spPr>
          <a:xfrm>
            <a:off x="6992587" y="3724403"/>
            <a:ext cx="1793174" cy="12116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La racioinalidad economica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B4B92218-927D-1D47-9CF5-ABBAF1D4391A}"/>
              </a:ext>
            </a:extLst>
          </p:cNvPr>
          <p:cNvSpPr/>
          <p:nvPr/>
        </p:nvSpPr>
        <p:spPr>
          <a:xfrm>
            <a:off x="6992587" y="5253528"/>
            <a:ext cx="1793174" cy="12116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Precio determinado por oferta y demanda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F0A8E93C-DEA5-3743-9FE7-D7964459F26E}"/>
              </a:ext>
            </a:extLst>
          </p:cNvPr>
          <p:cNvCxnSpPr>
            <a:stCxn id="9" idx="2"/>
            <a:endCxn id="10" idx="0"/>
          </p:cNvCxnSpPr>
          <p:nvPr/>
        </p:nvCxnSpPr>
        <p:spPr>
          <a:xfrm>
            <a:off x="6096000" y="2195278"/>
            <a:ext cx="0" cy="394758"/>
          </a:xfrm>
          <a:prstGeom prst="straightConnector1">
            <a:avLst/>
          </a:prstGeom>
          <a:ln w="28575">
            <a:solidFill>
              <a:srgbClr val="35030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313ED4BB-9AD8-3843-A77E-C78D34AA405E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 flipH="1">
            <a:off x="4302826" y="3012137"/>
            <a:ext cx="1793174" cy="712266"/>
          </a:xfrm>
          <a:prstGeom prst="straightConnector1">
            <a:avLst/>
          </a:prstGeom>
          <a:ln w="28575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74B58DBA-DB7A-EA41-8E08-D0ED275C8036}"/>
              </a:ext>
            </a:extLst>
          </p:cNvPr>
          <p:cNvCxnSpPr>
            <a:stCxn id="10" idx="2"/>
            <a:endCxn id="13" idx="0"/>
          </p:cNvCxnSpPr>
          <p:nvPr/>
        </p:nvCxnSpPr>
        <p:spPr>
          <a:xfrm>
            <a:off x="6096000" y="3012137"/>
            <a:ext cx="1793174" cy="712266"/>
          </a:xfrm>
          <a:prstGeom prst="straightConnector1">
            <a:avLst/>
          </a:prstGeom>
          <a:ln w="28575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CE807C93-BB3D-D04A-87B6-9005A8E84183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4302826" y="4936023"/>
            <a:ext cx="0" cy="317505"/>
          </a:xfrm>
          <a:prstGeom prst="straightConnector1">
            <a:avLst/>
          </a:prstGeom>
          <a:ln w="28575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A23A151C-0967-3D4D-A001-70A8BACA2D29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>
            <a:off x="7889174" y="4936023"/>
            <a:ext cx="0" cy="317505"/>
          </a:xfrm>
          <a:prstGeom prst="straightConnector1">
            <a:avLst/>
          </a:prstGeom>
          <a:ln w="28575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720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4067A62-7226-0547-B8B8-488438F15DFE}"/>
              </a:ext>
            </a:extLst>
          </p:cNvPr>
          <p:cNvSpPr txBox="1">
            <a:spLocks/>
          </p:cNvSpPr>
          <p:nvPr/>
        </p:nvSpPr>
        <p:spPr>
          <a:xfrm>
            <a:off x="2306051" y="209472"/>
            <a:ext cx="7768336" cy="1569660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6115" algn="ctr">
              <a:lnSpc>
                <a:spcPct val="100000"/>
              </a:lnSpc>
            </a:pPr>
            <a:r>
              <a:rPr lang="es-PA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Migración forzada entre África y</a:t>
            </a:r>
            <a:r>
              <a:rPr lang="es-PA" b="1" i="1" spc="-75" dirty="0">
                <a:solidFill>
                  <a:srgbClr val="350303"/>
                </a:solidFill>
                <a:latin typeface="Avenir Black Oblique" panose="02000503020000020003" pitchFamily="2" charset="0"/>
              </a:rPr>
              <a:t> </a:t>
            </a:r>
            <a:r>
              <a:rPr lang="es-PA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América</a:t>
            </a: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A17546B4-1986-3F45-962C-F659E3A37E93}"/>
              </a:ext>
            </a:extLst>
          </p:cNvPr>
          <p:cNvSpPr/>
          <p:nvPr/>
        </p:nvSpPr>
        <p:spPr>
          <a:xfrm>
            <a:off x="4080368" y="2093813"/>
            <a:ext cx="4722876" cy="4057650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E109DD25-893F-D940-A6D3-779DF3903385}"/>
              </a:ext>
            </a:extLst>
          </p:cNvPr>
          <p:cNvSpPr/>
          <p:nvPr/>
        </p:nvSpPr>
        <p:spPr>
          <a:xfrm>
            <a:off x="1735699" y="2093813"/>
            <a:ext cx="1793174" cy="12116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Surge de necesidad de maximizar beneficios.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11152AC2-420A-AB4C-919A-CF6DC774DA19}"/>
              </a:ext>
            </a:extLst>
          </p:cNvPr>
          <p:cNvSpPr/>
          <p:nvPr/>
        </p:nvSpPr>
        <p:spPr>
          <a:xfrm>
            <a:off x="1369466" y="3620114"/>
            <a:ext cx="2525639" cy="156965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Responsable de las impresionante emigracion forzada de la historia de la humanidad.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2438CC00-3C81-1347-95A6-F23A1436C0F2}"/>
              </a:ext>
            </a:extLst>
          </p:cNvPr>
          <p:cNvSpPr/>
          <p:nvPr/>
        </p:nvSpPr>
        <p:spPr>
          <a:xfrm>
            <a:off x="9354739" y="2217380"/>
            <a:ext cx="1793174" cy="121162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Prió al continente africano de desarrollo.</a:t>
            </a:r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08498650-74ED-D148-8C88-16D4B2AD0E34}"/>
              </a:ext>
            </a:extLst>
          </p:cNvPr>
          <p:cNvSpPr txBox="1"/>
          <p:nvPr/>
        </p:nvSpPr>
        <p:spPr>
          <a:xfrm>
            <a:off x="4080368" y="5987633"/>
            <a:ext cx="18161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s-PA" sz="1000" dirty="0">
                <a:latin typeface="Arial"/>
                <a:cs typeface="Arial"/>
              </a:rPr>
              <a:t>(2)</a:t>
            </a:r>
            <a:endParaRPr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6243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33357DA-BF8B-6D4A-8376-D14014CA2BBD}"/>
              </a:ext>
            </a:extLst>
          </p:cNvPr>
          <p:cNvSpPr txBox="1">
            <a:spLocks/>
          </p:cNvSpPr>
          <p:nvPr/>
        </p:nvSpPr>
        <p:spPr>
          <a:xfrm>
            <a:off x="774917" y="0"/>
            <a:ext cx="7768336" cy="1569660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6115" algn="ctr">
              <a:lnSpc>
                <a:spcPct val="100000"/>
              </a:lnSpc>
            </a:pPr>
            <a:r>
              <a:rPr lang="es-PA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Movimientos contra la Esclavitud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1F0C8E60-FE30-2347-870E-A12C8E0C4E1E}"/>
              </a:ext>
            </a:extLst>
          </p:cNvPr>
          <p:cNvSpPr/>
          <p:nvPr/>
        </p:nvSpPr>
        <p:spPr>
          <a:xfrm>
            <a:off x="2591043" y="2030302"/>
            <a:ext cx="2139539" cy="115698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Primeras referencias de cimarronaje en Caribe, en 1503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95B9A1DC-5CBB-5D46-911B-C89DE8595058}"/>
              </a:ext>
            </a:extLst>
          </p:cNvPr>
          <p:cNvSpPr/>
          <p:nvPr/>
        </p:nvSpPr>
        <p:spPr>
          <a:xfrm>
            <a:off x="247401" y="4697545"/>
            <a:ext cx="2483924" cy="115698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Levantamiento de indígenas y africanos en Centroamerica (1520 – 40)</a:t>
            </a: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39F61155-188A-8A48-A704-392DF7B9BFA1}"/>
              </a:ext>
            </a:extLst>
          </p:cNvPr>
          <p:cNvSpPr/>
          <p:nvPr/>
        </p:nvSpPr>
        <p:spPr>
          <a:xfrm>
            <a:off x="3044407" y="3990164"/>
            <a:ext cx="3229355" cy="2571750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447DA8D5-6BE0-DC46-B66A-6329827616D1}"/>
              </a:ext>
            </a:extLst>
          </p:cNvPr>
          <p:cNvSpPr/>
          <p:nvPr/>
        </p:nvSpPr>
        <p:spPr>
          <a:xfrm>
            <a:off x="3968269" y="5229079"/>
            <a:ext cx="490855" cy="700405"/>
          </a:xfrm>
          <a:custGeom>
            <a:avLst/>
            <a:gdLst/>
            <a:ahLst/>
            <a:cxnLst/>
            <a:rect l="l" t="t" r="r" b="b"/>
            <a:pathLst>
              <a:path w="490854" h="700404">
                <a:moveTo>
                  <a:pt x="215229" y="231288"/>
                </a:moveTo>
                <a:lnTo>
                  <a:pt x="215229" y="122681"/>
                </a:lnTo>
                <a:lnTo>
                  <a:pt x="180927" y="90225"/>
                </a:lnTo>
                <a:lnTo>
                  <a:pt x="146554" y="60769"/>
                </a:lnTo>
                <a:lnTo>
                  <a:pt x="112037" y="31599"/>
                </a:lnTo>
                <a:lnTo>
                  <a:pt x="77307" y="0"/>
                </a:lnTo>
                <a:lnTo>
                  <a:pt x="57257" y="1833"/>
                </a:lnTo>
                <a:lnTo>
                  <a:pt x="36349" y="2095"/>
                </a:lnTo>
                <a:lnTo>
                  <a:pt x="16871" y="4929"/>
                </a:lnTo>
                <a:lnTo>
                  <a:pt x="1107" y="14477"/>
                </a:lnTo>
                <a:lnTo>
                  <a:pt x="0" y="22907"/>
                </a:lnTo>
                <a:lnTo>
                  <a:pt x="8822" y="31051"/>
                </a:lnTo>
                <a:lnTo>
                  <a:pt x="21788" y="38909"/>
                </a:lnTo>
                <a:lnTo>
                  <a:pt x="33111" y="46481"/>
                </a:lnTo>
                <a:lnTo>
                  <a:pt x="44088" y="54340"/>
                </a:lnTo>
                <a:lnTo>
                  <a:pt x="55209" y="61912"/>
                </a:lnTo>
                <a:lnTo>
                  <a:pt x="66329" y="69199"/>
                </a:lnTo>
                <a:lnTo>
                  <a:pt x="77307" y="76199"/>
                </a:lnTo>
                <a:lnTo>
                  <a:pt x="80129" y="88606"/>
                </a:lnTo>
                <a:lnTo>
                  <a:pt x="118324" y="142696"/>
                </a:lnTo>
                <a:lnTo>
                  <a:pt x="174640" y="177010"/>
                </a:lnTo>
                <a:lnTo>
                  <a:pt x="185511" y="182879"/>
                </a:lnTo>
                <a:lnTo>
                  <a:pt x="215229" y="231288"/>
                </a:lnTo>
                <a:close/>
              </a:path>
              <a:path w="490854" h="700404">
                <a:moveTo>
                  <a:pt x="490311" y="563879"/>
                </a:moveTo>
                <a:lnTo>
                  <a:pt x="482095" y="540900"/>
                </a:lnTo>
                <a:lnTo>
                  <a:pt x="466522" y="494657"/>
                </a:lnTo>
                <a:lnTo>
                  <a:pt x="458307" y="471677"/>
                </a:lnTo>
                <a:lnTo>
                  <a:pt x="440602" y="439150"/>
                </a:lnTo>
                <a:lnTo>
                  <a:pt x="415540" y="410336"/>
                </a:lnTo>
                <a:lnTo>
                  <a:pt x="389191" y="382095"/>
                </a:lnTo>
                <a:lnTo>
                  <a:pt x="367629" y="351281"/>
                </a:lnTo>
                <a:lnTo>
                  <a:pt x="352198" y="317301"/>
                </a:lnTo>
                <a:lnTo>
                  <a:pt x="337911" y="281177"/>
                </a:lnTo>
                <a:lnTo>
                  <a:pt x="323052" y="245625"/>
                </a:lnTo>
                <a:lnTo>
                  <a:pt x="298165" y="202018"/>
                </a:lnTo>
                <a:lnTo>
                  <a:pt x="253902" y="143120"/>
                </a:lnTo>
                <a:lnTo>
                  <a:pt x="229165" y="112864"/>
                </a:lnTo>
                <a:lnTo>
                  <a:pt x="210546" y="93606"/>
                </a:lnTo>
                <a:lnTo>
                  <a:pt x="203937" y="93994"/>
                </a:lnTo>
                <a:lnTo>
                  <a:pt x="215229" y="122681"/>
                </a:lnTo>
                <a:lnTo>
                  <a:pt x="215229" y="231288"/>
                </a:lnTo>
                <a:lnTo>
                  <a:pt x="215838" y="232281"/>
                </a:lnTo>
                <a:lnTo>
                  <a:pt x="230804" y="258055"/>
                </a:lnTo>
                <a:lnTo>
                  <a:pt x="241198" y="271320"/>
                </a:lnTo>
                <a:lnTo>
                  <a:pt x="257809" y="283195"/>
                </a:lnTo>
                <a:lnTo>
                  <a:pt x="291429" y="304799"/>
                </a:lnTo>
                <a:lnTo>
                  <a:pt x="313705" y="342114"/>
                </a:lnTo>
                <a:lnTo>
                  <a:pt x="329624" y="377570"/>
                </a:lnTo>
                <a:lnTo>
                  <a:pt x="341685" y="414742"/>
                </a:lnTo>
                <a:lnTo>
                  <a:pt x="352389" y="457199"/>
                </a:lnTo>
                <a:lnTo>
                  <a:pt x="352389" y="594143"/>
                </a:lnTo>
                <a:lnTo>
                  <a:pt x="382107" y="609599"/>
                </a:lnTo>
                <a:lnTo>
                  <a:pt x="410051" y="639841"/>
                </a:lnTo>
                <a:lnTo>
                  <a:pt x="429637" y="664082"/>
                </a:lnTo>
                <a:lnTo>
                  <a:pt x="452508" y="683752"/>
                </a:lnTo>
                <a:lnTo>
                  <a:pt x="464022" y="688785"/>
                </a:lnTo>
                <a:lnTo>
                  <a:pt x="464022" y="625220"/>
                </a:lnTo>
                <a:lnTo>
                  <a:pt x="465665" y="596550"/>
                </a:lnTo>
                <a:lnTo>
                  <a:pt x="490311" y="563879"/>
                </a:lnTo>
                <a:close/>
              </a:path>
              <a:path w="490854" h="700404">
                <a:moveTo>
                  <a:pt x="352389" y="594143"/>
                </a:moveTo>
                <a:lnTo>
                  <a:pt x="352389" y="457199"/>
                </a:lnTo>
                <a:lnTo>
                  <a:pt x="336972" y="498433"/>
                </a:lnTo>
                <a:lnTo>
                  <a:pt x="324884" y="533229"/>
                </a:lnTo>
                <a:lnTo>
                  <a:pt x="323475" y="562648"/>
                </a:lnTo>
                <a:lnTo>
                  <a:pt x="340099" y="587751"/>
                </a:lnTo>
                <a:lnTo>
                  <a:pt x="352389" y="594143"/>
                </a:lnTo>
                <a:close/>
              </a:path>
              <a:path w="490854" h="700404">
                <a:moveTo>
                  <a:pt x="490311" y="700277"/>
                </a:moveTo>
                <a:lnTo>
                  <a:pt x="475523" y="657320"/>
                </a:lnTo>
                <a:lnTo>
                  <a:pt x="464022" y="625220"/>
                </a:lnTo>
                <a:lnTo>
                  <a:pt x="464022" y="688785"/>
                </a:lnTo>
                <a:lnTo>
                  <a:pt x="490311" y="700277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87430AA9-47F8-4A4B-84C7-B700E1D0B130}"/>
              </a:ext>
            </a:extLst>
          </p:cNvPr>
          <p:cNvSpPr/>
          <p:nvPr/>
        </p:nvSpPr>
        <p:spPr>
          <a:xfrm>
            <a:off x="6936140" y="3921328"/>
            <a:ext cx="2590800" cy="4547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solidFill>
                  <a:srgbClr val="350303"/>
                </a:solidFill>
              </a:rPr>
              <a:t>Cakchiquell - Guatemala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3250F112-0408-CF4B-BEB4-F37029666E4C}"/>
              </a:ext>
            </a:extLst>
          </p:cNvPr>
          <p:cNvSpPr/>
          <p:nvPr/>
        </p:nvSpPr>
        <p:spPr>
          <a:xfrm>
            <a:off x="6936140" y="4534786"/>
            <a:ext cx="2590800" cy="4547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solidFill>
                  <a:srgbClr val="350303"/>
                </a:solidFill>
              </a:rPr>
              <a:t>Honduras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3207626E-1E93-5445-89F3-A9F675372A31}"/>
              </a:ext>
            </a:extLst>
          </p:cNvPr>
          <p:cNvSpPr/>
          <p:nvPr/>
        </p:nvSpPr>
        <p:spPr>
          <a:xfrm>
            <a:off x="6936140" y="5148244"/>
            <a:ext cx="2590800" cy="4547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solidFill>
                  <a:srgbClr val="350303"/>
                </a:solidFill>
              </a:rPr>
              <a:t>San Miguel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DEDEAF3A-E7AE-E44C-9CD9-2264D279F899}"/>
              </a:ext>
            </a:extLst>
          </p:cNvPr>
          <p:cNvSpPr/>
          <p:nvPr/>
        </p:nvSpPr>
        <p:spPr>
          <a:xfrm>
            <a:off x="6912990" y="5784850"/>
            <a:ext cx="2590800" cy="6856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solidFill>
                  <a:srgbClr val="350303"/>
                </a:solidFill>
              </a:rPr>
              <a:t>Pacífico nicaragúense y Nicoya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3B502E32-9B06-B545-8A59-6F86F772F11D}"/>
              </a:ext>
            </a:extLst>
          </p:cNvPr>
          <p:cNvSpPr/>
          <p:nvPr/>
        </p:nvSpPr>
        <p:spPr>
          <a:xfrm>
            <a:off x="5574918" y="1896521"/>
            <a:ext cx="2722444" cy="1514902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La Española 1522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Puerto Rico 1527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Santa Marta 1529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Nueva España 1537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Cartagena 1545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Santo Domingo 1548</a:t>
            </a: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2EB40DD3-79EA-AA4E-8ECE-2882D8024BC2}"/>
              </a:ext>
            </a:extLst>
          </p:cNvPr>
          <p:cNvSpPr/>
          <p:nvPr/>
        </p:nvSpPr>
        <p:spPr>
          <a:xfrm>
            <a:off x="4838851" y="1914098"/>
            <a:ext cx="627797" cy="1514902"/>
          </a:xfrm>
          <a:prstGeom prst="leftBrace">
            <a:avLst/>
          </a:prstGeom>
          <a:ln w="28575">
            <a:solidFill>
              <a:srgbClr val="35030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CF74C37C-8C29-CB4C-AAB1-3FACC976A87E}"/>
              </a:ext>
            </a:extLst>
          </p:cNvPr>
          <p:cNvCxnSpPr>
            <a:stCxn id="11" idx="1"/>
          </p:cNvCxnSpPr>
          <p:nvPr/>
        </p:nvCxnSpPr>
        <p:spPr>
          <a:xfrm flipH="1">
            <a:off x="3298785" y="4148688"/>
            <a:ext cx="3637355" cy="548857"/>
          </a:xfrm>
          <a:prstGeom prst="straightConnector1">
            <a:avLst/>
          </a:prstGeom>
          <a:ln w="28575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FD8812BE-1969-174E-AAA8-06CCEAE60A5A}"/>
              </a:ext>
            </a:extLst>
          </p:cNvPr>
          <p:cNvCxnSpPr>
            <a:stCxn id="12" idx="1"/>
          </p:cNvCxnSpPr>
          <p:nvPr/>
        </p:nvCxnSpPr>
        <p:spPr>
          <a:xfrm flipH="1">
            <a:off x="3968269" y="4762146"/>
            <a:ext cx="2967871" cy="101562"/>
          </a:xfrm>
          <a:prstGeom prst="straightConnector1">
            <a:avLst/>
          </a:prstGeom>
          <a:ln w="28575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F72A1CF3-845F-9F4C-9A3D-E0F26EA6AC58}"/>
              </a:ext>
            </a:extLst>
          </p:cNvPr>
          <p:cNvCxnSpPr>
            <a:stCxn id="13" idx="1"/>
          </p:cNvCxnSpPr>
          <p:nvPr/>
        </p:nvCxnSpPr>
        <p:spPr>
          <a:xfrm flipH="1" flipV="1">
            <a:off x="3660812" y="5087355"/>
            <a:ext cx="3275328" cy="288249"/>
          </a:xfrm>
          <a:prstGeom prst="straightConnector1">
            <a:avLst/>
          </a:prstGeom>
          <a:ln w="28575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E1B9F655-32F7-6B42-BAE8-B5D3BB01EC7C}"/>
              </a:ext>
            </a:extLst>
          </p:cNvPr>
          <p:cNvCxnSpPr>
            <a:stCxn id="14" idx="1"/>
          </p:cNvCxnSpPr>
          <p:nvPr/>
        </p:nvCxnSpPr>
        <p:spPr>
          <a:xfrm flipH="1" flipV="1">
            <a:off x="4213696" y="5549783"/>
            <a:ext cx="2699294" cy="577913"/>
          </a:xfrm>
          <a:prstGeom prst="straightConnector1">
            <a:avLst/>
          </a:prstGeom>
          <a:ln w="28575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8">
            <a:extLst>
              <a:ext uri="{FF2B5EF4-FFF2-40B4-BE49-F238E27FC236}">
                <a16:creationId xmlns:a16="http://schemas.microsoft.com/office/drawing/2014/main" id="{3F74CF31-D92A-A241-A5E2-CD7DEBE90275}"/>
              </a:ext>
            </a:extLst>
          </p:cNvPr>
          <p:cNvSpPr txBox="1"/>
          <p:nvPr/>
        </p:nvSpPr>
        <p:spPr>
          <a:xfrm>
            <a:off x="2953602" y="6398084"/>
            <a:ext cx="18161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045765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1264C9FE-9008-DC4A-9C72-2775C557D2E8}"/>
              </a:ext>
            </a:extLst>
          </p:cNvPr>
          <p:cNvSpPr/>
          <p:nvPr/>
        </p:nvSpPr>
        <p:spPr>
          <a:xfrm>
            <a:off x="3333638" y="1879514"/>
            <a:ext cx="6782636" cy="3098972"/>
          </a:xfrm>
          <a:prstGeom prst="roundRect">
            <a:avLst/>
          </a:prstGeom>
          <a:blipFill>
            <a:blip r:embed="rId3" cstate="print"/>
            <a:stretch>
              <a:fillRect r="-398" b="-2988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74EBD80E-F081-E444-BA68-27C88C8AF804}"/>
              </a:ext>
            </a:extLst>
          </p:cNvPr>
          <p:cNvSpPr/>
          <p:nvPr/>
        </p:nvSpPr>
        <p:spPr>
          <a:xfrm>
            <a:off x="3333638" y="5102708"/>
            <a:ext cx="3368104" cy="1514902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Minas de Acla (1530) en la Costa Caribeña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Camino Real, en el Río Chagres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Nombre de Dios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500" dirty="0">
                <a:latin typeface="Avenir Medium" panose="02000503020000020003" pitchFamily="2" charset="0"/>
              </a:rPr>
              <a:t>Ciudad de Panamá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7E4318DB-EED1-BD43-9CE9-4711679B5E74}"/>
              </a:ext>
            </a:extLst>
          </p:cNvPr>
          <p:cNvSpPr/>
          <p:nvPr/>
        </p:nvSpPr>
        <p:spPr>
          <a:xfrm>
            <a:off x="7616271" y="5102708"/>
            <a:ext cx="2500003" cy="1514902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500" dirty="0">
                <a:latin typeface="Avenir Medium" panose="02000503020000020003" pitchFamily="2" charset="0"/>
              </a:rPr>
              <a:t>Palenques sobresalientes:</a:t>
            </a:r>
          </a:p>
          <a:p>
            <a:pPr algn="ctr"/>
            <a:endParaRPr lang="es-PA" sz="1500" dirty="0">
              <a:latin typeface="Avenir Medium" panose="02000503020000020003" pitchFamily="2" charset="0"/>
            </a:endParaRPr>
          </a:p>
          <a:p>
            <a:pPr algn="ctr"/>
            <a:r>
              <a:rPr lang="es-PA" sz="1500" dirty="0">
                <a:latin typeface="Avenir Medium" panose="02000503020000020003" pitchFamily="2" charset="0"/>
              </a:rPr>
              <a:t>Bayano, Portobelo y Cerro de Cabra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E14DF94-CDE6-1C44-988F-91779C324F9A}"/>
              </a:ext>
            </a:extLst>
          </p:cNvPr>
          <p:cNvSpPr txBox="1">
            <a:spLocks/>
          </p:cNvSpPr>
          <p:nvPr/>
        </p:nvSpPr>
        <p:spPr>
          <a:xfrm>
            <a:off x="2306051" y="209472"/>
            <a:ext cx="7768336" cy="1569660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6115" algn="ctr">
              <a:lnSpc>
                <a:spcPct val="100000"/>
              </a:lnSpc>
            </a:pPr>
            <a:r>
              <a:rPr lang="es-PA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Panamá Escenario de Protesta</a:t>
            </a:r>
          </a:p>
        </p:txBody>
      </p:sp>
      <p:sp>
        <p:nvSpPr>
          <p:cNvPr id="6" name="object 18">
            <a:extLst>
              <a:ext uri="{FF2B5EF4-FFF2-40B4-BE49-F238E27FC236}">
                <a16:creationId xmlns:a16="http://schemas.microsoft.com/office/drawing/2014/main" id="{0CD6DCFA-3ED5-4831-B3F1-C621D1C2E3C6}"/>
              </a:ext>
            </a:extLst>
          </p:cNvPr>
          <p:cNvSpPr txBox="1"/>
          <p:nvPr/>
        </p:nvSpPr>
        <p:spPr>
          <a:xfrm>
            <a:off x="10116274" y="4824598"/>
            <a:ext cx="18161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(</a:t>
            </a:r>
            <a:r>
              <a:rPr lang="es-MX" sz="1000" dirty="0">
                <a:latin typeface="Arial"/>
                <a:cs typeface="Arial"/>
              </a:rPr>
              <a:t>4</a:t>
            </a:r>
            <a:r>
              <a:rPr sz="1000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000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D2E3D732-0FF6-FC4E-A708-4A4FF7B08AE1}"/>
              </a:ext>
            </a:extLst>
          </p:cNvPr>
          <p:cNvSpPr/>
          <p:nvPr/>
        </p:nvSpPr>
        <p:spPr>
          <a:xfrm>
            <a:off x="6339254" y="-7724"/>
            <a:ext cx="5385900" cy="68648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3EC01638-5FCE-4042-8EC9-1F4276A94729}"/>
              </a:ext>
            </a:extLst>
          </p:cNvPr>
          <p:cNvSpPr/>
          <p:nvPr/>
        </p:nvSpPr>
        <p:spPr>
          <a:xfrm>
            <a:off x="10154254" y="4256860"/>
            <a:ext cx="767773" cy="704137"/>
          </a:xfrm>
          <a:custGeom>
            <a:avLst/>
            <a:gdLst/>
            <a:ahLst/>
            <a:cxnLst/>
            <a:rect l="l" t="t" r="r" b="b"/>
            <a:pathLst>
              <a:path w="589915" h="541020">
                <a:moveTo>
                  <a:pt x="269748" y="527720"/>
                </a:moveTo>
                <a:lnTo>
                  <a:pt x="269748" y="81533"/>
                </a:lnTo>
                <a:lnTo>
                  <a:pt x="224397" y="84046"/>
                </a:lnTo>
                <a:lnTo>
                  <a:pt x="178974" y="85629"/>
                </a:lnTo>
                <a:lnTo>
                  <a:pt x="133981" y="89356"/>
                </a:lnTo>
                <a:lnTo>
                  <a:pt x="89916" y="98297"/>
                </a:lnTo>
                <a:lnTo>
                  <a:pt x="55340" y="142493"/>
                </a:lnTo>
                <a:lnTo>
                  <a:pt x="35052" y="195833"/>
                </a:lnTo>
                <a:lnTo>
                  <a:pt x="0" y="294893"/>
                </a:lnTo>
                <a:lnTo>
                  <a:pt x="3961" y="350375"/>
                </a:lnTo>
                <a:lnTo>
                  <a:pt x="6039" y="398130"/>
                </a:lnTo>
                <a:lnTo>
                  <a:pt x="10953" y="439578"/>
                </a:lnTo>
                <a:lnTo>
                  <a:pt x="23424" y="476137"/>
                </a:lnTo>
                <a:lnTo>
                  <a:pt x="48171" y="509224"/>
                </a:lnTo>
                <a:lnTo>
                  <a:pt x="89916" y="540257"/>
                </a:lnTo>
                <a:lnTo>
                  <a:pt x="151525" y="540455"/>
                </a:lnTo>
                <a:lnTo>
                  <a:pt x="204692" y="538067"/>
                </a:lnTo>
                <a:lnTo>
                  <a:pt x="260208" y="530662"/>
                </a:lnTo>
                <a:lnTo>
                  <a:pt x="269748" y="527720"/>
                </a:lnTo>
                <a:close/>
              </a:path>
              <a:path w="589915" h="541020">
                <a:moveTo>
                  <a:pt x="97858" y="72803"/>
                </a:moveTo>
                <a:lnTo>
                  <a:pt x="29718" y="69341"/>
                </a:lnTo>
                <a:lnTo>
                  <a:pt x="35052" y="195833"/>
                </a:lnTo>
                <a:lnTo>
                  <a:pt x="43088" y="173521"/>
                </a:lnTo>
                <a:lnTo>
                  <a:pt x="48496" y="159825"/>
                </a:lnTo>
                <a:lnTo>
                  <a:pt x="70866" y="98297"/>
                </a:lnTo>
                <a:lnTo>
                  <a:pt x="96228" y="74456"/>
                </a:lnTo>
                <a:lnTo>
                  <a:pt x="97858" y="72803"/>
                </a:lnTo>
                <a:close/>
              </a:path>
              <a:path w="589915" h="541020">
                <a:moveTo>
                  <a:pt x="589861" y="229099"/>
                </a:moveTo>
                <a:lnTo>
                  <a:pt x="585971" y="187049"/>
                </a:lnTo>
                <a:lnTo>
                  <a:pt x="574548" y="131063"/>
                </a:lnTo>
                <a:lnTo>
                  <a:pt x="572250" y="118181"/>
                </a:lnTo>
                <a:lnTo>
                  <a:pt x="557784" y="81533"/>
                </a:lnTo>
                <a:lnTo>
                  <a:pt x="503682" y="29336"/>
                </a:lnTo>
                <a:lnTo>
                  <a:pt x="467868" y="0"/>
                </a:lnTo>
                <a:lnTo>
                  <a:pt x="398169" y="3213"/>
                </a:lnTo>
                <a:lnTo>
                  <a:pt x="340514" y="4848"/>
                </a:lnTo>
                <a:lnTo>
                  <a:pt x="293603" y="5327"/>
                </a:lnTo>
                <a:lnTo>
                  <a:pt x="256139" y="5072"/>
                </a:lnTo>
                <a:lnTo>
                  <a:pt x="204692" y="4051"/>
                </a:lnTo>
                <a:lnTo>
                  <a:pt x="187443" y="4117"/>
                </a:lnTo>
                <a:lnTo>
                  <a:pt x="149345" y="18159"/>
                </a:lnTo>
                <a:lnTo>
                  <a:pt x="129857" y="39338"/>
                </a:lnTo>
                <a:lnTo>
                  <a:pt x="115459" y="54944"/>
                </a:lnTo>
                <a:lnTo>
                  <a:pt x="97858" y="72803"/>
                </a:lnTo>
                <a:lnTo>
                  <a:pt x="269748" y="81533"/>
                </a:lnTo>
                <a:lnTo>
                  <a:pt x="269748" y="527720"/>
                </a:lnTo>
                <a:lnTo>
                  <a:pt x="308655" y="515722"/>
                </a:lnTo>
                <a:lnTo>
                  <a:pt x="340614" y="490727"/>
                </a:lnTo>
                <a:lnTo>
                  <a:pt x="350198" y="464546"/>
                </a:lnTo>
                <a:lnTo>
                  <a:pt x="353853" y="434435"/>
                </a:lnTo>
                <a:lnTo>
                  <a:pt x="360223" y="407896"/>
                </a:lnTo>
                <a:lnTo>
                  <a:pt x="377952" y="392429"/>
                </a:lnTo>
                <a:lnTo>
                  <a:pt x="404800" y="384202"/>
                </a:lnTo>
                <a:lnTo>
                  <a:pt x="431577" y="375761"/>
                </a:lnTo>
                <a:lnTo>
                  <a:pt x="458212" y="367462"/>
                </a:lnTo>
                <a:lnTo>
                  <a:pt x="484632" y="359663"/>
                </a:lnTo>
                <a:lnTo>
                  <a:pt x="539496" y="344423"/>
                </a:lnTo>
                <a:lnTo>
                  <a:pt x="568305" y="300508"/>
                </a:lnTo>
                <a:lnTo>
                  <a:pt x="584533" y="264493"/>
                </a:lnTo>
                <a:lnTo>
                  <a:pt x="589861" y="229099"/>
                </a:lnTo>
                <a:close/>
              </a:path>
            </a:pathLst>
          </a:custGeom>
          <a:solidFill>
            <a:srgbClr val="4160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0947E51F-E9D9-F343-A600-1FA6C7916DAE}"/>
              </a:ext>
            </a:extLst>
          </p:cNvPr>
          <p:cNvSpPr/>
          <p:nvPr/>
        </p:nvSpPr>
        <p:spPr>
          <a:xfrm>
            <a:off x="8810590" y="3629784"/>
            <a:ext cx="1019672" cy="1331213"/>
          </a:xfrm>
          <a:custGeom>
            <a:avLst/>
            <a:gdLst/>
            <a:ahLst/>
            <a:cxnLst/>
            <a:rect l="l" t="t" r="r" b="b"/>
            <a:pathLst>
              <a:path w="700404" h="914400">
                <a:moveTo>
                  <a:pt x="699991" y="411480"/>
                </a:moveTo>
                <a:lnTo>
                  <a:pt x="693709" y="320305"/>
                </a:lnTo>
                <a:lnTo>
                  <a:pt x="689267" y="275279"/>
                </a:lnTo>
                <a:lnTo>
                  <a:pt x="681908" y="231965"/>
                </a:lnTo>
                <a:lnTo>
                  <a:pt x="670096" y="191367"/>
                </a:lnTo>
                <a:lnTo>
                  <a:pt x="652295" y="154488"/>
                </a:lnTo>
                <a:lnTo>
                  <a:pt x="626969" y="122331"/>
                </a:lnTo>
                <a:lnTo>
                  <a:pt x="592579" y="95901"/>
                </a:lnTo>
                <a:lnTo>
                  <a:pt x="547591" y="76200"/>
                </a:lnTo>
                <a:lnTo>
                  <a:pt x="540900" y="63912"/>
                </a:lnTo>
                <a:lnTo>
                  <a:pt x="517111" y="30480"/>
                </a:lnTo>
                <a:lnTo>
                  <a:pt x="462152" y="8667"/>
                </a:lnTo>
                <a:lnTo>
                  <a:pt x="427195" y="0"/>
                </a:lnTo>
                <a:lnTo>
                  <a:pt x="374359" y="3316"/>
                </a:lnTo>
                <a:lnTo>
                  <a:pt x="324805" y="5700"/>
                </a:lnTo>
                <a:lnTo>
                  <a:pt x="277367" y="8382"/>
                </a:lnTo>
                <a:lnTo>
                  <a:pt x="230881" y="12587"/>
                </a:lnTo>
                <a:lnTo>
                  <a:pt x="184184" y="19543"/>
                </a:lnTo>
                <a:lnTo>
                  <a:pt x="136111" y="30480"/>
                </a:lnTo>
                <a:lnTo>
                  <a:pt x="80009" y="48577"/>
                </a:lnTo>
                <a:lnTo>
                  <a:pt x="26663" y="106289"/>
                </a:lnTo>
                <a:lnTo>
                  <a:pt x="8449" y="143426"/>
                </a:lnTo>
                <a:lnTo>
                  <a:pt x="0" y="177710"/>
                </a:lnTo>
                <a:lnTo>
                  <a:pt x="9765" y="214481"/>
                </a:lnTo>
                <a:lnTo>
                  <a:pt x="46195" y="259080"/>
                </a:lnTo>
                <a:lnTo>
                  <a:pt x="58887" y="308252"/>
                </a:lnTo>
                <a:lnTo>
                  <a:pt x="77699" y="408027"/>
                </a:lnTo>
                <a:lnTo>
                  <a:pt x="90391" y="457200"/>
                </a:lnTo>
                <a:lnTo>
                  <a:pt x="90391" y="640083"/>
                </a:lnTo>
                <a:lnTo>
                  <a:pt x="96844" y="640437"/>
                </a:lnTo>
                <a:lnTo>
                  <a:pt x="122395" y="640080"/>
                </a:lnTo>
                <a:lnTo>
                  <a:pt x="122395" y="879797"/>
                </a:lnTo>
                <a:lnTo>
                  <a:pt x="174571" y="896240"/>
                </a:lnTo>
                <a:lnTo>
                  <a:pt x="229752" y="905402"/>
                </a:lnTo>
                <a:lnTo>
                  <a:pt x="284347" y="910394"/>
                </a:lnTo>
                <a:lnTo>
                  <a:pt x="334993" y="914400"/>
                </a:lnTo>
                <a:lnTo>
                  <a:pt x="401160" y="910657"/>
                </a:lnTo>
                <a:lnTo>
                  <a:pt x="452150" y="909094"/>
                </a:lnTo>
                <a:lnTo>
                  <a:pt x="490155" y="908780"/>
                </a:lnTo>
                <a:lnTo>
                  <a:pt x="517365" y="908783"/>
                </a:lnTo>
                <a:lnTo>
                  <a:pt x="535970" y="908173"/>
                </a:lnTo>
                <a:lnTo>
                  <a:pt x="568165" y="880967"/>
                </a:lnTo>
                <a:lnTo>
                  <a:pt x="576610" y="863317"/>
                </a:lnTo>
                <a:lnTo>
                  <a:pt x="589596" y="839466"/>
                </a:lnTo>
                <a:lnTo>
                  <a:pt x="609313" y="808482"/>
                </a:lnTo>
                <a:lnTo>
                  <a:pt x="615123" y="701135"/>
                </a:lnTo>
                <a:lnTo>
                  <a:pt x="618636" y="647640"/>
                </a:lnTo>
                <a:lnTo>
                  <a:pt x="623791" y="594360"/>
                </a:lnTo>
                <a:lnTo>
                  <a:pt x="635161" y="554426"/>
                </a:lnTo>
                <a:lnTo>
                  <a:pt x="657033" y="506349"/>
                </a:lnTo>
                <a:lnTo>
                  <a:pt x="681334" y="456557"/>
                </a:lnTo>
                <a:lnTo>
                  <a:pt x="699991" y="411480"/>
                </a:lnTo>
                <a:close/>
              </a:path>
              <a:path w="700404" h="914400">
                <a:moveTo>
                  <a:pt x="69155" y="638972"/>
                </a:moveTo>
                <a:lnTo>
                  <a:pt x="45457" y="642008"/>
                </a:lnTo>
                <a:lnTo>
                  <a:pt x="30193" y="656082"/>
                </a:lnTo>
                <a:lnTo>
                  <a:pt x="24585" y="693979"/>
                </a:lnTo>
                <a:lnTo>
                  <a:pt x="29907" y="751236"/>
                </a:lnTo>
                <a:lnTo>
                  <a:pt x="46802" y="810065"/>
                </a:lnTo>
                <a:lnTo>
                  <a:pt x="62388" y="832880"/>
                </a:lnTo>
                <a:lnTo>
                  <a:pt x="62388" y="687681"/>
                </a:lnTo>
                <a:lnTo>
                  <a:pt x="64038" y="669807"/>
                </a:lnTo>
                <a:lnTo>
                  <a:pt x="69155" y="638972"/>
                </a:lnTo>
                <a:close/>
              </a:path>
              <a:path w="700404" h="914400">
                <a:moveTo>
                  <a:pt x="122395" y="879797"/>
                </a:moveTo>
                <a:lnTo>
                  <a:pt x="122395" y="640080"/>
                </a:lnTo>
                <a:lnTo>
                  <a:pt x="94279" y="668377"/>
                </a:lnTo>
                <a:lnTo>
                  <a:pt x="75913" y="686255"/>
                </a:lnTo>
                <a:lnTo>
                  <a:pt x="65838" y="692912"/>
                </a:lnTo>
                <a:lnTo>
                  <a:pt x="62388" y="687681"/>
                </a:lnTo>
                <a:lnTo>
                  <a:pt x="62388" y="832880"/>
                </a:lnTo>
                <a:lnTo>
                  <a:pt x="75913" y="852678"/>
                </a:lnTo>
                <a:lnTo>
                  <a:pt x="122169" y="879725"/>
                </a:lnTo>
                <a:lnTo>
                  <a:pt x="122395" y="879797"/>
                </a:lnTo>
                <a:close/>
              </a:path>
              <a:path w="700404" h="914400">
                <a:moveTo>
                  <a:pt x="90391" y="640083"/>
                </a:moveTo>
                <a:lnTo>
                  <a:pt x="90391" y="457200"/>
                </a:lnTo>
                <a:lnTo>
                  <a:pt x="83963" y="532986"/>
                </a:lnTo>
                <a:lnTo>
                  <a:pt x="76386" y="593193"/>
                </a:lnTo>
                <a:lnTo>
                  <a:pt x="69155" y="638972"/>
                </a:lnTo>
                <a:lnTo>
                  <a:pt x="69436" y="638937"/>
                </a:lnTo>
                <a:lnTo>
                  <a:pt x="90391" y="640083"/>
                </a:lnTo>
                <a:close/>
              </a:path>
            </a:pathLst>
          </a:custGeom>
          <a:solidFill>
            <a:srgbClr val="ED87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DBCB4988-30EE-3849-8429-6247D1C142F3}"/>
              </a:ext>
            </a:extLst>
          </p:cNvPr>
          <p:cNvSpPr/>
          <p:nvPr/>
        </p:nvSpPr>
        <p:spPr>
          <a:xfrm>
            <a:off x="8350376" y="3498259"/>
            <a:ext cx="136222" cy="131525"/>
          </a:xfrm>
          <a:custGeom>
            <a:avLst/>
            <a:gdLst/>
            <a:ahLst/>
            <a:cxnLst/>
            <a:rect l="l" t="t" r="r" b="b"/>
            <a:pathLst>
              <a:path w="73660" h="71120">
                <a:moveTo>
                  <a:pt x="73151" y="35052"/>
                </a:moveTo>
                <a:lnTo>
                  <a:pt x="70330" y="21538"/>
                </a:lnTo>
                <a:lnTo>
                  <a:pt x="62579" y="10382"/>
                </a:lnTo>
                <a:lnTo>
                  <a:pt x="50970" y="2797"/>
                </a:lnTo>
                <a:lnTo>
                  <a:pt x="36575" y="0"/>
                </a:lnTo>
                <a:lnTo>
                  <a:pt x="22502" y="2797"/>
                </a:lnTo>
                <a:lnTo>
                  <a:pt x="10858" y="10382"/>
                </a:lnTo>
                <a:lnTo>
                  <a:pt x="2928" y="21538"/>
                </a:lnTo>
                <a:lnTo>
                  <a:pt x="0" y="35052"/>
                </a:lnTo>
                <a:lnTo>
                  <a:pt x="2928" y="49006"/>
                </a:lnTo>
                <a:lnTo>
                  <a:pt x="10858" y="60388"/>
                </a:lnTo>
                <a:lnTo>
                  <a:pt x="22502" y="68056"/>
                </a:lnTo>
                <a:lnTo>
                  <a:pt x="36575" y="70866"/>
                </a:lnTo>
                <a:lnTo>
                  <a:pt x="50970" y="68056"/>
                </a:lnTo>
                <a:lnTo>
                  <a:pt x="62579" y="60388"/>
                </a:lnTo>
                <a:lnTo>
                  <a:pt x="70330" y="49006"/>
                </a:lnTo>
                <a:lnTo>
                  <a:pt x="73151" y="3505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5">
            <a:extLst>
              <a:ext uri="{FF2B5EF4-FFF2-40B4-BE49-F238E27FC236}">
                <a16:creationId xmlns:a16="http://schemas.microsoft.com/office/drawing/2014/main" id="{F516D3FD-6185-AF4A-B76D-8107601837C9}"/>
              </a:ext>
            </a:extLst>
          </p:cNvPr>
          <p:cNvSpPr/>
          <p:nvPr/>
        </p:nvSpPr>
        <p:spPr>
          <a:xfrm>
            <a:off x="6884610" y="2152891"/>
            <a:ext cx="1601988" cy="1206850"/>
          </a:xfrm>
          <a:custGeom>
            <a:avLst/>
            <a:gdLst/>
            <a:ahLst/>
            <a:cxnLst/>
            <a:rect l="l" t="t" r="r" b="b"/>
            <a:pathLst>
              <a:path w="1091564" h="822325">
                <a:moveTo>
                  <a:pt x="1174" y="398670"/>
                </a:moveTo>
                <a:lnTo>
                  <a:pt x="1174" y="345902"/>
                </a:lnTo>
                <a:lnTo>
                  <a:pt x="0" y="397002"/>
                </a:lnTo>
                <a:lnTo>
                  <a:pt x="1174" y="398670"/>
                </a:lnTo>
                <a:close/>
              </a:path>
              <a:path w="1091564" h="822325">
                <a:moveTo>
                  <a:pt x="897255" y="589493"/>
                </a:moveTo>
                <a:lnTo>
                  <a:pt x="897255" y="120015"/>
                </a:lnTo>
                <a:lnTo>
                  <a:pt x="894111" y="139850"/>
                </a:lnTo>
                <a:lnTo>
                  <a:pt x="882395" y="152400"/>
                </a:lnTo>
                <a:lnTo>
                  <a:pt x="814239" y="180213"/>
                </a:lnTo>
                <a:lnTo>
                  <a:pt x="766402" y="194310"/>
                </a:lnTo>
                <a:lnTo>
                  <a:pt x="732663" y="195834"/>
                </a:lnTo>
                <a:lnTo>
                  <a:pt x="706797" y="185928"/>
                </a:lnTo>
                <a:lnTo>
                  <a:pt x="682582" y="165735"/>
                </a:lnTo>
                <a:lnTo>
                  <a:pt x="653796" y="136398"/>
                </a:lnTo>
                <a:lnTo>
                  <a:pt x="611538" y="127083"/>
                </a:lnTo>
                <a:lnTo>
                  <a:pt x="575791" y="123511"/>
                </a:lnTo>
                <a:lnTo>
                  <a:pt x="545933" y="116976"/>
                </a:lnTo>
                <a:lnTo>
                  <a:pt x="521342" y="98773"/>
                </a:lnTo>
                <a:lnTo>
                  <a:pt x="501395" y="60198"/>
                </a:lnTo>
                <a:lnTo>
                  <a:pt x="459150" y="37788"/>
                </a:lnTo>
                <a:lnTo>
                  <a:pt x="413399" y="23404"/>
                </a:lnTo>
                <a:lnTo>
                  <a:pt x="365115" y="14991"/>
                </a:lnTo>
                <a:lnTo>
                  <a:pt x="315272" y="10496"/>
                </a:lnTo>
                <a:lnTo>
                  <a:pt x="264842" y="7868"/>
                </a:lnTo>
                <a:lnTo>
                  <a:pt x="214799" y="5054"/>
                </a:lnTo>
                <a:lnTo>
                  <a:pt x="166115" y="0"/>
                </a:lnTo>
                <a:lnTo>
                  <a:pt x="94773" y="24098"/>
                </a:lnTo>
                <a:lnTo>
                  <a:pt x="42993" y="53042"/>
                </a:lnTo>
                <a:lnTo>
                  <a:pt x="13715" y="92202"/>
                </a:lnTo>
                <a:lnTo>
                  <a:pt x="5873" y="142349"/>
                </a:lnTo>
                <a:lnTo>
                  <a:pt x="2032" y="192898"/>
                </a:lnTo>
                <a:lnTo>
                  <a:pt x="857" y="243744"/>
                </a:lnTo>
                <a:lnTo>
                  <a:pt x="1174" y="398670"/>
                </a:lnTo>
                <a:lnTo>
                  <a:pt x="28538" y="437543"/>
                </a:lnTo>
                <a:lnTo>
                  <a:pt x="58582" y="476405"/>
                </a:lnTo>
                <a:lnTo>
                  <a:pt x="90053" y="513867"/>
                </a:lnTo>
                <a:lnTo>
                  <a:pt x="122870" y="550210"/>
                </a:lnTo>
                <a:lnTo>
                  <a:pt x="156954" y="585713"/>
                </a:lnTo>
                <a:lnTo>
                  <a:pt x="192223" y="620656"/>
                </a:lnTo>
                <a:lnTo>
                  <a:pt x="228600" y="655320"/>
                </a:lnTo>
                <a:lnTo>
                  <a:pt x="228600" y="670475"/>
                </a:lnTo>
                <a:lnTo>
                  <a:pt x="231812" y="680630"/>
                </a:lnTo>
                <a:lnTo>
                  <a:pt x="242316" y="716280"/>
                </a:lnTo>
                <a:lnTo>
                  <a:pt x="284166" y="746438"/>
                </a:lnTo>
                <a:lnTo>
                  <a:pt x="322802" y="775811"/>
                </a:lnTo>
                <a:lnTo>
                  <a:pt x="363295" y="801897"/>
                </a:lnTo>
                <a:lnTo>
                  <a:pt x="410718" y="822198"/>
                </a:lnTo>
                <a:lnTo>
                  <a:pt x="464188" y="810863"/>
                </a:lnTo>
                <a:lnTo>
                  <a:pt x="516159" y="803529"/>
                </a:lnTo>
                <a:lnTo>
                  <a:pt x="565130" y="790479"/>
                </a:lnTo>
                <a:lnTo>
                  <a:pt x="609600" y="762000"/>
                </a:lnTo>
                <a:lnTo>
                  <a:pt x="643520" y="745378"/>
                </a:lnTo>
                <a:lnTo>
                  <a:pt x="671226" y="725614"/>
                </a:lnTo>
                <a:lnTo>
                  <a:pt x="698218" y="704992"/>
                </a:lnTo>
                <a:lnTo>
                  <a:pt x="729996" y="685800"/>
                </a:lnTo>
                <a:lnTo>
                  <a:pt x="763226" y="673941"/>
                </a:lnTo>
                <a:lnTo>
                  <a:pt x="802671" y="663511"/>
                </a:lnTo>
                <a:lnTo>
                  <a:pt x="840259" y="652795"/>
                </a:lnTo>
                <a:lnTo>
                  <a:pt x="867918" y="640080"/>
                </a:lnTo>
                <a:lnTo>
                  <a:pt x="875002" y="630888"/>
                </a:lnTo>
                <a:lnTo>
                  <a:pt x="878300" y="619125"/>
                </a:lnTo>
                <a:lnTo>
                  <a:pt x="880026" y="606218"/>
                </a:lnTo>
                <a:lnTo>
                  <a:pt x="882395" y="593598"/>
                </a:lnTo>
                <a:lnTo>
                  <a:pt x="897255" y="589493"/>
                </a:lnTo>
                <a:close/>
              </a:path>
              <a:path w="1091564" h="822325">
                <a:moveTo>
                  <a:pt x="165450" y="619298"/>
                </a:moveTo>
                <a:lnTo>
                  <a:pt x="157472" y="609349"/>
                </a:lnTo>
                <a:lnTo>
                  <a:pt x="152971" y="595979"/>
                </a:lnTo>
                <a:lnTo>
                  <a:pt x="147613" y="593038"/>
                </a:lnTo>
                <a:lnTo>
                  <a:pt x="120396" y="593598"/>
                </a:lnTo>
                <a:lnTo>
                  <a:pt x="165450" y="619298"/>
                </a:lnTo>
                <a:close/>
              </a:path>
              <a:path w="1091564" h="822325">
                <a:moveTo>
                  <a:pt x="228600" y="670475"/>
                </a:moveTo>
                <a:lnTo>
                  <a:pt x="228600" y="655320"/>
                </a:lnTo>
                <a:lnTo>
                  <a:pt x="165450" y="619298"/>
                </a:lnTo>
                <a:lnTo>
                  <a:pt x="182118" y="640080"/>
                </a:lnTo>
                <a:lnTo>
                  <a:pt x="212006" y="665488"/>
                </a:lnTo>
                <a:lnTo>
                  <a:pt x="224814" y="670523"/>
                </a:lnTo>
                <a:lnTo>
                  <a:pt x="228600" y="670475"/>
                </a:lnTo>
                <a:close/>
              </a:path>
              <a:path w="1091564" h="822325">
                <a:moveTo>
                  <a:pt x="1090952" y="181129"/>
                </a:moveTo>
                <a:lnTo>
                  <a:pt x="1084709" y="138434"/>
                </a:lnTo>
                <a:lnTo>
                  <a:pt x="1041332" y="102989"/>
                </a:lnTo>
                <a:lnTo>
                  <a:pt x="983737" y="89281"/>
                </a:lnTo>
                <a:lnTo>
                  <a:pt x="944793" y="83054"/>
                </a:lnTo>
                <a:lnTo>
                  <a:pt x="898398" y="76200"/>
                </a:lnTo>
                <a:lnTo>
                  <a:pt x="896969" y="97321"/>
                </a:lnTo>
                <a:lnTo>
                  <a:pt x="897255" y="120015"/>
                </a:lnTo>
                <a:lnTo>
                  <a:pt x="897255" y="589493"/>
                </a:lnTo>
                <a:lnTo>
                  <a:pt x="965168" y="570357"/>
                </a:lnTo>
                <a:lnTo>
                  <a:pt x="1013448" y="556307"/>
                </a:lnTo>
                <a:lnTo>
                  <a:pt x="1046131" y="469681"/>
                </a:lnTo>
                <a:lnTo>
                  <a:pt x="1057219" y="400303"/>
                </a:lnTo>
                <a:lnTo>
                  <a:pt x="1083859" y="246389"/>
                </a:lnTo>
                <a:lnTo>
                  <a:pt x="1088816" y="210547"/>
                </a:lnTo>
                <a:lnTo>
                  <a:pt x="1090952" y="181129"/>
                </a:lnTo>
                <a:close/>
              </a:path>
            </a:pathLst>
          </a:custGeom>
          <a:solidFill>
            <a:srgbClr val="C72F2D"/>
          </a:solidFill>
        </p:spPr>
        <p:txBody>
          <a:bodyPr wrap="square" lIns="0" tIns="0" rIns="0" bIns="0" rtlCol="0"/>
          <a:lstStyle/>
          <a:p>
            <a:endParaRPr>
              <a:solidFill>
                <a:srgbClr val="ED8726"/>
              </a:solidFill>
            </a:endParaRP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68F92A4A-28C6-834F-85F6-07DE3A239C3D}"/>
              </a:ext>
            </a:extLst>
          </p:cNvPr>
          <p:cNvSpPr/>
          <p:nvPr/>
        </p:nvSpPr>
        <p:spPr>
          <a:xfrm>
            <a:off x="862499" y="5316976"/>
            <a:ext cx="1995000" cy="594636"/>
          </a:xfrm>
          <a:prstGeom prst="roundRect">
            <a:avLst/>
          </a:prstGeom>
          <a:solidFill>
            <a:srgbClr val="416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Monzabique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AB26E753-AB4C-0D40-819A-4476529BD7FE}"/>
              </a:ext>
            </a:extLst>
          </p:cNvPr>
          <p:cNvSpPr/>
          <p:nvPr/>
        </p:nvSpPr>
        <p:spPr>
          <a:xfrm>
            <a:off x="853707" y="5996974"/>
            <a:ext cx="1986208" cy="594636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Congo y Casanga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7328DAC2-4CA6-1B47-A8F3-1D6D03840A6A}"/>
              </a:ext>
            </a:extLst>
          </p:cNvPr>
          <p:cNvSpPr/>
          <p:nvPr/>
        </p:nvSpPr>
        <p:spPr>
          <a:xfrm>
            <a:off x="853707" y="4636978"/>
            <a:ext cx="2003792" cy="5946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solidFill>
                  <a:schemeClr val="tx1"/>
                </a:solidFill>
                <a:latin typeface="Avenir Medium" panose="02000503020000020003" pitchFamily="2" charset="0"/>
              </a:rPr>
              <a:t>Congo y Sâo Tomé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D1175845-700F-F045-9DB1-178E1F317339}"/>
              </a:ext>
            </a:extLst>
          </p:cNvPr>
          <p:cNvSpPr/>
          <p:nvPr/>
        </p:nvSpPr>
        <p:spPr>
          <a:xfrm>
            <a:off x="3004892" y="4636978"/>
            <a:ext cx="1846384" cy="1954632"/>
          </a:xfrm>
          <a:prstGeom prst="roundRect">
            <a:avLst/>
          </a:prstGeom>
          <a:solidFill>
            <a:srgbClr val="C72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Mandinga, Gelofo, Wolof, Bañol, Zape, Bioho, Bíafara y Bran.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5E985EFC-FCAC-EC42-A54D-E750E48F6D5B}"/>
              </a:ext>
            </a:extLst>
          </p:cNvPr>
          <p:cNvSpPr txBox="1">
            <a:spLocks/>
          </p:cNvSpPr>
          <p:nvPr/>
        </p:nvSpPr>
        <p:spPr>
          <a:xfrm>
            <a:off x="466846" y="651363"/>
            <a:ext cx="5385900" cy="1569660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6115" algn="ctr">
              <a:lnSpc>
                <a:spcPct val="100000"/>
              </a:lnSpc>
            </a:pPr>
            <a:r>
              <a:rPr lang="es-PA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Orígenes, Redes y Conexiones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CAA4706E-3F7C-8D45-99A9-0C83F9614AE6}"/>
              </a:ext>
            </a:extLst>
          </p:cNvPr>
          <p:cNvSpPr/>
          <p:nvPr/>
        </p:nvSpPr>
        <p:spPr>
          <a:xfrm>
            <a:off x="475638" y="2528956"/>
            <a:ext cx="5620362" cy="854611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pc="-5" dirty="0">
                <a:solidFill>
                  <a:schemeClr val="bg1"/>
                </a:solidFill>
                <a:latin typeface="Avenir Medium" panose="02000503020000020003" pitchFamily="2" charset="0"/>
                <a:cs typeface="Arial"/>
              </a:rPr>
              <a:t>Apellido de africanos en Panamá permite tener una idea sobre su posible origen. </a:t>
            </a:r>
            <a:endParaRPr lang="es-PA" dirty="0">
              <a:solidFill>
                <a:schemeClr val="bg1"/>
              </a:solidFill>
              <a:latin typeface="Avenir Medium" panose="02000503020000020003" pitchFamily="2" charset="0"/>
              <a:cs typeface="Arial"/>
            </a:endParaRPr>
          </a:p>
        </p:txBody>
      </p:sp>
      <p:sp>
        <p:nvSpPr>
          <p:cNvPr id="13" name="object 18">
            <a:extLst>
              <a:ext uri="{FF2B5EF4-FFF2-40B4-BE49-F238E27FC236}">
                <a16:creationId xmlns:a16="http://schemas.microsoft.com/office/drawing/2014/main" id="{FE871347-8D38-42B3-B4EC-772FF93240A5}"/>
              </a:ext>
            </a:extLst>
          </p:cNvPr>
          <p:cNvSpPr txBox="1"/>
          <p:nvPr/>
        </p:nvSpPr>
        <p:spPr>
          <a:xfrm>
            <a:off x="11744436" y="6467493"/>
            <a:ext cx="18161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(</a:t>
            </a:r>
            <a:r>
              <a:rPr lang="es-MX" sz="1000" dirty="0">
                <a:latin typeface="Arial"/>
                <a:cs typeface="Arial"/>
              </a:rPr>
              <a:t>5</a:t>
            </a:r>
            <a:r>
              <a:rPr sz="1000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4336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o 40">
            <a:extLst>
              <a:ext uri="{FF2B5EF4-FFF2-40B4-BE49-F238E27FC236}">
                <a16:creationId xmlns:a16="http://schemas.microsoft.com/office/drawing/2014/main" id="{32EEC6EF-9B49-154A-A5C8-DB1DB797BA88}"/>
              </a:ext>
            </a:extLst>
          </p:cNvPr>
          <p:cNvGrpSpPr/>
          <p:nvPr/>
        </p:nvGrpSpPr>
        <p:grpSpPr>
          <a:xfrm>
            <a:off x="1284902" y="2211263"/>
            <a:ext cx="8495735" cy="4097273"/>
            <a:chOff x="1284902" y="2211263"/>
            <a:chExt cx="8495735" cy="4097273"/>
          </a:xfrm>
        </p:grpSpPr>
        <p:sp>
          <p:nvSpPr>
            <p:cNvPr id="18" name="object 3">
              <a:extLst>
                <a:ext uri="{FF2B5EF4-FFF2-40B4-BE49-F238E27FC236}">
                  <a16:creationId xmlns:a16="http://schemas.microsoft.com/office/drawing/2014/main" id="{3A0AB4DE-4C42-BD49-87E9-1CAF524FA11C}"/>
                </a:ext>
              </a:extLst>
            </p:cNvPr>
            <p:cNvSpPr/>
            <p:nvPr/>
          </p:nvSpPr>
          <p:spPr>
            <a:xfrm>
              <a:off x="1284902" y="2211263"/>
              <a:ext cx="8231631" cy="409727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4">
              <a:extLst>
                <a:ext uri="{FF2B5EF4-FFF2-40B4-BE49-F238E27FC236}">
                  <a16:creationId xmlns:a16="http://schemas.microsoft.com/office/drawing/2014/main" id="{39B900B6-CBDD-6A44-AF65-7DA8B6EA19B3}"/>
                </a:ext>
              </a:extLst>
            </p:cNvPr>
            <p:cNvSpPr/>
            <p:nvPr/>
          </p:nvSpPr>
          <p:spPr>
            <a:xfrm>
              <a:off x="5533052" y="3291017"/>
              <a:ext cx="177800" cy="151130"/>
            </a:xfrm>
            <a:custGeom>
              <a:avLst/>
              <a:gdLst/>
              <a:ahLst/>
              <a:cxnLst/>
              <a:rect l="l" t="t" r="r" b="b"/>
              <a:pathLst>
                <a:path w="177800" h="151130">
                  <a:moveTo>
                    <a:pt x="177545" y="75438"/>
                  </a:moveTo>
                  <a:lnTo>
                    <a:pt x="170592" y="45970"/>
                  </a:lnTo>
                  <a:lnTo>
                    <a:pt x="151637" y="22002"/>
                  </a:lnTo>
                  <a:lnTo>
                    <a:pt x="123539" y="5893"/>
                  </a:lnTo>
                  <a:lnTo>
                    <a:pt x="89153" y="0"/>
                  </a:lnTo>
                  <a:lnTo>
                    <a:pt x="54328" y="5893"/>
                  </a:lnTo>
                  <a:lnTo>
                    <a:pt x="26003" y="22002"/>
                  </a:lnTo>
                  <a:lnTo>
                    <a:pt x="6965" y="45970"/>
                  </a:lnTo>
                  <a:lnTo>
                    <a:pt x="0" y="75438"/>
                  </a:lnTo>
                  <a:lnTo>
                    <a:pt x="6965" y="104905"/>
                  </a:lnTo>
                  <a:lnTo>
                    <a:pt x="26003" y="128873"/>
                  </a:lnTo>
                  <a:lnTo>
                    <a:pt x="54328" y="144982"/>
                  </a:lnTo>
                  <a:lnTo>
                    <a:pt x="89153" y="150876"/>
                  </a:lnTo>
                  <a:lnTo>
                    <a:pt x="123539" y="144982"/>
                  </a:lnTo>
                  <a:lnTo>
                    <a:pt x="151637" y="128873"/>
                  </a:lnTo>
                  <a:lnTo>
                    <a:pt x="170592" y="104905"/>
                  </a:lnTo>
                  <a:lnTo>
                    <a:pt x="177545" y="7543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91F50737-B798-A148-8E48-F71BF51FF12E}"/>
                </a:ext>
              </a:extLst>
            </p:cNvPr>
            <p:cNvSpPr/>
            <p:nvPr/>
          </p:nvSpPr>
          <p:spPr>
            <a:xfrm>
              <a:off x="5533052" y="3291017"/>
              <a:ext cx="177800" cy="151130"/>
            </a:xfrm>
            <a:custGeom>
              <a:avLst/>
              <a:gdLst/>
              <a:ahLst/>
              <a:cxnLst/>
              <a:rect l="l" t="t" r="r" b="b"/>
              <a:pathLst>
                <a:path w="177800" h="151130">
                  <a:moveTo>
                    <a:pt x="89153" y="0"/>
                  </a:moveTo>
                  <a:lnTo>
                    <a:pt x="54328" y="5893"/>
                  </a:lnTo>
                  <a:lnTo>
                    <a:pt x="26003" y="22002"/>
                  </a:lnTo>
                  <a:lnTo>
                    <a:pt x="6965" y="45970"/>
                  </a:lnTo>
                  <a:lnTo>
                    <a:pt x="0" y="75438"/>
                  </a:lnTo>
                  <a:lnTo>
                    <a:pt x="6965" y="104905"/>
                  </a:lnTo>
                  <a:lnTo>
                    <a:pt x="26003" y="128873"/>
                  </a:lnTo>
                  <a:lnTo>
                    <a:pt x="54328" y="144982"/>
                  </a:lnTo>
                  <a:lnTo>
                    <a:pt x="89153" y="150876"/>
                  </a:lnTo>
                  <a:lnTo>
                    <a:pt x="123539" y="144982"/>
                  </a:lnTo>
                  <a:lnTo>
                    <a:pt x="151637" y="128873"/>
                  </a:lnTo>
                  <a:lnTo>
                    <a:pt x="170592" y="104905"/>
                  </a:lnTo>
                  <a:lnTo>
                    <a:pt x="177545" y="75438"/>
                  </a:lnTo>
                  <a:lnTo>
                    <a:pt x="170592" y="45970"/>
                  </a:lnTo>
                  <a:lnTo>
                    <a:pt x="151637" y="22002"/>
                  </a:lnTo>
                  <a:lnTo>
                    <a:pt x="123539" y="5893"/>
                  </a:lnTo>
                  <a:lnTo>
                    <a:pt x="8915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6">
              <a:extLst>
                <a:ext uri="{FF2B5EF4-FFF2-40B4-BE49-F238E27FC236}">
                  <a16:creationId xmlns:a16="http://schemas.microsoft.com/office/drawing/2014/main" id="{0B038369-7C6C-7B49-8A18-6B1787200E22}"/>
                </a:ext>
              </a:extLst>
            </p:cNvPr>
            <p:cNvSpPr/>
            <p:nvPr/>
          </p:nvSpPr>
          <p:spPr>
            <a:xfrm>
              <a:off x="6901604" y="4011868"/>
              <a:ext cx="177800" cy="151130"/>
            </a:xfrm>
            <a:custGeom>
              <a:avLst/>
              <a:gdLst/>
              <a:ahLst/>
              <a:cxnLst/>
              <a:rect l="l" t="t" r="r" b="b"/>
              <a:pathLst>
                <a:path w="177800" h="151129">
                  <a:moveTo>
                    <a:pt x="177545" y="75438"/>
                  </a:moveTo>
                  <a:lnTo>
                    <a:pt x="170592" y="45970"/>
                  </a:lnTo>
                  <a:lnTo>
                    <a:pt x="151637" y="22002"/>
                  </a:lnTo>
                  <a:lnTo>
                    <a:pt x="123539" y="5893"/>
                  </a:lnTo>
                  <a:lnTo>
                    <a:pt x="89153" y="0"/>
                  </a:lnTo>
                  <a:lnTo>
                    <a:pt x="54328" y="5893"/>
                  </a:lnTo>
                  <a:lnTo>
                    <a:pt x="26003" y="22002"/>
                  </a:lnTo>
                  <a:lnTo>
                    <a:pt x="6965" y="45970"/>
                  </a:lnTo>
                  <a:lnTo>
                    <a:pt x="0" y="75438"/>
                  </a:lnTo>
                  <a:lnTo>
                    <a:pt x="6965" y="104584"/>
                  </a:lnTo>
                  <a:lnTo>
                    <a:pt x="26003" y="128587"/>
                  </a:lnTo>
                  <a:lnTo>
                    <a:pt x="54328" y="144875"/>
                  </a:lnTo>
                  <a:lnTo>
                    <a:pt x="89153" y="150876"/>
                  </a:lnTo>
                  <a:lnTo>
                    <a:pt x="123539" y="144875"/>
                  </a:lnTo>
                  <a:lnTo>
                    <a:pt x="151637" y="128587"/>
                  </a:lnTo>
                  <a:lnTo>
                    <a:pt x="170592" y="104584"/>
                  </a:lnTo>
                  <a:lnTo>
                    <a:pt x="177545" y="7543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7">
              <a:extLst>
                <a:ext uri="{FF2B5EF4-FFF2-40B4-BE49-F238E27FC236}">
                  <a16:creationId xmlns:a16="http://schemas.microsoft.com/office/drawing/2014/main" id="{D20A4005-80CB-0C46-8738-89DF2993C17C}"/>
                </a:ext>
              </a:extLst>
            </p:cNvPr>
            <p:cNvSpPr/>
            <p:nvPr/>
          </p:nvSpPr>
          <p:spPr>
            <a:xfrm>
              <a:off x="6901604" y="4011868"/>
              <a:ext cx="177800" cy="151130"/>
            </a:xfrm>
            <a:custGeom>
              <a:avLst/>
              <a:gdLst/>
              <a:ahLst/>
              <a:cxnLst/>
              <a:rect l="l" t="t" r="r" b="b"/>
              <a:pathLst>
                <a:path w="177800" h="151129">
                  <a:moveTo>
                    <a:pt x="89153" y="0"/>
                  </a:moveTo>
                  <a:lnTo>
                    <a:pt x="54328" y="5893"/>
                  </a:lnTo>
                  <a:lnTo>
                    <a:pt x="26003" y="22002"/>
                  </a:lnTo>
                  <a:lnTo>
                    <a:pt x="6965" y="45970"/>
                  </a:lnTo>
                  <a:lnTo>
                    <a:pt x="0" y="75438"/>
                  </a:lnTo>
                  <a:lnTo>
                    <a:pt x="6965" y="104584"/>
                  </a:lnTo>
                  <a:lnTo>
                    <a:pt x="26003" y="128587"/>
                  </a:lnTo>
                  <a:lnTo>
                    <a:pt x="54328" y="144875"/>
                  </a:lnTo>
                  <a:lnTo>
                    <a:pt x="89153" y="150876"/>
                  </a:lnTo>
                  <a:lnTo>
                    <a:pt x="123539" y="144875"/>
                  </a:lnTo>
                  <a:lnTo>
                    <a:pt x="151637" y="128587"/>
                  </a:lnTo>
                  <a:lnTo>
                    <a:pt x="170592" y="104584"/>
                  </a:lnTo>
                  <a:lnTo>
                    <a:pt x="177545" y="75438"/>
                  </a:lnTo>
                  <a:lnTo>
                    <a:pt x="170592" y="45970"/>
                  </a:lnTo>
                  <a:lnTo>
                    <a:pt x="151637" y="22002"/>
                  </a:lnTo>
                  <a:lnTo>
                    <a:pt x="123539" y="5893"/>
                  </a:lnTo>
                  <a:lnTo>
                    <a:pt x="8915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8">
              <a:extLst>
                <a:ext uri="{FF2B5EF4-FFF2-40B4-BE49-F238E27FC236}">
                  <a16:creationId xmlns:a16="http://schemas.microsoft.com/office/drawing/2014/main" id="{A4D7FCB5-9E29-AF43-9589-CE2C3C34FAF8}"/>
                </a:ext>
              </a:extLst>
            </p:cNvPr>
            <p:cNvSpPr/>
            <p:nvPr/>
          </p:nvSpPr>
          <p:spPr>
            <a:xfrm>
              <a:off x="5100999" y="3220151"/>
              <a:ext cx="435952" cy="1409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9">
              <a:extLst>
                <a:ext uri="{FF2B5EF4-FFF2-40B4-BE49-F238E27FC236}">
                  <a16:creationId xmlns:a16="http://schemas.microsoft.com/office/drawing/2014/main" id="{4861275F-93D1-5D43-B91C-FF85B1801321}"/>
                </a:ext>
              </a:extLst>
            </p:cNvPr>
            <p:cNvSpPr/>
            <p:nvPr/>
          </p:nvSpPr>
          <p:spPr>
            <a:xfrm>
              <a:off x="6397922" y="4011868"/>
              <a:ext cx="435952" cy="1409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5A2B2E49-9104-EA49-AB8C-5548D6DAC0FF}"/>
                </a:ext>
              </a:extLst>
            </p:cNvPr>
            <p:cNvSpPr/>
            <p:nvPr/>
          </p:nvSpPr>
          <p:spPr>
            <a:xfrm>
              <a:off x="1932603" y="2858963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80">
                  <a:moveTo>
                    <a:pt x="144780" y="72390"/>
                  </a:moveTo>
                  <a:lnTo>
                    <a:pt x="139041" y="44362"/>
                  </a:lnTo>
                  <a:lnTo>
                    <a:pt x="123444" y="21335"/>
                  </a:lnTo>
                  <a:lnTo>
                    <a:pt x="100417" y="5738"/>
                  </a:lnTo>
                  <a:lnTo>
                    <a:pt x="72390" y="0"/>
                  </a:lnTo>
                  <a:lnTo>
                    <a:pt x="44041" y="5738"/>
                  </a:lnTo>
                  <a:lnTo>
                    <a:pt x="21050" y="21336"/>
                  </a:lnTo>
                  <a:lnTo>
                    <a:pt x="5631" y="44362"/>
                  </a:lnTo>
                  <a:lnTo>
                    <a:pt x="0" y="72390"/>
                  </a:lnTo>
                  <a:lnTo>
                    <a:pt x="5631" y="100738"/>
                  </a:lnTo>
                  <a:lnTo>
                    <a:pt x="21050" y="123729"/>
                  </a:lnTo>
                  <a:lnTo>
                    <a:pt x="44041" y="139148"/>
                  </a:lnTo>
                  <a:lnTo>
                    <a:pt x="72390" y="144780"/>
                  </a:lnTo>
                  <a:lnTo>
                    <a:pt x="100417" y="139148"/>
                  </a:lnTo>
                  <a:lnTo>
                    <a:pt x="123444" y="123729"/>
                  </a:lnTo>
                  <a:lnTo>
                    <a:pt x="139041" y="100738"/>
                  </a:lnTo>
                  <a:lnTo>
                    <a:pt x="144780" y="7239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27F38263-1EEB-3A43-A98E-318245A4F50D}"/>
                </a:ext>
              </a:extLst>
            </p:cNvPr>
            <p:cNvSpPr/>
            <p:nvPr/>
          </p:nvSpPr>
          <p:spPr>
            <a:xfrm>
              <a:off x="1932603" y="2858963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80">
                  <a:moveTo>
                    <a:pt x="72390" y="0"/>
                  </a:moveTo>
                  <a:lnTo>
                    <a:pt x="44041" y="5738"/>
                  </a:lnTo>
                  <a:lnTo>
                    <a:pt x="21050" y="21336"/>
                  </a:lnTo>
                  <a:lnTo>
                    <a:pt x="5631" y="44362"/>
                  </a:lnTo>
                  <a:lnTo>
                    <a:pt x="0" y="72390"/>
                  </a:lnTo>
                  <a:lnTo>
                    <a:pt x="5631" y="100738"/>
                  </a:lnTo>
                  <a:lnTo>
                    <a:pt x="21050" y="123729"/>
                  </a:lnTo>
                  <a:lnTo>
                    <a:pt x="44041" y="139148"/>
                  </a:lnTo>
                  <a:lnTo>
                    <a:pt x="72390" y="144780"/>
                  </a:lnTo>
                  <a:lnTo>
                    <a:pt x="100417" y="139148"/>
                  </a:lnTo>
                  <a:lnTo>
                    <a:pt x="123444" y="123729"/>
                  </a:lnTo>
                  <a:lnTo>
                    <a:pt x="139041" y="100738"/>
                  </a:lnTo>
                  <a:lnTo>
                    <a:pt x="144780" y="72390"/>
                  </a:lnTo>
                  <a:lnTo>
                    <a:pt x="139041" y="44362"/>
                  </a:lnTo>
                  <a:lnTo>
                    <a:pt x="123444" y="21335"/>
                  </a:lnTo>
                  <a:lnTo>
                    <a:pt x="100417" y="5738"/>
                  </a:lnTo>
                  <a:lnTo>
                    <a:pt x="7239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2">
              <a:extLst>
                <a:ext uri="{FF2B5EF4-FFF2-40B4-BE49-F238E27FC236}">
                  <a16:creationId xmlns:a16="http://schemas.microsoft.com/office/drawing/2014/main" id="{0D152BAE-F4BF-9D46-B74F-709284F732EC}"/>
                </a:ext>
              </a:extLst>
            </p:cNvPr>
            <p:cNvSpPr/>
            <p:nvPr/>
          </p:nvSpPr>
          <p:spPr>
            <a:xfrm>
              <a:off x="3013881" y="3579815"/>
              <a:ext cx="144145" cy="144780"/>
            </a:xfrm>
            <a:custGeom>
              <a:avLst/>
              <a:gdLst/>
              <a:ahLst/>
              <a:cxnLst/>
              <a:rect l="l" t="t" r="r" b="b"/>
              <a:pathLst>
                <a:path w="144144" h="144779">
                  <a:moveTo>
                    <a:pt x="144017" y="72390"/>
                  </a:moveTo>
                  <a:lnTo>
                    <a:pt x="138398" y="44362"/>
                  </a:lnTo>
                  <a:lnTo>
                    <a:pt x="123062" y="21335"/>
                  </a:lnTo>
                  <a:lnTo>
                    <a:pt x="100298" y="5738"/>
                  </a:lnTo>
                  <a:lnTo>
                    <a:pt x="72389" y="0"/>
                  </a:lnTo>
                  <a:lnTo>
                    <a:pt x="44041" y="5738"/>
                  </a:lnTo>
                  <a:lnTo>
                    <a:pt x="21050" y="21336"/>
                  </a:lnTo>
                  <a:lnTo>
                    <a:pt x="5631" y="44362"/>
                  </a:lnTo>
                  <a:lnTo>
                    <a:pt x="0" y="72390"/>
                  </a:lnTo>
                  <a:lnTo>
                    <a:pt x="5631" y="100417"/>
                  </a:lnTo>
                  <a:lnTo>
                    <a:pt x="21050" y="123443"/>
                  </a:lnTo>
                  <a:lnTo>
                    <a:pt x="44041" y="139041"/>
                  </a:lnTo>
                  <a:lnTo>
                    <a:pt x="72389" y="144780"/>
                  </a:lnTo>
                  <a:lnTo>
                    <a:pt x="100298" y="139041"/>
                  </a:lnTo>
                  <a:lnTo>
                    <a:pt x="123062" y="123444"/>
                  </a:lnTo>
                  <a:lnTo>
                    <a:pt x="138398" y="100417"/>
                  </a:lnTo>
                  <a:lnTo>
                    <a:pt x="144017" y="7239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3">
              <a:extLst>
                <a:ext uri="{FF2B5EF4-FFF2-40B4-BE49-F238E27FC236}">
                  <a16:creationId xmlns:a16="http://schemas.microsoft.com/office/drawing/2014/main" id="{D84941F3-FCBC-C146-A8DC-368DD8A9822C}"/>
                </a:ext>
              </a:extLst>
            </p:cNvPr>
            <p:cNvSpPr/>
            <p:nvPr/>
          </p:nvSpPr>
          <p:spPr>
            <a:xfrm>
              <a:off x="3013881" y="3579815"/>
              <a:ext cx="144145" cy="144780"/>
            </a:xfrm>
            <a:custGeom>
              <a:avLst/>
              <a:gdLst/>
              <a:ahLst/>
              <a:cxnLst/>
              <a:rect l="l" t="t" r="r" b="b"/>
              <a:pathLst>
                <a:path w="144144" h="144779">
                  <a:moveTo>
                    <a:pt x="72389" y="0"/>
                  </a:moveTo>
                  <a:lnTo>
                    <a:pt x="44041" y="5738"/>
                  </a:lnTo>
                  <a:lnTo>
                    <a:pt x="21050" y="21336"/>
                  </a:lnTo>
                  <a:lnTo>
                    <a:pt x="5631" y="44362"/>
                  </a:lnTo>
                  <a:lnTo>
                    <a:pt x="0" y="72390"/>
                  </a:lnTo>
                  <a:lnTo>
                    <a:pt x="5631" y="100417"/>
                  </a:lnTo>
                  <a:lnTo>
                    <a:pt x="21050" y="123443"/>
                  </a:lnTo>
                  <a:lnTo>
                    <a:pt x="44041" y="139041"/>
                  </a:lnTo>
                  <a:lnTo>
                    <a:pt x="72389" y="144780"/>
                  </a:lnTo>
                  <a:lnTo>
                    <a:pt x="100298" y="139041"/>
                  </a:lnTo>
                  <a:lnTo>
                    <a:pt x="123062" y="123444"/>
                  </a:lnTo>
                  <a:lnTo>
                    <a:pt x="138398" y="100417"/>
                  </a:lnTo>
                  <a:lnTo>
                    <a:pt x="144017" y="72390"/>
                  </a:lnTo>
                  <a:lnTo>
                    <a:pt x="138398" y="44362"/>
                  </a:lnTo>
                  <a:lnTo>
                    <a:pt x="123062" y="21335"/>
                  </a:lnTo>
                  <a:lnTo>
                    <a:pt x="100298" y="5738"/>
                  </a:lnTo>
                  <a:lnTo>
                    <a:pt x="72389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8A8B819A-B664-E949-9D23-D941FD9FD534}"/>
                </a:ext>
              </a:extLst>
            </p:cNvPr>
            <p:cNvSpPr/>
            <p:nvPr/>
          </p:nvSpPr>
          <p:spPr>
            <a:xfrm>
              <a:off x="2725082" y="3651442"/>
              <a:ext cx="144145" cy="71755"/>
            </a:xfrm>
            <a:custGeom>
              <a:avLst/>
              <a:gdLst/>
              <a:ahLst/>
              <a:cxnLst/>
              <a:rect l="l" t="t" r="r" b="b"/>
              <a:pathLst>
                <a:path w="144144" h="71754">
                  <a:moveTo>
                    <a:pt x="144017" y="35813"/>
                  </a:moveTo>
                  <a:lnTo>
                    <a:pt x="138386" y="21859"/>
                  </a:lnTo>
                  <a:lnTo>
                    <a:pt x="122967" y="10477"/>
                  </a:lnTo>
                  <a:lnTo>
                    <a:pt x="99976" y="2809"/>
                  </a:lnTo>
                  <a:lnTo>
                    <a:pt x="71627" y="0"/>
                  </a:lnTo>
                  <a:lnTo>
                    <a:pt x="43719" y="2809"/>
                  </a:lnTo>
                  <a:lnTo>
                    <a:pt x="20954" y="10477"/>
                  </a:lnTo>
                  <a:lnTo>
                    <a:pt x="5619" y="21859"/>
                  </a:lnTo>
                  <a:lnTo>
                    <a:pt x="0" y="35814"/>
                  </a:lnTo>
                  <a:lnTo>
                    <a:pt x="5619" y="49768"/>
                  </a:lnTo>
                  <a:lnTo>
                    <a:pt x="20954" y="61150"/>
                  </a:lnTo>
                  <a:lnTo>
                    <a:pt x="43719" y="68818"/>
                  </a:lnTo>
                  <a:lnTo>
                    <a:pt x="71627" y="71628"/>
                  </a:lnTo>
                  <a:lnTo>
                    <a:pt x="99976" y="68818"/>
                  </a:lnTo>
                  <a:lnTo>
                    <a:pt x="122967" y="61150"/>
                  </a:lnTo>
                  <a:lnTo>
                    <a:pt x="138386" y="49768"/>
                  </a:lnTo>
                  <a:lnTo>
                    <a:pt x="144017" y="3581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5">
              <a:extLst>
                <a:ext uri="{FF2B5EF4-FFF2-40B4-BE49-F238E27FC236}">
                  <a16:creationId xmlns:a16="http://schemas.microsoft.com/office/drawing/2014/main" id="{E119E9BE-ABCD-B54C-862C-9F008BFF9004}"/>
                </a:ext>
              </a:extLst>
            </p:cNvPr>
            <p:cNvSpPr/>
            <p:nvPr/>
          </p:nvSpPr>
          <p:spPr>
            <a:xfrm>
              <a:off x="2725082" y="3651442"/>
              <a:ext cx="144145" cy="71755"/>
            </a:xfrm>
            <a:custGeom>
              <a:avLst/>
              <a:gdLst/>
              <a:ahLst/>
              <a:cxnLst/>
              <a:rect l="l" t="t" r="r" b="b"/>
              <a:pathLst>
                <a:path w="144144" h="71754">
                  <a:moveTo>
                    <a:pt x="71627" y="0"/>
                  </a:moveTo>
                  <a:lnTo>
                    <a:pt x="43719" y="2809"/>
                  </a:lnTo>
                  <a:lnTo>
                    <a:pt x="20954" y="10477"/>
                  </a:lnTo>
                  <a:lnTo>
                    <a:pt x="5619" y="21859"/>
                  </a:lnTo>
                  <a:lnTo>
                    <a:pt x="0" y="35814"/>
                  </a:lnTo>
                  <a:lnTo>
                    <a:pt x="5619" y="49768"/>
                  </a:lnTo>
                  <a:lnTo>
                    <a:pt x="20954" y="61150"/>
                  </a:lnTo>
                  <a:lnTo>
                    <a:pt x="43719" y="68818"/>
                  </a:lnTo>
                  <a:lnTo>
                    <a:pt x="71627" y="71628"/>
                  </a:lnTo>
                  <a:lnTo>
                    <a:pt x="99976" y="68818"/>
                  </a:lnTo>
                  <a:lnTo>
                    <a:pt x="122967" y="61150"/>
                  </a:lnTo>
                  <a:lnTo>
                    <a:pt x="138386" y="49768"/>
                  </a:lnTo>
                  <a:lnTo>
                    <a:pt x="144017" y="35813"/>
                  </a:lnTo>
                  <a:lnTo>
                    <a:pt x="138386" y="21859"/>
                  </a:lnTo>
                  <a:lnTo>
                    <a:pt x="122967" y="10477"/>
                  </a:lnTo>
                  <a:lnTo>
                    <a:pt x="99976" y="2809"/>
                  </a:lnTo>
                  <a:lnTo>
                    <a:pt x="71627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D10015AD-C604-664F-9AF6-30CE4645FEBF}"/>
                </a:ext>
              </a:extLst>
            </p:cNvPr>
            <p:cNvSpPr/>
            <p:nvPr/>
          </p:nvSpPr>
          <p:spPr>
            <a:xfrm>
              <a:off x="2581826" y="3723071"/>
              <a:ext cx="215900" cy="504825"/>
            </a:xfrm>
            <a:custGeom>
              <a:avLst/>
              <a:gdLst/>
              <a:ahLst/>
              <a:cxnLst/>
              <a:rect l="l" t="t" r="r" b="b"/>
              <a:pathLst>
                <a:path w="215900" h="504825">
                  <a:moveTo>
                    <a:pt x="215645" y="0"/>
                  </a:moveTo>
                  <a:lnTo>
                    <a:pt x="175532" y="38037"/>
                  </a:lnTo>
                  <a:lnTo>
                    <a:pt x="136624" y="75985"/>
                  </a:lnTo>
                  <a:lnTo>
                    <a:pt x="100198" y="113612"/>
                  </a:lnTo>
                  <a:lnTo>
                    <a:pt x="67532" y="150685"/>
                  </a:lnTo>
                  <a:lnTo>
                    <a:pt x="39902" y="186972"/>
                  </a:lnTo>
                  <a:lnTo>
                    <a:pt x="18585" y="222242"/>
                  </a:lnTo>
                  <a:lnTo>
                    <a:pt x="0" y="288798"/>
                  </a:lnTo>
                  <a:lnTo>
                    <a:pt x="6307" y="323656"/>
                  </a:lnTo>
                  <a:lnTo>
                    <a:pt x="51045" y="387989"/>
                  </a:lnTo>
                  <a:lnTo>
                    <a:pt x="85663" y="418129"/>
                  </a:lnTo>
                  <a:lnTo>
                    <a:pt x="125907" y="447362"/>
                  </a:lnTo>
                  <a:lnTo>
                    <a:pt x="169870" y="476023"/>
                  </a:lnTo>
                  <a:lnTo>
                    <a:pt x="215645" y="504444"/>
                  </a:lnTo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7">
              <a:extLst>
                <a:ext uri="{FF2B5EF4-FFF2-40B4-BE49-F238E27FC236}">
                  <a16:creationId xmlns:a16="http://schemas.microsoft.com/office/drawing/2014/main" id="{1CC2FAA2-72C3-8946-91CE-791CF95D4D9D}"/>
                </a:ext>
              </a:extLst>
            </p:cNvPr>
            <p:cNvSpPr/>
            <p:nvPr/>
          </p:nvSpPr>
          <p:spPr>
            <a:xfrm>
              <a:off x="2243778" y="3651442"/>
              <a:ext cx="648970" cy="1008380"/>
            </a:xfrm>
            <a:custGeom>
              <a:avLst/>
              <a:gdLst/>
              <a:ahLst/>
              <a:cxnLst/>
              <a:rect l="l" t="t" r="r" b="b"/>
              <a:pathLst>
                <a:path w="648969" h="1008379">
                  <a:moveTo>
                    <a:pt x="504926" y="0"/>
                  </a:moveTo>
                  <a:lnTo>
                    <a:pt x="458458" y="42336"/>
                  </a:lnTo>
                  <a:lnTo>
                    <a:pt x="412341" y="84570"/>
                  </a:lnTo>
                  <a:lnTo>
                    <a:pt x="366925" y="126618"/>
                  </a:lnTo>
                  <a:lnTo>
                    <a:pt x="322561" y="168393"/>
                  </a:lnTo>
                  <a:lnTo>
                    <a:pt x="279601" y="209809"/>
                  </a:lnTo>
                  <a:lnTo>
                    <a:pt x="238396" y="250782"/>
                  </a:lnTo>
                  <a:lnTo>
                    <a:pt x="199295" y="291225"/>
                  </a:lnTo>
                  <a:lnTo>
                    <a:pt x="162650" y="331053"/>
                  </a:lnTo>
                  <a:lnTo>
                    <a:pt x="128811" y="370181"/>
                  </a:lnTo>
                  <a:lnTo>
                    <a:pt x="98130" y="408522"/>
                  </a:lnTo>
                  <a:lnTo>
                    <a:pt x="70958" y="445991"/>
                  </a:lnTo>
                  <a:lnTo>
                    <a:pt x="47645" y="482502"/>
                  </a:lnTo>
                  <a:lnTo>
                    <a:pt x="28541" y="517971"/>
                  </a:lnTo>
                  <a:lnTo>
                    <a:pt x="4368" y="585435"/>
                  </a:lnTo>
                  <a:lnTo>
                    <a:pt x="0" y="617260"/>
                  </a:lnTo>
                  <a:lnTo>
                    <a:pt x="1244" y="647700"/>
                  </a:lnTo>
                  <a:lnTo>
                    <a:pt x="31669" y="709067"/>
                  </a:lnTo>
                  <a:lnTo>
                    <a:pt x="60865" y="738337"/>
                  </a:lnTo>
                  <a:lnTo>
                    <a:pt x="97626" y="766595"/>
                  </a:lnTo>
                  <a:lnTo>
                    <a:pt x="140632" y="793791"/>
                  </a:lnTo>
                  <a:lnTo>
                    <a:pt x="188567" y="819873"/>
                  </a:lnTo>
                  <a:lnTo>
                    <a:pt x="240112" y="844789"/>
                  </a:lnTo>
                  <a:lnTo>
                    <a:pt x="293948" y="868489"/>
                  </a:lnTo>
                  <a:lnTo>
                    <a:pt x="348757" y="890921"/>
                  </a:lnTo>
                  <a:lnTo>
                    <a:pt x="403222" y="912033"/>
                  </a:lnTo>
                  <a:lnTo>
                    <a:pt x="456023" y="931775"/>
                  </a:lnTo>
                  <a:lnTo>
                    <a:pt x="505843" y="950094"/>
                  </a:lnTo>
                  <a:lnTo>
                    <a:pt x="551364" y="966941"/>
                  </a:lnTo>
                  <a:lnTo>
                    <a:pt x="591266" y="982262"/>
                  </a:lnTo>
                  <a:lnTo>
                    <a:pt x="624232" y="996008"/>
                  </a:lnTo>
                  <a:lnTo>
                    <a:pt x="648944" y="1008126"/>
                  </a:lnTo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8">
              <a:extLst>
                <a:ext uri="{FF2B5EF4-FFF2-40B4-BE49-F238E27FC236}">
                  <a16:creationId xmlns:a16="http://schemas.microsoft.com/office/drawing/2014/main" id="{72976408-02BD-2E4C-B7D7-7B319E9C454B}"/>
                </a:ext>
              </a:extLst>
            </p:cNvPr>
            <p:cNvSpPr/>
            <p:nvPr/>
          </p:nvSpPr>
          <p:spPr>
            <a:xfrm>
              <a:off x="1686313" y="3651442"/>
              <a:ext cx="1688464" cy="2305050"/>
            </a:xfrm>
            <a:custGeom>
              <a:avLst/>
              <a:gdLst/>
              <a:ahLst/>
              <a:cxnLst/>
              <a:rect l="l" t="t" r="r" b="b"/>
              <a:pathLst>
                <a:path w="1688464" h="2305050">
                  <a:moveTo>
                    <a:pt x="1038769" y="0"/>
                  </a:moveTo>
                  <a:lnTo>
                    <a:pt x="982413" y="17246"/>
                  </a:lnTo>
                  <a:lnTo>
                    <a:pt x="926222" y="34532"/>
                  </a:lnTo>
                  <a:lnTo>
                    <a:pt x="870341" y="51897"/>
                  </a:lnTo>
                  <a:lnTo>
                    <a:pt x="814921" y="69380"/>
                  </a:lnTo>
                  <a:lnTo>
                    <a:pt x="760107" y="87021"/>
                  </a:lnTo>
                  <a:lnTo>
                    <a:pt x="706049" y="104858"/>
                  </a:lnTo>
                  <a:lnTo>
                    <a:pt x="652893" y="122931"/>
                  </a:lnTo>
                  <a:lnTo>
                    <a:pt x="600788" y="141280"/>
                  </a:lnTo>
                  <a:lnTo>
                    <a:pt x="549882" y="159944"/>
                  </a:lnTo>
                  <a:lnTo>
                    <a:pt x="500322" y="178961"/>
                  </a:lnTo>
                  <a:lnTo>
                    <a:pt x="452256" y="198373"/>
                  </a:lnTo>
                  <a:lnTo>
                    <a:pt x="405832" y="218217"/>
                  </a:lnTo>
                  <a:lnTo>
                    <a:pt x="361199" y="238534"/>
                  </a:lnTo>
                  <a:lnTo>
                    <a:pt x="318503" y="259362"/>
                  </a:lnTo>
                  <a:lnTo>
                    <a:pt x="277892" y="280741"/>
                  </a:lnTo>
                  <a:lnTo>
                    <a:pt x="239515" y="302711"/>
                  </a:lnTo>
                  <a:lnTo>
                    <a:pt x="203520" y="325310"/>
                  </a:lnTo>
                  <a:lnTo>
                    <a:pt x="170053" y="348579"/>
                  </a:lnTo>
                  <a:lnTo>
                    <a:pt x="139263" y="372556"/>
                  </a:lnTo>
                  <a:lnTo>
                    <a:pt x="86306" y="422792"/>
                  </a:lnTo>
                  <a:lnTo>
                    <a:pt x="45830" y="476334"/>
                  </a:lnTo>
                  <a:lnTo>
                    <a:pt x="17204" y="537811"/>
                  </a:lnTo>
                  <a:lnTo>
                    <a:pt x="2022" y="608533"/>
                  </a:lnTo>
                  <a:lnTo>
                    <a:pt x="0" y="645704"/>
                  </a:lnTo>
                  <a:lnTo>
                    <a:pt x="1503" y="683959"/>
                  </a:lnTo>
                  <a:lnTo>
                    <a:pt x="6392" y="723206"/>
                  </a:lnTo>
                  <a:lnTo>
                    <a:pt x="14528" y="763354"/>
                  </a:lnTo>
                  <a:lnTo>
                    <a:pt x="25770" y="804311"/>
                  </a:lnTo>
                  <a:lnTo>
                    <a:pt x="39980" y="845984"/>
                  </a:lnTo>
                  <a:lnTo>
                    <a:pt x="57017" y="888282"/>
                  </a:lnTo>
                  <a:lnTo>
                    <a:pt x="76741" y="931114"/>
                  </a:lnTo>
                  <a:lnTo>
                    <a:pt x="99014" y="974386"/>
                  </a:lnTo>
                  <a:lnTo>
                    <a:pt x="123695" y="1018009"/>
                  </a:lnTo>
                  <a:lnTo>
                    <a:pt x="150644" y="1061889"/>
                  </a:lnTo>
                  <a:lnTo>
                    <a:pt x="179721" y="1105935"/>
                  </a:lnTo>
                  <a:lnTo>
                    <a:pt x="210788" y="1150055"/>
                  </a:lnTo>
                  <a:lnTo>
                    <a:pt x="243705" y="1194157"/>
                  </a:lnTo>
                  <a:lnTo>
                    <a:pt x="278331" y="1238150"/>
                  </a:lnTo>
                  <a:lnTo>
                    <a:pt x="314526" y="1281941"/>
                  </a:lnTo>
                  <a:lnTo>
                    <a:pt x="352152" y="1325439"/>
                  </a:lnTo>
                  <a:lnTo>
                    <a:pt x="391069" y="1368552"/>
                  </a:lnTo>
                  <a:lnTo>
                    <a:pt x="418444" y="1397212"/>
                  </a:lnTo>
                  <a:lnTo>
                    <a:pt x="448714" y="1426837"/>
                  </a:lnTo>
                  <a:lnTo>
                    <a:pt x="481673" y="1457335"/>
                  </a:lnTo>
                  <a:lnTo>
                    <a:pt x="517117" y="1488614"/>
                  </a:lnTo>
                  <a:lnTo>
                    <a:pt x="554842" y="1520580"/>
                  </a:lnTo>
                  <a:lnTo>
                    <a:pt x="594642" y="1553142"/>
                  </a:lnTo>
                  <a:lnTo>
                    <a:pt x="636314" y="1586205"/>
                  </a:lnTo>
                  <a:lnTo>
                    <a:pt x="679652" y="1619678"/>
                  </a:lnTo>
                  <a:lnTo>
                    <a:pt x="724453" y="1653468"/>
                  </a:lnTo>
                  <a:lnTo>
                    <a:pt x="770512" y="1687483"/>
                  </a:lnTo>
                  <a:lnTo>
                    <a:pt x="817623" y="1721629"/>
                  </a:lnTo>
                  <a:lnTo>
                    <a:pt x="865583" y="1755814"/>
                  </a:lnTo>
                  <a:lnTo>
                    <a:pt x="914188" y="1789946"/>
                  </a:lnTo>
                  <a:lnTo>
                    <a:pt x="963231" y="1823931"/>
                  </a:lnTo>
                  <a:lnTo>
                    <a:pt x="1012510" y="1857678"/>
                  </a:lnTo>
                  <a:lnTo>
                    <a:pt x="1061819" y="1891093"/>
                  </a:lnTo>
                  <a:lnTo>
                    <a:pt x="1110954" y="1924084"/>
                  </a:lnTo>
                  <a:lnTo>
                    <a:pt x="1159711" y="1956558"/>
                  </a:lnTo>
                  <a:lnTo>
                    <a:pt x="1207884" y="1988423"/>
                  </a:lnTo>
                  <a:lnTo>
                    <a:pt x="1255269" y="2019585"/>
                  </a:lnTo>
                  <a:lnTo>
                    <a:pt x="1301662" y="2049953"/>
                  </a:lnTo>
                  <a:lnTo>
                    <a:pt x="1346858" y="2079434"/>
                  </a:lnTo>
                  <a:lnTo>
                    <a:pt x="1390653" y="2107934"/>
                  </a:lnTo>
                  <a:lnTo>
                    <a:pt x="1432842" y="2135362"/>
                  </a:lnTo>
                  <a:lnTo>
                    <a:pt x="1473220" y="2161624"/>
                  </a:lnTo>
                  <a:lnTo>
                    <a:pt x="1511583" y="2186628"/>
                  </a:lnTo>
                  <a:lnTo>
                    <a:pt x="1547727" y="2210282"/>
                  </a:lnTo>
                  <a:lnTo>
                    <a:pt x="1581447" y="2232493"/>
                  </a:lnTo>
                  <a:lnTo>
                    <a:pt x="1640795" y="2272214"/>
                  </a:lnTo>
                  <a:lnTo>
                    <a:pt x="1666015" y="2289538"/>
                  </a:lnTo>
                  <a:lnTo>
                    <a:pt x="1687993" y="2305050"/>
                  </a:lnTo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9">
              <a:extLst>
                <a:ext uri="{FF2B5EF4-FFF2-40B4-BE49-F238E27FC236}">
                  <a16:creationId xmlns:a16="http://schemas.microsoft.com/office/drawing/2014/main" id="{B35C6C94-F9A2-6140-B8DB-504EDE464F47}"/>
                </a:ext>
              </a:extLst>
            </p:cNvPr>
            <p:cNvSpPr/>
            <p:nvPr/>
          </p:nvSpPr>
          <p:spPr>
            <a:xfrm>
              <a:off x="2581826" y="3337308"/>
              <a:ext cx="215900" cy="314325"/>
            </a:xfrm>
            <a:custGeom>
              <a:avLst/>
              <a:gdLst/>
              <a:ahLst/>
              <a:cxnLst/>
              <a:rect l="l" t="t" r="r" b="b"/>
              <a:pathLst>
                <a:path w="215900" h="314325">
                  <a:moveTo>
                    <a:pt x="215645" y="314134"/>
                  </a:moveTo>
                  <a:lnTo>
                    <a:pt x="206209" y="254331"/>
                  </a:lnTo>
                  <a:lnTo>
                    <a:pt x="196539" y="196645"/>
                  </a:lnTo>
                  <a:lnTo>
                    <a:pt x="186023" y="143065"/>
                  </a:lnTo>
                  <a:lnTo>
                    <a:pt x="174046" y="95581"/>
                  </a:lnTo>
                  <a:lnTo>
                    <a:pt x="159995" y="56183"/>
                  </a:lnTo>
                  <a:lnTo>
                    <a:pt x="112835" y="3286"/>
                  </a:lnTo>
                  <a:lnTo>
                    <a:pt x="77628" y="0"/>
                  </a:lnTo>
                  <a:lnTo>
                    <a:pt x="39421" y="10144"/>
                  </a:lnTo>
                  <a:lnTo>
                    <a:pt x="0" y="26860"/>
                  </a:lnTo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0">
              <a:extLst>
                <a:ext uri="{FF2B5EF4-FFF2-40B4-BE49-F238E27FC236}">
                  <a16:creationId xmlns:a16="http://schemas.microsoft.com/office/drawing/2014/main" id="{D70C1D76-AB4B-C140-B4DF-B1946CA54D5A}"/>
                </a:ext>
              </a:extLst>
            </p:cNvPr>
            <p:cNvSpPr/>
            <p:nvPr/>
          </p:nvSpPr>
          <p:spPr>
            <a:xfrm>
              <a:off x="2024804" y="2419500"/>
              <a:ext cx="1073785" cy="514350"/>
            </a:xfrm>
            <a:custGeom>
              <a:avLst/>
              <a:gdLst/>
              <a:ahLst/>
              <a:cxnLst/>
              <a:rect l="l" t="t" r="r" b="b"/>
              <a:pathLst>
                <a:path w="1073785" h="514350">
                  <a:moveTo>
                    <a:pt x="0" y="514138"/>
                  </a:moveTo>
                  <a:lnTo>
                    <a:pt x="39098" y="470043"/>
                  </a:lnTo>
                  <a:lnTo>
                    <a:pt x="78101" y="426409"/>
                  </a:lnTo>
                  <a:lnTo>
                    <a:pt x="116957" y="383493"/>
                  </a:lnTo>
                  <a:lnTo>
                    <a:pt x="155617" y="341550"/>
                  </a:lnTo>
                  <a:lnTo>
                    <a:pt x="194033" y="300836"/>
                  </a:lnTo>
                  <a:lnTo>
                    <a:pt x="232155" y="261608"/>
                  </a:lnTo>
                  <a:lnTo>
                    <a:pt x="269934" y="224121"/>
                  </a:lnTo>
                  <a:lnTo>
                    <a:pt x="307320" y="188631"/>
                  </a:lnTo>
                  <a:lnTo>
                    <a:pt x="344263" y="155394"/>
                  </a:lnTo>
                  <a:lnTo>
                    <a:pt x="380716" y="124665"/>
                  </a:lnTo>
                  <a:lnTo>
                    <a:pt x="416627" y="96702"/>
                  </a:lnTo>
                  <a:lnTo>
                    <a:pt x="451949" y="71759"/>
                  </a:lnTo>
                  <a:lnTo>
                    <a:pt x="486631" y="50093"/>
                  </a:lnTo>
                  <a:lnTo>
                    <a:pt x="520625" y="31959"/>
                  </a:lnTo>
                  <a:lnTo>
                    <a:pt x="586350" y="7313"/>
                  </a:lnTo>
                  <a:lnTo>
                    <a:pt x="658282" y="0"/>
                  </a:lnTo>
                  <a:lnTo>
                    <a:pt x="697311" y="5879"/>
                  </a:lnTo>
                  <a:lnTo>
                    <a:pt x="735176" y="18378"/>
                  </a:lnTo>
                  <a:lnTo>
                    <a:pt x="771987" y="36924"/>
                  </a:lnTo>
                  <a:lnTo>
                    <a:pt x="807850" y="60946"/>
                  </a:lnTo>
                  <a:lnTo>
                    <a:pt x="842875" y="89870"/>
                  </a:lnTo>
                  <a:lnTo>
                    <a:pt x="877170" y="123125"/>
                  </a:lnTo>
                  <a:lnTo>
                    <a:pt x="910842" y="160138"/>
                  </a:lnTo>
                  <a:lnTo>
                    <a:pt x="944000" y="200338"/>
                  </a:lnTo>
                  <a:lnTo>
                    <a:pt x="976753" y="243151"/>
                  </a:lnTo>
                  <a:lnTo>
                    <a:pt x="1009208" y="288006"/>
                  </a:lnTo>
                  <a:lnTo>
                    <a:pt x="1041473" y="334330"/>
                  </a:lnTo>
                  <a:lnTo>
                    <a:pt x="1073658" y="38155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1">
              <a:extLst>
                <a:ext uri="{FF2B5EF4-FFF2-40B4-BE49-F238E27FC236}">
                  <a16:creationId xmlns:a16="http://schemas.microsoft.com/office/drawing/2014/main" id="{04565FF2-EC37-8748-8285-C2C8722D7250}"/>
                </a:ext>
              </a:extLst>
            </p:cNvPr>
            <p:cNvSpPr/>
            <p:nvPr/>
          </p:nvSpPr>
          <p:spPr>
            <a:xfrm>
              <a:off x="2797472" y="3506663"/>
              <a:ext cx="216535" cy="144780"/>
            </a:xfrm>
            <a:custGeom>
              <a:avLst/>
              <a:gdLst/>
              <a:ahLst/>
              <a:cxnLst/>
              <a:rect l="l" t="t" r="r" b="b"/>
              <a:pathLst>
                <a:path w="216535" h="144779">
                  <a:moveTo>
                    <a:pt x="216407" y="144779"/>
                  </a:moveTo>
                  <a:lnTo>
                    <a:pt x="189547" y="91297"/>
                  </a:lnTo>
                  <a:lnTo>
                    <a:pt x="162686" y="44957"/>
                  </a:lnTo>
                  <a:lnTo>
                    <a:pt x="135826" y="12334"/>
                  </a:lnTo>
                  <a:lnTo>
                    <a:pt x="108965" y="0"/>
                  </a:lnTo>
                  <a:lnTo>
                    <a:pt x="79402" y="19300"/>
                  </a:lnTo>
                  <a:lnTo>
                    <a:pt x="47910" y="63531"/>
                  </a:lnTo>
                  <a:lnTo>
                    <a:pt x="19704" y="112192"/>
                  </a:lnTo>
                  <a:lnTo>
                    <a:pt x="0" y="144779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22">
              <a:extLst>
                <a:ext uri="{FF2B5EF4-FFF2-40B4-BE49-F238E27FC236}">
                  <a16:creationId xmlns:a16="http://schemas.microsoft.com/office/drawing/2014/main" id="{D800A2C3-22C4-764A-8AB3-8A77682E30C6}"/>
                </a:ext>
              </a:extLst>
            </p:cNvPr>
            <p:cNvSpPr/>
            <p:nvPr/>
          </p:nvSpPr>
          <p:spPr>
            <a:xfrm>
              <a:off x="3085509" y="3723071"/>
              <a:ext cx="157480" cy="431800"/>
            </a:xfrm>
            <a:custGeom>
              <a:avLst/>
              <a:gdLst/>
              <a:ahLst/>
              <a:cxnLst/>
              <a:rect l="l" t="t" r="r" b="b"/>
              <a:pathLst>
                <a:path w="157480" h="431800">
                  <a:moveTo>
                    <a:pt x="0" y="0"/>
                  </a:moveTo>
                  <a:lnTo>
                    <a:pt x="44577" y="27967"/>
                  </a:lnTo>
                  <a:lnTo>
                    <a:pt x="85725" y="59150"/>
                  </a:lnTo>
                  <a:lnTo>
                    <a:pt x="120014" y="96762"/>
                  </a:lnTo>
                  <a:lnTo>
                    <a:pt x="144018" y="144018"/>
                  </a:lnTo>
                  <a:lnTo>
                    <a:pt x="153013" y="182707"/>
                  </a:lnTo>
                  <a:lnTo>
                    <a:pt x="157056" y="226455"/>
                  </a:lnTo>
                  <a:lnTo>
                    <a:pt x="157162" y="274224"/>
                  </a:lnTo>
                  <a:lnTo>
                    <a:pt x="154347" y="324978"/>
                  </a:lnTo>
                  <a:lnTo>
                    <a:pt x="149627" y="377680"/>
                  </a:lnTo>
                  <a:lnTo>
                    <a:pt x="144018" y="431292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3">
              <a:extLst>
                <a:ext uri="{FF2B5EF4-FFF2-40B4-BE49-F238E27FC236}">
                  <a16:creationId xmlns:a16="http://schemas.microsoft.com/office/drawing/2014/main" id="{111B149F-680A-BC4F-9017-FD7ABC82A37A}"/>
                </a:ext>
              </a:extLst>
            </p:cNvPr>
            <p:cNvSpPr/>
            <p:nvPr/>
          </p:nvSpPr>
          <p:spPr>
            <a:xfrm>
              <a:off x="3157899" y="3655915"/>
              <a:ext cx="505459" cy="78105"/>
            </a:xfrm>
            <a:custGeom>
              <a:avLst/>
              <a:gdLst/>
              <a:ahLst/>
              <a:cxnLst/>
              <a:rect l="l" t="t" r="r" b="b"/>
              <a:pathLst>
                <a:path w="505460" h="78104">
                  <a:moveTo>
                    <a:pt x="0" y="6957"/>
                  </a:moveTo>
                  <a:lnTo>
                    <a:pt x="59233" y="4198"/>
                  </a:lnTo>
                  <a:lnTo>
                    <a:pt x="117441" y="1959"/>
                  </a:lnTo>
                  <a:lnTo>
                    <a:pt x="173689" y="479"/>
                  </a:lnTo>
                  <a:lnTo>
                    <a:pt x="227044" y="0"/>
                  </a:lnTo>
                  <a:lnTo>
                    <a:pt x="276574" y="759"/>
                  </a:lnTo>
                  <a:lnTo>
                    <a:pt x="321346" y="2999"/>
                  </a:lnTo>
                  <a:lnTo>
                    <a:pt x="360426" y="6957"/>
                  </a:lnTo>
                  <a:lnTo>
                    <a:pt x="414444" y="18352"/>
                  </a:lnTo>
                  <a:lnTo>
                    <a:pt x="453104" y="35247"/>
                  </a:lnTo>
                  <a:lnTo>
                    <a:pt x="481619" y="55714"/>
                  </a:lnTo>
                  <a:lnTo>
                    <a:pt x="505206" y="77823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4">
              <a:extLst>
                <a:ext uri="{FF2B5EF4-FFF2-40B4-BE49-F238E27FC236}">
                  <a16:creationId xmlns:a16="http://schemas.microsoft.com/office/drawing/2014/main" id="{C0CFD28F-505A-4E43-928C-3157244653CE}"/>
                </a:ext>
              </a:extLst>
            </p:cNvPr>
            <p:cNvSpPr/>
            <p:nvPr/>
          </p:nvSpPr>
          <p:spPr>
            <a:xfrm>
              <a:off x="3085509" y="3003742"/>
              <a:ext cx="220345" cy="576580"/>
            </a:xfrm>
            <a:custGeom>
              <a:avLst/>
              <a:gdLst/>
              <a:ahLst/>
              <a:cxnLst/>
              <a:rect l="l" t="t" r="r" b="b"/>
              <a:pathLst>
                <a:path w="220344" h="576579">
                  <a:moveTo>
                    <a:pt x="0" y="576072"/>
                  </a:moveTo>
                  <a:lnTo>
                    <a:pt x="47406" y="563287"/>
                  </a:lnTo>
                  <a:lnTo>
                    <a:pt x="92992" y="548724"/>
                  </a:lnTo>
                  <a:lnTo>
                    <a:pt x="134683" y="530352"/>
                  </a:lnTo>
                  <a:lnTo>
                    <a:pt x="170405" y="506137"/>
                  </a:lnTo>
                  <a:lnTo>
                    <a:pt x="198084" y="474048"/>
                  </a:lnTo>
                  <a:lnTo>
                    <a:pt x="215646" y="432054"/>
                  </a:lnTo>
                  <a:lnTo>
                    <a:pt x="219785" y="394509"/>
                  </a:lnTo>
                  <a:lnTo>
                    <a:pt x="217433" y="347368"/>
                  </a:lnTo>
                  <a:lnTo>
                    <a:pt x="210058" y="293624"/>
                  </a:lnTo>
                  <a:lnTo>
                    <a:pt x="199126" y="236267"/>
                  </a:lnTo>
                  <a:lnTo>
                    <a:pt x="186106" y="178289"/>
                  </a:lnTo>
                  <a:lnTo>
                    <a:pt x="172465" y="122682"/>
                  </a:lnTo>
                  <a:lnTo>
                    <a:pt x="159671" y="72437"/>
                  </a:lnTo>
                  <a:lnTo>
                    <a:pt x="149192" y="30545"/>
                  </a:lnTo>
                  <a:lnTo>
                    <a:pt x="142493" y="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5">
              <a:extLst>
                <a:ext uri="{FF2B5EF4-FFF2-40B4-BE49-F238E27FC236}">
                  <a16:creationId xmlns:a16="http://schemas.microsoft.com/office/drawing/2014/main" id="{B844EE53-DD1A-1047-8967-C8E84D5D8521}"/>
                </a:ext>
              </a:extLst>
            </p:cNvPr>
            <p:cNvSpPr txBox="1"/>
            <p:nvPr/>
          </p:nvSpPr>
          <p:spPr>
            <a:xfrm>
              <a:off x="9599027" y="6144706"/>
              <a:ext cx="181610" cy="1638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latin typeface="Arial"/>
                  <a:cs typeface="Arial"/>
                </a:rPr>
                <a:t>(6)</a:t>
              </a:r>
            </a:p>
          </p:txBody>
        </p:sp>
      </p:grpSp>
      <p:sp>
        <p:nvSpPr>
          <p:cNvPr id="3" name="object 2">
            <a:extLst>
              <a:ext uri="{FF2B5EF4-FFF2-40B4-BE49-F238E27FC236}">
                <a16:creationId xmlns:a16="http://schemas.microsoft.com/office/drawing/2014/main" id="{D2827574-C734-F241-90BA-05756516EBA9}"/>
              </a:ext>
            </a:extLst>
          </p:cNvPr>
          <p:cNvSpPr txBox="1">
            <a:spLocks/>
          </p:cNvSpPr>
          <p:nvPr/>
        </p:nvSpPr>
        <p:spPr>
          <a:xfrm>
            <a:off x="1253739" y="109496"/>
            <a:ext cx="9313963" cy="1877437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6115" algn="ctr">
              <a:lnSpc>
                <a:spcPct val="100000"/>
              </a:lnSpc>
            </a:pPr>
            <a:r>
              <a:rPr lang="es-PA" sz="3600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Principales Puertos Africanos de salida de mano de obra forzada durante Siglo XVI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21D4AEB5-8CF3-C746-9F6E-4C17952B94D2}"/>
              </a:ext>
            </a:extLst>
          </p:cNvPr>
          <p:cNvSpPr/>
          <p:nvPr/>
        </p:nvSpPr>
        <p:spPr>
          <a:xfrm>
            <a:off x="642990" y="2410159"/>
            <a:ext cx="1411111" cy="39676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Veracruz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8F22E700-291B-9148-82E4-AE2046DC2EB0}"/>
              </a:ext>
            </a:extLst>
          </p:cNvPr>
          <p:cNvSpPr/>
          <p:nvPr/>
        </p:nvSpPr>
        <p:spPr>
          <a:xfrm>
            <a:off x="799031" y="3205772"/>
            <a:ext cx="1794933" cy="39676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Centroamérica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2BF93302-E5AE-E34B-8076-3BB733500AFB}"/>
              </a:ext>
            </a:extLst>
          </p:cNvPr>
          <p:cNvSpPr/>
          <p:nvPr/>
        </p:nvSpPr>
        <p:spPr>
          <a:xfrm>
            <a:off x="808260" y="3627384"/>
            <a:ext cx="1388533" cy="39676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Panamá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4D4E89A9-5655-9F48-97CC-04B0A913F8B6}"/>
              </a:ext>
            </a:extLst>
          </p:cNvPr>
          <p:cNvSpPr/>
          <p:nvPr/>
        </p:nvSpPr>
        <p:spPr>
          <a:xfrm>
            <a:off x="2424052" y="2617497"/>
            <a:ext cx="1388533" cy="39676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Caribe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3605BECC-61E9-304B-BCCF-02E3254DED6A}"/>
              </a:ext>
            </a:extLst>
          </p:cNvPr>
          <p:cNvSpPr/>
          <p:nvPr/>
        </p:nvSpPr>
        <p:spPr>
          <a:xfrm>
            <a:off x="3810396" y="3028012"/>
            <a:ext cx="1388533" cy="39676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Cartagena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99F84A31-9E51-AC4E-93D1-F296A11DA4DE}"/>
              </a:ext>
            </a:extLst>
          </p:cNvPr>
          <p:cNvSpPr/>
          <p:nvPr/>
        </p:nvSpPr>
        <p:spPr>
          <a:xfrm>
            <a:off x="3658492" y="3429000"/>
            <a:ext cx="1388533" cy="39676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Venezuela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F9BD8584-2C2E-BC43-8B55-36FE4DA45980}"/>
              </a:ext>
            </a:extLst>
          </p:cNvPr>
          <p:cNvSpPr/>
          <p:nvPr/>
        </p:nvSpPr>
        <p:spPr>
          <a:xfrm>
            <a:off x="3195681" y="3820952"/>
            <a:ext cx="1388533" cy="39676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Colombia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39E580D5-5921-454B-9D4F-15BB0384413B}"/>
              </a:ext>
            </a:extLst>
          </p:cNvPr>
          <p:cNvSpPr/>
          <p:nvPr/>
        </p:nvSpPr>
        <p:spPr>
          <a:xfrm>
            <a:off x="2767304" y="4186066"/>
            <a:ext cx="1388533" cy="39676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Ecuador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3295BE42-3E59-CB4A-8795-39373059C78F}"/>
              </a:ext>
            </a:extLst>
          </p:cNvPr>
          <p:cNvSpPr/>
          <p:nvPr/>
        </p:nvSpPr>
        <p:spPr>
          <a:xfrm>
            <a:off x="2869227" y="4623352"/>
            <a:ext cx="1388533" cy="39676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Perú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347BD13B-785D-FC48-8C84-AA664EE0B2DE}"/>
              </a:ext>
            </a:extLst>
          </p:cNvPr>
          <p:cNvSpPr/>
          <p:nvPr/>
        </p:nvSpPr>
        <p:spPr>
          <a:xfrm>
            <a:off x="2477698" y="5569065"/>
            <a:ext cx="1388533" cy="39676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Chile</a:t>
            </a:r>
          </a:p>
        </p:txBody>
      </p:sp>
      <p:sp>
        <p:nvSpPr>
          <p:cNvPr id="42" name="Rectángulo redondeado 41">
            <a:extLst>
              <a:ext uri="{FF2B5EF4-FFF2-40B4-BE49-F238E27FC236}">
                <a16:creationId xmlns:a16="http://schemas.microsoft.com/office/drawing/2014/main" id="{FE918583-89CC-0B43-99E9-898428FA81F2}"/>
              </a:ext>
            </a:extLst>
          </p:cNvPr>
          <p:cNvSpPr/>
          <p:nvPr/>
        </p:nvSpPr>
        <p:spPr>
          <a:xfrm>
            <a:off x="5870969" y="2795051"/>
            <a:ext cx="2331694" cy="647096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Islas de Santiago en Cabo Verde</a:t>
            </a:r>
          </a:p>
        </p:txBody>
      </p:sp>
      <p:sp>
        <p:nvSpPr>
          <p:cNvPr id="43" name="Rectángulo redondeado 42">
            <a:extLst>
              <a:ext uri="{FF2B5EF4-FFF2-40B4-BE49-F238E27FC236}">
                <a16:creationId xmlns:a16="http://schemas.microsoft.com/office/drawing/2014/main" id="{726BB07C-C07B-4E43-8689-FB62F4D7E7F9}"/>
              </a:ext>
            </a:extLst>
          </p:cNvPr>
          <p:cNvSpPr/>
          <p:nvPr/>
        </p:nvSpPr>
        <p:spPr>
          <a:xfrm>
            <a:off x="7137062" y="4017182"/>
            <a:ext cx="2331694" cy="100293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Sâo Tomé en el Golfo de Guinea y Loanda</a:t>
            </a:r>
          </a:p>
        </p:txBody>
      </p:sp>
    </p:spTree>
    <p:extLst>
      <p:ext uri="{BB962C8B-B14F-4D97-AF65-F5344CB8AC3E}">
        <p14:creationId xmlns:p14="http://schemas.microsoft.com/office/powerpoint/2010/main" val="127994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81FF3D27-1300-7340-ACA3-27F4BC31A030}"/>
              </a:ext>
            </a:extLst>
          </p:cNvPr>
          <p:cNvGrpSpPr/>
          <p:nvPr/>
        </p:nvGrpSpPr>
        <p:grpSpPr>
          <a:xfrm>
            <a:off x="7143249" y="1323439"/>
            <a:ext cx="3047999" cy="4742180"/>
            <a:chOff x="6284126" y="1017710"/>
            <a:chExt cx="3047999" cy="4742180"/>
          </a:xfrm>
        </p:grpSpPr>
        <p:sp>
          <p:nvSpPr>
            <p:cNvPr id="2" name="object 3">
              <a:extLst>
                <a:ext uri="{FF2B5EF4-FFF2-40B4-BE49-F238E27FC236}">
                  <a16:creationId xmlns:a16="http://schemas.microsoft.com/office/drawing/2014/main" id="{FDCD1541-C8EE-3E4D-B1F4-64C66EF51616}"/>
                </a:ext>
              </a:extLst>
            </p:cNvPr>
            <p:cNvSpPr/>
            <p:nvPr/>
          </p:nvSpPr>
          <p:spPr>
            <a:xfrm>
              <a:off x="6284126" y="1017710"/>
              <a:ext cx="3047999" cy="4526279"/>
            </a:xfrm>
            <a:prstGeom prst="round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95F23A18-FDCB-8840-B662-259F5993F04D}"/>
                </a:ext>
              </a:extLst>
            </p:cNvPr>
            <p:cNvSpPr txBox="1"/>
            <p:nvPr/>
          </p:nvSpPr>
          <p:spPr>
            <a:xfrm>
              <a:off x="9144877" y="5596060"/>
              <a:ext cx="181610" cy="1638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latin typeface="Arial"/>
                  <a:cs typeface="Arial"/>
                </a:rPr>
                <a:t>(8)</a:t>
              </a:r>
              <a:endParaRPr sz="1000">
                <a:latin typeface="Arial"/>
                <a:cs typeface="Arial"/>
              </a:endParaRP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0F42BAA9-5943-9141-9BBB-A61C061A5F94}"/>
              </a:ext>
            </a:extLst>
          </p:cNvPr>
          <p:cNvGrpSpPr/>
          <p:nvPr/>
        </p:nvGrpSpPr>
        <p:grpSpPr>
          <a:xfrm>
            <a:off x="2242478" y="1396738"/>
            <a:ext cx="4285119" cy="4379680"/>
            <a:chOff x="1315124" y="1089338"/>
            <a:chExt cx="4536947" cy="4670552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7AFE7A3A-CD4A-BA42-AA8F-83B481914C7A}"/>
                </a:ext>
              </a:extLst>
            </p:cNvPr>
            <p:cNvSpPr txBox="1"/>
            <p:nvPr/>
          </p:nvSpPr>
          <p:spPr>
            <a:xfrm>
              <a:off x="5544477" y="5596060"/>
              <a:ext cx="181610" cy="1638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latin typeface="Arial"/>
                  <a:cs typeface="Arial"/>
                </a:rPr>
                <a:t>(7)</a:t>
              </a:r>
            </a:p>
          </p:txBody>
        </p:sp>
        <p:sp>
          <p:nvSpPr>
            <p:cNvPr id="5" name="object 6">
              <a:extLst>
                <a:ext uri="{FF2B5EF4-FFF2-40B4-BE49-F238E27FC236}">
                  <a16:creationId xmlns:a16="http://schemas.microsoft.com/office/drawing/2014/main" id="{6D26295E-2491-4343-AC2B-8A34236DA643}"/>
                </a:ext>
              </a:extLst>
            </p:cNvPr>
            <p:cNvSpPr/>
            <p:nvPr/>
          </p:nvSpPr>
          <p:spPr>
            <a:xfrm>
              <a:off x="1315124" y="1089338"/>
              <a:ext cx="4536947" cy="4526279"/>
            </a:xfrm>
            <a:prstGeom prst="round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2">
            <a:extLst>
              <a:ext uri="{FF2B5EF4-FFF2-40B4-BE49-F238E27FC236}">
                <a16:creationId xmlns:a16="http://schemas.microsoft.com/office/drawing/2014/main" id="{532C3524-DF61-774C-9C6D-48C32B5A46CB}"/>
              </a:ext>
            </a:extLst>
          </p:cNvPr>
          <p:cNvSpPr txBox="1">
            <a:spLocks/>
          </p:cNvSpPr>
          <p:nvPr/>
        </p:nvSpPr>
        <p:spPr>
          <a:xfrm>
            <a:off x="1253738" y="0"/>
            <a:ext cx="9313963" cy="1323439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6115" algn="ctr">
              <a:lnSpc>
                <a:spcPct val="100000"/>
              </a:lnSpc>
            </a:pPr>
            <a:r>
              <a:rPr lang="es-PA" sz="3600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Principales Puertos Africanos de salida de personas esclavizadas</a:t>
            </a:r>
          </a:p>
        </p:txBody>
      </p:sp>
    </p:spTree>
    <p:extLst>
      <p:ext uri="{BB962C8B-B14F-4D97-AF65-F5344CB8AC3E}">
        <p14:creationId xmlns:p14="http://schemas.microsoft.com/office/powerpoint/2010/main" val="1119274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2415A23-1FB3-FD49-98D6-995A1939789F}"/>
              </a:ext>
            </a:extLst>
          </p:cNvPr>
          <p:cNvSpPr/>
          <p:nvPr/>
        </p:nvSpPr>
        <p:spPr>
          <a:xfrm>
            <a:off x="3194756" y="172949"/>
            <a:ext cx="5802488" cy="6512102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0219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63B6D47A-0011-9540-84D1-7B5F9693F473}"/>
              </a:ext>
            </a:extLst>
          </p:cNvPr>
          <p:cNvSpPr/>
          <p:nvPr/>
        </p:nvSpPr>
        <p:spPr>
          <a:xfrm>
            <a:off x="2229612" y="508636"/>
            <a:ext cx="7732776" cy="5779276"/>
          </a:xfrm>
          <a:prstGeom prst="rect">
            <a:avLst/>
          </a:prstGeom>
          <a:blipFill>
            <a:blip r:embed="rId3" cstate="print"/>
            <a:stretch>
              <a:fillRect t="1" b="-1064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705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5D6223E-CFAE-2A43-AC5B-2ABFFB34172E}"/>
              </a:ext>
            </a:extLst>
          </p:cNvPr>
          <p:cNvSpPr/>
          <p:nvPr/>
        </p:nvSpPr>
        <p:spPr>
          <a:xfrm>
            <a:off x="2702010" y="200885"/>
            <a:ext cx="6787980" cy="6456230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715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848E19DB-895D-754D-B6F4-19C8A3E7ECAE}"/>
              </a:ext>
            </a:extLst>
          </p:cNvPr>
          <p:cNvSpPr/>
          <p:nvPr/>
        </p:nvSpPr>
        <p:spPr>
          <a:xfrm>
            <a:off x="2232206" y="588952"/>
            <a:ext cx="7569543" cy="5680096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3305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2677795-8D8C-FD41-B099-DF626A844E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685867" cy="769441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6115" algn="ctr">
              <a:lnSpc>
                <a:spcPct val="100000"/>
              </a:lnSpc>
            </a:pPr>
            <a:r>
              <a:rPr lang="es-PA" sz="3600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Conexiones entre Centroamérica y África</a:t>
            </a: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64D4811C-99E4-234B-AB5C-1846957C77AE}"/>
              </a:ext>
            </a:extLst>
          </p:cNvPr>
          <p:cNvSpPr/>
          <p:nvPr/>
        </p:nvSpPr>
        <p:spPr>
          <a:xfrm>
            <a:off x="451078" y="1890870"/>
            <a:ext cx="2066344" cy="39676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Intercambio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1C7B122B-1BB3-714D-BE43-89F36373B185}"/>
              </a:ext>
            </a:extLst>
          </p:cNvPr>
          <p:cNvSpPr/>
          <p:nvPr/>
        </p:nvSpPr>
        <p:spPr>
          <a:xfrm>
            <a:off x="3363611" y="1354667"/>
            <a:ext cx="5136922" cy="349955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dirty="0">
                <a:latin typeface="Avenir Medium" panose="02000503020000020003" pitchFamily="2" charset="0"/>
              </a:rPr>
              <a:t>Por río Gambia ropa de algodón, marfil y cera.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0BA032E0-6B29-6344-8DAB-C66DE702BF03}"/>
              </a:ext>
            </a:extLst>
          </p:cNvPr>
          <p:cNvSpPr/>
          <p:nvPr/>
        </p:nvSpPr>
        <p:spPr>
          <a:xfrm>
            <a:off x="3363611" y="1749778"/>
            <a:ext cx="5136922" cy="349955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dirty="0">
                <a:latin typeface="Avenir Medium" panose="02000503020000020003" pitchFamily="2" charset="0"/>
              </a:rPr>
              <a:t>Por río Santo Domingo, hierro.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47E85488-2AD7-E644-9856-CB745CBE4A84}"/>
              </a:ext>
            </a:extLst>
          </p:cNvPr>
          <p:cNvSpPr/>
          <p:nvPr/>
        </p:nvSpPr>
        <p:spPr>
          <a:xfrm>
            <a:off x="3363611" y="2156178"/>
            <a:ext cx="5136922" cy="349955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dirty="0">
                <a:latin typeface="Avenir Medium" panose="02000503020000020003" pitchFamily="2" charset="0"/>
              </a:rPr>
              <a:t>Por río Grande, marfil y oro.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D6970D70-7A36-8D4B-9D50-DAB422815562}"/>
              </a:ext>
            </a:extLst>
          </p:cNvPr>
          <p:cNvSpPr/>
          <p:nvPr/>
        </p:nvSpPr>
        <p:spPr>
          <a:xfrm>
            <a:off x="3363611" y="2562578"/>
            <a:ext cx="5136922" cy="349955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dirty="0">
                <a:latin typeface="Avenir Medium" panose="02000503020000020003" pitchFamily="2" charset="0"/>
              </a:rPr>
              <a:t>En Islas de Bijagos, vacas y rocas.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8877DB09-7746-144F-917F-B7CBF29274C5}"/>
              </a:ext>
            </a:extLst>
          </p:cNvPr>
          <p:cNvSpPr/>
          <p:nvPr/>
        </p:nvSpPr>
        <p:spPr>
          <a:xfrm>
            <a:off x="451079" y="3968024"/>
            <a:ext cx="2066344" cy="1868331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Tráfico complementado con producción en Santiago y Fuego (Islas de Cabo Verde)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393182C9-9D70-5241-861A-4DD85C9F5C6A}"/>
              </a:ext>
            </a:extLst>
          </p:cNvPr>
          <p:cNvSpPr/>
          <p:nvPr/>
        </p:nvSpPr>
        <p:spPr>
          <a:xfrm>
            <a:off x="3352322" y="3770490"/>
            <a:ext cx="2066344" cy="2190044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dirty="0">
                <a:latin typeface="Avenir Medium" panose="02000503020000020003" pitchFamily="2" charset="0"/>
              </a:rPr>
              <a:t>Cereales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dirty="0">
                <a:latin typeface="Avenir Medium" panose="02000503020000020003" pitchFamily="2" charset="0"/>
              </a:rPr>
              <a:t>Frutas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dirty="0">
                <a:latin typeface="Avenir Medium" panose="02000503020000020003" pitchFamily="2" charset="0"/>
              </a:rPr>
              <a:t>Legumbres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dirty="0">
                <a:latin typeface="Avenir Medium" panose="02000503020000020003" pitchFamily="2" charset="0"/>
              </a:rPr>
              <a:t>Algodón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dirty="0">
                <a:latin typeface="Avenir Medium" panose="02000503020000020003" pitchFamily="2" charset="0"/>
              </a:rPr>
              <a:t>Añil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dirty="0">
                <a:latin typeface="Avenir Medium" panose="02000503020000020003" pitchFamily="2" charset="0"/>
              </a:rPr>
              <a:t>Ganaderia 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dirty="0">
                <a:latin typeface="Avenir Medium" panose="02000503020000020003" pitchFamily="2" charset="0"/>
              </a:rPr>
              <a:t>Sal. </a:t>
            </a:r>
          </a:p>
        </p:txBody>
      </p:sp>
      <p:sp>
        <p:nvSpPr>
          <p:cNvPr id="10" name="Abrir llave 9">
            <a:extLst>
              <a:ext uri="{FF2B5EF4-FFF2-40B4-BE49-F238E27FC236}">
                <a16:creationId xmlns:a16="http://schemas.microsoft.com/office/drawing/2014/main" id="{3659B578-E842-284D-BC01-EDF4BEBDA9D3}"/>
              </a:ext>
            </a:extLst>
          </p:cNvPr>
          <p:cNvSpPr/>
          <p:nvPr/>
        </p:nvSpPr>
        <p:spPr>
          <a:xfrm>
            <a:off x="2573388" y="3722500"/>
            <a:ext cx="745067" cy="2359377"/>
          </a:xfrm>
          <a:prstGeom prst="leftBrace">
            <a:avLst/>
          </a:prstGeom>
          <a:ln w="28575">
            <a:solidFill>
              <a:srgbClr val="35030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Abrir llave 10">
            <a:extLst>
              <a:ext uri="{FF2B5EF4-FFF2-40B4-BE49-F238E27FC236}">
                <a16:creationId xmlns:a16="http://schemas.microsoft.com/office/drawing/2014/main" id="{2C6B544E-B3B4-B14A-9879-29D5EE039EAF}"/>
              </a:ext>
            </a:extLst>
          </p:cNvPr>
          <p:cNvSpPr/>
          <p:nvPr/>
        </p:nvSpPr>
        <p:spPr>
          <a:xfrm>
            <a:off x="2573388" y="1264356"/>
            <a:ext cx="745067" cy="1761066"/>
          </a:xfrm>
          <a:prstGeom prst="leftBrace">
            <a:avLst/>
          </a:prstGeom>
          <a:ln w="28575">
            <a:solidFill>
              <a:srgbClr val="35030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949183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EE4A1100-FF72-6945-9D0E-EF48A7B93739}"/>
              </a:ext>
            </a:extLst>
          </p:cNvPr>
          <p:cNvGrpSpPr/>
          <p:nvPr/>
        </p:nvGrpSpPr>
        <p:grpSpPr>
          <a:xfrm>
            <a:off x="3062417" y="1266945"/>
            <a:ext cx="5543549" cy="4434078"/>
            <a:chOff x="2756676" y="1126193"/>
            <a:chExt cx="5543549" cy="4434078"/>
          </a:xfrm>
        </p:grpSpPr>
        <p:sp>
          <p:nvSpPr>
            <p:cNvPr id="2" name="object 3">
              <a:extLst>
                <a:ext uri="{FF2B5EF4-FFF2-40B4-BE49-F238E27FC236}">
                  <a16:creationId xmlns:a16="http://schemas.microsoft.com/office/drawing/2014/main" id="{EE22DF56-8779-CF46-9F1F-C8F2762C10D6}"/>
                </a:ext>
              </a:extLst>
            </p:cNvPr>
            <p:cNvSpPr/>
            <p:nvPr/>
          </p:nvSpPr>
          <p:spPr>
            <a:xfrm>
              <a:off x="3259596" y="1126193"/>
              <a:ext cx="5040629" cy="4434078"/>
            </a:xfrm>
            <a:prstGeom prst="round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FE851D6E-165E-DA48-94FD-2C6BE1748143}"/>
                </a:ext>
              </a:extLst>
            </p:cNvPr>
            <p:cNvSpPr/>
            <p:nvPr/>
          </p:nvSpPr>
          <p:spPr>
            <a:xfrm>
              <a:off x="3337354" y="3038051"/>
              <a:ext cx="450215" cy="502920"/>
            </a:xfrm>
            <a:custGeom>
              <a:avLst/>
              <a:gdLst/>
              <a:ahLst/>
              <a:cxnLst/>
              <a:rect l="l" t="t" r="r" b="b"/>
              <a:pathLst>
                <a:path w="450214" h="502920">
                  <a:moveTo>
                    <a:pt x="443449" y="396239"/>
                  </a:moveTo>
                  <a:lnTo>
                    <a:pt x="428388" y="444198"/>
                  </a:lnTo>
                  <a:lnTo>
                    <a:pt x="410969" y="470725"/>
                  </a:lnTo>
                  <a:lnTo>
                    <a:pt x="383120" y="486679"/>
                  </a:lnTo>
                  <a:lnTo>
                    <a:pt x="336769" y="502919"/>
                  </a:lnTo>
                  <a:lnTo>
                    <a:pt x="278062" y="496707"/>
                  </a:lnTo>
                  <a:lnTo>
                    <a:pt x="238590" y="493228"/>
                  </a:lnTo>
                  <a:lnTo>
                    <a:pt x="197133" y="485965"/>
                  </a:lnTo>
                  <a:lnTo>
                    <a:pt x="152850" y="442433"/>
                  </a:lnTo>
                  <a:lnTo>
                    <a:pt x="122647" y="410717"/>
                  </a:lnTo>
                  <a:lnTo>
                    <a:pt x="111967" y="402324"/>
                  </a:lnTo>
                  <a:lnTo>
                    <a:pt x="100073" y="395573"/>
                  </a:lnTo>
                  <a:lnTo>
                    <a:pt x="88036" y="388965"/>
                  </a:lnTo>
                  <a:lnTo>
                    <a:pt x="76927" y="380999"/>
                  </a:lnTo>
                  <a:lnTo>
                    <a:pt x="53448" y="358806"/>
                  </a:lnTo>
                  <a:lnTo>
                    <a:pt x="28540" y="333755"/>
                  </a:lnTo>
                  <a:lnTo>
                    <a:pt x="8776" y="313277"/>
                  </a:lnTo>
                  <a:lnTo>
                    <a:pt x="727" y="304799"/>
                  </a:lnTo>
                  <a:lnTo>
                    <a:pt x="2906" y="237100"/>
                  </a:lnTo>
                  <a:lnTo>
                    <a:pt x="1906" y="182131"/>
                  </a:lnTo>
                  <a:lnTo>
                    <a:pt x="134" y="138063"/>
                  </a:lnTo>
                  <a:lnTo>
                    <a:pt x="0" y="103063"/>
                  </a:lnTo>
                  <a:lnTo>
                    <a:pt x="3910" y="75301"/>
                  </a:lnTo>
                  <a:lnTo>
                    <a:pt x="14274" y="52944"/>
                  </a:lnTo>
                  <a:lnTo>
                    <a:pt x="33499" y="34163"/>
                  </a:lnTo>
                  <a:lnTo>
                    <a:pt x="63995" y="17125"/>
                  </a:lnTo>
                  <a:lnTo>
                    <a:pt x="108169" y="0"/>
                  </a:lnTo>
                  <a:lnTo>
                    <a:pt x="154255" y="1219"/>
                  </a:lnTo>
                  <a:lnTo>
                    <a:pt x="200706" y="975"/>
                  </a:lnTo>
                  <a:lnTo>
                    <a:pt x="246975" y="1645"/>
                  </a:lnTo>
                  <a:lnTo>
                    <a:pt x="292512" y="5608"/>
                  </a:lnTo>
                  <a:lnTo>
                    <a:pt x="336769" y="15239"/>
                  </a:lnTo>
                  <a:lnTo>
                    <a:pt x="367440" y="73818"/>
                  </a:lnTo>
                  <a:lnTo>
                    <a:pt x="389490" y="118645"/>
                  </a:lnTo>
                  <a:lnTo>
                    <a:pt x="412969" y="152399"/>
                  </a:lnTo>
                  <a:lnTo>
                    <a:pt x="427916" y="208922"/>
                  </a:lnTo>
                  <a:lnTo>
                    <a:pt x="440377" y="251069"/>
                  </a:lnTo>
                  <a:lnTo>
                    <a:pt x="448411" y="289340"/>
                  </a:lnTo>
                  <a:lnTo>
                    <a:pt x="450081" y="334231"/>
                  </a:lnTo>
                  <a:lnTo>
                    <a:pt x="443449" y="396239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6">
              <a:extLst>
                <a:ext uri="{FF2B5EF4-FFF2-40B4-BE49-F238E27FC236}">
                  <a16:creationId xmlns:a16="http://schemas.microsoft.com/office/drawing/2014/main" id="{9634B28F-7447-1641-9CF5-C5796E3AB831}"/>
                </a:ext>
              </a:extLst>
            </p:cNvPr>
            <p:cNvSpPr/>
            <p:nvPr/>
          </p:nvSpPr>
          <p:spPr>
            <a:xfrm>
              <a:off x="3764801" y="3502871"/>
              <a:ext cx="360680" cy="144780"/>
            </a:xfrm>
            <a:custGeom>
              <a:avLst/>
              <a:gdLst/>
              <a:ahLst/>
              <a:cxnLst/>
              <a:rect l="l" t="t" r="r" b="b"/>
              <a:pathLst>
                <a:path w="360680" h="144779">
                  <a:moveTo>
                    <a:pt x="270510" y="0"/>
                  </a:moveTo>
                  <a:lnTo>
                    <a:pt x="270510" y="35814"/>
                  </a:lnTo>
                  <a:lnTo>
                    <a:pt x="0" y="35814"/>
                  </a:lnTo>
                  <a:lnTo>
                    <a:pt x="0" y="108204"/>
                  </a:lnTo>
                  <a:lnTo>
                    <a:pt x="270510" y="108204"/>
                  </a:lnTo>
                  <a:lnTo>
                    <a:pt x="270510" y="144780"/>
                  </a:lnTo>
                  <a:lnTo>
                    <a:pt x="360426" y="72390"/>
                  </a:lnTo>
                  <a:lnTo>
                    <a:pt x="27051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13FB2011-8C3A-2349-AF78-B0CBDD757605}"/>
                </a:ext>
              </a:extLst>
            </p:cNvPr>
            <p:cNvSpPr/>
            <p:nvPr/>
          </p:nvSpPr>
          <p:spPr>
            <a:xfrm>
              <a:off x="3980447" y="3718518"/>
              <a:ext cx="360680" cy="144780"/>
            </a:xfrm>
            <a:custGeom>
              <a:avLst/>
              <a:gdLst/>
              <a:ahLst/>
              <a:cxnLst/>
              <a:rect l="l" t="t" r="r" b="b"/>
              <a:pathLst>
                <a:path w="360680" h="144779">
                  <a:moveTo>
                    <a:pt x="270510" y="108204"/>
                  </a:moveTo>
                  <a:lnTo>
                    <a:pt x="270510" y="36576"/>
                  </a:lnTo>
                  <a:lnTo>
                    <a:pt x="0" y="36576"/>
                  </a:lnTo>
                  <a:lnTo>
                    <a:pt x="0" y="108204"/>
                  </a:lnTo>
                  <a:lnTo>
                    <a:pt x="270510" y="108204"/>
                  </a:lnTo>
                  <a:close/>
                </a:path>
                <a:path w="360680" h="144779">
                  <a:moveTo>
                    <a:pt x="360426" y="72390"/>
                  </a:moveTo>
                  <a:lnTo>
                    <a:pt x="270510" y="0"/>
                  </a:lnTo>
                  <a:lnTo>
                    <a:pt x="270510" y="144780"/>
                  </a:lnTo>
                  <a:lnTo>
                    <a:pt x="360426" y="7239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3B73A432-4125-3945-BA68-1A2E25317A2A}"/>
                </a:ext>
              </a:extLst>
            </p:cNvPr>
            <p:cNvSpPr/>
            <p:nvPr/>
          </p:nvSpPr>
          <p:spPr>
            <a:xfrm>
              <a:off x="4196856" y="3934926"/>
              <a:ext cx="360680" cy="144145"/>
            </a:xfrm>
            <a:custGeom>
              <a:avLst/>
              <a:gdLst/>
              <a:ahLst/>
              <a:cxnLst/>
              <a:rect l="l" t="t" r="r" b="b"/>
              <a:pathLst>
                <a:path w="360679" h="144145">
                  <a:moveTo>
                    <a:pt x="269748" y="108204"/>
                  </a:moveTo>
                  <a:lnTo>
                    <a:pt x="269748" y="35814"/>
                  </a:lnTo>
                  <a:lnTo>
                    <a:pt x="0" y="35814"/>
                  </a:lnTo>
                  <a:lnTo>
                    <a:pt x="0" y="108204"/>
                  </a:lnTo>
                  <a:lnTo>
                    <a:pt x="269748" y="108204"/>
                  </a:lnTo>
                  <a:close/>
                </a:path>
                <a:path w="360679" h="144145">
                  <a:moveTo>
                    <a:pt x="360426" y="71628"/>
                  </a:moveTo>
                  <a:lnTo>
                    <a:pt x="269748" y="0"/>
                  </a:lnTo>
                  <a:lnTo>
                    <a:pt x="269748" y="144018"/>
                  </a:lnTo>
                  <a:lnTo>
                    <a:pt x="360426" y="71628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1">
              <a:extLst>
                <a:ext uri="{FF2B5EF4-FFF2-40B4-BE49-F238E27FC236}">
                  <a16:creationId xmlns:a16="http://schemas.microsoft.com/office/drawing/2014/main" id="{3617ACCA-25AA-AC4E-87E5-23EDA9817754}"/>
                </a:ext>
              </a:extLst>
            </p:cNvPr>
            <p:cNvSpPr/>
            <p:nvPr/>
          </p:nvSpPr>
          <p:spPr>
            <a:xfrm>
              <a:off x="4412501" y="4150571"/>
              <a:ext cx="360680" cy="144780"/>
            </a:xfrm>
            <a:custGeom>
              <a:avLst/>
              <a:gdLst/>
              <a:ahLst/>
              <a:cxnLst/>
              <a:rect l="l" t="t" r="r" b="b"/>
              <a:pathLst>
                <a:path w="360679" h="144779">
                  <a:moveTo>
                    <a:pt x="270510" y="108204"/>
                  </a:moveTo>
                  <a:lnTo>
                    <a:pt x="270510" y="35814"/>
                  </a:lnTo>
                  <a:lnTo>
                    <a:pt x="0" y="35814"/>
                  </a:lnTo>
                  <a:lnTo>
                    <a:pt x="0" y="108204"/>
                  </a:lnTo>
                  <a:lnTo>
                    <a:pt x="270510" y="108204"/>
                  </a:lnTo>
                  <a:close/>
                </a:path>
                <a:path w="360679" h="144779">
                  <a:moveTo>
                    <a:pt x="360426" y="72390"/>
                  </a:moveTo>
                  <a:lnTo>
                    <a:pt x="270510" y="0"/>
                  </a:lnTo>
                  <a:lnTo>
                    <a:pt x="270510" y="144780"/>
                  </a:lnTo>
                  <a:lnTo>
                    <a:pt x="360426" y="7239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3">
              <a:extLst>
                <a:ext uri="{FF2B5EF4-FFF2-40B4-BE49-F238E27FC236}">
                  <a16:creationId xmlns:a16="http://schemas.microsoft.com/office/drawing/2014/main" id="{140E351A-10E6-FE48-BEF5-ED88563A1CB5}"/>
                </a:ext>
              </a:extLst>
            </p:cNvPr>
            <p:cNvSpPr/>
            <p:nvPr/>
          </p:nvSpPr>
          <p:spPr>
            <a:xfrm>
              <a:off x="4628147" y="4366218"/>
              <a:ext cx="360680" cy="144780"/>
            </a:xfrm>
            <a:custGeom>
              <a:avLst/>
              <a:gdLst/>
              <a:ahLst/>
              <a:cxnLst/>
              <a:rect l="l" t="t" r="r" b="b"/>
              <a:pathLst>
                <a:path w="360679" h="144779">
                  <a:moveTo>
                    <a:pt x="270510" y="108204"/>
                  </a:moveTo>
                  <a:lnTo>
                    <a:pt x="270510" y="36576"/>
                  </a:lnTo>
                  <a:lnTo>
                    <a:pt x="0" y="36576"/>
                  </a:lnTo>
                  <a:lnTo>
                    <a:pt x="0" y="108204"/>
                  </a:lnTo>
                  <a:lnTo>
                    <a:pt x="270510" y="108204"/>
                  </a:lnTo>
                  <a:close/>
                </a:path>
                <a:path w="360679" h="144779">
                  <a:moveTo>
                    <a:pt x="360426" y="72390"/>
                  </a:moveTo>
                  <a:lnTo>
                    <a:pt x="270510" y="0"/>
                  </a:lnTo>
                  <a:lnTo>
                    <a:pt x="270510" y="144780"/>
                  </a:lnTo>
                  <a:lnTo>
                    <a:pt x="360426" y="7239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8">
              <a:extLst>
                <a:ext uri="{FF2B5EF4-FFF2-40B4-BE49-F238E27FC236}">
                  <a16:creationId xmlns:a16="http://schemas.microsoft.com/office/drawing/2014/main" id="{92B3406E-3E02-EC48-B727-ECB941BA9545}"/>
                </a:ext>
              </a:extLst>
            </p:cNvPr>
            <p:cNvSpPr/>
            <p:nvPr/>
          </p:nvSpPr>
          <p:spPr>
            <a:xfrm>
              <a:off x="2756676" y="2423118"/>
              <a:ext cx="581660" cy="581660"/>
            </a:xfrm>
            <a:custGeom>
              <a:avLst/>
              <a:gdLst/>
              <a:ahLst/>
              <a:cxnLst/>
              <a:rect l="l" t="t" r="r" b="b"/>
              <a:pathLst>
                <a:path w="581660" h="581660">
                  <a:moveTo>
                    <a:pt x="80772" y="27431"/>
                  </a:moveTo>
                  <a:lnTo>
                    <a:pt x="0" y="0"/>
                  </a:lnTo>
                  <a:lnTo>
                    <a:pt x="27432" y="80771"/>
                  </a:lnTo>
                  <a:lnTo>
                    <a:pt x="40386" y="67817"/>
                  </a:lnTo>
                  <a:lnTo>
                    <a:pt x="40386" y="44957"/>
                  </a:lnTo>
                  <a:lnTo>
                    <a:pt x="41910" y="41909"/>
                  </a:lnTo>
                  <a:lnTo>
                    <a:pt x="44958" y="40385"/>
                  </a:lnTo>
                  <a:lnTo>
                    <a:pt x="48768" y="41909"/>
                  </a:lnTo>
                  <a:lnTo>
                    <a:pt x="57531" y="50672"/>
                  </a:lnTo>
                  <a:lnTo>
                    <a:pt x="80772" y="27431"/>
                  </a:lnTo>
                  <a:close/>
                </a:path>
                <a:path w="581660" h="581660">
                  <a:moveTo>
                    <a:pt x="57531" y="50672"/>
                  </a:moveTo>
                  <a:lnTo>
                    <a:pt x="48768" y="41909"/>
                  </a:lnTo>
                  <a:lnTo>
                    <a:pt x="44958" y="40385"/>
                  </a:lnTo>
                  <a:lnTo>
                    <a:pt x="41910" y="41909"/>
                  </a:lnTo>
                  <a:lnTo>
                    <a:pt x="40386" y="44957"/>
                  </a:lnTo>
                  <a:lnTo>
                    <a:pt x="41910" y="48767"/>
                  </a:lnTo>
                  <a:lnTo>
                    <a:pt x="50673" y="57530"/>
                  </a:lnTo>
                  <a:lnTo>
                    <a:pt x="57531" y="50672"/>
                  </a:lnTo>
                  <a:close/>
                </a:path>
                <a:path w="581660" h="581660">
                  <a:moveTo>
                    <a:pt x="50673" y="57530"/>
                  </a:moveTo>
                  <a:lnTo>
                    <a:pt x="41910" y="48767"/>
                  </a:lnTo>
                  <a:lnTo>
                    <a:pt x="40386" y="44957"/>
                  </a:lnTo>
                  <a:lnTo>
                    <a:pt x="40386" y="67817"/>
                  </a:lnTo>
                  <a:lnTo>
                    <a:pt x="50673" y="57530"/>
                  </a:lnTo>
                  <a:close/>
                </a:path>
                <a:path w="581660" h="581660">
                  <a:moveTo>
                    <a:pt x="581406" y="576833"/>
                  </a:moveTo>
                  <a:lnTo>
                    <a:pt x="579882" y="573023"/>
                  </a:lnTo>
                  <a:lnTo>
                    <a:pt x="57531" y="50672"/>
                  </a:lnTo>
                  <a:lnTo>
                    <a:pt x="50673" y="57530"/>
                  </a:lnTo>
                  <a:lnTo>
                    <a:pt x="573024" y="579881"/>
                  </a:lnTo>
                  <a:lnTo>
                    <a:pt x="576834" y="581405"/>
                  </a:lnTo>
                  <a:lnTo>
                    <a:pt x="579882" y="579881"/>
                  </a:lnTo>
                  <a:lnTo>
                    <a:pt x="581406" y="576833"/>
                  </a:lnTo>
                  <a:close/>
                </a:path>
              </a:pathLst>
            </a:custGeom>
            <a:solidFill>
              <a:srgbClr val="350303"/>
            </a:solidFill>
            <a:ln w="2857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41A7C92F-171F-3240-87B3-69475421C873}"/>
              </a:ext>
            </a:extLst>
          </p:cNvPr>
          <p:cNvSpPr/>
          <p:nvPr/>
        </p:nvSpPr>
        <p:spPr>
          <a:xfrm>
            <a:off x="1247533" y="2081307"/>
            <a:ext cx="2066344" cy="39676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Cabo Verde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01807990-AFB4-8F4F-83B2-B61CAA54AD15}"/>
              </a:ext>
            </a:extLst>
          </p:cNvPr>
          <p:cNvSpPr/>
          <p:nvPr/>
        </p:nvSpPr>
        <p:spPr>
          <a:xfrm>
            <a:off x="1191198" y="2884606"/>
            <a:ext cx="2122679" cy="209410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Portugueses controlaban desde río Senegal hasta Sierra Leona e interior por curso de los ríos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0AD2E7B6-C856-1C4C-9829-8B2B8D1309FB}"/>
              </a:ext>
            </a:extLst>
          </p:cNvPr>
          <p:cNvSpPr/>
          <p:nvPr/>
        </p:nvSpPr>
        <p:spPr>
          <a:xfrm>
            <a:off x="8803145" y="1240584"/>
            <a:ext cx="2687234" cy="209410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>
                <a:latin typeface="Avenir Medium" panose="02000503020000020003" pitchFamily="2" charset="0"/>
              </a:rPr>
              <a:t>Entre 1506 y 1508 en toda la región entre río Senegal y Sierra Leona salieron más de 3500 personas por año. 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E6DE1B7A-2BE7-2643-A8F2-F36A25C8D5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685867" cy="1200329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6115">
              <a:lnSpc>
                <a:spcPct val="100000"/>
              </a:lnSpc>
            </a:pPr>
            <a:r>
              <a:rPr lang="es-PA" sz="3200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Cabo Verde desde Siglo XVI: Factoría Portuguesa más importante.</a:t>
            </a: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55E26614-84A3-464A-8A0D-A8E3CC9B7937}"/>
              </a:ext>
            </a:extLst>
          </p:cNvPr>
          <p:cNvSpPr txBox="1"/>
          <p:nvPr/>
        </p:nvSpPr>
        <p:spPr>
          <a:xfrm>
            <a:off x="8515161" y="5509140"/>
            <a:ext cx="18161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(</a:t>
            </a:r>
            <a:r>
              <a:rPr lang="es-MX" sz="1000" dirty="0">
                <a:latin typeface="Arial"/>
                <a:cs typeface="Arial"/>
              </a:rPr>
              <a:t>9</a:t>
            </a:r>
            <a:r>
              <a:rPr sz="1000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0505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69487A5D-CB28-2340-9A0F-8040A9EEC448}"/>
              </a:ext>
            </a:extLst>
          </p:cNvPr>
          <p:cNvGrpSpPr/>
          <p:nvPr/>
        </p:nvGrpSpPr>
        <p:grpSpPr>
          <a:xfrm>
            <a:off x="4897078" y="1059940"/>
            <a:ext cx="2397842" cy="3005330"/>
            <a:chOff x="4774177" y="1858010"/>
            <a:chExt cx="2048255" cy="2567177"/>
          </a:xfrm>
        </p:grpSpPr>
        <p:sp>
          <p:nvSpPr>
            <p:cNvPr id="7" name="object 2">
              <a:extLst>
                <a:ext uri="{FF2B5EF4-FFF2-40B4-BE49-F238E27FC236}">
                  <a16:creationId xmlns:a16="http://schemas.microsoft.com/office/drawing/2014/main" id="{46E2D239-E42A-104B-B45C-20B1BCF71D19}"/>
                </a:ext>
              </a:extLst>
            </p:cNvPr>
            <p:cNvSpPr/>
            <p:nvPr/>
          </p:nvSpPr>
          <p:spPr>
            <a:xfrm>
              <a:off x="4774177" y="1858010"/>
              <a:ext cx="2048255" cy="2567177"/>
            </a:xfrm>
            <a:prstGeom prst="round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8628BFDC-2608-BC49-B9A8-3593F2981F08}"/>
                </a:ext>
              </a:extLst>
            </p:cNvPr>
            <p:cNvSpPr/>
            <p:nvPr/>
          </p:nvSpPr>
          <p:spPr>
            <a:xfrm>
              <a:off x="5421877" y="3225038"/>
              <a:ext cx="144145" cy="144780"/>
            </a:xfrm>
            <a:custGeom>
              <a:avLst/>
              <a:gdLst/>
              <a:ahLst/>
              <a:cxnLst/>
              <a:rect l="l" t="t" r="r" b="b"/>
              <a:pathLst>
                <a:path w="144145" h="144779">
                  <a:moveTo>
                    <a:pt x="72389" y="38862"/>
                  </a:moveTo>
                  <a:lnTo>
                    <a:pt x="55625" y="15240"/>
                  </a:lnTo>
                  <a:lnTo>
                    <a:pt x="48767" y="42672"/>
                  </a:lnTo>
                  <a:lnTo>
                    <a:pt x="2285" y="15240"/>
                  </a:lnTo>
                  <a:lnTo>
                    <a:pt x="30479" y="51054"/>
                  </a:lnTo>
                  <a:lnTo>
                    <a:pt x="0" y="57912"/>
                  </a:lnTo>
                  <a:lnTo>
                    <a:pt x="24383" y="78486"/>
                  </a:lnTo>
                  <a:lnTo>
                    <a:pt x="761" y="97536"/>
                  </a:lnTo>
                  <a:lnTo>
                    <a:pt x="37337" y="92964"/>
                  </a:lnTo>
                  <a:lnTo>
                    <a:pt x="32003" y="118110"/>
                  </a:lnTo>
                  <a:lnTo>
                    <a:pt x="51053" y="104394"/>
                  </a:lnTo>
                  <a:lnTo>
                    <a:pt x="56387" y="144780"/>
                  </a:lnTo>
                  <a:lnTo>
                    <a:pt x="70103" y="99822"/>
                  </a:lnTo>
                  <a:lnTo>
                    <a:pt x="88391" y="131826"/>
                  </a:lnTo>
                  <a:lnTo>
                    <a:pt x="93725" y="96774"/>
                  </a:lnTo>
                  <a:lnTo>
                    <a:pt x="121157" y="121158"/>
                  </a:lnTo>
                  <a:lnTo>
                    <a:pt x="112013" y="86868"/>
                  </a:lnTo>
                  <a:lnTo>
                    <a:pt x="144017" y="89154"/>
                  </a:lnTo>
                  <a:lnTo>
                    <a:pt x="117347" y="70104"/>
                  </a:lnTo>
                  <a:lnTo>
                    <a:pt x="140969" y="54864"/>
                  </a:lnTo>
                  <a:lnTo>
                    <a:pt x="111251" y="48768"/>
                  </a:lnTo>
                  <a:lnTo>
                    <a:pt x="122681" y="29718"/>
                  </a:lnTo>
                  <a:lnTo>
                    <a:pt x="94487" y="35814"/>
                  </a:lnTo>
                  <a:lnTo>
                    <a:pt x="96773" y="0"/>
                  </a:lnTo>
                  <a:lnTo>
                    <a:pt x="72389" y="38862"/>
                  </a:lnTo>
                  <a:close/>
                </a:path>
              </a:pathLst>
            </a:custGeom>
            <a:solidFill>
              <a:srgbClr val="C72F2D"/>
            </a:solidFill>
            <a:ln w="9524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367D9DE5-6D65-B34B-B498-3DC45841A759}"/>
                </a:ext>
              </a:extLst>
            </p:cNvPr>
            <p:cNvSpPr/>
            <p:nvPr/>
          </p:nvSpPr>
          <p:spPr>
            <a:xfrm>
              <a:off x="5637522" y="3440683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79">
                  <a:moveTo>
                    <a:pt x="31241" y="94425"/>
                  </a:moveTo>
                  <a:lnTo>
                    <a:pt x="31241" y="51054"/>
                  </a:lnTo>
                  <a:lnTo>
                    <a:pt x="0" y="57912"/>
                  </a:lnTo>
                  <a:lnTo>
                    <a:pt x="25145" y="79248"/>
                  </a:lnTo>
                  <a:lnTo>
                    <a:pt x="25145" y="95047"/>
                  </a:lnTo>
                  <a:lnTo>
                    <a:pt x="31241" y="94425"/>
                  </a:lnTo>
                  <a:close/>
                </a:path>
                <a:path w="144779" h="144779">
                  <a:moveTo>
                    <a:pt x="25145" y="95047"/>
                  </a:moveTo>
                  <a:lnTo>
                    <a:pt x="25145" y="79248"/>
                  </a:lnTo>
                  <a:lnTo>
                    <a:pt x="761" y="97536"/>
                  </a:lnTo>
                  <a:lnTo>
                    <a:pt x="25145" y="95047"/>
                  </a:lnTo>
                  <a:close/>
                </a:path>
                <a:path w="144779" h="144779">
                  <a:moveTo>
                    <a:pt x="97535" y="0"/>
                  </a:moveTo>
                  <a:lnTo>
                    <a:pt x="72389" y="38862"/>
                  </a:lnTo>
                  <a:lnTo>
                    <a:pt x="55625" y="16002"/>
                  </a:lnTo>
                  <a:lnTo>
                    <a:pt x="48767" y="42672"/>
                  </a:lnTo>
                  <a:lnTo>
                    <a:pt x="2285" y="16002"/>
                  </a:lnTo>
                  <a:lnTo>
                    <a:pt x="31241" y="51054"/>
                  </a:lnTo>
                  <a:lnTo>
                    <a:pt x="31241" y="94425"/>
                  </a:lnTo>
                  <a:lnTo>
                    <a:pt x="38099" y="93726"/>
                  </a:lnTo>
                  <a:lnTo>
                    <a:pt x="38099" y="114124"/>
                  </a:lnTo>
                  <a:lnTo>
                    <a:pt x="51815" y="105156"/>
                  </a:lnTo>
                  <a:lnTo>
                    <a:pt x="57149" y="144780"/>
                  </a:lnTo>
                  <a:lnTo>
                    <a:pt x="70103" y="100584"/>
                  </a:lnTo>
                  <a:lnTo>
                    <a:pt x="88391" y="132588"/>
                  </a:lnTo>
                  <a:lnTo>
                    <a:pt x="93725" y="96774"/>
                  </a:lnTo>
                  <a:lnTo>
                    <a:pt x="94487" y="97451"/>
                  </a:lnTo>
                  <a:lnTo>
                    <a:pt x="94487" y="35814"/>
                  </a:lnTo>
                  <a:lnTo>
                    <a:pt x="97535" y="0"/>
                  </a:lnTo>
                  <a:close/>
                </a:path>
                <a:path w="144779" h="144779">
                  <a:moveTo>
                    <a:pt x="38099" y="114124"/>
                  </a:moveTo>
                  <a:lnTo>
                    <a:pt x="38099" y="93726"/>
                  </a:lnTo>
                  <a:lnTo>
                    <a:pt x="32003" y="118110"/>
                  </a:lnTo>
                  <a:lnTo>
                    <a:pt x="38099" y="114124"/>
                  </a:lnTo>
                  <a:close/>
                </a:path>
                <a:path w="144779" h="144779">
                  <a:moveTo>
                    <a:pt x="122681" y="30480"/>
                  </a:moveTo>
                  <a:lnTo>
                    <a:pt x="94487" y="35814"/>
                  </a:lnTo>
                  <a:lnTo>
                    <a:pt x="94487" y="97451"/>
                  </a:lnTo>
                  <a:lnTo>
                    <a:pt x="112013" y="113030"/>
                  </a:lnTo>
                  <a:lnTo>
                    <a:pt x="112013" y="49530"/>
                  </a:lnTo>
                  <a:lnTo>
                    <a:pt x="122681" y="30480"/>
                  </a:lnTo>
                  <a:close/>
                </a:path>
                <a:path w="144779" h="144779">
                  <a:moveTo>
                    <a:pt x="140969" y="54864"/>
                  </a:moveTo>
                  <a:lnTo>
                    <a:pt x="112013" y="49530"/>
                  </a:lnTo>
                  <a:lnTo>
                    <a:pt x="112013" y="113030"/>
                  </a:lnTo>
                  <a:lnTo>
                    <a:pt x="112775" y="113707"/>
                  </a:lnTo>
                  <a:lnTo>
                    <a:pt x="112775" y="86868"/>
                  </a:lnTo>
                  <a:lnTo>
                    <a:pt x="118109" y="87249"/>
                  </a:lnTo>
                  <a:lnTo>
                    <a:pt x="118109" y="70104"/>
                  </a:lnTo>
                  <a:lnTo>
                    <a:pt x="140969" y="54864"/>
                  </a:lnTo>
                  <a:close/>
                </a:path>
                <a:path w="144779" h="144779">
                  <a:moveTo>
                    <a:pt x="121157" y="121158"/>
                  </a:moveTo>
                  <a:lnTo>
                    <a:pt x="112775" y="86868"/>
                  </a:lnTo>
                  <a:lnTo>
                    <a:pt x="112775" y="113707"/>
                  </a:lnTo>
                  <a:lnTo>
                    <a:pt x="121157" y="121158"/>
                  </a:lnTo>
                  <a:close/>
                </a:path>
                <a:path w="144779" h="144779">
                  <a:moveTo>
                    <a:pt x="144779" y="89154"/>
                  </a:moveTo>
                  <a:lnTo>
                    <a:pt x="118109" y="70104"/>
                  </a:lnTo>
                  <a:lnTo>
                    <a:pt x="118109" y="87249"/>
                  </a:lnTo>
                  <a:lnTo>
                    <a:pt x="144779" y="89154"/>
                  </a:lnTo>
                  <a:close/>
                </a:path>
              </a:pathLst>
            </a:custGeom>
            <a:solidFill>
              <a:srgbClr val="C72F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4">
              <a:extLst>
                <a:ext uri="{FF2B5EF4-FFF2-40B4-BE49-F238E27FC236}">
                  <a16:creationId xmlns:a16="http://schemas.microsoft.com/office/drawing/2014/main" id="{009ACBED-7F21-ED4B-8572-83E95225B5DC}"/>
                </a:ext>
              </a:extLst>
            </p:cNvPr>
            <p:cNvSpPr/>
            <p:nvPr/>
          </p:nvSpPr>
          <p:spPr>
            <a:xfrm>
              <a:off x="4989822" y="2866136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79" h="144780">
                  <a:moveTo>
                    <a:pt x="31241" y="94425"/>
                  </a:moveTo>
                  <a:lnTo>
                    <a:pt x="31241" y="51054"/>
                  </a:lnTo>
                  <a:lnTo>
                    <a:pt x="0" y="57912"/>
                  </a:lnTo>
                  <a:lnTo>
                    <a:pt x="25145" y="79248"/>
                  </a:lnTo>
                  <a:lnTo>
                    <a:pt x="25145" y="95047"/>
                  </a:lnTo>
                  <a:lnTo>
                    <a:pt x="31241" y="94425"/>
                  </a:lnTo>
                  <a:close/>
                </a:path>
                <a:path w="144779" h="144780">
                  <a:moveTo>
                    <a:pt x="25145" y="95047"/>
                  </a:moveTo>
                  <a:lnTo>
                    <a:pt x="25145" y="79248"/>
                  </a:lnTo>
                  <a:lnTo>
                    <a:pt x="761" y="97536"/>
                  </a:lnTo>
                  <a:lnTo>
                    <a:pt x="25145" y="95047"/>
                  </a:lnTo>
                  <a:close/>
                </a:path>
                <a:path w="144779" h="144780">
                  <a:moveTo>
                    <a:pt x="97535" y="0"/>
                  </a:moveTo>
                  <a:lnTo>
                    <a:pt x="72389" y="38862"/>
                  </a:lnTo>
                  <a:lnTo>
                    <a:pt x="55625" y="15240"/>
                  </a:lnTo>
                  <a:lnTo>
                    <a:pt x="48767" y="42672"/>
                  </a:lnTo>
                  <a:lnTo>
                    <a:pt x="2285" y="15240"/>
                  </a:lnTo>
                  <a:lnTo>
                    <a:pt x="31241" y="51054"/>
                  </a:lnTo>
                  <a:lnTo>
                    <a:pt x="31241" y="94425"/>
                  </a:lnTo>
                  <a:lnTo>
                    <a:pt x="38099" y="93726"/>
                  </a:lnTo>
                  <a:lnTo>
                    <a:pt x="38099" y="113889"/>
                  </a:lnTo>
                  <a:lnTo>
                    <a:pt x="51815" y="104394"/>
                  </a:lnTo>
                  <a:lnTo>
                    <a:pt x="57149" y="144780"/>
                  </a:lnTo>
                  <a:lnTo>
                    <a:pt x="70103" y="99822"/>
                  </a:lnTo>
                  <a:lnTo>
                    <a:pt x="88391" y="132588"/>
                  </a:lnTo>
                  <a:lnTo>
                    <a:pt x="93725" y="96774"/>
                  </a:lnTo>
                  <a:lnTo>
                    <a:pt x="94487" y="97451"/>
                  </a:lnTo>
                  <a:lnTo>
                    <a:pt x="94487" y="35814"/>
                  </a:lnTo>
                  <a:lnTo>
                    <a:pt x="97535" y="0"/>
                  </a:lnTo>
                  <a:close/>
                </a:path>
                <a:path w="144779" h="144780">
                  <a:moveTo>
                    <a:pt x="38099" y="113889"/>
                  </a:moveTo>
                  <a:lnTo>
                    <a:pt x="38099" y="93726"/>
                  </a:lnTo>
                  <a:lnTo>
                    <a:pt x="32003" y="118110"/>
                  </a:lnTo>
                  <a:lnTo>
                    <a:pt x="38099" y="113889"/>
                  </a:lnTo>
                  <a:close/>
                </a:path>
                <a:path w="144779" h="144780">
                  <a:moveTo>
                    <a:pt x="122681" y="29718"/>
                  </a:moveTo>
                  <a:lnTo>
                    <a:pt x="94487" y="35814"/>
                  </a:lnTo>
                  <a:lnTo>
                    <a:pt x="94487" y="97451"/>
                  </a:lnTo>
                  <a:lnTo>
                    <a:pt x="112013" y="113030"/>
                  </a:lnTo>
                  <a:lnTo>
                    <a:pt x="112013" y="49530"/>
                  </a:lnTo>
                  <a:lnTo>
                    <a:pt x="122681" y="29718"/>
                  </a:lnTo>
                  <a:close/>
                </a:path>
                <a:path w="144779" h="144780">
                  <a:moveTo>
                    <a:pt x="140969" y="54864"/>
                  </a:moveTo>
                  <a:lnTo>
                    <a:pt x="112013" y="49530"/>
                  </a:lnTo>
                  <a:lnTo>
                    <a:pt x="112013" y="113030"/>
                  </a:lnTo>
                  <a:lnTo>
                    <a:pt x="112775" y="113707"/>
                  </a:lnTo>
                  <a:lnTo>
                    <a:pt x="112775" y="86868"/>
                  </a:lnTo>
                  <a:lnTo>
                    <a:pt x="118109" y="87249"/>
                  </a:lnTo>
                  <a:lnTo>
                    <a:pt x="118109" y="70104"/>
                  </a:lnTo>
                  <a:lnTo>
                    <a:pt x="140969" y="54864"/>
                  </a:lnTo>
                  <a:close/>
                </a:path>
                <a:path w="144779" h="144780">
                  <a:moveTo>
                    <a:pt x="121157" y="121158"/>
                  </a:moveTo>
                  <a:lnTo>
                    <a:pt x="112775" y="86868"/>
                  </a:lnTo>
                  <a:lnTo>
                    <a:pt x="112775" y="113707"/>
                  </a:lnTo>
                  <a:lnTo>
                    <a:pt x="121157" y="121158"/>
                  </a:lnTo>
                  <a:close/>
                </a:path>
                <a:path w="144779" h="144780">
                  <a:moveTo>
                    <a:pt x="144779" y="89154"/>
                  </a:moveTo>
                  <a:lnTo>
                    <a:pt x="118109" y="70104"/>
                  </a:lnTo>
                  <a:lnTo>
                    <a:pt x="118109" y="87249"/>
                  </a:lnTo>
                  <a:lnTo>
                    <a:pt x="144779" y="89154"/>
                  </a:lnTo>
                  <a:close/>
                </a:path>
              </a:pathLst>
            </a:custGeom>
            <a:solidFill>
              <a:srgbClr val="C72F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857539E-80FD-5444-AAA2-0D748BE58513}"/>
              </a:ext>
            </a:extLst>
          </p:cNvPr>
          <p:cNvSpPr txBox="1"/>
          <p:nvPr/>
        </p:nvSpPr>
        <p:spPr>
          <a:xfrm>
            <a:off x="1945646" y="5803503"/>
            <a:ext cx="1765741" cy="408623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A" dirty="0">
                <a:solidFill>
                  <a:schemeClr val="bg1"/>
                </a:solidFill>
                <a:latin typeface="Avenir Medium" panose="02000503020000020003" pitchFamily="2" charset="0"/>
              </a:rPr>
              <a:t>Cabo Verde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D910292-4E32-F948-8B4E-7694038B6510}"/>
              </a:ext>
            </a:extLst>
          </p:cNvPr>
          <p:cNvSpPr txBox="1"/>
          <p:nvPr/>
        </p:nvSpPr>
        <p:spPr>
          <a:xfrm>
            <a:off x="4882109" y="6444903"/>
            <a:ext cx="1240763" cy="408623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PA" dirty="0">
                <a:solidFill>
                  <a:schemeClr val="bg1"/>
                </a:solidFill>
                <a:latin typeface="Avenir Medium" panose="02000503020000020003" pitchFamily="2" charset="0"/>
              </a:rPr>
              <a:t>Sâo Tomé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AC635C9-3953-EB49-8660-901E95732CA7}"/>
              </a:ext>
            </a:extLst>
          </p:cNvPr>
          <p:cNvSpPr txBox="1"/>
          <p:nvPr/>
        </p:nvSpPr>
        <p:spPr>
          <a:xfrm>
            <a:off x="7790634" y="5803503"/>
            <a:ext cx="1765741" cy="408623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PA" dirty="0">
                <a:solidFill>
                  <a:schemeClr val="bg1"/>
                </a:solidFill>
                <a:latin typeface="Avenir Medium" panose="02000503020000020003" pitchFamily="2" charset="0"/>
              </a:rPr>
              <a:t>Angola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CF3BE1-0ACE-1049-9192-51CBBC32E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317" y="2234911"/>
            <a:ext cx="1365668" cy="360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23135B2-BE47-B040-BB9B-42F1E3C42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316" y="3929632"/>
            <a:ext cx="973864" cy="25671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E3E2E64-872F-9A4F-8AD7-ED851ED09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631" y="2234911"/>
            <a:ext cx="1365667" cy="3600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54D7119-999A-024F-BE94-BDE4EE3F02A6}"/>
              </a:ext>
            </a:extLst>
          </p:cNvPr>
          <p:cNvSpPr txBox="1"/>
          <p:nvPr/>
        </p:nvSpPr>
        <p:spPr>
          <a:xfrm>
            <a:off x="2550658" y="12798"/>
            <a:ext cx="70532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sz="3200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En referencia al tráfico de personas</a:t>
            </a:r>
          </a:p>
          <a:p>
            <a:pPr algn="ctr"/>
            <a:r>
              <a:rPr lang="es-PA" sz="3200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enviadas a América en el Siglo XVII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2111A7BC-EF47-7842-A10F-EC8B0FEF8E72}"/>
              </a:ext>
            </a:extLst>
          </p:cNvPr>
          <p:cNvCxnSpPr>
            <a:cxnSpLocks/>
            <a:endCxn id="3" idx="0"/>
          </p:cNvCxnSpPr>
          <p:nvPr/>
        </p:nvCxnSpPr>
        <p:spPr>
          <a:xfrm flipH="1" flipV="1">
            <a:off x="2878151" y="2234911"/>
            <a:ext cx="2380317" cy="122807"/>
          </a:xfrm>
          <a:prstGeom prst="line">
            <a:avLst/>
          </a:prstGeom>
          <a:ln w="28575">
            <a:solidFill>
              <a:srgbClr val="ED872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C3C05F34-7FCB-334B-9D9B-85554B93DE85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5596248" y="2721836"/>
            <a:ext cx="209718" cy="1207796"/>
          </a:xfrm>
          <a:prstGeom prst="line">
            <a:avLst/>
          </a:prstGeom>
          <a:ln w="28575">
            <a:solidFill>
              <a:srgbClr val="ED872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2CDF55BF-7474-2549-88C2-F5C301916443}"/>
              </a:ext>
            </a:extLst>
          </p:cNvPr>
          <p:cNvCxnSpPr>
            <a:cxnSpLocks/>
            <a:endCxn id="5" idx="0"/>
          </p:cNvCxnSpPr>
          <p:nvPr/>
        </p:nvCxnSpPr>
        <p:spPr>
          <a:xfrm flipV="1">
            <a:off x="6096000" y="2234911"/>
            <a:ext cx="2706465" cy="696548"/>
          </a:xfrm>
          <a:prstGeom prst="line">
            <a:avLst/>
          </a:prstGeom>
          <a:ln w="28575">
            <a:solidFill>
              <a:srgbClr val="ED872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015559D-2745-1349-B57B-B056834FD154}"/>
              </a:ext>
            </a:extLst>
          </p:cNvPr>
          <p:cNvSpPr txBox="1"/>
          <p:nvPr/>
        </p:nvSpPr>
        <p:spPr>
          <a:xfrm>
            <a:off x="9485298" y="2146600"/>
            <a:ext cx="2004487" cy="715089"/>
          </a:xfrm>
          <a:prstGeom prst="roundRect">
            <a:avLst/>
          </a:prstGeom>
          <a:solidFill>
            <a:srgbClr val="ED8726"/>
          </a:solidFill>
        </p:spPr>
        <p:txBody>
          <a:bodyPr wrap="none" rtlCol="0">
            <a:spAutoFit/>
          </a:bodyPr>
          <a:lstStyle/>
          <a:p>
            <a:pPr algn="ctr"/>
            <a:r>
              <a:rPr lang="es-PA" dirty="0">
                <a:solidFill>
                  <a:schemeClr val="bg1"/>
                </a:solidFill>
                <a:latin typeface="Avenir Medium" panose="02000503020000020003" pitchFamily="2" charset="0"/>
              </a:rPr>
              <a:t>Angola supera a </a:t>
            </a:r>
          </a:p>
          <a:p>
            <a:pPr algn="ctr"/>
            <a:r>
              <a:rPr lang="es-PA" dirty="0">
                <a:solidFill>
                  <a:schemeClr val="bg1"/>
                </a:solidFill>
                <a:latin typeface="Avenir Medium" panose="02000503020000020003" pitchFamily="2" charset="0"/>
              </a:rPr>
              <a:t>Cabo Verde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4525FB9-9477-2E4B-A214-08510C10743B}"/>
              </a:ext>
            </a:extLst>
          </p:cNvPr>
          <p:cNvSpPr txBox="1"/>
          <p:nvPr/>
        </p:nvSpPr>
        <p:spPr>
          <a:xfrm>
            <a:off x="8437519" y="338111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dirty="0">
                <a:solidFill>
                  <a:schemeClr val="bg1"/>
                </a:solidFill>
                <a:latin typeface="Avenir Medium" panose="02000503020000020003" pitchFamily="2" charset="0"/>
              </a:rPr>
              <a:t>46%</a:t>
            </a: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A97AA1C2-00DF-4105-ADB2-0BF0E97C0FA8}"/>
              </a:ext>
            </a:extLst>
          </p:cNvPr>
          <p:cNvSpPr txBox="1"/>
          <p:nvPr/>
        </p:nvSpPr>
        <p:spPr>
          <a:xfrm>
            <a:off x="7239653" y="3929632"/>
            <a:ext cx="38426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(</a:t>
            </a:r>
            <a:r>
              <a:rPr lang="es-MX" sz="1000" dirty="0">
                <a:latin typeface="Arial"/>
                <a:cs typeface="Arial"/>
              </a:rPr>
              <a:t>10</a:t>
            </a:r>
            <a:r>
              <a:rPr sz="1000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3320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E54A113-B1DF-A94A-A0BA-19F171A2F960}"/>
              </a:ext>
            </a:extLst>
          </p:cNvPr>
          <p:cNvGrpSpPr/>
          <p:nvPr/>
        </p:nvGrpSpPr>
        <p:grpSpPr>
          <a:xfrm>
            <a:off x="3435142" y="2188954"/>
            <a:ext cx="5440480" cy="3558990"/>
            <a:chOff x="3830149" y="2415562"/>
            <a:chExt cx="3943350" cy="2511043"/>
          </a:xfrm>
        </p:grpSpPr>
        <p:sp>
          <p:nvSpPr>
            <p:cNvPr id="2" name="object 3">
              <a:extLst>
                <a:ext uri="{FF2B5EF4-FFF2-40B4-BE49-F238E27FC236}">
                  <a16:creationId xmlns:a16="http://schemas.microsoft.com/office/drawing/2014/main" id="{54A267AD-ADA8-154D-BD66-107D16AF3E29}"/>
                </a:ext>
              </a:extLst>
            </p:cNvPr>
            <p:cNvSpPr/>
            <p:nvPr/>
          </p:nvSpPr>
          <p:spPr>
            <a:xfrm>
              <a:off x="3830149" y="2415562"/>
              <a:ext cx="3943350" cy="2305050"/>
            </a:xfrm>
            <a:prstGeom prst="round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CC4E51EE-00F9-EE47-B477-8F6BDA80B276}"/>
                </a:ext>
              </a:extLst>
            </p:cNvPr>
            <p:cNvSpPr txBox="1"/>
            <p:nvPr/>
          </p:nvSpPr>
          <p:spPr>
            <a:xfrm>
              <a:off x="7447617" y="4762775"/>
              <a:ext cx="252095" cy="1638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latin typeface="Arial"/>
                  <a:cs typeface="Arial"/>
                </a:rPr>
                <a:t>(</a:t>
              </a:r>
              <a:r>
                <a:rPr sz="1000" spc="-10" dirty="0">
                  <a:latin typeface="Arial"/>
                  <a:cs typeface="Arial"/>
                </a:rPr>
                <a:t>1</a:t>
              </a:r>
              <a:r>
                <a:rPr sz="1000" dirty="0">
                  <a:latin typeface="Arial"/>
                  <a:cs typeface="Arial"/>
                </a:rPr>
                <a:t>1)</a:t>
              </a:r>
            </a:p>
          </p:txBody>
        </p:sp>
      </p:grp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EA2213D4-E9A5-FD4E-BB36-916B19176D8D}"/>
              </a:ext>
            </a:extLst>
          </p:cNvPr>
          <p:cNvSpPr/>
          <p:nvPr/>
        </p:nvSpPr>
        <p:spPr>
          <a:xfrm>
            <a:off x="5467666" y="1394969"/>
            <a:ext cx="1483489" cy="502024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Resulatdo de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CBED6775-886A-7140-9706-184A9271D9B0}"/>
              </a:ext>
            </a:extLst>
          </p:cNvPr>
          <p:cNvSpPr/>
          <p:nvPr/>
        </p:nvSpPr>
        <p:spPr>
          <a:xfrm>
            <a:off x="9232843" y="2719123"/>
            <a:ext cx="1483489" cy="502024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Pago de condena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C4D4C054-635A-C946-8EB6-7559C8DEEC19}"/>
              </a:ext>
            </a:extLst>
          </p:cNvPr>
          <p:cNvSpPr/>
          <p:nvPr/>
        </p:nvSpPr>
        <p:spPr>
          <a:xfrm>
            <a:off x="9232843" y="4171405"/>
            <a:ext cx="1483489" cy="502024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Acusados por robo</a:t>
            </a: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AE8C06B6-317C-C04B-B9ED-73D5F64D66AA}"/>
              </a:ext>
            </a:extLst>
          </p:cNvPr>
          <p:cNvSpPr/>
          <p:nvPr/>
        </p:nvSpPr>
        <p:spPr>
          <a:xfrm>
            <a:off x="5171831" y="5747944"/>
            <a:ext cx="2059431" cy="995082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Imcriminados por actos no comprobados</a:t>
            </a:r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D0D50B46-FFBA-8C45-B666-1ABADA93DBA2}"/>
              </a:ext>
            </a:extLst>
          </p:cNvPr>
          <p:cNvSpPr/>
          <p:nvPr/>
        </p:nvSpPr>
        <p:spPr>
          <a:xfrm>
            <a:off x="1702489" y="4098665"/>
            <a:ext cx="1483489" cy="502024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Guerras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A90EBCD5-88FE-CD4B-9915-9C4156781C15}"/>
              </a:ext>
            </a:extLst>
          </p:cNvPr>
          <p:cNvSpPr/>
          <p:nvPr/>
        </p:nvSpPr>
        <p:spPr>
          <a:xfrm>
            <a:off x="1702489" y="2711180"/>
            <a:ext cx="1483489" cy="502024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Cautiverios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527BAB1-ACA6-204A-8503-3FB4A5B4E442}"/>
              </a:ext>
            </a:extLst>
          </p:cNvPr>
          <p:cNvSpPr txBox="1"/>
          <p:nvPr/>
        </p:nvSpPr>
        <p:spPr>
          <a:xfrm>
            <a:off x="1702489" y="117792"/>
            <a:ext cx="87870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sz="3200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Captura de personas libres y envío a</a:t>
            </a:r>
          </a:p>
          <a:p>
            <a:pPr algn="ctr"/>
            <a:r>
              <a:rPr lang="es-PA" sz="3200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Centroamérica y Caribe en Siglos XVI Y XVII</a:t>
            </a:r>
          </a:p>
        </p:txBody>
      </p:sp>
    </p:spTree>
    <p:extLst>
      <p:ext uri="{BB962C8B-B14F-4D97-AF65-F5344CB8AC3E}">
        <p14:creationId xmlns:p14="http://schemas.microsoft.com/office/powerpoint/2010/main" val="3476666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B3181572-2769-A74C-BC55-2E59FD59EC3D}"/>
              </a:ext>
            </a:extLst>
          </p:cNvPr>
          <p:cNvSpPr/>
          <p:nvPr/>
        </p:nvSpPr>
        <p:spPr>
          <a:xfrm>
            <a:off x="2752953" y="2027059"/>
            <a:ext cx="8405621" cy="3899153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s-ES" dirty="0"/>
              <a:t>ch</a:t>
            </a:r>
            <a:endParaRPr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EF01A284-6737-2149-BF7F-0CB28B0CBE1B}"/>
              </a:ext>
            </a:extLst>
          </p:cNvPr>
          <p:cNvSpPr/>
          <p:nvPr/>
        </p:nvSpPr>
        <p:spPr>
          <a:xfrm>
            <a:off x="4471065" y="2013996"/>
            <a:ext cx="844952" cy="344855"/>
          </a:xfrm>
          <a:custGeom>
            <a:avLst/>
            <a:gdLst>
              <a:gd name="connsiteX0" fmla="*/ 0 w 844952"/>
              <a:gd name="connsiteY0" fmla="*/ 172428 h 344855"/>
              <a:gd name="connsiteX1" fmla="*/ 422476 w 844952"/>
              <a:gd name="connsiteY1" fmla="*/ 0 h 344855"/>
              <a:gd name="connsiteX2" fmla="*/ 844952 w 844952"/>
              <a:gd name="connsiteY2" fmla="*/ 172428 h 344855"/>
              <a:gd name="connsiteX3" fmla="*/ 422476 w 844952"/>
              <a:gd name="connsiteY3" fmla="*/ 344856 h 344855"/>
              <a:gd name="connsiteX4" fmla="*/ 0 w 844952"/>
              <a:gd name="connsiteY4" fmla="*/ 172428 h 34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952" h="344855" extrusionOk="0">
                <a:moveTo>
                  <a:pt x="0" y="172428"/>
                </a:moveTo>
                <a:cubicBezTo>
                  <a:pt x="-20396" y="30989"/>
                  <a:pt x="216632" y="-2382"/>
                  <a:pt x="422476" y="0"/>
                </a:cubicBezTo>
                <a:cubicBezTo>
                  <a:pt x="650708" y="11408"/>
                  <a:pt x="843464" y="79534"/>
                  <a:pt x="844952" y="172428"/>
                </a:cubicBezTo>
                <a:cubicBezTo>
                  <a:pt x="825179" y="253796"/>
                  <a:pt x="627582" y="379773"/>
                  <a:pt x="422476" y="344856"/>
                </a:cubicBezTo>
                <a:cubicBezTo>
                  <a:pt x="179914" y="322825"/>
                  <a:pt x="-727" y="263593"/>
                  <a:pt x="0" y="172428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123B9738-BD84-B145-96AE-5FF007EAA11E}"/>
              </a:ext>
            </a:extLst>
          </p:cNvPr>
          <p:cNvSpPr/>
          <p:nvPr/>
        </p:nvSpPr>
        <p:spPr>
          <a:xfrm>
            <a:off x="2059980" y="1863229"/>
            <a:ext cx="1750394" cy="805448"/>
          </a:xfrm>
          <a:custGeom>
            <a:avLst/>
            <a:gdLst>
              <a:gd name="connsiteX0" fmla="*/ 0 w 1750394"/>
              <a:gd name="connsiteY0" fmla="*/ 402724 h 805448"/>
              <a:gd name="connsiteX1" fmla="*/ 875197 w 1750394"/>
              <a:gd name="connsiteY1" fmla="*/ 0 h 805448"/>
              <a:gd name="connsiteX2" fmla="*/ 1750394 w 1750394"/>
              <a:gd name="connsiteY2" fmla="*/ 402724 h 805448"/>
              <a:gd name="connsiteX3" fmla="*/ 875197 w 1750394"/>
              <a:gd name="connsiteY3" fmla="*/ 805448 h 805448"/>
              <a:gd name="connsiteX4" fmla="*/ 0 w 1750394"/>
              <a:gd name="connsiteY4" fmla="*/ 402724 h 805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394" h="805448" extrusionOk="0">
                <a:moveTo>
                  <a:pt x="0" y="402724"/>
                </a:moveTo>
                <a:cubicBezTo>
                  <a:pt x="-8573" y="160882"/>
                  <a:pt x="403242" y="-988"/>
                  <a:pt x="875197" y="0"/>
                </a:cubicBezTo>
                <a:cubicBezTo>
                  <a:pt x="1351286" y="16275"/>
                  <a:pt x="1743891" y="190509"/>
                  <a:pt x="1750394" y="402724"/>
                </a:cubicBezTo>
                <a:cubicBezTo>
                  <a:pt x="1673489" y="571229"/>
                  <a:pt x="1344042" y="823404"/>
                  <a:pt x="875197" y="805448"/>
                </a:cubicBezTo>
                <a:cubicBezTo>
                  <a:pt x="389043" y="798779"/>
                  <a:pt x="-7343" y="584118"/>
                  <a:pt x="0" y="402724"/>
                </a:cubicBezTo>
                <a:close/>
              </a:path>
            </a:pathLst>
          </a:custGeom>
          <a:solidFill>
            <a:srgbClr val="FFC0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400" dirty="0">
                <a:solidFill>
                  <a:srgbClr val="350303"/>
                </a:solidFill>
                <a:latin typeface="Avenir Medium" panose="02000503020000020003" pitchFamily="2" charset="0"/>
              </a:rPr>
              <a:t>Control de minas de sal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9761406-C732-D740-AE89-3CFF8C5C00D2}"/>
              </a:ext>
            </a:extLst>
          </p:cNvPr>
          <p:cNvSpPr/>
          <p:nvPr/>
        </p:nvSpPr>
        <p:spPr>
          <a:xfrm rot="21423586">
            <a:off x="4907648" y="1024143"/>
            <a:ext cx="1750394" cy="594928"/>
          </a:xfrm>
          <a:custGeom>
            <a:avLst/>
            <a:gdLst>
              <a:gd name="connsiteX0" fmla="*/ 0 w 1750394"/>
              <a:gd name="connsiteY0" fmla="*/ 297464 h 594928"/>
              <a:gd name="connsiteX1" fmla="*/ 875197 w 1750394"/>
              <a:gd name="connsiteY1" fmla="*/ 0 h 594928"/>
              <a:gd name="connsiteX2" fmla="*/ 1750394 w 1750394"/>
              <a:gd name="connsiteY2" fmla="*/ 297464 h 594928"/>
              <a:gd name="connsiteX3" fmla="*/ 875197 w 1750394"/>
              <a:gd name="connsiteY3" fmla="*/ 594928 h 594928"/>
              <a:gd name="connsiteX4" fmla="*/ 0 w 1750394"/>
              <a:gd name="connsiteY4" fmla="*/ 297464 h 59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394" h="594928" fill="none" extrusionOk="0">
                <a:moveTo>
                  <a:pt x="0" y="297464"/>
                </a:moveTo>
                <a:cubicBezTo>
                  <a:pt x="-16066" y="14371"/>
                  <a:pt x="360342" y="-48191"/>
                  <a:pt x="875197" y="0"/>
                </a:cubicBezTo>
                <a:cubicBezTo>
                  <a:pt x="1361381" y="32726"/>
                  <a:pt x="1732431" y="178366"/>
                  <a:pt x="1750394" y="297464"/>
                </a:cubicBezTo>
                <a:cubicBezTo>
                  <a:pt x="1761665" y="444834"/>
                  <a:pt x="1344775" y="526459"/>
                  <a:pt x="875197" y="594928"/>
                </a:cubicBezTo>
                <a:cubicBezTo>
                  <a:pt x="362987" y="558238"/>
                  <a:pt x="26711" y="452053"/>
                  <a:pt x="0" y="297464"/>
                </a:cubicBezTo>
                <a:close/>
              </a:path>
              <a:path w="1750394" h="594928" stroke="0" extrusionOk="0">
                <a:moveTo>
                  <a:pt x="0" y="297464"/>
                </a:moveTo>
                <a:cubicBezTo>
                  <a:pt x="-39589" y="43483"/>
                  <a:pt x="489041" y="-8426"/>
                  <a:pt x="875197" y="0"/>
                </a:cubicBezTo>
                <a:cubicBezTo>
                  <a:pt x="1351134" y="16616"/>
                  <a:pt x="1730047" y="165103"/>
                  <a:pt x="1750394" y="297464"/>
                </a:cubicBezTo>
                <a:cubicBezTo>
                  <a:pt x="1662600" y="400202"/>
                  <a:pt x="1317752" y="645412"/>
                  <a:pt x="875197" y="594928"/>
                </a:cubicBezTo>
                <a:cubicBezTo>
                  <a:pt x="374090" y="552587"/>
                  <a:pt x="-2020" y="450465"/>
                  <a:pt x="0" y="297464"/>
                </a:cubicBezTo>
                <a:close/>
              </a:path>
            </a:pathLst>
          </a:custGeom>
          <a:solidFill>
            <a:srgbClr val="FFC0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400" dirty="0">
                <a:solidFill>
                  <a:srgbClr val="350303"/>
                </a:solidFill>
                <a:latin typeface="Avenir Medium" panose="02000503020000020003" pitchFamily="2" charset="0"/>
              </a:rPr>
              <a:t>Marruecos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36CC26BF-1ED5-084A-9778-EC5598453829}"/>
              </a:ext>
            </a:extLst>
          </p:cNvPr>
          <p:cNvCxnSpPr>
            <a:cxnSpLocks/>
          </p:cNvCxnSpPr>
          <p:nvPr/>
        </p:nvCxnSpPr>
        <p:spPr>
          <a:xfrm flipV="1">
            <a:off x="5417460" y="1670103"/>
            <a:ext cx="568354" cy="476640"/>
          </a:xfrm>
          <a:prstGeom prst="straightConnector1">
            <a:avLst/>
          </a:prstGeom>
          <a:ln w="28575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DC046A5D-364E-6249-AB28-253A9153B3F1}"/>
              </a:ext>
            </a:extLst>
          </p:cNvPr>
          <p:cNvCxnSpPr>
            <a:cxnSpLocks/>
          </p:cNvCxnSpPr>
          <p:nvPr/>
        </p:nvCxnSpPr>
        <p:spPr>
          <a:xfrm flipH="1" flipV="1">
            <a:off x="5539343" y="1670103"/>
            <a:ext cx="162294" cy="476640"/>
          </a:xfrm>
          <a:prstGeom prst="straightConnector1">
            <a:avLst/>
          </a:prstGeom>
          <a:ln w="28575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39DA34E-BCFF-7A49-A1F5-080CFCAFA73D}"/>
              </a:ext>
            </a:extLst>
          </p:cNvPr>
          <p:cNvSpPr txBox="1"/>
          <p:nvPr/>
        </p:nvSpPr>
        <p:spPr>
          <a:xfrm>
            <a:off x="2075413" y="290136"/>
            <a:ext cx="7906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sz="3200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Situación compleja en Región Mandinga</a:t>
            </a:r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45670319-B542-7A48-951F-6FF27BE8134D}"/>
              </a:ext>
            </a:extLst>
          </p:cNvPr>
          <p:cNvSpPr txBox="1"/>
          <p:nvPr/>
        </p:nvSpPr>
        <p:spPr>
          <a:xfrm>
            <a:off x="11158574" y="5611615"/>
            <a:ext cx="252095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(</a:t>
            </a:r>
            <a:r>
              <a:rPr sz="1000" spc="-10" dirty="0">
                <a:latin typeface="Arial"/>
                <a:cs typeface="Arial"/>
              </a:rPr>
              <a:t>1</a:t>
            </a:r>
            <a:r>
              <a:rPr sz="1000" dirty="0">
                <a:latin typeface="Arial"/>
                <a:cs typeface="Arial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1540675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F8775342-5B3E-0E41-908E-39595E4BBE79}"/>
              </a:ext>
            </a:extLst>
          </p:cNvPr>
          <p:cNvGrpSpPr/>
          <p:nvPr/>
        </p:nvGrpSpPr>
        <p:grpSpPr>
          <a:xfrm>
            <a:off x="3149013" y="2311305"/>
            <a:ext cx="5397500" cy="2519680"/>
            <a:chOff x="3149013" y="2311305"/>
            <a:chExt cx="5397500" cy="2519680"/>
          </a:xfrm>
        </p:grpSpPr>
        <p:sp>
          <p:nvSpPr>
            <p:cNvPr id="2" name="object 2">
              <a:extLst>
                <a:ext uri="{FF2B5EF4-FFF2-40B4-BE49-F238E27FC236}">
                  <a16:creationId xmlns:a16="http://schemas.microsoft.com/office/drawing/2014/main" id="{CF9B61CE-BB9B-114B-B312-6F788DC35EAC}"/>
                </a:ext>
              </a:extLst>
            </p:cNvPr>
            <p:cNvSpPr/>
            <p:nvPr/>
          </p:nvSpPr>
          <p:spPr>
            <a:xfrm>
              <a:off x="3149013" y="2311305"/>
              <a:ext cx="5397500" cy="2519680"/>
            </a:xfrm>
            <a:custGeom>
              <a:avLst/>
              <a:gdLst/>
              <a:ahLst/>
              <a:cxnLst/>
              <a:rect l="l" t="t" r="r" b="b"/>
              <a:pathLst>
                <a:path w="5397500" h="2519679">
                  <a:moveTo>
                    <a:pt x="25400" y="1437800"/>
                  </a:moveTo>
                  <a:lnTo>
                    <a:pt x="25400" y="1081371"/>
                  </a:lnTo>
                  <a:lnTo>
                    <a:pt x="0" y="1140006"/>
                  </a:lnTo>
                  <a:lnTo>
                    <a:pt x="0" y="1379165"/>
                  </a:lnTo>
                  <a:lnTo>
                    <a:pt x="25400" y="1437800"/>
                  </a:lnTo>
                  <a:close/>
                </a:path>
                <a:path w="5397500" h="2519679">
                  <a:moveTo>
                    <a:pt x="5372100" y="1437800"/>
                  </a:moveTo>
                  <a:lnTo>
                    <a:pt x="5372100" y="1081371"/>
                  </a:lnTo>
                  <a:lnTo>
                    <a:pt x="5308600" y="938658"/>
                  </a:lnTo>
                  <a:lnTo>
                    <a:pt x="5283200" y="910843"/>
                  </a:lnTo>
                  <a:lnTo>
                    <a:pt x="5257800" y="856002"/>
                  </a:lnTo>
                  <a:lnTo>
                    <a:pt x="5232400" y="828993"/>
                  </a:lnTo>
                  <a:lnTo>
                    <a:pt x="5207000" y="802268"/>
                  </a:lnTo>
                  <a:lnTo>
                    <a:pt x="5181600" y="775836"/>
                  </a:lnTo>
                  <a:lnTo>
                    <a:pt x="5168900" y="749704"/>
                  </a:lnTo>
                  <a:lnTo>
                    <a:pt x="5143500" y="723880"/>
                  </a:lnTo>
                  <a:lnTo>
                    <a:pt x="5118100" y="698372"/>
                  </a:lnTo>
                  <a:lnTo>
                    <a:pt x="5080000" y="673188"/>
                  </a:lnTo>
                  <a:lnTo>
                    <a:pt x="5054600" y="648336"/>
                  </a:lnTo>
                  <a:lnTo>
                    <a:pt x="5029200" y="623823"/>
                  </a:lnTo>
                  <a:lnTo>
                    <a:pt x="4991100" y="599659"/>
                  </a:lnTo>
                  <a:lnTo>
                    <a:pt x="4965700" y="575850"/>
                  </a:lnTo>
                  <a:lnTo>
                    <a:pt x="4927600" y="552404"/>
                  </a:lnTo>
                  <a:lnTo>
                    <a:pt x="4889500" y="529329"/>
                  </a:lnTo>
                  <a:lnTo>
                    <a:pt x="4864100" y="506634"/>
                  </a:lnTo>
                  <a:lnTo>
                    <a:pt x="4826000" y="484326"/>
                  </a:lnTo>
                  <a:lnTo>
                    <a:pt x="4787900" y="462413"/>
                  </a:lnTo>
                  <a:lnTo>
                    <a:pt x="4749800" y="440902"/>
                  </a:lnTo>
                  <a:lnTo>
                    <a:pt x="4711700" y="419803"/>
                  </a:lnTo>
                  <a:lnTo>
                    <a:pt x="4660900" y="399122"/>
                  </a:lnTo>
                  <a:lnTo>
                    <a:pt x="4622800" y="378868"/>
                  </a:lnTo>
                  <a:lnTo>
                    <a:pt x="4584700" y="359048"/>
                  </a:lnTo>
                  <a:lnTo>
                    <a:pt x="4533900" y="339670"/>
                  </a:lnTo>
                  <a:lnTo>
                    <a:pt x="4495800" y="320743"/>
                  </a:lnTo>
                  <a:lnTo>
                    <a:pt x="4445000" y="302273"/>
                  </a:lnTo>
                  <a:lnTo>
                    <a:pt x="4406900" y="284270"/>
                  </a:lnTo>
                  <a:lnTo>
                    <a:pt x="4356100" y="266740"/>
                  </a:lnTo>
                  <a:lnTo>
                    <a:pt x="4305300" y="249693"/>
                  </a:lnTo>
                  <a:lnTo>
                    <a:pt x="4254500" y="233135"/>
                  </a:lnTo>
                  <a:lnTo>
                    <a:pt x="4203700" y="217074"/>
                  </a:lnTo>
                  <a:lnTo>
                    <a:pt x="4165600" y="201519"/>
                  </a:lnTo>
                  <a:lnTo>
                    <a:pt x="4114800" y="186478"/>
                  </a:lnTo>
                  <a:lnTo>
                    <a:pt x="4051300" y="171957"/>
                  </a:lnTo>
                  <a:lnTo>
                    <a:pt x="4000500" y="157966"/>
                  </a:lnTo>
                  <a:lnTo>
                    <a:pt x="3949700" y="144512"/>
                  </a:lnTo>
                  <a:lnTo>
                    <a:pt x="3898900" y="131603"/>
                  </a:lnTo>
                  <a:lnTo>
                    <a:pt x="3848100" y="119246"/>
                  </a:lnTo>
                  <a:lnTo>
                    <a:pt x="3784600" y="107450"/>
                  </a:lnTo>
                  <a:lnTo>
                    <a:pt x="3733800" y="96223"/>
                  </a:lnTo>
                  <a:lnTo>
                    <a:pt x="3670300" y="85572"/>
                  </a:lnTo>
                  <a:lnTo>
                    <a:pt x="3619500" y="75506"/>
                  </a:lnTo>
                  <a:lnTo>
                    <a:pt x="3556000" y="66032"/>
                  </a:lnTo>
                  <a:lnTo>
                    <a:pt x="3505200" y="57158"/>
                  </a:lnTo>
                  <a:lnTo>
                    <a:pt x="3441700" y="48892"/>
                  </a:lnTo>
                  <a:lnTo>
                    <a:pt x="3378200" y="41242"/>
                  </a:lnTo>
                  <a:lnTo>
                    <a:pt x="3327400" y="34215"/>
                  </a:lnTo>
                  <a:lnTo>
                    <a:pt x="3263900" y="27821"/>
                  </a:lnTo>
                  <a:lnTo>
                    <a:pt x="3200400" y="22066"/>
                  </a:lnTo>
                  <a:lnTo>
                    <a:pt x="3136900" y="16959"/>
                  </a:lnTo>
                  <a:lnTo>
                    <a:pt x="3073400" y="12507"/>
                  </a:lnTo>
                  <a:lnTo>
                    <a:pt x="3009900" y="8718"/>
                  </a:lnTo>
                  <a:lnTo>
                    <a:pt x="2946400" y="5600"/>
                  </a:lnTo>
                  <a:lnTo>
                    <a:pt x="2882900" y="3162"/>
                  </a:lnTo>
                  <a:lnTo>
                    <a:pt x="2819400" y="1410"/>
                  </a:lnTo>
                  <a:lnTo>
                    <a:pt x="2755900" y="353"/>
                  </a:lnTo>
                  <a:lnTo>
                    <a:pt x="2692400" y="0"/>
                  </a:lnTo>
                  <a:lnTo>
                    <a:pt x="2628900" y="353"/>
                  </a:lnTo>
                  <a:lnTo>
                    <a:pt x="2565400" y="1410"/>
                  </a:lnTo>
                  <a:lnTo>
                    <a:pt x="2501900" y="3162"/>
                  </a:lnTo>
                  <a:lnTo>
                    <a:pt x="2438400" y="5600"/>
                  </a:lnTo>
                  <a:lnTo>
                    <a:pt x="2374900" y="8718"/>
                  </a:lnTo>
                  <a:lnTo>
                    <a:pt x="2311400" y="12507"/>
                  </a:lnTo>
                  <a:lnTo>
                    <a:pt x="2247900" y="16959"/>
                  </a:lnTo>
                  <a:lnTo>
                    <a:pt x="2184400" y="22066"/>
                  </a:lnTo>
                  <a:lnTo>
                    <a:pt x="2120900" y="27821"/>
                  </a:lnTo>
                  <a:lnTo>
                    <a:pt x="2070100" y="34215"/>
                  </a:lnTo>
                  <a:lnTo>
                    <a:pt x="2006600" y="41242"/>
                  </a:lnTo>
                  <a:lnTo>
                    <a:pt x="1943100" y="48892"/>
                  </a:lnTo>
                  <a:lnTo>
                    <a:pt x="1892300" y="57158"/>
                  </a:lnTo>
                  <a:lnTo>
                    <a:pt x="1828800" y="66032"/>
                  </a:lnTo>
                  <a:lnTo>
                    <a:pt x="1765300" y="75506"/>
                  </a:lnTo>
                  <a:lnTo>
                    <a:pt x="1714500" y="85572"/>
                  </a:lnTo>
                  <a:lnTo>
                    <a:pt x="1651000" y="96223"/>
                  </a:lnTo>
                  <a:lnTo>
                    <a:pt x="1600200" y="107450"/>
                  </a:lnTo>
                  <a:lnTo>
                    <a:pt x="1549400" y="119246"/>
                  </a:lnTo>
                  <a:lnTo>
                    <a:pt x="1485900" y="131603"/>
                  </a:lnTo>
                  <a:lnTo>
                    <a:pt x="1435100" y="144512"/>
                  </a:lnTo>
                  <a:lnTo>
                    <a:pt x="1384300" y="157966"/>
                  </a:lnTo>
                  <a:lnTo>
                    <a:pt x="1333500" y="171958"/>
                  </a:lnTo>
                  <a:lnTo>
                    <a:pt x="1282700" y="186478"/>
                  </a:lnTo>
                  <a:lnTo>
                    <a:pt x="1231900" y="201519"/>
                  </a:lnTo>
                  <a:lnTo>
                    <a:pt x="1181100" y="217074"/>
                  </a:lnTo>
                  <a:lnTo>
                    <a:pt x="1130300" y="233135"/>
                  </a:lnTo>
                  <a:lnTo>
                    <a:pt x="1079500" y="249693"/>
                  </a:lnTo>
                  <a:lnTo>
                    <a:pt x="1028700" y="266740"/>
                  </a:lnTo>
                  <a:lnTo>
                    <a:pt x="990600" y="284270"/>
                  </a:lnTo>
                  <a:lnTo>
                    <a:pt x="939800" y="302273"/>
                  </a:lnTo>
                  <a:lnTo>
                    <a:pt x="889000" y="320743"/>
                  </a:lnTo>
                  <a:lnTo>
                    <a:pt x="850900" y="339670"/>
                  </a:lnTo>
                  <a:lnTo>
                    <a:pt x="800100" y="359048"/>
                  </a:lnTo>
                  <a:lnTo>
                    <a:pt x="762000" y="378868"/>
                  </a:lnTo>
                  <a:lnTo>
                    <a:pt x="723900" y="399122"/>
                  </a:lnTo>
                  <a:lnTo>
                    <a:pt x="685800" y="419803"/>
                  </a:lnTo>
                  <a:lnTo>
                    <a:pt x="647700" y="440902"/>
                  </a:lnTo>
                  <a:lnTo>
                    <a:pt x="596900" y="462413"/>
                  </a:lnTo>
                  <a:lnTo>
                    <a:pt x="571500" y="484326"/>
                  </a:lnTo>
                  <a:lnTo>
                    <a:pt x="533400" y="506634"/>
                  </a:lnTo>
                  <a:lnTo>
                    <a:pt x="495300" y="529329"/>
                  </a:lnTo>
                  <a:lnTo>
                    <a:pt x="457200" y="552404"/>
                  </a:lnTo>
                  <a:lnTo>
                    <a:pt x="431800" y="575850"/>
                  </a:lnTo>
                  <a:lnTo>
                    <a:pt x="393700" y="599659"/>
                  </a:lnTo>
                  <a:lnTo>
                    <a:pt x="368300" y="623823"/>
                  </a:lnTo>
                  <a:lnTo>
                    <a:pt x="330200" y="648336"/>
                  </a:lnTo>
                  <a:lnTo>
                    <a:pt x="304800" y="673188"/>
                  </a:lnTo>
                  <a:lnTo>
                    <a:pt x="254000" y="723880"/>
                  </a:lnTo>
                  <a:lnTo>
                    <a:pt x="203200" y="775836"/>
                  </a:lnTo>
                  <a:lnTo>
                    <a:pt x="152400" y="828993"/>
                  </a:lnTo>
                  <a:lnTo>
                    <a:pt x="139700" y="856002"/>
                  </a:lnTo>
                  <a:lnTo>
                    <a:pt x="114300" y="883288"/>
                  </a:lnTo>
                  <a:lnTo>
                    <a:pt x="101600" y="910843"/>
                  </a:lnTo>
                  <a:lnTo>
                    <a:pt x="76200" y="938658"/>
                  </a:lnTo>
                  <a:lnTo>
                    <a:pt x="25400" y="1052370"/>
                  </a:lnTo>
                  <a:lnTo>
                    <a:pt x="25400" y="1466801"/>
                  </a:lnTo>
                  <a:lnTo>
                    <a:pt x="76200" y="1580513"/>
                  </a:lnTo>
                  <a:lnTo>
                    <a:pt x="101600" y="1608328"/>
                  </a:lnTo>
                  <a:lnTo>
                    <a:pt x="114300" y="1635883"/>
                  </a:lnTo>
                  <a:lnTo>
                    <a:pt x="139700" y="1663169"/>
                  </a:lnTo>
                  <a:lnTo>
                    <a:pt x="152400" y="1690178"/>
                  </a:lnTo>
                  <a:lnTo>
                    <a:pt x="177800" y="1716903"/>
                  </a:lnTo>
                  <a:lnTo>
                    <a:pt x="228600" y="1769467"/>
                  </a:lnTo>
                  <a:lnTo>
                    <a:pt x="279400" y="1820799"/>
                  </a:lnTo>
                  <a:lnTo>
                    <a:pt x="330200" y="1870835"/>
                  </a:lnTo>
                  <a:lnTo>
                    <a:pt x="368300" y="1895348"/>
                  </a:lnTo>
                  <a:lnTo>
                    <a:pt x="393700" y="1919512"/>
                  </a:lnTo>
                  <a:lnTo>
                    <a:pt x="431800" y="1943321"/>
                  </a:lnTo>
                  <a:lnTo>
                    <a:pt x="457200" y="1966767"/>
                  </a:lnTo>
                  <a:lnTo>
                    <a:pt x="495300" y="1989842"/>
                  </a:lnTo>
                  <a:lnTo>
                    <a:pt x="533400" y="2012537"/>
                  </a:lnTo>
                  <a:lnTo>
                    <a:pt x="571500" y="2034845"/>
                  </a:lnTo>
                  <a:lnTo>
                    <a:pt x="596900" y="2056758"/>
                  </a:lnTo>
                  <a:lnTo>
                    <a:pt x="647700" y="2078269"/>
                  </a:lnTo>
                  <a:lnTo>
                    <a:pt x="685800" y="2099368"/>
                  </a:lnTo>
                  <a:lnTo>
                    <a:pt x="723900" y="2120049"/>
                  </a:lnTo>
                  <a:lnTo>
                    <a:pt x="762000" y="2140303"/>
                  </a:lnTo>
                  <a:lnTo>
                    <a:pt x="800100" y="2160123"/>
                  </a:lnTo>
                  <a:lnTo>
                    <a:pt x="850900" y="2179501"/>
                  </a:lnTo>
                  <a:lnTo>
                    <a:pt x="889000" y="2198428"/>
                  </a:lnTo>
                  <a:lnTo>
                    <a:pt x="939800" y="2216898"/>
                  </a:lnTo>
                  <a:lnTo>
                    <a:pt x="990600" y="2234901"/>
                  </a:lnTo>
                  <a:lnTo>
                    <a:pt x="1028700" y="2252431"/>
                  </a:lnTo>
                  <a:lnTo>
                    <a:pt x="1079500" y="2269478"/>
                  </a:lnTo>
                  <a:lnTo>
                    <a:pt x="1130300" y="2286036"/>
                  </a:lnTo>
                  <a:lnTo>
                    <a:pt x="1181100" y="2302097"/>
                  </a:lnTo>
                  <a:lnTo>
                    <a:pt x="1231900" y="2317652"/>
                  </a:lnTo>
                  <a:lnTo>
                    <a:pt x="1282700" y="2332693"/>
                  </a:lnTo>
                  <a:lnTo>
                    <a:pt x="1333500" y="2347213"/>
                  </a:lnTo>
                  <a:lnTo>
                    <a:pt x="1384300" y="2361205"/>
                  </a:lnTo>
                  <a:lnTo>
                    <a:pt x="1435100" y="2374659"/>
                  </a:lnTo>
                  <a:lnTo>
                    <a:pt x="1485900" y="2387568"/>
                  </a:lnTo>
                  <a:lnTo>
                    <a:pt x="1549400" y="2399925"/>
                  </a:lnTo>
                  <a:lnTo>
                    <a:pt x="1600200" y="2411721"/>
                  </a:lnTo>
                  <a:lnTo>
                    <a:pt x="1651000" y="2422948"/>
                  </a:lnTo>
                  <a:lnTo>
                    <a:pt x="1714500" y="2433599"/>
                  </a:lnTo>
                  <a:lnTo>
                    <a:pt x="1765300" y="2443665"/>
                  </a:lnTo>
                  <a:lnTo>
                    <a:pt x="1828800" y="2453139"/>
                  </a:lnTo>
                  <a:lnTo>
                    <a:pt x="1892300" y="2462013"/>
                  </a:lnTo>
                  <a:lnTo>
                    <a:pt x="1943100" y="2470279"/>
                  </a:lnTo>
                  <a:lnTo>
                    <a:pt x="2006600" y="2477929"/>
                  </a:lnTo>
                  <a:lnTo>
                    <a:pt x="2070100" y="2484956"/>
                  </a:lnTo>
                  <a:lnTo>
                    <a:pt x="2120900" y="2491350"/>
                  </a:lnTo>
                  <a:lnTo>
                    <a:pt x="2184400" y="2497105"/>
                  </a:lnTo>
                  <a:lnTo>
                    <a:pt x="2247900" y="2502212"/>
                  </a:lnTo>
                  <a:lnTo>
                    <a:pt x="2311400" y="2506664"/>
                  </a:lnTo>
                  <a:lnTo>
                    <a:pt x="2374900" y="2510453"/>
                  </a:lnTo>
                  <a:lnTo>
                    <a:pt x="2438400" y="2513571"/>
                  </a:lnTo>
                  <a:lnTo>
                    <a:pt x="2501900" y="2516009"/>
                  </a:lnTo>
                  <a:lnTo>
                    <a:pt x="2565400" y="2517761"/>
                  </a:lnTo>
                  <a:lnTo>
                    <a:pt x="2628900" y="2518818"/>
                  </a:lnTo>
                  <a:lnTo>
                    <a:pt x="2692400" y="2519172"/>
                  </a:lnTo>
                  <a:lnTo>
                    <a:pt x="2755900" y="2518818"/>
                  </a:lnTo>
                  <a:lnTo>
                    <a:pt x="2819400" y="2517761"/>
                  </a:lnTo>
                  <a:lnTo>
                    <a:pt x="2882900" y="2516009"/>
                  </a:lnTo>
                  <a:lnTo>
                    <a:pt x="2946400" y="2513571"/>
                  </a:lnTo>
                  <a:lnTo>
                    <a:pt x="3009900" y="2510453"/>
                  </a:lnTo>
                  <a:lnTo>
                    <a:pt x="3073400" y="2506664"/>
                  </a:lnTo>
                  <a:lnTo>
                    <a:pt x="3136900" y="2502212"/>
                  </a:lnTo>
                  <a:lnTo>
                    <a:pt x="3200400" y="2497105"/>
                  </a:lnTo>
                  <a:lnTo>
                    <a:pt x="3263900" y="2491350"/>
                  </a:lnTo>
                  <a:lnTo>
                    <a:pt x="3327400" y="2484956"/>
                  </a:lnTo>
                  <a:lnTo>
                    <a:pt x="3378200" y="2477929"/>
                  </a:lnTo>
                  <a:lnTo>
                    <a:pt x="3441700" y="2470279"/>
                  </a:lnTo>
                  <a:lnTo>
                    <a:pt x="3505200" y="2462013"/>
                  </a:lnTo>
                  <a:lnTo>
                    <a:pt x="3556000" y="2453139"/>
                  </a:lnTo>
                  <a:lnTo>
                    <a:pt x="3619500" y="2443665"/>
                  </a:lnTo>
                  <a:lnTo>
                    <a:pt x="3670300" y="2433599"/>
                  </a:lnTo>
                  <a:lnTo>
                    <a:pt x="3733800" y="2422948"/>
                  </a:lnTo>
                  <a:lnTo>
                    <a:pt x="3784600" y="2411721"/>
                  </a:lnTo>
                  <a:lnTo>
                    <a:pt x="3848100" y="2399925"/>
                  </a:lnTo>
                  <a:lnTo>
                    <a:pt x="3898900" y="2387568"/>
                  </a:lnTo>
                  <a:lnTo>
                    <a:pt x="3949700" y="2374659"/>
                  </a:lnTo>
                  <a:lnTo>
                    <a:pt x="4000500" y="2361205"/>
                  </a:lnTo>
                  <a:lnTo>
                    <a:pt x="4051300" y="2347213"/>
                  </a:lnTo>
                  <a:lnTo>
                    <a:pt x="4114800" y="2332693"/>
                  </a:lnTo>
                  <a:lnTo>
                    <a:pt x="4165600" y="2317652"/>
                  </a:lnTo>
                  <a:lnTo>
                    <a:pt x="4203700" y="2302097"/>
                  </a:lnTo>
                  <a:lnTo>
                    <a:pt x="4254500" y="2286036"/>
                  </a:lnTo>
                  <a:lnTo>
                    <a:pt x="4305300" y="2269478"/>
                  </a:lnTo>
                  <a:lnTo>
                    <a:pt x="4356100" y="2252431"/>
                  </a:lnTo>
                  <a:lnTo>
                    <a:pt x="4406900" y="2234901"/>
                  </a:lnTo>
                  <a:lnTo>
                    <a:pt x="4445000" y="2216898"/>
                  </a:lnTo>
                  <a:lnTo>
                    <a:pt x="4495800" y="2198428"/>
                  </a:lnTo>
                  <a:lnTo>
                    <a:pt x="4533900" y="2179501"/>
                  </a:lnTo>
                  <a:lnTo>
                    <a:pt x="4584700" y="2160123"/>
                  </a:lnTo>
                  <a:lnTo>
                    <a:pt x="4622800" y="2140303"/>
                  </a:lnTo>
                  <a:lnTo>
                    <a:pt x="4660900" y="2120049"/>
                  </a:lnTo>
                  <a:lnTo>
                    <a:pt x="4711700" y="2099368"/>
                  </a:lnTo>
                  <a:lnTo>
                    <a:pt x="4749800" y="2078269"/>
                  </a:lnTo>
                  <a:lnTo>
                    <a:pt x="4787900" y="2056758"/>
                  </a:lnTo>
                  <a:lnTo>
                    <a:pt x="4826000" y="2034845"/>
                  </a:lnTo>
                  <a:lnTo>
                    <a:pt x="4864100" y="2012537"/>
                  </a:lnTo>
                  <a:lnTo>
                    <a:pt x="4889500" y="1989842"/>
                  </a:lnTo>
                  <a:lnTo>
                    <a:pt x="4927600" y="1966767"/>
                  </a:lnTo>
                  <a:lnTo>
                    <a:pt x="4965700" y="1943321"/>
                  </a:lnTo>
                  <a:lnTo>
                    <a:pt x="4991100" y="1919512"/>
                  </a:lnTo>
                  <a:lnTo>
                    <a:pt x="5029200" y="1895348"/>
                  </a:lnTo>
                  <a:lnTo>
                    <a:pt x="5054600" y="1870835"/>
                  </a:lnTo>
                  <a:lnTo>
                    <a:pt x="5080000" y="1845983"/>
                  </a:lnTo>
                  <a:lnTo>
                    <a:pt x="5118100" y="1820799"/>
                  </a:lnTo>
                  <a:lnTo>
                    <a:pt x="5143500" y="1795291"/>
                  </a:lnTo>
                  <a:lnTo>
                    <a:pt x="5168900" y="1769467"/>
                  </a:lnTo>
                  <a:lnTo>
                    <a:pt x="5181600" y="1743335"/>
                  </a:lnTo>
                  <a:lnTo>
                    <a:pt x="5207000" y="1716903"/>
                  </a:lnTo>
                  <a:lnTo>
                    <a:pt x="5232400" y="1690178"/>
                  </a:lnTo>
                  <a:lnTo>
                    <a:pt x="5257800" y="1663169"/>
                  </a:lnTo>
                  <a:lnTo>
                    <a:pt x="5283200" y="1608328"/>
                  </a:lnTo>
                  <a:lnTo>
                    <a:pt x="5308600" y="1580513"/>
                  </a:lnTo>
                  <a:lnTo>
                    <a:pt x="5372100" y="1437800"/>
                  </a:lnTo>
                  <a:close/>
                </a:path>
                <a:path w="5397500" h="2519679">
                  <a:moveTo>
                    <a:pt x="5384800" y="1379165"/>
                  </a:moveTo>
                  <a:lnTo>
                    <a:pt x="5384800" y="1140006"/>
                  </a:lnTo>
                  <a:lnTo>
                    <a:pt x="5372100" y="1110586"/>
                  </a:lnTo>
                  <a:lnTo>
                    <a:pt x="5372100" y="1408585"/>
                  </a:lnTo>
                  <a:lnTo>
                    <a:pt x="5384800" y="1379165"/>
                  </a:lnTo>
                  <a:close/>
                </a:path>
                <a:path w="5397500" h="2519679">
                  <a:moveTo>
                    <a:pt x="5397500" y="1289749"/>
                  </a:moveTo>
                  <a:lnTo>
                    <a:pt x="5397500" y="1229422"/>
                  </a:lnTo>
                  <a:lnTo>
                    <a:pt x="5384800" y="1199432"/>
                  </a:lnTo>
                  <a:lnTo>
                    <a:pt x="5384800" y="1319739"/>
                  </a:lnTo>
                  <a:lnTo>
                    <a:pt x="5397500" y="1289749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8">
              <a:extLst>
                <a:ext uri="{FF2B5EF4-FFF2-40B4-BE49-F238E27FC236}">
                  <a16:creationId xmlns:a16="http://schemas.microsoft.com/office/drawing/2014/main" id="{2406C0FB-C0BD-7C45-989B-F06310152434}"/>
                </a:ext>
              </a:extLst>
            </p:cNvPr>
            <p:cNvSpPr/>
            <p:nvPr/>
          </p:nvSpPr>
          <p:spPr>
            <a:xfrm>
              <a:off x="4013883" y="2598579"/>
              <a:ext cx="4319905" cy="2160270"/>
            </a:xfrm>
            <a:custGeom>
              <a:avLst/>
              <a:gdLst/>
              <a:ahLst/>
              <a:cxnLst/>
              <a:rect l="l" t="t" r="r" b="b"/>
              <a:pathLst>
                <a:path w="4319905" h="2160270">
                  <a:moveTo>
                    <a:pt x="4319778" y="1080515"/>
                  </a:moveTo>
                  <a:lnTo>
                    <a:pt x="4316238" y="1018069"/>
                  </a:lnTo>
                  <a:lnTo>
                    <a:pt x="4305748" y="956561"/>
                  </a:lnTo>
                  <a:lnTo>
                    <a:pt x="4288499" y="896090"/>
                  </a:lnTo>
                  <a:lnTo>
                    <a:pt x="4264684" y="836749"/>
                  </a:lnTo>
                  <a:lnTo>
                    <a:pt x="4234494" y="778636"/>
                  </a:lnTo>
                  <a:lnTo>
                    <a:pt x="4198122" y="721844"/>
                  </a:lnTo>
                  <a:lnTo>
                    <a:pt x="4155761" y="666471"/>
                  </a:lnTo>
                  <a:lnTo>
                    <a:pt x="4107601" y="612610"/>
                  </a:lnTo>
                  <a:lnTo>
                    <a:pt x="4053836" y="560359"/>
                  </a:lnTo>
                  <a:lnTo>
                    <a:pt x="4024912" y="534867"/>
                  </a:lnTo>
                  <a:lnTo>
                    <a:pt x="3994658" y="509813"/>
                  </a:lnTo>
                  <a:lnTo>
                    <a:pt x="3963099" y="485209"/>
                  </a:lnTo>
                  <a:lnTo>
                    <a:pt x="3930258" y="461067"/>
                  </a:lnTo>
                  <a:lnTo>
                    <a:pt x="3896160" y="437398"/>
                  </a:lnTo>
                  <a:lnTo>
                    <a:pt x="3860829" y="414216"/>
                  </a:lnTo>
                  <a:lnTo>
                    <a:pt x="3824289" y="391532"/>
                  </a:lnTo>
                  <a:lnTo>
                    <a:pt x="3786564" y="369357"/>
                  </a:lnTo>
                  <a:lnTo>
                    <a:pt x="3747677" y="347704"/>
                  </a:lnTo>
                  <a:lnTo>
                    <a:pt x="3707653" y="326585"/>
                  </a:lnTo>
                  <a:lnTo>
                    <a:pt x="3666516" y="306012"/>
                  </a:lnTo>
                  <a:lnTo>
                    <a:pt x="3624290" y="285996"/>
                  </a:lnTo>
                  <a:lnTo>
                    <a:pt x="3580999" y="266549"/>
                  </a:lnTo>
                  <a:lnTo>
                    <a:pt x="3536667" y="247685"/>
                  </a:lnTo>
                  <a:lnTo>
                    <a:pt x="3491317" y="229413"/>
                  </a:lnTo>
                  <a:lnTo>
                    <a:pt x="3444975" y="211747"/>
                  </a:lnTo>
                  <a:lnTo>
                    <a:pt x="3397663" y="194698"/>
                  </a:lnTo>
                  <a:lnTo>
                    <a:pt x="3349407" y="178279"/>
                  </a:lnTo>
                  <a:lnTo>
                    <a:pt x="3300230" y="162501"/>
                  </a:lnTo>
                  <a:lnTo>
                    <a:pt x="3250155" y="147376"/>
                  </a:lnTo>
                  <a:lnTo>
                    <a:pt x="3199208" y="132916"/>
                  </a:lnTo>
                  <a:lnTo>
                    <a:pt x="3147412" y="119133"/>
                  </a:lnTo>
                  <a:lnTo>
                    <a:pt x="3094791" y="106040"/>
                  </a:lnTo>
                  <a:lnTo>
                    <a:pt x="3041369" y="93647"/>
                  </a:lnTo>
                  <a:lnTo>
                    <a:pt x="2987170" y="81967"/>
                  </a:lnTo>
                  <a:lnTo>
                    <a:pt x="2932218" y="71012"/>
                  </a:lnTo>
                  <a:lnTo>
                    <a:pt x="2876538" y="60794"/>
                  </a:lnTo>
                  <a:lnTo>
                    <a:pt x="2820153" y="51325"/>
                  </a:lnTo>
                  <a:lnTo>
                    <a:pt x="2763087" y="42616"/>
                  </a:lnTo>
                  <a:lnTo>
                    <a:pt x="2705364" y="34680"/>
                  </a:lnTo>
                  <a:lnTo>
                    <a:pt x="2647009" y="27529"/>
                  </a:lnTo>
                  <a:lnTo>
                    <a:pt x="2588044" y="21174"/>
                  </a:lnTo>
                  <a:lnTo>
                    <a:pt x="2528496" y="15628"/>
                  </a:lnTo>
                  <a:lnTo>
                    <a:pt x="2468386" y="10903"/>
                  </a:lnTo>
                  <a:lnTo>
                    <a:pt x="2407740" y="7009"/>
                  </a:lnTo>
                  <a:lnTo>
                    <a:pt x="2346581" y="3960"/>
                  </a:lnTo>
                  <a:lnTo>
                    <a:pt x="2284934" y="1768"/>
                  </a:lnTo>
                  <a:lnTo>
                    <a:pt x="2222822" y="444"/>
                  </a:lnTo>
                  <a:lnTo>
                    <a:pt x="2160270" y="0"/>
                  </a:lnTo>
                  <a:lnTo>
                    <a:pt x="2097678" y="444"/>
                  </a:lnTo>
                  <a:lnTo>
                    <a:pt x="2035528" y="1768"/>
                  </a:lnTo>
                  <a:lnTo>
                    <a:pt x="1973844" y="3960"/>
                  </a:lnTo>
                  <a:lnTo>
                    <a:pt x="1912650" y="7009"/>
                  </a:lnTo>
                  <a:lnTo>
                    <a:pt x="1851969" y="10903"/>
                  </a:lnTo>
                  <a:lnTo>
                    <a:pt x="1791827" y="15628"/>
                  </a:lnTo>
                  <a:lnTo>
                    <a:pt x="1732247" y="21174"/>
                  </a:lnTo>
                  <a:lnTo>
                    <a:pt x="1673253" y="27529"/>
                  </a:lnTo>
                  <a:lnTo>
                    <a:pt x="1614868" y="34680"/>
                  </a:lnTo>
                  <a:lnTo>
                    <a:pt x="1557117" y="42616"/>
                  </a:lnTo>
                  <a:lnTo>
                    <a:pt x="1500025" y="51325"/>
                  </a:lnTo>
                  <a:lnTo>
                    <a:pt x="1443614" y="60794"/>
                  </a:lnTo>
                  <a:lnTo>
                    <a:pt x="1387909" y="71012"/>
                  </a:lnTo>
                  <a:lnTo>
                    <a:pt x="1332934" y="81967"/>
                  </a:lnTo>
                  <a:lnTo>
                    <a:pt x="1278713" y="93647"/>
                  </a:lnTo>
                  <a:lnTo>
                    <a:pt x="1225270" y="106040"/>
                  </a:lnTo>
                  <a:lnTo>
                    <a:pt x="1172629" y="119133"/>
                  </a:lnTo>
                  <a:lnTo>
                    <a:pt x="1120813" y="132916"/>
                  </a:lnTo>
                  <a:lnTo>
                    <a:pt x="1069848" y="147376"/>
                  </a:lnTo>
                  <a:lnTo>
                    <a:pt x="1019756" y="162501"/>
                  </a:lnTo>
                  <a:lnTo>
                    <a:pt x="970562" y="178279"/>
                  </a:lnTo>
                  <a:lnTo>
                    <a:pt x="922290" y="194698"/>
                  </a:lnTo>
                  <a:lnTo>
                    <a:pt x="874964" y="211747"/>
                  </a:lnTo>
                  <a:lnTo>
                    <a:pt x="828608" y="229413"/>
                  </a:lnTo>
                  <a:lnTo>
                    <a:pt x="783245" y="247685"/>
                  </a:lnTo>
                  <a:lnTo>
                    <a:pt x="738901" y="266549"/>
                  </a:lnTo>
                  <a:lnTo>
                    <a:pt x="695598" y="285996"/>
                  </a:lnTo>
                  <a:lnTo>
                    <a:pt x="653361" y="306012"/>
                  </a:lnTo>
                  <a:lnTo>
                    <a:pt x="612214" y="326585"/>
                  </a:lnTo>
                  <a:lnTo>
                    <a:pt x="572181" y="347704"/>
                  </a:lnTo>
                  <a:lnTo>
                    <a:pt x="533286" y="369357"/>
                  </a:lnTo>
                  <a:lnTo>
                    <a:pt x="495552" y="391532"/>
                  </a:lnTo>
                  <a:lnTo>
                    <a:pt x="459005" y="414216"/>
                  </a:lnTo>
                  <a:lnTo>
                    <a:pt x="423667" y="437398"/>
                  </a:lnTo>
                  <a:lnTo>
                    <a:pt x="389563" y="461067"/>
                  </a:lnTo>
                  <a:lnTo>
                    <a:pt x="356716" y="485209"/>
                  </a:lnTo>
                  <a:lnTo>
                    <a:pt x="325152" y="509813"/>
                  </a:lnTo>
                  <a:lnTo>
                    <a:pt x="294894" y="534867"/>
                  </a:lnTo>
                  <a:lnTo>
                    <a:pt x="265965" y="560359"/>
                  </a:lnTo>
                  <a:lnTo>
                    <a:pt x="212193" y="612610"/>
                  </a:lnTo>
                  <a:lnTo>
                    <a:pt x="164028" y="666471"/>
                  </a:lnTo>
                  <a:lnTo>
                    <a:pt x="121662" y="721844"/>
                  </a:lnTo>
                  <a:lnTo>
                    <a:pt x="85287" y="778636"/>
                  </a:lnTo>
                  <a:lnTo>
                    <a:pt x="55095" y="836749"/>
                  </a:lnTo>
                  <a:lnTo>
                    <a:pt x="31279" y="896090"/>
                  </a:lnTo>
                  <a:lnTo>
                    <a:pt x="14029" y="956561"/>
                  </a:lnTo>
                  <a:lnTo>
                    <a:pt x="3539" y="1018069"/>
                  </a:lnTo>
                  <a:lnTo>
                    <a:pt x="0" y="1080516"/>
                  </a:lnTo>
                  <a:lnTo>
                    <a:pt x="888" y="1111811"/>
                  </a:lnTo>
                  <a:lnTo>
                    <a:pt x="7927" y="1173725"/>
                  </a:lnTo>
                  <a:lnTo>
                    <a:pt x="21821" y="1234657"/>
                  </a:lnTo>
                  <a:lnTo>
                    <a:pt x="42378" y="1294511"/>
                  </a:lnTo>
                  <a:lnTo>
                    <a:pt x="69406" y="1353191"/>
                  </a:lnTo>
                  <a:lnTo>
                    <a:pt x="102714" y="1410601"/>
                  </a:lnTo>
                  <a:lnTo>
                    <a:pt x="142108" y="1466645"/>
                  </a:lnTo>
                  <a:lnTo>
                    <a:pt x="187397" y="1521228"/>
                  </a:lnTo>
                  <a:lnTo>
                    <a:pt x="238390" y="1574255"/>
                  </a:lnTo>
                  <a:lnTo>
                    <a:pt x="294894" y="1625628"/>
                  </a:lnTo>
                  <a:lnTo>
                    <a:pt x="325152" y="1650665"/>
                  </a:lnTo>
                  <a:lnTo>
                    <a:pt x="356716" y="1675252"/>
                  </a:lnTo>
                  <a:lnTo>
                    <a:pt x="389563" y="1699379"/>
                  </a:lnTo>
                  <a:lnTo>
                    <a:pt x="423667" y="1723032"/>
                  </a:lnTo>
                  <a:lnTo>
                    <a:pt x="459005" y="1746201"/>
                  </a:lnTo>
                  <a:lnTo>
                    <a:pt x="495552" y="1768872"/>
                  </a:lnTo>
                  <a:lnTo>
                    <a:pt x="533286" y="1791034"/>
                  </a:lnTo>
                  <a:lnTo>
                    <a:pt x="572181" y="1812676"/>
                  </a:lnTo>
                  <a:lnTo>
                    <a:pt x="612214" y="1833784"/>
                  </a:lnTo>
                  <a:lnTo>
                    <a:pt x="653361" y="1854348"/>
                  </a:lnTo>
                  <a:lnTo>
                    <a:pt x="695598" y="1874354"/>
                  </a:lnTo>
                  <a:lnTo>
                    <a:pt x="738901" y="1893792"/>
                  </a:lnTo>
                  <a:lnTo>
                    <a:pt x="783245" y="1912649"/>
                  </a:lnTo>
                  <a:lnTo>
                    <a:pt x="828608" y="1930913"/>
                  </a:lnTo>
                  <a:lnTo>
                    <a:pt x="874964" y="1948572"/>
                  </a:lnTo>
                  <a:lnTo>
                    <a:pt x="922290" y="1965614"/>
                  </a:lnTo>
                  <a:lnTo>
                    <a:pt x="970562" y="1982028"/>
                  </a:lnTo>
                  <a:lnTo>
                    <a:pt x="1019756" y="1997801"/>
                  </a:lnTo>
                  <a:lnTo>
                    <a:pt x="1069848" y="2012921"/>
                  </a:lnTo>
                  <a:lnTo>
                    <a:pt x="1120813" y="2027377"/>
                  </a:lnTo>
                  <a:lnTo>
                    <a:pt x="1172629" y="2041156"/>
                  </a:lnTo>
                  <a:lnTo>
                    <a:pt x="1225270" y="2054246"/>
                  </a:lnTo>
                  <a:lnTo>
                    <a:pt x="1278713" y="2066636"/>
                  </a:lnTo>
                  <a:lnTo>
                    <a:pt x="1332934" y="2078313"/>
                  </a:lnTo>
                  <a:lnTo>
                    <a:pt x="1387909" y="2089266"/>
                  </a:lnTo>
                  <a:lnTo>
                    <a:pt x="1443614" y="2099482"/>
                  </a:lnTo>
                  <a:lnTo>
                    <a:pt x="1500025" y="2108950"/>
                  </a:lnTo>
                  <a:lnTo>
                    <a:pt x="1557117" y="2117657"/>
                  </a:lnTo>
                  <a:lnTo>
                    <a:pt x="1614868" y="2125592"/>
                  </a:lnTo>
                  <a:lnTo>
                    <a:pt x="1673253" y="2132742"/>
                  </a:lnTo>
                  <a:lnTo>
                    <a:pt x="1732247" y="2139096"/>
                  </a:lnTo>
                  <a:lnTo>
                    <a:pt x="1791827" y="2144642"/>
                  </a:lnTo>
                  <a:lnTo>
                    <a:pt x="1851969" y="2149367"/>
                  </a:lnTo>
                  <a:lnTo>
                    <a:pt x="1912650" y="2153260"/>
                  </a:lnTo>
                  <a:lnTo>
                    <a:pt x="1973844" y="2156309"/>
                  </a:lnTo>
                  <a:lnTo>
                    <a:pt x="2035528" y="2158501"/>
                  </a:lnTo>
                  <a:lnTo>
                    <a:pt x="2097678" y="2159825"/>
                  </a:lnTo>
                  <a:lnTo>
                    <a:pt x="2160270" y="2160270"/>
                  </a:lnTo>
                  <a:lnTo>
                    <a:pt x="2223935" y="2159809"/>
                  </a:lnTo>
                  <a:lnTo>
                    <a:pt x="2287144" y="2158438"/>
                  </a:lnTo>
                  <a:lnTo>
                    <a:pt x="2349870" y="2156167"/>
                  </a:lnTo>
                  <a:lnTo>
                    <a:pt x="2412089" y="2153010"/>
                  </a:lnTo>
                  <a:lnTo>
                    <a:pt x="2473775" y="2148979"/>
                  </a:lnTo>
                  <a:lnTo>
                    <a:pt x="2534903" y="2144086"/>
                  </a:lnTo>
                  <a:lnTo>
                    <a:pt x="2595447" y="2138346"/>
                  </a:lnTo>
                  <a:lnTo>
                    <a:pt x="2655383" y="2131769"/>
                  </a:lnTo>
                  <a:lnTo>
                    <a:pt x="2714684" y="2124369"/>
                  </a:lnTo>
                  <a:lnTo>
                    <a:pt x="2773326" y="2116158"/>
                  </a:lnTo>
                  <a:lnTo>
                    <a:pt x="2831283" y="2107150"/>
                  </a:lnTo>
                  <a:lnTo>
                    <a:pt x="2888530" y="2097355"/>
                  </a:lnTo>
                  <a:lnTo>
                    <a:pt x="2945041" y="2086788"/>
                  </a:lnTo>
                  <a:lnTo>
                    <a:pt x="3000791" y="2075461"/>
                  </a:lnTo>
                  <a:lnTo>
                    <a:pt x="3055755" y="2063387"/>
                  </a:lnTo>
                  <a:lnTo>
                    <a:pt x="3109908" y="2050577"/>
                  </a:lnTo>
                  <a:lnTo>
                    <a:pt x="3163224" y="2037045"/>
                  </a:lnTo>
                  <a:lnTo>
                    <a:pt x="3215678" y="2022804"/>
                  </a:lnTo>
                  <a:lnTo>
                    <a:pt x="3267244" y="2007865"/>
                  </a:lnTo>
                  <a:lnTo>
                    <a:pt x="3317897" y="1992242"/>
                  </a:lnTo>
                  <a:lnTo>
                    <a:pt x="3367612" y="1975947"/>
                  </a:lnTo>
                  <a:lnTo>
                    <a:pt x="3416364" y="1958993"/>
                  </a:lnTo>
                  <a:lnTo>
                    <a:pt x="3464127" y="1941393"/>
                  </a:lnTo>
                  <a:lnTo>
                    <a:pt x="3510876" y="1923159"/>
                  </a:lnTo>
                  <a:lnTo>
                    <a:pt x="3556585" y="1904303"/>
                  </a:lnTo>
                  <a:lnTo>
                    <a:pt x="3601229" y="1884839"/>
                  </a:lnTo>
                  <a:lnTo>
                    <a:pt x="3644783" y="1864778"/>
                  </a:lnTo>
                  <a:lnTo>
                    <a:pt x="3687222" y="1844135"/>
                  </a:lnTo>
                  <a:lnTo>
                    <a:pt x="3728520" y="1822920"/>
                  </a:lnTo>
                  <a:lnTo>
                    <a:pt x="3768652" y="1801148"/>
                  </a:lnTo>
                  <a:lnTo>
                    <a:pt x="3807592" y="1778830"/>
                  </a:lnTo>
                  <a:lnTo>
                    <a:pt x="3845316" y="1755979"/>
                  </a:lnTo>
                  <a:lnTo>
                    <a:pt x="3881797" y="1732607"/>
                  </a:lnTo>
                  <a:lnTo>
                    <a:pt x="3917011" y="1708728"/>
                  </a:lnTo>
                  <a:lnTo>
                    <a:pt x="3950932" y="1684354"/>
                  </a:lnTo>
                  <a:lnTo>
                    <a:pt x="3983535" y="1659498"/>
                  </a:lnTo>
                  <a:lnTo>
                    <a:pt x="4014795" y="1634172"/>
                  </a:lnTo>
                  <a:lnTo>
                    <a:pt x="4044686" y="1608389"/>
                  </a:lnTo>
                  <a:lnTo>
                    <a:pt x="4073182" y="1582161"/>
                  </a:lnTo>
                  <a:lnTo>
                    <a:pt x="4125892" y="1528423"/>
                  </a:lnTo>
                  <a:lnTo>
                    <a:pt x="4172721" y="1473058"/>
                  </a:lnTo>
                  <a:lnTo>
                    <a:pt x="4213467" y="1416167"/>
                  </a:lnTo>
                  <a:lnTo>
                    <a:pt x="4247927" y="1357852"/>
                  </a:lnTo>
                  <a:lnTo>
                    <a:pt x="4275899" y="1298214"/>
                  </a:lnTo>
                  <a:lnTo>
                    <a:pt x="4297179" y="1237353"/>
                  </a:lnTo>
                  <a:lnTo>
                    <a:pt x="4311566" y="1175371"/>
                  </a:lnTo>
                  <a:lnTo>
                    <a:pt x="4318857" y="1112368"/>
                  </a:lnTo>
                  <a:lnTo>
                    <a:pt x="4319778" y="1080515"/>
                  </a:lnTo>
                  <a:close/>
                </a:path>
              </a:pathLst>
            </a:custGeom>
            <a:solidFill>
              <a:srgbClr val="FF9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14">
              <a:extLst>
                <a:ext uri="{FF2B5EF4-FFF2-40B4-BE49-F238E27FC236}">
                  <a16:creationId xmlns:a16="http://schemas.microsoft.com/office/drawing/2014/main" id="{42A80EF8-F3AE-1543-B482-F3419DB7826B}"/>
                </a:ext>
              </a:extLst>
            </p:cNvPr>
            <p:cNvSpPr/>
            <p:nvPr/>
          </p:nvSpPr>
          <p:spPr>
            <a:xfrm>
              <a:off x="4296394" y="2809462"/>
              <a:ext cx="3970401" cy="181165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7737F6E-F82D-F14D-B57E-EDF64A5B7364}"/>
              </a:ext>
            </a:extLst>
          </p:cNvPr>
          <p:cNvGrpSpPr/>
          <p:nvPr/>
        </p:nvGrpSpPr>
        <p:grpSpPr>
          <a:xfrm>
            <a:off x="4294380" y="2671729"/>
            <a:ext cx="2068629" cy="1966419"/>
            <a:chOff x="4678744" y="3581811"/>
            <a:chExt cx="2068629" cy="1966419"/>
          </a:xfrm>
        </p:grpSpPr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id="{1F506427-3B14-B440-9626-8083B1BAC86C}"/>
                </a:ext>
              </a:extLst>
            </p:cNvPr>
            <p:cNvSpPr/>
            <p:nvPr/>
          </p:nvSpPr>
          <p:spPr>
            <a:xfrm>
              <a:off x="4678744" y="3581811"/>
              <a:ext cx="2068629" cy="19664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dirty="0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823FF06-2261-FA4E-B6AD-C32DF3702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3412" y="3803994"/>
              <a:ext cx="1127274" cy="1661981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B0DB9FB8-D781-5D44-BC7F-C0FFB3F20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6221" y="3790204"/>
              <a:ext cx="1127274" cy="1661981"/>
            </a:xfrm>
            <a:prstGeom prst="rect">
              <a:avLst/>
            </a:prstGeom>
          </p:spPr>
        </p:pic>
      </p:grp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EF9877DE-790F-9548-A4FF-54E334D1FA2E}"/>
              </a:ext>
            </a:extLst>
          </p:cNvPr>
          <p:cNvSpPr/>
          <p:nvPr/>
        </p:nvSpPr>
        <p:spPr>
          <a:xfrm>
            <a:off x="4800254" y="2430685"/>
            <a:ext cx="2095017" cy="373462"/>
          </a:xfrm>
          <a:prstGeom prst="roundRect">
            <a:avLst/>
          </a:prstGeom>
          <a:solidFill>
            <a:srgbClr val="35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Empobrecimiento</a:t>
            </a:r>
          </a:p>
        </p:txBody>
      </p:sp>
      <p:sp>
        <p:nvSpPr>
          <p:cNvPr id="12" name="Rayo 11">
            <a:extLst>
              <a:ext uri="{FF2B5EF4-FFF2-40B4-BE49-F238E27FC236}">
                <a16:creationId xmlns:a16="http://schemas.microsoft.com/office/drawing/2014/main" id="{CD6C116C-C31A-284E-88A2-E497C45E1B84}"/>
              </a:ext>
            </a:extLst>
          </p:cNvPr>
          <p:cNvSpPr/>
          <p:nvPr/>
        </p:nvSpPr>
        <p:spPr>
          <a:xfrm rot="603730" flipH="1">
            <a:off x="8080926" y="1111701"/>
            <a:ext cx="1408871" cy="2222341"/>
          </a:xfrm>
          <a:prstGeom prst="lightningBolt">
            <a:avLst/>
          </a:prstGeom>
          <a:solidFill>
            <a:srgbClr val="35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2D63DBF2-24B3-DF43-80E9-AEF8AD17BF5E}"/>
              </a:ext>
            </a:extLst>
          </p:cNvPr>
          <p:cNvSpPr/>
          <p:nvPr/>
        </p:nvSpPr>
        <p:spPr>
          <a:xfrm>
            <a:off x="527353" y="1516815"/>
            <a:ext cx="1991545" cy="706056"/>
          </a:xfrm>
          <a:prstGeom prst="roundRect">
            <a:avLst/>
          </a:prstGeom>
          <a:solidFill>
            <a:srgbClr val="35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Siglo XVII ciclos de </a:t>
            </a:r>
          </a:p>
        </p:txBody>
      </p:sp>
      <p:sp>
        <p:nvSpPr>
          <p:cNvPr id="16" name="Flecha derecha 15">
            <a:extLst>
              <a:ext uri="{FF2B5EF4-FFF2-40B4-BE49-F238E27FC236}">
                <a16:creationId xmlns:a16="http://schemas.microsoft.com/office/drawing/2014/main" id="{A8AA7785-1BD3-8C44-A8AF-1A9D1B366409}"/>
              </a:ext>
            </a:extLst>
          </p:cNvPr>
          <p:cNvSpPr/>
          <p:nvPr/>
        </p:nvSpPr>
        <p:spPr>
          <a:xfrm>
            <a:off x="527354" y="2430686"/>
            <a:ext cx="1619310" cy="810226"/>
          </a:xfrm>
          <a:prstGeom prst="rightArrow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Epidemias</a:t>
            </a:r>
          </a:p>
        </p:txBody>
      </p:sp>
      <p:sp>
        <p:nvSpPr>
          <p:cNvPr id="17" name="Flecha derecha 16">
            <a:extLst>
              <a:ext uri="{FF2B5EF4-FFF2-40B4-BE49-F238E27FC236}">
                <a16:creationId xmlns:a16="http://schemas.microsoft.com/office/drawing/2014/main" id="{86F5137D-D87E-DB41-BA27-B19AAF25A0AC}"/>
              </a:ext>
            </a:extLst>
          </p:cNvPr>
          <p:cNvSpPr/>
          <p:nvPr/>
        </p:nvSpPr>
        <p:spPr>
          <a:xfrm>
            <a:off x="527354" y="3345086"/>
            <a:ext cx="1619310" cy="810226"/>
          </a:xfrm>
          <a:prstGeom prst="rightArrow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Guerras</a:t>
            </a:r>
          </a:p>
        </p:txBody>
      </p:sp>
      <p:sp>
        <p:nvSpPr>
          <p:cNvPr id="18" name="Flecha derecha 17">
            <a:extLst>
              <a:ext uri="{FF2B5EF4-FFF2-40B4-BE49-F238E27FC236}">
                <a16:creationId xmlns:a16="http://schemas.microsoft.com/office/drawing/2014/main" id="{8704456C-FED7-584A-9B9A-6CCF1593B0A8}"/>
              </a:ext>
            </a:extLst>
          </p:cNvPr>
          <p:cNvSpPr/>
          <p:nvPr/>
        </p:nvSpPr>
        <p:spPr>
          <a:xfrm>
            <a:off x="527354" y="4213187"/>
            <a:ext cx="1619310" cy="810226"/>
          </a:xfrm>
          <a:prstGeom prst="rightArrow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Hambrunas</a:t>
            </a:r>
          </a:p>
        </p:txBody>
      </p:sp>
      <p:sp>
        <p:nvSpPr>
          <p:cNvPr id="19" name="Flecha derecha 18">
            <a:extLst>
              <a:ext uri="{FF2B5EF4-FFF2-40B4-BE49-F238E27FC236}">
                <a16:creationId xmlns:a16="http://schemas.microsoft.com/office/drawing/2014/main" id="{2D09B5B7-5559-9C4C-AD49-EE7B5297567A}"/>
              </a:ext>
            </a:extLst>
          </p:cNvPr>
          <p:cNvSpPr/>
          <p:nvPr/>
        </p:nvSpPr>
        <p:spPr>
          <a:xfrm>
            <a:off x="527354" y="5092863"/>
            <a:ext cx="1619310" cy="810226"/>
          </a:xfrm>
          <a:prstGeom prst="rightArrow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Sequías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90B1469-1EE8-9D44-869A-EE356A7149F2}"/>
              </a:ext>
            </a:extLst>
          </p:cNvPr>
          <p:cNvSpPr/>
          <p:nvPr/>
        </p:nvSpPr>
        <p:spPr>
          <a:xfrm>
            <a:off x="2998604" y="1817226"/>
            <a:ext cx="1775481" cy="1076686"/>
          </a:xfrm>
          <a:custGeom>
            <a:avLst/>
            <a:gdLst>
              <a:gd name="connsiteX0" fmla="*/ 0 w 1775481"/>
              <a:gd name="connsiteY0" fmla="*/ 538343 h 1076686"/>
              <a:gd name="connsiteX1" fmla="*/ 887741 w 1775481"/>
              <a:gd name="connsiteY1" fmla="*/ 0 h 1076686"/>
              <a:gd name="connsiteX2" fmla="*/ 1775482 w 1775481"/>
              <a:gd name="connsiteY2" fmla="*/ 538343 h 1076686"/>
              <a:gd name="connsiteX3" fmla="*/ 887741 w 1775481"/>
              <a:gd name="connsiteY3" fmla="*/ 1076686 h 1076686"/>
              <a:gd name="connsiteX4" fmla="*/ 0 w 1775481"/>
              <a:gd name="connsiteY4" fmla="*/ 538343 h 107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81" h="1076686" fill="none" extrusionOk="0">
                <a:moveTo>
                  <a:pt x="0" y="538343"/>
                </a:moveTo>
                <a:cubicBezTo>
                  <a:pt x="9330" y="262434"/>
                  <a:pt x="439049" y="5459"/>
                  <a:pt x="887741" y="0"/>
                </a:cubicBezTo>
                <a:cubicBezTo>
                  <a:pt x="1382483" y="18783"/>
                  <a:pt x="1729350" y="249035"/>
                  <a:pt x="1775482" y="538343"/>
                </a:cubicBezTo>
                <a:cubicBezTo>
                  <a:pt x="1738244" y="833776"/>
                  <a:pt x="1332687" y="1037442"/>
                  <a:pt x="887741" y="1076686"/>
                </a:cubicBezTo>
                <a:cubicBezTo>
                  <a:pt x="426909" y="1069484"/>
                  <a:pt x="-12431" y="820368"/>
                  <a:pt x="0" y="538343"/>
                </a:cubicBezTo>
                <a:close/>
              </a:path>
              <a:path w="1775481" h="1076686" stroke="0" extrusionOk="0">
                <a:moveTo>
                  <a:pt x="0" y="538343"/>
                </a:moveTo>
                <a:cubicBezTo>
                  <a:pt x="12553" y="281796"/>
                  <a:pt x="412595" y="-37285"/>
                  <a:pt x="887741" y="0"/>
                </a:cubicBezTo>
                <a:cubicBezTo>
                  <a:pt x="1367948" y="-22455"/>
                  <a:pt x="1804848" y="235182"/>
                  <a:pt x="1775482" y="538343"/>
                </a:cubicBezTo>
                <a:cubicBezTo>
                  <a:pt x="1798071" y="839185"/>
                  <a:pt x="1415419" y="1023809"/>
                  <a:pt x="887741" y="1076686"/>
                </a:cubicBezTo>
                <a:cubicBezTo>
                  <a:pt x="413037" y="1118271"/>
                  <a:pt x="-12683" y="779738"/>
                  <a:pt x="0" y="538343"/>
                </a:cubicBezTo>
                <a:close/>
              </a:path>
            </a:pathLst>
          </a:custGeom>
          <a:solidFill>
            <a:srgbClr val="ED8726"/>
          </a:solidFill>
          <a:ln w="28575">
            <a:solidFill>
              <a:srgbClr val="ED8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Control de minas de sal</a:t>
            </a: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21AB5C59-F05B-6740-AF22-5B520536F590}"/>
              </a:ext>
            </a:extLst>
          </p:cNvPr>
          <p:cNvSpPr/>
          <p:nvPr/>
        </p:nvSpPr>
        <p:spPr>
          <a:xfrm>
            <a:off x="4983606" y="926506"/>
            <a:ext cx="1991545" cy="706056"/>
          </a:xfrm>
          <a:prstGeom prst="roundRect">
            <a:avLst/>
          </a:prstGeom>
          <a:solidFill>
            <a:srgbClr val="35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Reino entre Corobal y Gambia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8A0156E7-BB1D-DA43-B8FA-60F4F0403929}"/>
              </a:ext>
            </a:extLst>
          </p:cNvPr>
          <p:cNvSpPr/>
          <p:nvPr/>
        </p:nvSpPr>
        <p:spPr>
          <a:xfrm>
            <a:off x="7744435" y="1628374"/>
            <a:ext cx="1991545" cy="927257"/>
          </a:xfrm>
          <a:prstGeom prst="roundRect">
            <a:avLst/>
          </a:prstGeom>
          <a:solidFill>
            <a:srgbClr val="35030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Problemas de sucesión divide Reino</a:t>
            </a: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ED9C26AB-D6C1-3549-8913-E4AE15B58AC5}"/>
              </a:ext>
            </a:extLst>
          </p:cNvPr>
          <p:cNvSpPr/>
          <p:nvPr/>
        </p:nvSpPr>
        <p:spPr>
          <a:xfrm>
            <a:off x="9999622" y="1628374"/>
            <a:ext cx="1991545" cy="1067413"/>
          </a:xfrm>
          <a:prstGeom prst="roundRect">
            <a:avLst/>
          </a:prstGeom>
          <a:solidFill>
            <a:srgbClr val="35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Reino en río Casamance Hegemonía sobre:</a:t>
            </a:r>
          </a:p>
        </p:txBody>
      </p:sp>
      <p:sp>
        <p:nvSpPr>
          <p:cNvPr id="24" name="Flecha derecha 23">
            <a:extLst>
              <a:ext uri="{FF2B5EF4-FFF2-40B4-BE49-F238E27FC236}">
                <a16:creationId xmlns:a16="http://schemas.microsoft.com/office/drawing/2014/main" id="{D28D6FE1-04D4-BB4A-95E7-6B2C506F626F}"/>
              </a:ext>
            </a:extLst>
          </p:cNvPr>
          <p:cNvSpPr/>
          <p:nvPr/>
        </p:nvSpPr>
        <p:spPr>
          <a:xfrm rot="5400000">
            <a:off x="5853137" y="4748281"/>
            <a:ext cx="379200" cy="309967"/>
          </a:xfrm>
          <a:prstGeom prst="rightArrow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B7386C12-B517-9342-A549-148A4A09B53F}"/>
              </a:ext>
            </a:extLst>
          </p:cNvPr>
          <p:cNvSpPr/>
          <p:nvPr/>
        </p:nvSpPr>
        <p:spPr>
          <a:xfrm>
            <a:off x="4865666" y="5127588"/>
            <a:ext cx="2343169" cy="485605"/>
          </a:xfrm>
          <a:prstGeom prst="roundRect">
            <a:avLst/>
          </a:prstGeom>
          <a:solidFill>
            <a:srgbClr val="35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Muchos atrapados</a:t>
            </a:r>
          </a:p>
        </p:txBody>
      </p:sp>
      <p:sp>
        <p:nvSpPr>
          <p:cNvPr id="26" name="Flecha derecha 25">
            <a:extLst>
              <a:ext uri="{FF2B5EF4-FFF2-40B4-BE49-F238E27FC236}">
                <a16:creationId xmlns:a16="http://schemas.microsoft.com/office/drawing/2014/main" id="{D13BA964-AC04-6645-9C3B-287AC94309EC}"/>
              </a:ext>
            </a:extLst>
          </p:cNvPr>
          <p:cNvSpPr/>
          <p:nvPr/>
        </p:nvSpPr>
        <p:spPr>
          <a:xfrm rot="5400000">
            <a:off x="5853137" y="5708981"/>
            <a:ext cx="379200" cy="309967"/>
          </a:xfrm>
          <a:prstGeom prst="rightArrow">
            <a:avLst/>
          </a:prstGeom>
          <a:solidFill>
            <a:srgbClr val="94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dirty="0"/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5278582A-2E55-164F-A636-0009459FFA2A}"/>
              </a:ext>
            </a:extLst>
          </p:cNvPr>
          <p:cNvSpPr/>
          <p:nvPr/>
        </p:nvSpPr>
        <p:spPr>
          <a:xfrm>
            <a:off x="4865666" y="6102633"/>
            <a:ext cx="2343169" cy="599109"/>
          </a:xfrm>
          <a:prstGeom prst="roundRect">
            <a:avLst/>
          </a:prstGeom>
          <a:solidFill>
            <a:srgbClr val="35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En redes del comercio esclavistas</a:t>
            </a:r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5001609F-9851-2C42-9CBC-52B672F3D582}"/>
              </a:ext>
            </a:extLst>
          </p:cNvPr>
          <p:cNvSpPr/>
          <p:nvPr/>
        </p:nvSpPr>
        <p:spPr>
          <a:xfrm>
            <a:off x="7301048" y="5144457"/>
            <a:ext cx="1253972" cy="409723"/>
          </a:xfrm>
          <a:prstGeom prst="roundRect">
            <a:avLst/>
          </a:prstGeom>
          <a:solidFill>
            <a:srgbClr val="ED8726"/>
          </a:solidFill>
          <a:ln>
            <a:solidFill>
              <a:srgbClr val="ED8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Mandigas</a:t>
            </a: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740461D-A946-344A-8300-39749D1FD583}"/>
              </a:ext>
            </a:extLst>
          </p:cNvPr>
          <p:cNvSpPr/>
          <p:nvPr/>
        </p:nvSpPr>
        <p:spPr>
          <a:xfrm>
            <a:off x="8649167" y="4255557"/>
            <a:ext cx="1253972" cy="409723"/>
          </a:xfrm>
          <a:prstGeom prst="roundRect">
            <a:avLst/>
          </a:prstGeom>
          <a:solidFill>
            <a:srgbClr val="ED8726"/>
          </a:solidFill>
          <a:ln>
            <a:solidFill>
              <a:srgbClr val="ED8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Djolas</a:t>
            </a:r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BDB24591-96EE-FF43-B324-D1BFC6D87C66}"/>
              </a:ext>
            </a:extLst>
          </p:cNvPr>
          <p:cNvSpPr/>
          <p:nvPr/>
        </p:nvSpPr>
        <p:spPr>
          <a:xfrm>
            <a:off x="8254212" y="4705778"/>
            <a:ext cx="1253972" cy="409723"/>
          </a:xfrm>
          <a:prstGeom prst="roundRect">
            <a:avLst/>
          </a:prstGeom>
          <a:solidFill>
            <a:srgbClr val="ED8726"/>
          </a:solidFill>
          <a:ln>
            <a:solidFill>
              <a:srgbClr val="ED8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Balantas</a:t>
            </a: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D16B4F58-9EC5-6A43-9F55-9298011E9433}"/>
              </a:ext>
            </a:extLst>
          </p:cNvPr>
          <p:cNvSpPr/>
          <p:nvPr/>
        </p:nvSpPr>
        <p:spPr>
          <a:xfrm>
            <a:off x="8956447" y="3767475"/>
            <a:ext cx="1253972" cy="409723"/>
          </a:xfrm>
          <a:prstGeom prst="roundRect">
            <a:avLst/>
          </a:prstGeom>
          <a:solidFill>
            <a:srgbClr val="ED8726"/>
          </a:solidFill>
          <a:ln>
            <a:solidFill>
              <a:srgbClr val="ED8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Casangas</a:t>
            </a:r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FAF30F97-4155-EB4C-9BD8-633A158C1A28}"/>
              </a:ext>
            </a:extLst>
          </p:cNvPr>
          <p:cNvSpPr/>
          <p:nvPr/>
        </p:nvSpPr>
        <p:spPr>
          <a:xfrm>
            <a:off x="9108994" y="3280637"/>
            <a:ext cx="1253972" cy="409723"/>
          </a:xfrm>
          <a:prstGeom prst="roundRect">
            <a:avLst/>
          </a:prstGeom>
          <a:solidFill>
            <a:srgbClr val="ED8726"/>
          </a:solidFill>
          <a:ln>
            <a:solidFill>
              <a:srgbClr val="ED8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Banhun</a:t>
            </a:r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9178F932-7A84-7344-902B-C0B8CF962124}"/>
              </a:ext>
            </a:extLst>
          </p:cNvPr>
          <p:cNvSpPr/>
          <p:nvPr/>
        </p:nvSpPr>
        <p:spPr>
          <a:xfrm>
            <a:off x="9176868" y="2798757"/>
            <a:ext cx="1253972" cy="409723"/>
          </a:xfrm>
          <a:prstGeom prst="roundRect">
            <a:avLst/>
          </a:prstGeom>
          <a:solidFill>
            <a:srgbClr val="ED8726"/>
          </a:solidFill>
          <a:ln>
            <a:solidFill>
              <a:srgbClr val="ED87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dirty="0"/>
              <a:t>Papel</a:t>
            </a:r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A5B5ECF5-3228-DE48-8E68-1BF282B02312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6572309" y="4301730"/>
            <a:ext cx="1355725" cy="842727"/>
          </a:xfrm>
          <a:prstGeom prst="line">
            <a:avLst/>
          </a:prstGeom>
          <a:ln w="28575">
            <a:solidFill>
              <a:srgbClr val="ED872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CC83D4CA-026A-5845-9F87-DD1877126639}"/>
              </a:ext>
            </a:extLst>
          </p:cNvPr>
          <p:cNvCxnSpPr>
            <a:endCxn id="29" idx="1"/>
          </p:cNvCxnSpPr>
          <p:nvPr/>
        </p:nvCxnSpPr>
        <p:spPr>
          <a:xfrm>
            <a:off x="7525350" y="4301730"/>
            <a:ext cx="1123817" cy="158689"/>
          </a:xfrm>
          <a:prstGeom prst="line">
            <a:avLst/>
          </a:prstGeom>
          <a:ln w="28575">
            <a:solidFill>
              <a:srgbClr val="ED872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A980867C-A1BC-764C-82AE-CA165B6EE183}"/>
              </a:ext>
            </a:extLst>
          </p:cNvPr>
          <p:cNvCxnSpPr>
            <a:endCxn id="31" idx="1"/>
          </p:cNvCxnSpPr>
          <p:nvPr/>
        </p:nvCxnSpPr>
        <p:spPr>
          <a:xfrm flipV="1">
            <a:off x="7085818" y="3972337"/>
            <a:ext cx="1870629" cy="17869"/>
          </a:xfrm>
          <a:prstGeom prst="line">
            <a:avLst/>
          </a:prstGeom>
          <a:ln w="28575">
            <a:solidFill>
              <a:srgbClr val="ED872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A7C5814F-049A-784C-9E63-E27F8513F820}"/>
              </a:ext>
            </a:extLst>
          </p:cNvPr>
          <p:cNvCxnSpPr>
            <a:endCxn id="32" idx="1"/>
          </p:cNvCxnSpPr>
          <p:nvPr/>
        </p:nvCxnSpPr>
        <p:spPr>
          <a:xfrm flipV="1">
            <a:off x="7717561" y="3485499"/>
            <a:ext cx="1391433" cy="431085"/>
          </a:xfrm>
          <a:prstGeom prst="line">
            <a:avLst/>
          </a:prstGeom>
          <a:ln w="28575">
            <a:solidFill>
              <a:srgbClr val="ED872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B5E0C7A4-D462-AC44-AEAC-142D3E7F95BE}"/>
              </a:ext>
            </a:extLst>
          </p:cNvPr>
          <p:cNvCxnSpPr>
            <a:endCxn id="33" idx="1"/>
          </p:cNvCxnSpPr>
          <p:nvPr/>
        </p:nvCxnSpPr>
        <p:spPr>
          <a:xfrm flipV="1">
            <a:off x="7301048" y="3003619"/>
            <a:ext cx="1875820" cy="723358"/>
          </a:xfrm>
          <a:prstGeom prst="line">
            <a:avLst/>
          </a:prstGeom>
          <a:ln w="28575">
            <a:solidFill>
              <a:srgbClr val="ED872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35AE8E55-0942-7F4C-9507-BB3EB9938984}"/>
              </a:ext>
            </a:extLst>
          </p:cNvPr>
          <p:cNvCxnSpPr>
            <a:endCxn id="30" idx="1"/>
          </p:cNvCxnSpPr>
          <p:nvPr/>
        </p:nvCxnSpPr>
        <p:spPr>
          <a:xfrm>
            <a:off x="6452452" y="3884298"/>
            <a:ext cx="1801760" cy="1026342"/>
          </a:xfrm>
          <a:prstGeom prst="line">
            <a:avLst/>
          </a:prstGeom>
          <a:ln w="28575">
            <a:solidFill>
              <a:srgbClr val="ED872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47">
            <a:extLst>
              <a:ext uri="{FF2B5EF4-FFF2-40B4-BE49-F238E27FC236}">
                <a16:creationId xmlns:a16="http://schemas.microsoft.com/office/drawing/2014/main" id="{959079A4-2B64-EB43-8B85-62A315B69AD2}"/>
              </a:ext>
            </a:extLst>
          </p:cNvPr>
          <p:cNvSpPr txBox="1"/>
          <p:nvPr/>
        </p:nvSpPr>
        <p:spPr>
          <a:xfrm>
            <a:off x="2018385" y="185024"/>
            <a:ext cx="886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3600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Situación compleja en Región Mandinga</a:t>
            </a:r>
          </a:p>
        </p:txBody>
      </p:sp>
    </p:spTree>
    <p:extLst>
      <p:ext uri="{BB962C8B-B14F-4D97-AF65-F5344CB8AC3E}">
        <p14:creationId xmlns:p14="http://schemas.microsoft.com/office/powerpoint/2010/main" val="913260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64B5A1AC-4C2E-4AAD-A60D-E4B9C152C29E}"/>
              </a:ext>
            </a:extLst>
          </p:cNvPr>
          <p:cNvSpPr/>
          <p:nvPr/>
        </p:nvSpPr>
        <p:spPr>
          <a:xfrm>
            <a:off x="3772459" y="196837"/>
            <a:ext cx="4647079" cy="781235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dirty="0">
                <a:solidFill>
                  <a:srgbClr val="350303"/>
                </a:solidFill>
                <a:latin typeface="Avenir Medium" panose="02000503020000020003"/>
              </a:rPr>
              <a:t>En el Bajo Senegal</a:t>
            </a:r>
            <a:endParaRPr lang="es-419" sz="4000" dirty="0">
              <a:solidFill>
                <a:srgbClr val="350303"/>
              </a:solidFill>
              <a:latin typeface="Avenir Medium" panose="02000503020000020003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E9593CD-0C55-4F6E-94BA-55F766FF2E87}"/>
              </a:ext>
            </a:extLst>
          </p:cNvPr>
          <p:cNvSpPr/>
          <p:nvPr/>
        </p:nvSpPr>
        <p:spPr>
          <a:xfrm>
            <a:off x="648072" y="1047564"/>
            <a:ext cx="1358282" cy="523783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  <a:latin typeface="Avenir Medium" panose="02000503020000020003"/>
              </a:rPr>
              <a:t>Senegal</a:t>
            </a:r>
            <a:endParaRPr lang="es-419" dirty="0">
              <a:solidFill>
                <a:schemeClr val="bg1"/>
              </a:solidFill>
              <a:latin typeface="Avenir Medium" panose="02000503020000020003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20069195-CBBC-471B-BB59-B572126A0D0E}"/>
              </a:ext>
            </a:extLst>
          </p:cNvPr>
          <p:cNvSpPr/>
          <p:nvPr/>
        </p:nvSpPr>
        <p:spPr>
          <a:xfrm>
            <a:off x="4588076" y="2077373"/>
            <a:ext cx="3015846" cy="116297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Avenir Medium" panose="02000503020000020003"/>
              </a:rPr>
              <a:t>Reino </a:t>
            </a:r>
            <a:r>
              <a:rPr lang="es-MX" b="1" dirty="0" err="1">
                <a:solidFill>
                  <a:schemeClr val="bg1"/>
                </a:solidFill>
                <a:latin typeface="Avenir Medium" panose="02000503020000020003"/>
              </a:rPr>
              <a:t>Jolof</a:t>
            </a:r>
            <a:endParaRPr lang="es-MX" b="1" dirty="0">
              <a:solidFill>
                <a:schemeClr val="bg1"/>
              </a:solidFill>
              <a:latin typeface="Avenir Medium" panose="02000503020000020003"/>
            </a:endParaRPr>
          </a:p>
          <a:p>
            <a:pPr algn="ctr"/>
            <a:r>
              <a:rPr lang="es-MX" dirty="0">
                <a:solidFill>
                  <a:schemeClr val="bg1"/>
                </a:solidFill>
                <a:latin typeface="Avenir Medium" panose="02000503020000020003"/>
              </a:rPr>
              <a:t>Privilegiado por redes de comercio transahariano</a:t>
            </a:r>
            <a:endParaRPr lang="es-419" dirty="0">
              <a:solidFill>
                <a:schemeClr val="bg1"/>
              </a:solidFill>
              <a:latin typeface="Avenir Medium" panose="02000503020000020003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E45FC9A-58EA-42D1-878D-21A1A8276899}"/>
              </a:ext>
            </a:extLst>
          </p:cNvPr>
          <p:cNvSpPr/>
          <p:nvPr/>
        </p:nvSpPr>
        <p:spPr>
          <a:xfrm>
            <a:off x="10185644" y="3877322"/>
            <a:ext cx="1358282" cy="523783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  <a:latin typeface="Avenir Medium" panose="02000503020000020003"/>
              </a:rPr>
              <a:t>Gambia</a:t>
            </a:r>
            <a:endParaRPr lang="es-419" dirty="0">
              <a:solidFill>
                <a:schemeClr val="bg1"/>
              </a:solidFill>
              <a:latin typeface="Avenir Medium" panose="02000503020000020003"/>
            </a:endParaRP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0929D3B2-88DD-4DFA-8DD5-DC0D2B9B4BFA}"/>
              </a:ext>
            </a:extLst>
          </p:cNvPr>
          <p:cNvCxnSpPr>
            <a:stCxn id="6" idx="1"/>
            <a:endCxn id="5" idx="3"/>
          </p:cNvCxnSpPr>
          <p:nvPr/>
        </p:nvCxnSpPr>
        <p:spPr>
          <a:xfrm flipH="1" flipV="1">
            <a:off x="2006354" y="1309456"/>
            <a:ext cx="2581722" cy="1349406"/>
          </a:xfrm>
          <a:prstGeom prst="straightConnector1">
            <a:avLst/>
          </a:prstGeom>
          <a:ln w="38100">
            <a:solidFill>
              <a:srgbClr val="35030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921740AA-C66E-4A2F-95C3-D2EFC8172BA5}"/>
              </a:ext>
            </a:extLst>
          </p:cNvPr>
          <p:cNvCxnSpPr/>
          <p:nvPr/>
        </p:nvCxnSpPr>
        <p:spPr>
          <a:xfrm>
            <a:off x="2006354" y="1440402"/>
            <a:ext cx="2581722" cy="1382697"/>
          </a:xfrm>
          <a:prstGeom prst="straightConnector1">
            <a:avLst/>
          </a:prstGeom>
          <a:ln w="38100">
            <a:solidFill>
              <a:srgbClr val="35030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312BC451-A0BC-4D4D-AC94-F4FAF7C9EC1F}"/>
              </a:ext>
            </a:extLst>
          </p:cNvPr>
          <p:cNvCxnSpPr/>
          <p:nvPr/>
        </p:nvCxnSpPr>
        <p:spPr>
          <a:xfrm flipH="1" flipV="1">
            <a:off x="7603922" y="2658862"/>
            <a:ext cx="2581722" cy="1349406"/>
          </a:xfrm>
          <a:prstGeom prst="straightConnector1">
            <a:avLst/>
          </a:prstGeom>
          <a:ln w="38100">
            <a:solidFill>
              <a:srgbClr val="35030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D7E6F7DE-7E7C-4D98-B835-D952CEDEDFF8}"/>
              </a:ext>
            </a:extLst>
          </p:cNvPr>
          <p:cNvCxnSpPr/>
          <p:nvPr/>
        </p:nvCxnSpPr>
        <p:spPr>
          <a:xfrm>
            <a:off x="7603922" y="2789808"/>
            <a:ext cx="2581722" cy="1382697"/>
          </a:xfrm>
          <a:prstGeom prst="straightConnector1">
            <a:avLst/>
          </a:prstGeom>
          <a:ln w="38100">
            <a:solidFill>
              <a:srgbClr val="35030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id="{B2759D4E-3682-4BAC-AB04-B057A1110198}"/>
              </a:ext>
            </a:extLst>
          </p:cNvPr>
          <p:cNvSpPr/>
          <p:nvPr/>
        </p:nvSpPr>
        <p:spPr>
          <a:xfrm>
            <a:off x="1572230" y="2658862"/>
            <a:ext cx="2661622" cy="2661622"/>
          </a:xfrm>
          <a:prstGeom prst="ellipse">
            <a:avLst/>
          </a:prstGeom>
          <a:solidFill>
            <a:srgbClr val="35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Rebelión</a:t>
            </a:r>
          </a:p>
          <a:p>
            <a:pPr algn="ctr"/>
            <a:endParaRPr lang="es-419" dirty="0"/>
          </a:p>
          <a:p>
            <a:pPr algn="ctr"/>
            <a:r>
              <a:rPr lang="es-419" dirty="0">
                <a:highlight>
                  <a:srgbClr val="ED8726"/>
                </a:highlight>
              </a:rPr>
              <a:t>  </a:t>
            </a:r>
            <a:r>
              <a:rPr lang="es-419" dirty="0" err="1">
                <a:highlight>
                  <a:srgbClr val="ED8726"/>
                </a:highlight>
              </a:rPr>
              <a:t>Kajoor</a:t>
            </a:r>
            <a:r>
              <a:rPr lang="es-419" dirty="0">
                <a:highlight>
                  <a:srgbClr val="ED8726"/>
                </a:highlight>
              </a:rPr>
              <a:t>  </a:t>
            </a:r>
            <a:r>
              <a:rPr lang="es-419" dirty="0"/>
              <a:t>    </a:t>
            </a:r>
            <a:r>
              <a:rPr lang="es-419" dirty="0">
                <a:highlight>
                  <a:srgbClr val="ED8726"/>
                </a:highlight>
              </a:rPr>
              <a:t> </a:t>
            </a:r>
            <a:r>
              <a:rPr lang="es-419" dirty="0" err="1">
                <a:highlight>
                  <a:srgbClr val="ED8726"/>
                </a:highlight>
              </a:rPr>
              <a:t>Bawol</a:t>
            </a:r>
            <a:r>
              <a:rPr lang="es-419" dirty="0">
                <a:highlight>
                  <a:srgbClr val="ED8726"/>
                </a:highlight>
              </a:rPr>
              <a:t>   </a:t>
            </a:r>
            <a:r>
              <a:rPr lang="es-419" dirty="0"/>
              <a:t> </a:t>
            </a:r>
            <a:r>
              <a:rPr lang="es-419" dirty="0">
                <a:highlight>
                  <a:srgbClr val="ED8726"/>
                </a:highlight>
              </a:rPr>
              <a:t>  </a:t>
            </a:r>
          </a:p>
          <a:p>
            <a:pPr algn="ctr"/>
            <a:endParaRPr lang="es-419" dirty="0"/>
          </a:p>
          <a:p>
            <a:pPr algn="ctr"/>
            <a:r>
              <a:rPr lang="es-419" dirty="0"/>
              <a:t>en alianza con </a:t>
            </a:r>
          </a:p>
          <a:p>
            <a:pPr algn="ctr"/>
            <a:endParaRPr lang="es-419" dirty="0"/>
          </a:p>
          <a:p>
            <a:pPr algn="ctr"/>
            <a:r>
              <a:rPr lang="es-419" dirty="0">
                <a:highlight>
                  <a:srgbClr val="ED8726"/>
                </a:highlight>
              </a:rPr>
              <a:t>Portugueses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EE43A1C-C4E3-4961-9410-7ACF328D2849}"/>
              </a:ext>
            </a:extLst>
          </p:cNvPr>
          <p:cNvSpPr txBox="1"/>
          <p:nvPr/>
        </p:nvSpPr>
        <p:spPr>
          <a:xfrm>
            <a:off x="5828388" y="4172505"/>
            <a:ext cx="35510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419" dirty="0">
                <a:solidFill>
                  <a:srgbClr val="350303"/>
                </a:solidFill>
              </a:rPr>
              <a:t>Guerras, desorden y violencia social explicarían presencia de elevado número de Wolof, Sapes, </a:t>
            </a:r>
            <a:r>
              <a:rPr lang="es-419" dirty="0" err="1">
                <a:solidFill>
                  <a:srgbClr val="350303"/>
                </a:solidFill>
              </a:rPr>
              <a:t>Brans</a:t>
            </a:r>
            <a:r>
              <a:rPr lang="es-419" dirty="0">
                <a:solidFill>
                  <a:srgbClr val="350303"/>
                </a:solidFill>
              </a:rPr>
              <a:t>, </a:t>
            </a:r>
            <a:r>
              <a:rPr lang="es-419" dirty="0" err="1">
                <a:solidFill>
                  <a:srgbClr val="350303"/>
                </a:solidFill>
              </a:rPr>
              <a:t>Biafras</a:t>
            </a:r>
            <a:r>
              <a:rPr lang="es-419" dirty="0">
                <a:solidFill>
                  <a:srgbClr val="350303"/>
                </a:solidFill>
              </a:rPr>
              <a:t> en “América Media” desde mediados siglos XVI.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5A31CA2-FD5B-4E86-B109-761FAEE2BF9D}"/>
              </a:ext>
            </a:extLst>
          </p:cNvPr>
          <p:cNvSpPr txBox="1"/>
          <p:nvPr/>
        </p:nvSpPr>
        <p:spPr>
          <a:xfrm>
            <a:off x="7862012" y="1047564"/>
            <a:ext cx="2486390" cy="715089"/>
          </a:xfrm>
          <a:prstGeom prst="roundRect">
            <a:avLst/>
          </a:prstGeom>
          <a:solidFill>
            <a:srgbClr val="350303"/>
          </a:solidFill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bg1"/>
                </a:solidFill>
              </a:rPr>
              <a:t>Mediados del Siglo XVI, problemas de sucesión.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DECF331-9864-45B1-9420-9E4E6210073A}"/>
              </a:ext>
            </a:extLst>
          </p:cNvPr>
          <p:cNvSpPr txBox="1"/>
          <p:nvPr/>
        </p:nvSpPr>
        <p:spPr>
          <a:xfrm>
            <a:off x="9376573" y="2335696"/>
            <a:ext cx="2486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350303"/>
                </a:solidFill>
              </a:rPr>
              <a:t>Comercio transahariano disminuye.</a:t>
            </a:r>
          </a:p>
        </p:txBody>
      </p:sp>
    </p:spTree>
    <p:extLst>
      <p:ext uri="{BB962C8B-B14F-4D97-AF65-F5344CB8AC3E}">
        <p14:creationId xmlns:p14="http://schemas.microsoft.com/office/powerpoint/2010/main" val="2759176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9">
            <a:extLst>
              <a:ext uri="{FF2B5EF4-FFF2-40B4-BE49-F238E27FC236}">
                <a16:creationId xmlns:a16="http://schemas.microsoft.com/office/drawing/2014/main" id="{C2F30EE3-AF9E-4D33-916F-7610F63654BA}"/>
              </a:ext>
            </a:extLst>
          </p:cNvPr>
          <p:cNvSpPr/>
          <p:nvPr/>
        </p:nvSpPr>
        <p:spPr>
          <a:xfrm>
            <a:off x="6318033" y="479394"/>
            <a:ext cx="5384434" cy="5921089"/>
          </a:xfrm>
          <a:prstGeom prst="rect">
            <a:avLst/>
          </a:prstGeom>
          <a:blipFill>
            <a:blip r:embed="rId3" cstate="print"/>
            <a:stretch>
              <a:fillRect l="-2265" t="-1203" r="-1462" b="-1396"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235B17-A5A5-4DC0-BDAB-08A738AC740A}"/>
              </a:ext>
            </a:extLst>
          </p:cNvPr>
          <p:cNvSpPr txBox="1"/>
          <p:nvPr/>
        </p:nvSpPr>
        <p:spPr>
          <a:xfrm>
            <a:off x="257589" y="6510"/>
            <a:ext cx="51976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i="1" dirty="0">
                <a:solidFill>
                  <a:srgbClr val="350303"/>
                </a:solidFill>
                <a:latin typeface="Avenir Black Oblique" panose="02000503020000020003"/>
              </a:rPr>
              <a:t>Reorientación del Flujo Comercial 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98DCA493-4607-42AB-B877-F6A8F7239BB5}"/>
              </a:ext>
            </a:extLst>
          </p:cNvPr>
          <p:cNvSpPr/>
          <p:nvPr/>
        </p:nvSpPr>
        <p:spPr>
          <a:xfrm>
            <a:off x="202968" y="4592817"/>
            <a:ext cx="1523378" cy="1183484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>
                <a:latin typeface="Avenir Medium"/>
              </a:rPr>
              <a:t>Marf</a:t>
            </a:r>
            <a:r>
              <a:rPr lang="es-419" dirty="0"/>
              <a:t>il </a:t>
            </a:r>
          </a:p>
          <a:p>
            <a:pPr algn="ctr"/>
            <a:r>
              <a:rPr lang="es-419" dirty="0">
                <a:latin typeface="Avenir Medium"/>
              </a:rPr>
              <a:t>Oro </a:t>
            </a:r>
          </a:p>
          <a:p>
            <a:pPr algn="ctr"/>
            <a:r>
              <a:rPr lang="es-419" dirty="0">
                <a:latin typeface="Avenir Medium"/>
              </a:rPr>
              <a:t>Prov</a:t>
            </a:r>
            <a:r>
              <a:rPr lang="es-419" dirty="0"/>
              <a:t>i</a:t>
            </a:r>
            <a:r>
              <a:rPr lang="es-419" dirty="0">
                <a:latin typeface="Avenir Medium"/>
              </a:rPr>
              <a:t>s</a:t>
            </a:r>
            <a:r>
              <a:rPr lang="es-419" dirty="0"/>
              <a:t>i</a:t>
            </a:r>
            <a:r>
              <a:rPr lang="es-419" dirty="0">
                <a:latin typeface="Avenir Medium"/>
              </a:rPr>
              <a:t>ones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24B52D7-8765-45B5-93E0-8CF2628F9431}"/>
              </a:ext>
            </a:extLst>
          </p:cNvPr>
          <p:cNvSpPr/>
          <p:nvPr/>
        </p:nvSpPr>
        <p:spPr>
          <a:xfrm>
            <a:off x="4133086" y="4592817"/>
            <a:ext cx="1740882" cy="1183484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>
                <a:latin typeface="Avenir Medium"/>
              </a:rPr>
              <a:t>Caballos</a:t>
            </a:r>
          </a:p>
          <a:p>
            <a:pPr algn="ctr"/>
            <a:r>
              <a:rPr lang="es-419" dirty="0">
                <a:latin typeface="Avenir Medium"/>
              </a:rPr>
              <a:t>H</a:t>
            </a:r>
            <a:r>
              <a:rPr lang="es-419" dirty="0"/>
              <a:t>i</a:t>
            </a:r>
            <a:r>
              <a:rPr lang="es-419" dirty="0">
                <a:latin typeface="Avenir Medium"/>
              </a:rPr>
              <a:t>erro</a:t>
            </a:r>
          </a:p>
          <a:p>
            <a:pPr algn="ctr"/>
            <a:r>
              <a:rPr lang="es-419" dirty="0">
                <a:latin typeface="Avenir Medium"/>
              </a:rPr>
              <a:t>Manufacturas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36C78E6-51E7-4AD3-BDBC-401E948BA81F}"/>
              </a:ext>
            </a:extLst>
          </p:cNvPr>
          <p:cNvSpPr/>
          <p:nvPr/>
        </p:nvSpPr>
        <p:spPr>
          <a:xfrm>
            <a:off x="1737824" y="5929473"/>
            <a:ext cx="2237173" cy="54153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>
                <a:latin typeface="Avenir Medium"/>
              </a:rPr>
              <a:t>Portugueses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3C726402-BE41-42C5-A636-915910B837D6}"/>
              </a:ext>
            </a:extLst>
          </p:cNvPr>
          <p:cNvGrpSpPr/>
          <p:nvPr/>
        </p:nvGrpSpPr>
        <p:grpSpPr>
          <a:xfrm>
            <a:off x="1547172" y="1468445"/>
            <a:ext cx="2675231" cy="3052739"/>
            <a:chOff x="1547172" y="1468445"/>
            <a:chExt cx="2675231" cy="3052739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891490C8-3677-4029-A561-B23B66834226}"/>
                </a:ext>
              </a:extLst>
            </p:cNvPr>
            <p:cNvSpPr/>
            <p:nvPr/>
          </p:nvSpPr>
          <p:spPr>
            <a:xfrm>
              <a:off x="1726346" y="1468445"/>
              <a:ext cx="2237173" cy="541538"/>
            </a:xfrm>
            <a:prstGeom prst="roundRect">
              <a:avLst/>
            </a:prstGeom>
            <a:solidFill>
              <a:srgbClr val="ED8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dirty="0">
                  <a:latin typeface="Avenir Medium"/>
                </a:rPr>
                <a:t>Transahariano</a:t>
              </a:r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551F718F-E25D-46A1-9346-3D113318B3B3}"/>
                </a:ext>
              </a:extLst>
            </p:cNvPr>
            <p:cNvSpPr/>
            <p:nvPr/>
          </p:nvSpPr>
          <p:spPr>
            <a:xfrm>
              <a:off x="1726346" y="2516010"/>
              <a:ext cx="2237173" cy="541538"/>
            </a:xfrm>
            <a:prstGeom prst="roundRect">
              <a:avLst/>
            </a:prstGeom>
            <a:solidFill>
              <a:srgbClr val="ED8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dirty="0" err="1">
                  <a:latin typeface="Avenir Medium"/>
                </a:rPr>
                <a:t>Jolof</a:t>
              </a:r>
              <a:endParaRPr lang="es-419" dirty="0">
                <a:latin typeface="Avenir Medium"/>
              </a:endParaRPr>
            </a:p>
          </p:txBody>
        </p:sp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F2518FCE-EB6F-4CA4-9CE2-17DA93C59158}"/>
                </a:ext>
              </a:extLst>
            </p:cNvPr>
            <p:cNvSpPr/>
            <p:nvPr/>
          </p:nvSpPr>
          <p:spPr>
            <a:xfrm>
              <a:off x="1726346" y="3563575"/>
              <a:ext cx="2237173" cy="541538"/>
            </a:xfrm>
            <a:prstGeom prst="roundRect">
              <a:avLst/>
            </a:prstGeom>
            <a:solidFill>
              <a:srgbClr val="ED8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419" dirty="0" err="1">
                  <a:latin typeface="Avenir Medium"/>
                </a:rPr>
                <a:t>Kajoor</a:t>
              </a:r>
              <a:r>
                <a:rPr lang="es-419" dirty="0">
                  <a:latin typeface="Avenir Medium"/>
                </a:rPr>
                <a:t>       </a:t>
              </a:r>
              <a:r>
                <a:rPr lang="es-419" dirty="0" err="1">
                  <a:latin typeface="Avenir Medium"/>
                </a:rPr>
                <a:t>Bawol</a:t>
              </a:r>
              <a:endParaRPr lang="es-419" dirty="0">
                <a:latin typeface="Avenir Medium"/>
              </a:endParaRPr>
            </a:p>
          </p:txBody>
        </p:sp>
        <p:sp>
          <p:nvSpPr>
            <p:cNvPr id="12" name="Flecha: arriba y abajo 11">
              <a:extLst>
                <a:ext uri="{FF2B5EF4-FFF2-40B4-BE49-F238E27FC236}">
                  <a16:creationId xmlns:a16="http://schemas.microsoft.com/office/drawing/2014/main" id="{79B4D603-BFBF-4582-86DF-49B8B351C3C9}"/>
                </a:ext>
              </a:extLst>
            </p:cNvPr>
            <p:cNvSpPr/>
            <p:nvPr/>
          </p:nvSpPr>
          <p:spPr>
            <a:xfrm>
              <a:off x="2743603" y="3109283"/>
              <a:ext cx="225617" cy="402557"/>
            </a:xfrm>
            <a:prstGeom prst="upDownArrow">
              <a:avLst/>
            </a:prstGeom>
            <a:solidFill>
              <a:srgbClr val="3503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sp>
          <p:nvSpPr>
            <p:cNvPr id="13" name="Flecha: hacia abajo 12">
              <a:extLst>
                <a:ext uri="{FF2B5EF4-FFF2-40B4-BE49-F238E27FC236}">
                  <a16:creationId xmlns:a16="http://schemas.microsoft.com/office/drawing/2014/main" id="{B3B39635-2BFF-4989-8DB5-A44550C1C75D}"/>
                </a:ext>
              </a:extLst>
            </p:cNvPr>
            <p:cNvSpPr/>
            <p:nvPr/>
          </p:nvSpPr>
          <p:spPr>
            <a:xfrm rot="10800000">
              <a:off x="2276761" y="2074269"/>
              <a:ext cx="248575" cy="377455"/>
            </a:xfrm>
            <a:prstGeom prst="downArrow">
              <a:avLst/>
            </a:prstGeom>
            <a:solidFill>
              <a:srgbClr val="3503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sp>
          <p:nvSpPr>
            <p:cNvPr id="14" name="Flecha: hacia abajo 13">
              <a:extLst>
                <a:ext uri="{FF2B5EF4-FFF2-40B4-BE49-F238E27FC236}">
                  <a16:creationId xmlns:a16="http://schemas.microsoft.com/office/drawing/2014/main" id="{9E914886-37CD-4AAB-B42F-F5D9F1631AFA}"/>
                </a:ext>
              </a:extLst>
            </p:cNvPr>
            <p:cNvSpPr/>
            <p:nvPr/>
          </p:nvSpPr>
          <p:spPr>
            <a:xfrm>
              <a:off x="3172190" y="2074269"/>
              <a:ext cx="248575" cy="377455"/>
            </a:xfrm>
            <a:prstGeom prst="downArrow">
              <a:avLst/>
            </a:prstGeom>
            <a:solidFill>
              <a:srgbClr val="3503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sp>
          <p:nvSpPr>
            <p:cNvPr id="15" name="Flecha: hacia abajo 14">
              <a:extLst>
                <a:ext uri="{FF2B5EF4-FFF2-40B4-BE49-F238E27FC236}">
                  <a16:creationId xmlns:a16="http://schemas.microsoft.com/office/drawing/2014/main" id="{CE6AA189-978F-4D40-9627-8068326DEC61}"/>
                </a:ext>
              </a:extLst>
            </p:cNvPr>
            <p:cNvSpPr/>
            <p:nvPr/>
          </p:nvSpPr>
          <p:spPr>
            <a:xfrm rot="1969151">
              <a:off x="1547172" y="4143729"/>
              <a:ext cx="248575" cy="377455"/>
            </a:xfrm>
            <a:prstGeom prst="downArrow">
              <a:avLst/>
            </a:prstGeom>
            <a:solidFill>
              <a:srgbClr val="3503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sp>
          <p:nvSpPr>
            <p:cNvPr id="16" name="Flecha: hacia abajo 15">
              <a:extLst>
                <a:ext uri="{FF2B5EF4-FFF2-40B4-BE49-F238E27FC236}">
                  <a16:creationId xmlns:a16="http://schemas.microsoft.com/office/drawing/2014/main" id="{7CCD01C9-85BB-40AD-9C3D-3DE9494AE063}"/>
                </a:ext>
              </a:extLst>
            </p:cNvPr>
            <p:cNvSpPr/>
            <p:nvPr/>
          </p:nvSpPr>
          <p:spPr>
            <a:xfrm rot="8588074">
              <a:off x="3973828" y="4141941"/>
              <a:ext cx="248575" cy="377455"/>
            </a:xfrm>
            <a:prstGeom prst="downArrow">
              <a:avLst/>
            </a:prstGeom>
            <a:solidFill>
              <a:srgbClr val="3503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18" name="object 18">
            <a:extLst>
              <a:ext uri="{FF2B5EF4-FFF2-40B4-BE49-F238E27FC236}">
                <a16:creationId xmlns:a16="http://schemas.microsoft.com/office/drawing/2014/main" id="{11F3ACC8-963A-45F3-B283-B2949F1D8688}"/>
              </a:ext>
            </a:extLst>
          </p:cNvPr>
          <p:cNvSpPr txBox="1"/>
          <p:nvPr/>
        </p:nvSpPr>
        <p:spPr>
          <a:xfrm>
            <a:off x="11713945" y="6246595"/>
            <a:ext cx="29754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(</a:t>
            </a:r>
            <a:r>
              <a:rPr lang="es-MX" sz="1000" dirty="0">
                <a:latin typeface="Arial"/>
                <a:cs typeface="Arial"/>
              </a:rPr>
              <a:t>1</a:t>
            </a:r>
            <a:r>
              <a:rPr sz="1000" dirty="0">
                <a:latin typeface="Arial"/>
                <a:cs typeface="Arial"/>
              </a:rPr>
              <a:t>3)</a:t>
            </a:r>
          </a:p>
        </p:txBody>
      </p:sp>
    </p:spTree>
    <p:extLst>
      <p:ext uri="{BB962C8B-B14F-4D97-AF65-F5344CB8AC3E}">
        <p14:creationId xmlns:p14="http://schemas.microsoft.com/office/powerpoint/2010/main" val="1560893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FD1BCAD-9565-481B-BA71-25848FCFB654}"/>
              </a:ext>
            </a:extLst>
          </p:cNvPr>
          <p:cNvSpPr txBox="1">
            <a:spLocks/>
          </p:cNvSpPr>
          <p:nvPr/>
        </p:nvSpPr>
        <p:spPr>
          <a:xfrm>
            <a:off x="1362852" y="38258"/>
            <a:ext cx="10990457" cy="769441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56260" algn="ctr">
              <a:lnSpc>
                <a:spcPct val="100000"/>
              </a:lnSpc>
            </a:pPr>
            <a:r>
              <a:rPr lang="es-419" sz="3600" b="1" i="1" dirty="0">
                <a:solidFill>
                  <a:srgbClr val="350303"/>
                </a:solidFill>
                <a:latin typeface="Avenir Black Oblique" panose="02000503020000020003"/>
              </a:rPr>
              <a:t>Movimientos contra la Esclavitud en</a:t>
            </a:r>
            <a:r>
              <a:rPr lang="es-419" sz="3600" b="1" i="1" spc="-75" dirty="0">
                <a:solidFill>
                  <a:srgbClr val="350303"/>
                </a:solidFill>
                <a:latin typeface="Avenir Black Oblique" panose="02000503020000020003"/>
              </a:rPr>
              <a:t> </a:t>
            </a:r>
            <a:r>
              <a:rPr lang="es-419" sz="3600" b="1" i="1" dirty="0">
                <a:solidFill>
                  <a:srgbClr val="350303"/>
                </a:solidFill>
                <a:latin typeface="Avenir Black Oblique" panose="02000503020000020003"/>
              </a:rPr>
              <a:t>África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6D895DF-8B08-4D33-96EB-A266EC6CDC65}"/>
              </a:ext>
            </a:extLst>
          </p:cNvPr>
          <p:cNvSpPr/>
          <p:nvPr/>
        </p:nvSpPr>
        <p:spPr>
          <a:xfrm>
            <a:off x="1764544" y="1293781"/>
            <a:ext cx="4138421" cy="5183123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2F826B1-361F-42E8-B345-8E573FEE32BC}"/>
              </a:ext>
            </a:extLst>
          </p:cNvPr>
          <p:cNvSpPr/>
          <p:nvPr/>
        </p:nvSpPr>
        <p:spPr>
          <a:xfrm>
            <a:off x="2332233" y="1725835"/>
            <a:ext cx="7569834" cy="4032250"/>
          </a:xfrm>
          <a:custGeom>
            <a:avLst/>
            <a:gdLst>
              <a:gd name="connsiteX0" fmla="*/ 3103626 w 7569834"/>
              <a:gd name="connsiteY0" fmla="*/ 1680210 h 4032250"/>
              <a:gd name="connsiteX1" fmla="*/ 3103626 w 7569834"/>
              <a:gd name="connsiteY1" fmla="*/ 672084 h 4032250"/>
              <a:gd name="connsiteX2" fmla="*/ 0 w 7569834"/>
              <a:gd name="connsiteY2" fmla="*/ 1771650 h 4032250"/>
              <a:gd name="connsiteX3" fmla="*/ 3103626 w 7569834"/>
              <a:gd name="connsiteY3" fmla="*/ 1680210 h 4032250"/>
              <a:gd name="connsiteX0" fmla="*/ 7569708 w 7569834"/>
              <a:gd name="connsiteY0" fmla="*/ 4031741 h 4032250"/>
              <a:gd name="connsiteX1" fmla="*/ 7569708 w 7569834"/>
              <a:gd name="connsiteY1" fmla="*/ 0 h 4032250"/>
              <a:gd name="connsiteX2" fmla="*/ 3103626 w 7569834"/>
              <a:gd name="connsiteY2" fmla="*/ 0 h 4032250"/>
              <a:gd name="connsiteX3" fmla="*/ 3103626 w 7569834"/>
              <a:gd name="connsiteY3" fmla="*/ 4031741 h 4032250"/>
              <a:gd name="connsiteX4" fmla="*/ 7569708 w 7569834"/>
              <a:gd name="connsiteY4" fmla="*/ 4031741 h 403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834" h="4032250" fill="none" extrusionOk="0">
                <a:moveTo>
                  <a:pt x="3103626" y="1680210"/>
                </a:moveTo>
                <a:cubicBezTo>
                  <a:pt x="3034089" y="1364210"/>
                  <a:pt x="3175118" y="997575"/>
                  <a:pt x="3103626" y="672084"/>
                </a:cubicBezTo>
                <a:cubicBezTo>
                  <a:pt x="1823325" y="970226"/>
                  <a:pt x="1535776" y="1361090"/>
                  <a:pt x="0" y="1771650"/>
                </a:cubicBezTo>
                <a:cubicBezTo>
                  <a:pt x="616313" y="1868463"/>
                  <a:pt x="2367480" y="1748802"/>
                  <a:pt x="3103626" y="1680210"/>
                </a:cubicBezTo>
                <a:close/>
              </a:path>
              <a:path w="7569834" h="4032250" fill="none" extrusionOk="0">
                <a:moveTo>
                  <a:pt x="7569708" y="4031741"/>
                </a:moveTo>
                <a:cubicBezTo>
                  <a:pt x="7655351" y="3524831"/>
                  <a:pt x="7426663" y="666604"/>
                  <a:pt x="7569708" y="0"/>
                </a:cubicBezTo>
                <a:cubicBezTo>
                  <a:pt x="6731040" y="8172"/>
                  <a:pt x="3880702" y="150596"/>
                  <a:pt x="3103626" y="0"/>
                </a:cubicBezTo>
                <a:cubicBezTo>
                  <a:pt x="3102493" y="1994994"/>
                  <a:pt x="2949364" y="2836755"/>
                  <a:pt x="3103626" y="4031741"/>
                </a:cubicBezTo>
                <a:cubicBezTo>
                  <a:pt x="4711572" y="3889859"/>
                  <a:pt x="5557770" y="4005485"/>
                  <a:pt x="7569708" y="4031741"/>
                </a:cubicBezTo>
                <a:close/>
              </a:path>
              <a:path w="7569834" h="4032250" stroke="0" extrusionOk="0">
                <a:moveTo>
                  <a:pt x="3103626" y="1680210"/>
                </a:moveTo>
                <a:cubicBezTo>
                  <a:pt x="3173595" y="1260470"/>
                  <a:pt x="3108836" y="845100"/>
                  <a:pt x="3103626" y="672084"/>
                </a:cubicBezTo>
                <a:cubicBezTo>
                  <a:pt x="1847525" y="950227"/>
                  <a:pt x="1190616" y="1322104"/>
                  <a:pt x="0" y="1771650"/>
                </a:cubicBezTo>
                <a:cubicBezTo>
                  <a:pt x="1179656" y="1649957"/>
                  <a:pt x="2656987" y="1740928"/>
                  <a:pt x="3103626" y="1680210"/>
                </a:cubicBezTo>
                <a:close/>
              </a:path>
              <a:path w="7569834" h="4032250" stroke="0" extrusionOk="0">
                <a:moveTo>
                  <a:pt x="7569708" y="4031741"/>
                </a:moveTo>
                <a:cubicBezTo>
                  <a:pt x="7531334" y="2242509"/>
                  <a:pt x="7402014" y="1059465"/>
                  <a:pt x="7569708" y="0"/>
                </a:cubicBezTo>
                <a:cubicBezTo>
                  <a:pt x="6208423" y="93188"/>
                  <a:pt x="4401289" y="-44791"/>
                  <a:pt x="3103626" y="0"/>
                </a:cubicBezTo>
                <a:cubicBezTo>
                  <a:pt x="3040291" y="618156"/>
                  <a:pt x="3104166" y="3375836"/>
                  <a:pt x="3103626" y="4031741"/>
                </a:cubicBezTo>
                <a:cubicBezTo>
                  <a:pt x="5177984" y="3986883"/>
                  <a:pt x="6185210" y="4194222"/>
                  <a:pt x="7569708" y="4031741"/>
                </a:cubicBezTo>
                <a:close/>
              </a:path>
            </a:pathLst>
          </a:custGeom>
          <a:solidFill>
            <a:srgbClr val="ED8726"/>
          </a:solidFill>
          <a:ln w="952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63887920">
                  <a:custGeom>
                    <a:avLst/>
                    <a:gdLst/>
                    <a:ahLst/>
                    <a:cxnLst/>
                    <a:rect l="l" t="t" r="r" b="b"/>
                    <a:pathLst>
                      <a:path w="7569834" h="4032250">
                        <a:moveTo>
                          <a:pt x="3103626" y="1680210"/>
                        </a:moveTo>
                        <a:lnTo>
                          <a:pt x="3103626" y="672084"/>
                        </a:lnTo>
                        <a:lnTo>
                          <a:pt x="0" y="1771650"/>
                        </a:lnTo>
                        <a:lnTo>
                          <a:pt x="3103626" y="1680210"/>
                        </a:lnTo>
                        <a:close/>
                      </a:path>
                      <a:path w="7569834" h="4032250">
                        <a:moveTo>
                          <a:pt x="7569708" y="4031741"/>
                        </a:moveTo>
                        <a:lnTo>
                          <a:pt x="7569708" y="0"/>
                        </a:lnTo>
                        <a:lnTo>
                          <a:pt x="3103626" y="0"/>
                        </a:lnTo>
                        <a:lnTo>
                          <a:pt x="3103626" y="4031741"/>
                        </a:lnTo>
                        <a:lnTo>
                          <a:pt x="7569708" y="403174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5E407428-89CD-47CB-B4EB-B9E29565E2C2}"/>
              </a:ext>
            </a:extLst>
          </p:cNvPr>
          <p:cNvSpPr/>
          <p:nvPr/>
        </p:nvSpPr>
        <p:spPr>
          <a:xfrm>
            <a:off x="5715648" y="1939703"/>
            <a:ext cx="3673602" cy="3605021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47A26618-58F5-46CE-B965-E8FB84799212}"/>
              </a:ext>
            </a:extLst>
          </p:cNvPr>
          <p:cNvSpPr txBox="1"/>
          <p:nvPr/>
        </p:nvSpPr>
        <p:spPr>
          <a:xfrm>
            <a:off x="6148845" y="1208248"/>
            <a:ext cx="3240405" cy="420683"/>
          </a:xfrm>
          <a:prstGeom prst="roundRect">
            <a:avLst/>
          </a:prstGeom>
          <a:solidFill>
            <a:srgbClr val="ED8726"/>
          </a:solidFill>
          <a:ln w="9525">
            <a:noFill/>
          </a:ln>
        </p:spPr>
        <p:txBody>
          <a:bodyPr vert="horz" wrap="square" lIns="0" tIns="102235" rIns="0" bIns="0" rtlCol="0" anchor="ctr">
            <a:spAutoFit/>
          </a:bodyPr>
          <a:lstStyle/>
          <a:p>
            <a:pPr marL="47625" algn="ctr">
              <a:lnSpc>
                <a:spcPct val="100000"/>
              </a:lnSpc>
              <a:spcBef>
                <a:spcPts val="805"/>
              </a:spcBef>
            </a:pPr>
            <a:r>
              <a:rPr sz="1800" b="1" spc="-5" dirty="0">
                <a:solidFill>
                  <a:srgbClr val="350303"/>
                </a:solidFill>
                <a:latin typeface="Avenir Medium"/>
                <a:cs typeface="Arial"/>
              </a:rPr>
              <a:t>Primeros cimarrones entre</a:t>
            </a:r>
            <a:r>
              <a:rPr sz="1800" b="1" spc="-95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sz="1800" b="1" spc="-5" dirty="0">
                <a:solidFill>
                  <a:srgbClr val="350303"/>
                </a:solidFill>
                <a:latin typeface="Avenir Medium"/>
                <a:cs typeface="Arial"/>
              </a:rPr>
              <a:t>ríos</a:t>
            </a:r>
            <a:endParaRPr sz="1800" b="1">
              <a:solidFill>
                <a:srgbClr val="350303"/>
              </a:solidFill>
              <a:latin typeface="Avenir Medium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B063A06-2F8B-43AB-B060-9520EC78E512}"/>
              </a:ext>
            </a:extLst>
          </p:cNvPr>
          <p:cNvSpPr/>
          <p:nvPr/>
        </p:nvSpPr>
        <p:spPr>
          <a:xfrm>
            <a:off x="6649860" y="2453529"/>
            <a:ext cx="2636520" cy="656590"/>
          </a:xfrm>
          <a:custGeom>
            <a:avLst/>
            <a:gdLst/>
            <a:ahLst/>
            <a:cxnLst/>
            <a:rect l="l" t="t" r="r" b="b"/>
            <a:pathLst>
              <a:path w="2636520" h="656589">
                <a:moveTo>
                  <a:pt x="2636520" y="609600"/>
                </a:moveTo>
                <a:lnTo>
                  <a:pt x="2582436" y="615311"/>
                </a:lnTo>
                <a:lnTo>
                  <a:pt x="2530291" y="621462"/>
                </a:lnTo>
                <a:lnTo>
                  <a:pt x="2479279" y="629405"/>
                </a:lnTo>
                <a:lnTo>
                  <a:pt x="2428597" y="640494"/>
                </a:lnTo>
                <a:lnTo>
                  <a:pt x="2377440" y="656082"/>
                </a:lnTo>
                <a:lnTo>
                  <a:pt x="2361580" y="653260"/>
                </a:lnTo>
                <a:lnTo>
                  <a:pt x="2315718" y="640080"/>
                </a:lnTo>
                <a:lnTo>
                  <a:pt x="2292893" y="605897"/>
                </a:lnTo>
                <a:lnTo>
                  <a:pt x="2286000" y="594360"/>
                </a:lnTo>
                <a:lnTo>
                  <a:pt x="2260286" y="564162"/>
                </a:lnTo>
                <a:lnTo>
                  <a:pt x="2247420" y="551405"/>
                </a:lnTo>
                <a:lnTo>
                  <a:pt x="2240946" y="548259"/>
                </a:lnTo>
                <a:lnTo>
                  <a:pt x="2234409" y="546890"/>
                </a:lnTo>
                <a:lnTo>
                  <a:pt x="2221353" y="539467"/>
                </a:lnTo>
                <a:lnTo>
                  <a:pt x="2195322" y="518160"/>
                </a:lnTo>
                <a:lnTo>
                  <a:pt x="2154793" y="479059"/>
                </a:lnTo>
                <a:lnTo>
                  <a:pt x="2122551" y="445389"/>
                </a:lnTo>
                <a:lnTo>
                  <a:pt x="2088594" y="417433"/>
                </a:lnTo>
                <a:lnTo>
                  <a:pt x="2042922" y="395478"/>
                </a:lnTo>
                <a:lnTo>
                  <a:pt x="2002083" y="405193"/>
                </a:lnTo>
                <a:lnTo>
                  <a:pt x="1970532" y="402336"/>
                </a:lnTo>
                <a:lnTo>
                  <a:pt x="1940694" y="388620"/>
                </a:lnTo>
                <a:lnTo>
                  <a:pt x="1905000" y="365760"/>
                </a:lnTo>
                <a:lnTo>
                  <a:pt x="1869459" y="325409"/>
                </a:lnTo>
                <a:lnTo>
                  <a:pt x="1825275" y="296132"/>
                </a:lnTo>
                <a:lnTo>
                  <a:pt x="1775233" y="274998"/>
                </a:lnTo>
                <a:lnTo>
                  <a:pt x="1722120" y="259080"/>
                </a:lnTo>
                <a:lnTo>
                  <a:pt x="1714440" y="227421"/>
                </a:lnTo>
                <a:lnTo>
                  <a:pt x="1698224" y="186963"/>
                </a:lnTo>
                <a:lnTo>
                  <a:pt x="1650015" y="148149"/>
                </a:lnTo>
                <a:lnTo>
                  <a:pt x="1595818" y="112978"/>
                </a:lnTo>
                <a:lnTo>
                  <a:pt x="1585722" y="106680"/>
                </a:lnTo>
                <a:lnTo>
                  <a:pt x="1548062" y="136332"/>
                </a:lnTo>
                <a:lnTo>
                  <a:pt x="1507902" y="157305"/>
                </a:lnTo>
                <a:lnTo>
                  <a:pt x="1465599" y="171348"/>
                </a:lnTo>
                <a:lnTo>
                  <a:pt x="1421511" y="180213"/>
                </a:lnTo>
                <a:lnTo>
                  <a:pt x="1375993" y="185648"/>
                </a:lnTo>
                <a:lnTo>
                  <a:pt x="1329404" y="189404"/>
                </a:lnTo>
                <a:lnTo>
                  <a:pt x="1282100" y="193232"/>
                </a:lnTo>
                <a:lnTo>
                  <a:pt x="1234440" y="198882"/>
                </a:lnTo>
                <a:lnTo>
                  <a:pt x="1195087" y="206516"/>
                </a:lnTo>
                <a:lnTo>
                  <a:pt x="1176415" y="198232"/>
                </a:lnTo>
                <a:lnTo>
                  <a:pt x="1170908" y="177546"/>
                </a:lnTo>
                <a:lnTo>
                  <a:pt x="1171052" y="147969"/>
                </a:lnTo>
                <a:lnTo>
                  <a:pt x="1169334" y="113015"/>
                </a:lnTo>
                <a:lnTo>
                  <a:pt x="1158240" y="76200"/>
                </a:lnTo>
                <a:lnTo>
                  <a:pt x="1102137" y="33528"/>
                </a:lnTo>
                <a:lnTo>
                  <a:pt x="1063835" y="12549"/>
                </a:lnTo>
                <a:lnTo>
                  <a:pt x="1036320" y="0"/>
                </a:lnTo>
                <a:lnTo>
                  <a:pt x="1006181" y="37313"/>
                </a:lnTo>
                <a:lnTo>
                  <a:pt x="977542" y="55095"/>
                </a:lnTo>
                <a:lnTo>
                  <a:pt x="905889" y="54156"/>
                </a:lnTo>
                <a:lnTo>
                  <a:pt x="853440" y="46482"/>
                </a:lnTo>
                <a:lnTo>
                  <a:pt x="805153" y="28212"/>
                </a:lnTo>
                <a:lnTo>
                  <a:pt x="780422" y="17367"/>
                </a:lnTo>
                <a:lnTo>
                  <a:pt x="766041" y="14057"/>
                </a:lnTo>
                <a:lnTo>
                  <a:pt x="748808" y="18391"/>
                </a:lnTo>
                <a:lnTo>
                  <a:pt x="715518" y="30480"/>
                </a:lnTo>
                <a:lnTo>
                  <a:pt x="697456" y="78902"/>
                </a:lnTo>
                <a:lnTo>
                  <a:pt x="673893" y="117252"/>
                </a:lnTo>
                <a:lnTo>
                  <a:pt x="641044" y="146315"/>
                </a:lnTo>
                <a:lnTo>
                  <a:pt x="595122" y="166878"/>
                </a:lnTo>
                <a:lnTo>
                  <a:pt x="580513" y="212501"/>
                </a:lnTo>
                <a:lnTo>
                  <a:pt x="571119" y="242542"/>
                </a:lnTo>
                <a:lnTo>
                  <a:pt x="562867" y="259635"/>
                </a:lnTo>
                <a:lnTo>
                  <a:pt x="551688" y="266414"/>
                </a:lnTo>
                <a:lnTo>
                  <a:pt x="533507" y="265513"/>
                </a:lnTo>
                <a:lnTo>
                  <a:pt x="504253" y="259568"/>
                </a:lnTo>
                <a:lnTo>
                  <a:pt x="459855" y="251211"/>
                </a:lnTo>
                <a:lnTo>
                  <a:pt x="396240" y="243078"/>
                </a:lnTo>
                <a:lnTo>
                  <a:pt x="353889" y="210749"/>
                </a:lnTo>
                <a:lnTo>
                  <a:pt x="315242" y="195523"/>
                </a:lnTo>
                <a:lnTo>
                  <a:pt x="278034" y="189738"/>
                </a:lnTo>
                <a:lnTo>
                  <a:pt x="240001" y="185730"/>
                </a:lnTo>
                <a:lnTo>
                  <a:pt x="198878" y="175838"/>
                </a:lnTo>
                <a:lnTo>
                  <a:pt x="152400" y="152400"/>
                </a:lnTo>
                <a:lnTo>
                  <a:pt x="140636" y="156269"/>
                </a:lnTo>
                <a:lnTo>
                  <a:pt x="129159" y="159924"/>
                </a:lnTo>
                <a:lnTo>
                  <a:pt x="117681" y="163437"/>
                </a:lnTo>
                <a:lnTo>
                  <a:pt x="105918" y="166878"/>
                </a:lnTo>
                <a:lnTo>
                  <a:pt x="79212" y="176057"/>
                </a:lnTo>
                <a:lnTo>
                  <a:pt x="49434" y="186594"/>
                </a:lnTo>
                <a:lnTo>
                  <a:pt x="25229" y="195274"/>
                </a:lnTo>
                <a:lnTo>
                  <a:pt x="15240" y="198882"/>
                </a:lnTo>
                <a:lnTo>
                  <a:pt x="10929" y="211895"/>
                </a:lnTo>
                <a:lnTo>
                  <a:pt x="5905" y="226409"/>
                </a:lnTo>
                <a:lnTo>
                  <a:pt x="1738" y="238208"/>
                </a:lnTo>
                <a:lnTo>
                  <a:pt x="0" y="243078"/>
                </a:lnTo>
              </a:path>
            </a:pathLst>
          </a:custGeom>
          <a:ln w="38100">
            <a:solidFill>
              <a:srgbClr val="ED87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F5835C37-1751-4B2F-A989-648046F66E02}"/>
              </a:ext>
            </a:extLst>
          </p:cNvPr>
          <p:cNvSpPr/>
          <p:nvPr/>
        </p:nvSpPr>
        <p:spPr>
          <a:xfrm>
            <a:off x="6858081" y="4328173"/>
            <a:ext cx="1692910" cy="214629"/>
          </a:xfrm>
          <a:custGeom>
            <a:avLst/>
            <a:gdLst/>
            <a:ahLst/>
            <a:cxnLst/>
            <a:rect l="l" t="t" r="r" b="b"/>
            <a:pathLst>
              <a:path w="1692909" h="214629">
                <a:moveTo>
                  <a:pt x="0" y="152400"/>
                </a:moveTo>
                <a:lnTo>
                  <a:pt x="49407" y="165913"/>
                </a:lnTo>
                <a:lnTo>
                  <a:pt x="99482" y="172989"/>
                </a:lnTo>
                <a:lnTo>
                  <a:pt x="149956" y="174373"/>
                </a:lnTo>
                <a:lnTo>
                  <a:pt x="200563" y="170812"/>
                </a:lnTo>
                <a:lnTo>
                  <a:pt x="251037" y="163052"/>
                </a:lnTo>
                <a:lnTo>
                  <a:pt x="301112" y="151840"/>
                </a:lnTo>
                <a:lnTo>
                  <a:pt x="350520" y="137921"/>
                </a:lnTo>
                <a:lnTo>
                  <a:pt x="389298" y="152816"/>
                </a:lnTo>
                <a:lnTo>
                  <a:pt x="416147" y="163353"/>
                </a:lnTo>
                <a:lnTo>
                  <a:pt x="440852" y="161174"/>
                </a:lnTo>
                <a:lnTo>
                  <a:pt x="473202" y="137921"/>
                </a:lnTo>
                <a:lnTo>
                  <a:pt x="427148" y="115085"/>
                </a:lnTo>
                <a:lnTo>
                  <a:pt x="411098" y="88391"/>
                </a:lnTo>
                <a:lnTo>
                  <a:pt x="414480" y="51982"/>
                </a:lnTo>
                <a:lnTo>
                  <a:pt x="426720" y="0"/>
                </a:lnTo>
                <a:lnTo>
                  <a:pt x="438912" y="3024"/>
                </a:lnTo>
                <a:lnTo>
                  <a:pt x="451104" y="5905"/>
                </a:lnTo>
                <a:lnTo>
                  <a:pt x="462724" y="9644"/>
                </a:lnTo>
                <a:lnTo>
                  <a:pt x="473202" y="15239"/>
                </a:lnTo>
                <a:lnTo>
                  <a:pt x="481488" y="26360"/>
                </a:lnTo>
                <a:lnTo>
                  <a:pt x="486918" y="40195"/>
                </a:lnTo>
                <a:lnTo>
                  <a:pt x="492918" y="53173"/>
                </a:lnTo>
                <a:lnTo>
                  <a:pt x="502920" y="61721"/>
                </a:lnTo>
                <a:lnTo>
                  <a:pt x="521946" y="58650"/>
                </a:lnTo>
                <a:lnTo>
                  <a:pt x="555117" y="48577"/>
                </a:lnTo>
                <a:lnTo>
                  <a:pt x="588859" y="37076"/>
                </a:lnTo>
                <a:lnTo>
                  <a:pt x="609600" y="29717"/>
                </a:lnTo>
                <a:lnTo>
                  <a:pt x="629650" y="31468"/>
                </a:lnTo>
                <a:lnTo>
                  <a:pt x="650557" y="32289"/>
                </a:lnTo>
                <a:lnTo>
                  <a:pt x="670036" y="35825"/>
                </a:lnTo>
                <a:lnTo>
                  <a:pt x="685800" y="45719"/>
                </a:lnTo>
                <a:lnTo>
                  <a:pt x="687050" y="55756"/>
                </a:lnTo>
                <a:lnTo>
                  <a:pt x="679227" y="67722"/>
                </a:lnTo>
                <a:lnTo>
                  <a:pt x="670690" y="80117"/>
                </a:lnTo>
                <a:lnTo>
                  <a:pt x="669798" y="91439"/>
                </a:lnTo>
                <a:lnTo>
                  <a:pt x="678346" y="99167"/>
                </a:lnTo>
                <a:lnTo>
                  <a:pt x="690181" y="102393"/>
                </a:lnTo>
                <a:lnTo>
                  <a:pt x="703445" y="103762"/>
                </a:lnTo>
                <a:lnTo>
                  <a:pt x="716280" y="105917"/>
                </a:lnTo>
                <a:lnTo>
                  <a:pt x="751314" y="126559"/>
                </a:lnTo>
                <a:lnTo>
                  <a:pt x="771510" y="131854"/>
                </a:lnTo>
                <a:lnTo>
                  <a:pt x="784383" y="129444"/>
                </a:lnTo>
                <a:lnTo>
                  <a:pt x="797447" y="126971"/>
                </a:lnTo>
                <a:lnTo>
                  <a:pt x="818215" y="132076"/>
                </a:lnTo>
                <a:lnTo>
                  <a:pt x="854202" y="152399"/>
                </a:lnTo>
                <a:lnTo>
                  <a:pt x="856142" y="137957"/>
                </a:lnTo>
                <a:lnTo>
                  <a:pt x="857154" y="122015"/>
                </a:lnTo>
                <a:lnTo>
                  <a:pt x="860309" y="109644"/>
                </a:lnTo>
                <a:lnTo>
                  <a:pt x="918971" y="152018"/>
                </a:lnTo>
                <a:lnTo>
                  <a:pt x="942617" y="186499"/>
                </a:lnTo>
                <a:lnTo>
                  <a:pt x="960119" y="214121"/>
                </a:lnTo>
                <a:lnTo>
                  <a:pt x="1010483" y="202572"/>
                </a:lnTo>
                <a:lnTo>
                  <a:pt x="1059561" y="190309"/>
                </a:lnTo>
                <a:lnTo>
                  <a:pt x="1108638" y="178331"/>
                </a:lnTo>
                <a:lnTo>
                  <a:pt x="1159002" y="167639"/>
                </a:lnTo>
                <a:lnTo>
                  <a:pt x="1174242" y="126992"/>
                </a:lnTo>
                <a:lnTo>
                  <a:pt x="1191767" y="106489"/>
                </a:lnTo>
                <a:lnTo>
                  <a:pt x="1215580" y="109132"/>
                </a:lnTo>
                <a:lnTo>
                  <a:pt x="1249680" y="137921"/>
                </a:lnTo>
                <a:lnTo>
                  <a:pt x="1296507" y="121514"/>
                </a:lnTo>
                <a:lnTo>
                  <a:pt x="1340167" y="106394"/>
                </a:lnTo>
                <a:lnTo>
                  <a:pt x="1384335" y="98640"/>
                </a:lnTo>
                <a:lnTo>
                  <a:pt x="1431798" y="91439"/>
                </a:lnTo>
                <a:lnTo>
                  <a:pt x="1470719" y="55935"/>
                </a:lnTo>
                <a:lnTo>
                  <a:pt x="1500854" y="34289"/>
                </a:lnTo>
                <a:lnTo>
                  <a:pt x="1534560" y="18359"/>
                </a:lnTo>
                <a:lnTo>
                  <a:pt x="1584198" y="0"/>
                </a:lnTo>
                <a:lnTo>
                  <a:pt x="1607998" y="27943"/>
                </a:lnTo>
                <a:lnTo>
                  <a:pt x="1625441" y="57816"/>
                </a:lnTo>
                <a:lnTo>
                  <a:pt x="1641312" y="89261"/>
                </a:lnTo>
                <a:lnTo>
                  <a:pt x="1660398" y="121919"/>
                </a:lnTo>
                <a:lnTo>
                  <a:pt x="1668506" y="158472"/>
                </a:lnTo>
                <a:lnTo>
                  <a:pt x="1671542" y="174307"/>
                </a:lnTo>
                <a:lnTo>
                  <a:pt x="1677007" y="182999"/>
                </a:lnTo>
                <a:lnTo>
                  <a:pt x="1692402" y="198119"/>
                </a:lnTo>
              </a:path>
            </a:pathLst>
          </a:custGeom>
          <a:ln w="38099">
            <a:solidFill>
              <a:srgbClr val="ED87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2267EA4A-4154-4D7F-B635-0B325F9A2A55}"/>
              </a:ext>
            </a:extLst>
          </p:cNvPr>
          <p:cNvSpPr txBox="1"/>
          <p:nvPr/>
        </p:nvSpPr>
        <p:spPr>
          <a:xfrm>
            <a:off x="8384045" y="2115087"/>
            <a:ext cx="90233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ED8726"/>
                </a:solidFill>
                <a:latin typeface="Avenir Medium"/>
                <a:cs typeface="Arial"/>
              </a:rPr>
              <a:t>Senegal</a:t>
            </a:r>
            <a:endParaRPr sz="1800" dirty="0">
              <a:solidFill>
                <a:srgbClr val="ED8726"/>
              </a:solidFill>
              <a:latin typeface="Avenir Medium"/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F8EDABB7-933C-4763-B314-237D14BCEBFF}"/>
              </a:ext>
            </a:extLst>
          </p:cNvPr>
          <p:cNvSpPr txBox="1"/>
          <p:nvPr/>
        </p:nvSpPr>
        <p:spPr>
          <a:xfrm>
            <a:off x="7687610" y="4680658"/>
            <a:ext cx="86360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ED8726"/>
                </a:solidFill>
                <a:latin typeface="Avenir Medium"/>
                <a:cs typeface="Arial"/>
              </a:rPr>
              <a:t>Gambia</a:t>
            </a:r>
            <a:endParaRPr sz="1800" dirty="0">
              <a:solidFill>
                <a:srgbClr val="ED8726"/>
              </a:solidFill>
              <a:latin typeface="Avenir Medium"/>
              <a:cs typeface="Arial"/>
            </a:endParaRP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CEE3FF3C-DACB-4FA4-9163-31722D90B7AE}"/>
              </a:ext>
            </a:extLst>
          </p:cNvPr>
          <p:cNvSpPr txBox="1"/>
          <p:nvPr/>
        </p:nvSpPr>
        <p:spPr>
          <a:xfrm>
            <a:off x="5754194" y="6297813"/>
            <a:ext cx="29754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chemeClr val="bg1"/>
                </a:solidFill>
                <a:latin typeface="Arial"/>
                <a:cs typeface="Arial"/>
              </a:rPr>
              <a:t>(</a:t>
            </a:r>
            <a:r>
              <a:rPr lang="es-MX" sz="1000" dirty="0">
                <a:solidFill>
                  <a:schemeClr val="bg1"/>
                </a:solidFill>
                <a:latin typeface="Arial"/>
                <a:cs typeface="Arial"/>
              </a:rPr>
              <a:t>14</a:t>
            </a:r>
            <a:r>
              <a:rPr sz="1000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13" name="object 18">
            <a:extLst>
              <a:ext uri="{FF2B5EF4-FFF2-40B4-BE49-F238E27FC236}">
                <a16:creationId xmlns:a16="http://schemas.microsoft.com/office/drawing/2014/main" id="{E0996C62-E5F0-4EDE-9B84-A5ACC3C55927}"/>
              </a:ext>
            </a:extLst>
          </p:cNvPr>
          <p:cNvSpPr txBox="1"/>
          <p:nvPr/>
        </p:nvSpPr>
        <p:spPr>
          <a:xfrm>
            <a:off x="9389250" y="5377519"/>
            <a:ext cx="29754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(</a:t>
            </a:r>
            <a:r>
              <a:rPr lang="es-MX" sz="1000" dirty="0">
                <a:latin typeface="Arial"/>
                <a:cs typeface="Arial"/>
              </a:rPr>
              <a:t>15</a:t>
            </a:r>
            <a:r>
              <a:rPr sz="1000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00286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52A497C-900F-5543-8D2B-892FB85D2E18}"/>
              </a:ext>
            </a:extLst>
          </p:cNvPr>
          <p:cNvSpPr/>
          <p:nvPr/>
        </p:nvSpPr>
        <p:spPr>
          <a:xfrm>
            <a:off x="3482237" y="251610"/>
            <a:ext cx="5227526" cy="5407785"/>
          </a:xfrm>
          <a:prstGeom prst="roundRect">
            <a:avLst/>
          </a:prstGeom>
          <a:blipFill>
            <a:blip r:embed="rId3" cstate="print"/>
            <a:stretch>
              <a:fillRect l="-473" t="-1094" r="-1218" b="-505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57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C975588B-4B40-46BD-9CB3-393E7CE0B894}"/>
              </a:ext>
            </a:extLst>
          </p:cNvPr>
          <p:cNvGrpSpPr/>
          <p:nvPr/>
        </p:nvGrpSpPr>
        <p:grpSpPr>
          <a:xfrm>
            <a:off x="3825240" y="1446657"/>
            <a:ext cx="4541520" cy="4897373"/>
            <a:chOff x="3825240" y="1486281"/>
            <a:chExt cx="4541520" cy="4897373"/>
          </a:xfrm>
        </p:grpSpPr>
        <p:sp>
          <p:nvSpPr>
            <p:cNvPr id="2" name="object 3">
              <a:extLst>
                <a:ext uri="{FF2B5EF4-FFF2-40B4-BE49-F238E27FC236}">
                  <a16:creationId xmlns:a16="http://schemas.microsoft.com/office/drawing/2014/main" id="{38FEDEC9-2B8B-4B85-87D6-89A8AE0F04FD}"/>
                </a:ext>
              </a:extLst>
            </p:cNvPr>
            <p:cNvSpPr/>
            <p:nvPr/>
          </p:nvSpPr>
          <p:spPr>
            <a:xfrm>
              <a:off x="3825240" y="1486281"/>
              <a:ext cx="4541520" cy="4897373"/>
            </a:xfrm>
            <a:prstGeom prst="round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19">
              <a:extLst>
                <a:ext uri="{FF2B5EF4-FFF2-40B4-BE49-F238E27FC236}">
                  <a16:creationId xmlns:a16="http://schemas.microsoft.com/office/drawing/2014/main" id="{E9EC8EA6-AD40-45C4-9335-32EF693B3D94}"/>
                </a:ext>
              </a:extLst>
            </p:cNvPr>
            <p:cNvSpPr/>
            <p:nvPr/>
          </p:nvSpPr>
          <p:spPr>
            <a:xfrm>
              <a:off x="6128766" y="2422779"/>
              <a:ext cx="1080770" cy="287655"/>
            </a:xfrm>
            <a:prstGeom prst="roundRect">
              <a:avLst/>
            </a:pr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65F6CC2D-11EA-4156-A8A0-30D139246393}"/>
              </a:ext>
            </a:extLst>
          </p:cNvPr>
          <p:cNvSpPr txBox="1"/>
          <p:nvPr/>
        </p:nvSpPr>
        <p:spPr>
          <a:xfrm>
            <a:off x="2743672" y="133961"/>
            <a:ext cx="67701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419" sz="4000" b="1" i="1" dirty="0">
                <a:solidFill>
                  <a:srgbClr val="350303"/>
                </a:solidFill>
                <a:latin typeface="Avenir Black Oblique" panose="02000503020000020003"/>
              </a:rPr>
              <a:t>Senegal antes del Comercio de </a:t>
            </a:r>
          </a:p>
          <a:p>
            <a:pPr algn="ctr"/>
            <a:r>
              <a:rPr lang="es-419" sz="4000" b="1" i="1" dirty="0">
                <a:solidFill>
                  <a:srgbClr val="350303"/>
                </a:solidFill>
                <a:latin typeface="Avenir Black Oblique" panose="02000503020000020003"/>
              </a:rPr>
              <a:t>Personas Esclavizadas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D537F255-0359-4F60-8FD2-AFE1A1324C67}"/>
              </a:ext>
            </a:extLst>
          </p:cNvPr>
          <p:cNvSpPr/>
          <p:nvPr/>
        </p:nvSpPr>
        <p:spPr>
          <a:xfrm>
            <a:off x="2251454" y="1455801"/>
            <a:ext cx="1700784" cy="707886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Ciudades del sur del Sahara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57E384DF-04C0-44FC-A39F-3DF10FFE2FEC}"/>
              </a:ext>
            </a:extLst>
          </p:cNvPr>
          <p:cNvSpPr/>
          <p:nvPr/>
        </p:nvSpPr>
        <p:spPr>
          <a:xfrm>
            <a:off x="487171" y="3075057"/>
            <a:ext cx="1700784" cy="707886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err="1"/>
              <a:t>Senegambia</a:t>
            </a:r>
            <a:r>
              <a:rPr lang="es-419" dirty="0"/>
              <a:t> en 1443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6BCBFAD-B5AE-4517-80E4-85BDDBBDC560}"/>
              </a:ext>
            </a:extLst>
          </p:cNvPr>
          <p:cNvSpPr/>
          <p:nvPr/>
        </p:nvSpPr>
        <p:spPr>
          <a:xfrm>
            <a:off x="2251454" y="3782943"/>
            <a:ext cx="1700784" cy="707886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Rios vinculan país con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5E288641-057C-4B6B-AF36-41F19AC7A82E}"/>
              </a:ext>
            </a:extLst>
          </p:cNvPr>
          <p:cNvSpPr/>
          <p:nvPr/>
        </p:nvSpPr>
        <p:spPr>
          <a:xfrm>
            <a:off x="5245608" y="5818881"/>
            <a:ext cx="1700784" cy="707886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Ciudades del Valle del </a:t>
            </a:r>
            <a:r>
              <a:rPr lang="es-419" dirty="0" err="1"/>
              <a:t>Niger</a:t>
            </a:r>
            <a:endParaRPr lang="es-419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DAF68B30-2203-42F2-9A8C-9DD0FD2B9B6E}"/>
              </a:ext>
            </a:extLst>
          </p:cNvPr>
          <p:cNvSpPr/>
          <p:nvPr/>
        </p:nvSpPr>
        <p:spPr>
          <a:xfrm>
            <a:off x="7042910" y="4050792"/>
            <a:ext cx="3984754" cy="1920239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Importante centro de evolución política y social.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Múltiples ciudades.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Activo comercio a larga distancia.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Importante especialización ocupacional.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D5F866DA-2D97-4ACE-8A9E-0492B6F687AB}"/>
              </a:ext>
            </a:extLst>
          </p:cNvPr>
          <p:cNvCxnSpPr/>
          <p:nvPr/>
        </p:nvCxnSpPr>
        <p:spPr>
          <a:xfrm flipV="1">
            <a:off x="3952238" y="3075057"/>
            <a:ext cx="1120276" cy="1073431"/>
          </a:xfrm>
          <a:prstGeom prst="straightConnector1">
            <a:avLst/>
          </a:prstGeom>
          <a:ln w="38100">
            <a:solidFill>
              <a:srgbClr val="ED8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EE5B5CA4-4F05-4580-A363-B1B008C659FE}"/>
              </a:ext>
            </a:extLst>
          </p:cNvPr>
          <p:cNvCxnSpPr/>
          <p:nvPr/>
        </p:nvCxnSpPr>
        <p:spPr>
          <a:xfrm flipV="1">
            <a:off x="3952238" y="2217380"/>
            <a:ext cx="13411" cy="1931108"/>
          </a:xfrm>
          <a:prstGeom prst="straightConnector1">
            <a:avLst/>
          </a:prstGeom>
          <a:ln w="38100">
            <a:solidFill>
              <a:srgbClr val="ED8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152D957C-E895-462D-9CD2-87DA6A928436}"/>
              </a:ext>
            </a:extLst>
          </p:cNvPr>
          <p:cNvCxnSpPr>
            <a:stCxn id="12" idx="3"/>
          </p:cNvCxnSpPr>
          <p:nvPr/>
        </p:nvCxnSpPr>
        <p:spPr>
          <a:xfrm flipV="1">
            <a:off x="3952238" y="3485527"/>
            <a:ext cx="1538630" cy="651359"/>
          </a:xfrm>
          <a:prstGeom prst="straightConnector1">
            <a:avLst/>
          </a:prstGeom>
          <a:ln w="38100">
            <a:solidFill>
              <a:srgbClr val="ED8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C6D74434-4B16-41BD-BA5A-161CC2C85D81}"/>
              </a:ext>
            </a:extLst>
          </p:cNvPr>
          <p:cNvCxnSpPr>
            <a:cxnSpLocks/>
            <a:stCxn id="12" idx="3"/>
            <a:endCxn id="13" idx="0"/>
          </p:cNvCxnSpPr>
          <p:nvPr/>
        </p:nvCxnSpPr>
        <p:spPr>
          <a:xfrm>
            <a:off x="3952238" y="4136886"/>
            <a:ext cx="2143762" cy="1681995"/>
          </a:xfrm>
          <a:prstGeom prst="straightConnector1">
            <a:avLst/>
          </a:prstGeom>
          <a:ln w="38100">
            <a:solidFill>
              <a:srgbClr val="ED87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DFF5E7C6-9819-464E-8FDD-3A3C8E311090}"/>
              </a:ext>
            </a:extLst>
          </p:cNvPr>
          <p:cNvSpPr/>
          <p:nvPr/>
        </p:nvSpPr>
        <p:spPr>
          <a:xfrm>
            <a:off x="8515113" y="1772452"/>
            <a:ext cx="2364197" cy="1037142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Hacia siglos XV centro de enseñanza más importante</a:t>
            </a:r>
          </a:p>
        </p:txBody>
      </p:sp>
      <p:sp>
        <p:nvSpPr>
          <p:cNvPr id="25" name="object 18">
            <a:extLst>
              <a:ext uri="{FF2B5EF4-FFF2-40B4-BE49-F238E27FC236}">
                <a16:creationId xmlns:a16="http://schemas.microsoft.com/office/drawing/2014/main" id="{FEF96D50-3DD7-4097-BE91-6CF6B7F9E9D2}"/>
              </a:ext>
            </a:extLst>
          </p:cNvPr>
          <p:cNvSpPr txBox="1"/>
          <p:nvPr/>
        </p:nvSpPr>
        <p:spPr>
          <a:xfrm>
            <a:off x="8143395" y="6212774"/>
            <a:ext cx="29754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(</a:t>
            </a:r>
            <a:r>
              <a:rPr lang="es-MX" sz="1000" dirty="0">
                <a:latin typeface="Arial"/>
                <a:cs typeface="Arial"/>
              </a:rPr>
              <a:t>16</a:t>
            </a:r>
            <a:r>
              <a:rPr sz="1000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9033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FD4BDE5C-EC90-5A43-941D-32686FA65B98}"/>
              </a:ext>
            </a:extLst>
          </p:cNvPr>
          <p:cNvSpPr/>
          <p:nvPr/>
        </p:nvSpPr>
        <p:spPr>
          <a:xfrm>
            <a:off x="354667" y="1703872"/>
            <a:ext cx="3554729" cy="4392929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A8507B63-B937-9E49-8D9B-7D4D3FBAF81F}"/>
              </a:ext>
            </a:extLst>
          </p:cNvPr>
          <p:cNvSpPr txBox="1"/>
          <p:nvPr/>
        </p:nvSpPr>
        <p:spPr>
          <a:xfrm>
            <a:off x="4459906" y="1365547"/>
            <a:ext cx="4318334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marR="46355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Conocidos </a:t>
            </a:r>
            <a:r>
              <a:rPr spc="-10" dirty="0">
                <a:solidFill>
                  <a:srgbClr val="350303"/>
                </a:solidFill>
                <a:latin typeface="Avenir Medium"/>
                <a:cs typeface="Arial"/>
              </a:rPr>
              <a:t>como lucumíes, de  origen yoruba, conforman  importante proporción de 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africanos en Centro América y  el</a:t>
            </a:r>
            <a:r>
              <a:rPr spc="-60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Caribe.</a:t>
            </a:r>
            <a:endParaRPr dirty="0">
              <a:solidFill>
                <a:srgbClr val="350303"/>
              </a:solidFill>
              <a:latin typeface="Avenir Medium"/>
              <a:cs typeface="Arial"/>
            </a:endParaRPr>
          </a:p>
          <a:p>
            <a:pPr marL="457200" indent="-457200" algn="just">
              <a:lnSpc>
                <a:spcPct val="100000"/>
              </a:lnSpc>
              <a:spcBef>
                <a:spcPts val="15"/>
              </a:spcBef>
              <a:buFont typeface="Arial" panose="020B0604020202020204" pitchFamily="34" charset="0"/>
              <a:buChar char="•"/>
            </a:pPr>
            <a:endParaRPr dirty="0">
              <a:solidFill>
                <a:srgbClr val="350303"/>
              </a:solidFill>
              <a:latin typeface="Avenir Medium"/>
              <a:cs typeface="Times New Roman"/>
            </a:endParaRPr>
          </a:p>
          <a:p>
            <a:pPr marL="354965" marR="5080" indent="-342900" algn="just">
              <a:lnSpc>
                <a:spcPct val="1000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Ifé, </a:t>
            </a:r>
            <a:r>
              <a:rPr spc="-10" dirty="0">
                <a:solidFill>
                  <a:srgbClr val="350303"/>
                </a:solidFill>
                <a:latin typeface="Avenir Medium"/>
                <a:cs typeface="Arial"/>
              </a:rPr>
              <a:t>ciudad sagrada.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En siglo </a:t>
            </a:r>
            <a:r>
              <a:rPr spc="-10" dirty="0">
                <a:solidFill>
                  <a:srgbClr val="350303"/>
                </a:solidFill>
                <a:latin typeface="Avenir Medium"/>
                <a:cs typeface="Arial"/>
              </a:rPr>
              <a:t>XIV 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Oyo nueva capital. Para</a:t>
            </a:r>
            <a:r>
              <a:rPr lang="es-PA" spc="-5" dirty="0">
                <a:solidFill>
                  <a:srgbClr val="350303"/>
                </a:solidFill>
                <a:latin typeface="Avenir Medium"/>
                <a:cs typeface="Arial"/>
              </a:rPr>
              <a:t> el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spc="-5" dirty="0" err="1">
                <a:solidFill>
                  <a:srgbClr val="350303"/>
                </a:solidFill>
                <a:latin typeface="Avenir Medium"/>
                <a:cs typeface="Arial"/>
              </a:rPr>
              <a:t>siglo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  XVII</a:t>
            </a:r>
            <a:r>
              <a:rPr lang="es-PA" spc="-5" dirty="0">
                <a:solidFill>
                  <a:srgbClr val="350303"/>
                </a:solidFill>
                <a:latin typeface="Avenir Medium"/>
                <a:cs typeface="Arial"/>
              </a:rPr>
              <a:t> se da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 expansión </a:t>
            </a:r>
            <a:r>
              <a:rPr spc="-10" dirty="0">
                <a:solidFill>
                  <a:srgbClr val="350303"/>
                </a:solidFill>
                <a:latin typeface="Avenir Medium"/>
                <a:cs typeface="Arial"/>
              </a:rPr>
              <a:t>territorial cerca 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de </a:t>
            </a:r>
            <a:r>
              <a:rPr spc="-10" dirty="0">
                <a:solidFill>
                  <a:srgbClr val="350303"/>
                </a:solidFill>
                <a:latin typeface="Avenir Medium"/>
                <a:cs typeface="Arial"/>
              </a:rPr>
              <a:t>factorías europeas. Se 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establece comercio muy  </a:t>
            </a:r>
            <a:r>
              <a:rPr spc="-10" dirty="0">
                <a:solidFill>
                  <a:srgbClr val="350303"/>
                </a:solidFill>
                <a:latin typeface="Avenir Medium"/>
                <a:cs typeface="Arial"/>
              </a:rPr>
              <a:t>lucrativo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en torno a </a:t>
            </a:r>
            <a:r>
              <a:rPr spc="-10" dirty="0">
                <a:solidFill>
                  <a:srgbClr val="350303"/>
                </a:solidFill>
                <a:latin typeface="Avenir Medium"/>
                <a:cs typeface="Arial"/>
              </a:rPr>
              <a:t>compra de 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personas.</a:t>
            </a:r>
            <a:endParaRPr dirty="0">
              <a:solidFill>
                <a:srgbClr val="350303"/>
              </a:solidFill>
              <a:latin typeface="Avenir Medium"/>
              <a:cs typeface="Arial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9745F087-76E2-4B46-8DB6-232C79F4A4EB}"/>
              </a:ext>
            </a:extLst>
          </p:cNvPr>
          <p:cNvSpPr/>
          <p:nvPr/>
        </p:nvSpPr>
        <p:spPr>
          <a:xfrm>
            <a:off x="2969851" y="1920280"/>
            <a:ext cx="1371600" cy="1660525"/>
          </a:xfrm>
          <a:custGeom>
            <a:avLst/>
            <a:gdLst/>
            <a:ahLst/>
            <a:cxnLst/>
            <a:rect l="l" t="t" r="r" b="b"/>
            <a:pathLst>
              <a:path w="1371600" h="1660525">
                <a:moveTo>
                  <a:pt x="1326860" y="61705"/>
                </a:moveTo>
                <a:lnTo>
                  <a:pt x="1319356" y="55468"/>
                </a:lnTo>
                <a:lnTo>
                  <a:pt x="762" y="1652777"/>
                </a:lnTo>
                <a:lnTo>
                  <a:pt x="0" y="1655826"/>
                </a:lnTo>
                <a:lnTo>
                  <a:pt x="1524" y="1659635"/>
                </a:lnTo>
                <a:lnTo>
                  <a:pt x="5334" y="1660397"/>
                </a:lnTo>
                <a:lnTo>
                  <a:pt x="8382" y="1658873"/>
                </a:lnTo>
                <a:lnTo>
                  <a:pt x="1326860" y="61705"/>
                </a:lnTo>
                <a:close/>
              </a:path>
              <a:path w="1371600" h="1660525">
                <a:moveTo>
                  <a:pt x="1371599" y="0"/>
                </a:moveTo>
                <a:lnTo>
                  <a:pt x="1293875" y="34289"/>
                </a:lnTo>
                <a:lnTo>
                  <a:pt x="1319356" y="55468"/>
                </a:lnTo>
                <a:lnTo>
                  <a:pt x="1327403" y="45719"/>
                </a:lnTo>
                <a:lnTo>
                  <a:pt x="1330452" y="44195"/>
                </a:lnTo>
                <a:lnTo>
                  <a:pt x="1334261" y="44957"/>
                </a:lnTo>
                <a:lnTo>
                  <a:pt x="1335786" y="48005"/>
                </a:lnTo>
                <a:lnTo>
                  <a:pt x="1335786" y="69124"/>
                </a:lnTo>
                <a:lnTo>
                  <a:pt x="1352549" y="83057"/>
                </a:lnTo>
                <a:lnTo>
                  <a:pt x="1371599" y="0"/>
                </a:lnTo>
                <a:close/>
              </a:path>
              <a:path w="1371600" h="1660525">
                <a:moveTo>
                  <a:pt x="1335786" y="48005"/>
                </a:moveTo>
                <a:lnTo>
                  <a:pt x="1334261" y="44957"/>
                </a:lnTo>
                <a:lnTo>
                  <a:pt x="1330452" y="44195"/>
                </a:lnTo>
                <a:lnTo>
                  <a:pt x="1327403" y="45719"/>
                </a:lnTo>
                <a:lnTo>
                  <a:pt x="1319356" y="55468"/>
                </a:lnTo>
                <a:lnTo>
                  <a:pt x="1326860" y="61705"/>
                </a:lnTo>
                <a:lnTo>
                  <a:pt x="1335023" y="51815"/>
                </a:lnTo>
                <a:lnTo>
                  <a:pt x="1335786" y="48005"/>
                </a:lnTo>
                <a:close/>
              </a:path>
              <a:path w="1371600" h="1660525">
                <a:moveTo>
                  <a:pt x="1335786" y="69124"/>
                </a:moveTo>
                <a:lnTo>
                  <a:pt x="1335786" y="48005"/>
                </a:lnTo>
                <a:lnTo>
                  <a:pt x="1335023" y="51815"/>
                </a:lnTo>
                <a:lnTo>
                  <a:pt x="1326860" y="61705"/>
                </a:lnTo>
                <a:lnTo>
                  <a:pt x="1335786" y="69124"/>
                </a:lnTo>
                <a:close/>
              </a:path>
            </a:pathLst>
          </a:custGeom>
          <a:solidFill>
            <a:srgbClr val="000000"/>
          </a:solidFill>
          <a:ln w="28575">
            <a:solidFill>
              <a:srgbClr val="35030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02C9253F-D3C3-D647-A8B4-CF88AC66FEDD}"/>
              </a:ext>
            </a:extLst>
          </p:cNvPr>
          <p:cNvSpPr txBox="1"/>
          <p:nvPr/>
        </p:nvSpPr>
        <p:spPr>
          <a:xfrm>
            <a:off x="3806508" y="5932971"/>
            <a:ext cx="252095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(</a:t>
            </a:r>
            <a:r>
              <a:rPr sz="1000" spc="-10" dirty="0">
                <a:latin typeface="Arial"/>
                <a:cs typeface="Arial"/>
              </a:rPr>
              <a:t>1</a:t>
            </a:r>
            <a:r>
              <a:rPr sz="1000" dirty="0">
                <a:latin typeface="Arial"/>
                <a:cs typeface="Arial"/>
              </a:rPr>
              <a:t>7)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0C6C0E21-0F3C-094F-BE48-83CAAE971BAA}"/>
              </a:ext>
            </a:extLst>
          </p:cNvPr>
          <p:cNvSpPr txBox="1">
            <a:spLocks/>
          </p:cNvSpPr>
          <p:nvPr/>
        </p:nvSpPr>
        <p:spPr>
          <a:xfrm>
            <a:off x="154538" y="0"/>
            <a:ext cx="9817562" cy="892552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44014">
              <a:lnSpc>
                <a:spcPct val="100000"/>
              </a:lnSpc>
            </a:pPr>
            <a:r>
              <a:rPr lang="es-PA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Las ciudades - estado</a:t>
            </a:r>
            <a:r>
              <a:rPr lang="es-PA" b="1" i="1" spc="-85" dirty="0">
                <a:solidFill>
                  <a:srgbClr val="350303"/>
                </a:solidFill>
                <a:latin typeface="Avenir Black Oblique" panose="02000503020000020003" pitchFamily="2" charset="0"/>
              </a:rPr>
              <a:t> </a:t>
            </a:r>
            <a:r>
              <a:rPr lang="es-PA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Yoruba</a:t>
            </a:r>
          </a:p>
        </p:txBody>
      </p:sp>
    </p:spTree>
    <p:extLst>
      <p:ext uri="{BB962C8B-B14F-4D97-AF65-F5344CB8AC3E}">
        <p14:creationId xmlns:p14="http://schemas.microsoft.com/office/powerpoint/2010/main" val="397895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F553BABC-BC69-994D-A36C-0695470C1376}"/>
              </a:ext>
            </a:extLst>
          </p:cNvPr>
          <p:cNvSpPr txBox="1"/>
          <p:nvPr/>
        </p:nvSpPr>
        <p:spPr>
          <a:xfrm>
            <a:off x="1670967" y="2044004"/>
            <a:ext cx="4777959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buClr>
                <a:srgbClr val="010000"/>
              </a:buClr>
              <a:buChar char="•"/>
              <a:tabLst>
                <a:tab pos="426084" algn="l"/>
                <a:tab pos="426720" algn="l"/>
              </a:tabLst>
            </a:pPr>
            <a:r>
              <a:rPr sz="2000" spc="-5" dirty="0">
                <a:latin typeface="Avenir Medium" panose="02000503020000020003" pitchFamily="2" charset="0"/>
                <a:cs typeface="Arial"/>
              </a:rPr>
              <a:t>En </a:t>
            </a:r>
            <a:r>
              <a:rPr sz="2000" spc="-10" dirty="0">
                <a:latin typeface="Avenir Medium" panose="02000503020000020003" pitchFamily="2" charset="0"/>
                <a:cs typeface="Arial"/>
              </a:rPr>
              <a:t>1790 </a:t>
            </a:r>
            <a:r>
              <a:rPr sz="2000" spc="-5" dirty="0">
                <a:latin typeface="Avenir Medium" panose="02000503020000020003" pitchFamily="2" charset="0"/>
                <a:cs typeface="Arial"/>
              </a:rPr>
              <a:t>el </a:t>
            </a:r>
            <a:r>
              <a:rPr sz="2000" spc="-10" dirty="0">
                <a:latin typeface="Avenir Medium" panose="02000503020000020003" pitchFamily="2" charset="0"/>
                <a:cs typeface="Arial"/>
              </a:rPr>
              <a:t>Imperio se  </a:t>
            </a:r>
            <a:r>
              <a:rPr sz="2000" spc="-5" dirty="0">
                <a:latin typeface="Avenir Medium" panose="02000503020000020003" pitchFamily="2" charset="0"/>
                <a:cs typeface="Arial"/>
              </a:rPr>
              <a:t>desintegra </a:t>
            </a:r>
            <a:r>
              <a:rPr sz="2000" spc="-10" dirty="0">
                <a:latin typeface="Avenir Medium" panose="02000503020000020003" pitchFamily="2" charset="0"/>
                <a:cs typeface="Arial"/>
              </a:rPr>
              <a:t>resultado de  </a:t>
            </a:r>
            <a:r>
              <a:rPr sz="2000" spc="-5" dirty="0">
                <a:latin typeface="Avenir Medium" panose="02000503020000020003" pitchFamily="2" charset="0"/>
                <a:cs typeface="Arial"/>
              </a:rPr>
              <a:t>intervención fulani y británica,  así como del </a:t>
            </a:r>
            <a:r>
              <a:rPr sz="2000" spc="-10" dirty="0">
                <a:latin typeface="Avenir Medium" panose="02000503020000020003" pitchFamily="2" charset="0"/>
                <a:cs typeface="Arial"/>
              </a:rPr>
              <a:t>poderoso reino  </a:t>
            </a:r>
            <a:r>
              <a:rPr sz="2000" spc="-5" dirty="0">
                <a:latin typeface="Avenir Medium" panose="02000503020000020003" pitchFamily="2" charset="0"/>
                <a:cs typeface="Arial"/>
              </a:rPr>
              <a:t>de Dahomey (esclaviza luego  a </a:t>
            </a:r>
            <a:r>
              <a:rPr sz="2000" spc="-10" dirty="0">
                <a:latin typeface="Avenir Medium" panose="02000503020000020003" pitchFamily="2" charset="0"/>
                <a:cs typeface="Arial"/>
              </a:rPr>
              <a:t>importante cantidad de  yorubas después </a:t>
            </a:r>
            <a:r>
              <a:rPr sz="2000" spc="-5" dirty="0">
                <a:latin typeface="Avenir Medium" panose="02000503020000020003" pitchFamily="2" charset="0"/>
                <a:cs typeface="Arial"/>
              </a:rPr>
              <a:t>de caída </a:t>
            </a:r>
            <a:r>
              <a:rPr sz="2000" spc="-10" dirty="0">
                <a:latin typeface="Avenir Medium" panose="02000503020000020003" pitchFamily="2" charset="0"/>
                <a:cs typeface="Arial"/>
              </a:rPr>
              <a:t>de  </a:t>
            </a:r>
            <a:r>
              <a:rPr sz="2000" spc="-5" dirty="0">
                <a:latin typeface="Avenir Medium" panose="02000503020000020003" pitchFamily="2" charset="0"/>
                <a:cs typeface="Arial"/>
              </a:rPr>
              <a:t>Oyo en el siglo</a:t>
            </a:r>
            <a:r>
              <a:rPr sz="2000" spc="-70" dirty="0">
                <a:latin typeface="Avenir Medium" panose="02000503020000020003" pitchFamily="2" charset="0"/>
                <a:cs typeface="Arial"/>
              </a:rPr>
              <a:t> </a:t>
            </a:r>
            <a:r>
              <a:rPr sz="2000" spc="-10" dirty="0">
                <a:latin typeface="Avenir Medium" panose="02000503020000020003" pitchFamily="2" charset="0"/>
                <a:cs typeface="Arial"/>
              </a:rPr>
              <a:t>XIX).</a:t>
            </a:r>
            <a:endParaRPr sz="2000" dirty="0">
              <a:latin typeface="Avenir Medium" panose="02000503020000020003" pitchFamily="2" charset="0"/>
              <a:cs typeface="Arial"/>
            </a:endParaRPr>
          </a:p>
          <a:p>
            <a:pPr algn="just">
              <a:lnSpc>
                <a:spcPct val="100000"/>
              </a:lnSpc>
              <a:spcBef>
                <a:spcPts val="10"/>
              </a:spcBef>
              <a:buClr>
                <a:srgbClr val="010000"/>
              </a:buClr>
              <a:buFont typeface="Arial"/>
              <a:buChar char="•"/>
            </a:pPr>
            <a:endParaRPr sz="2000" dirty="0">
              <a:latin typeface="Avenir Medium" panose="02000503020000020003" pitchFamily="2" charset="0"/>
              <a:cs typeface="Times New Roman"/>
            </a:endParaRPr>
          </a:p>
          <a:p>
            <a:pPr marL="355600" marR="91440" indent="-342900" algn="just">
              <a:lnSpc>
                <a:spcPct val="100000"/>
              </a:lnSpc>
              <a:buClr>
                <a:srgbClr val="010000"/>
              </a:buClr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Avenir Medium" panose="02000503020000020003" pitchFamily="2" charset="0"/>
                <a:cs typeface="Arial"/>
              </a:rPr>
              <a:t>Esto explica fuerte presencia  yoruba en Caribe y</a:t>
            </a:r>
            <a:r>
              <a:rPr sz="2000" dirty="0">
                <a:latin typeface="Avenir Medium" panose="02000503020000020003" pitchFamily="2" charset="0"/>
                <a:cs typeface="Arial"/>
              </a:rPr>
              <a:t> </a:t>
            </a:r>
            <a:r>
              <a:rPr sz="2000" spc="-5" dirty="0">
                <a:latin typeface="Avenir Medium" panose="02000503020000020003" pitchFamily="2" charset="0"/>
                <a:cs typeface="Arial"/>
              </a:rPr>
              <a:t>Brasil.</a:t>
            </a:r>
            <a:endParaRPr sz="2000" dirty="0">
              <a:latin typeface="Avenir Medium" panose="02000503020000020003" pitchFamily="2" charset="0"/>
              <a:cs typeface="Arial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0909E8A0-D72C-794E-B6F9-4CF3F9D2BBC1}"/>
              </a:ext>
            </a:extLst>
          </p:cNvPr>
          <p:cNvSpPr/>
          <p:nvPr/>
        </p:nvSpPr>
        <p:spPr>
          <a:xfrm>
            <a:off x="7040968" y="1039635"/>
            <a:ext cx="3340990" cy="4778729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33274856-DB36-6042-80DB-C8396FED58AE}"/>
              </a:ext>
            </a:extLst>
          </p:cNvPr>
          <p:cNvSpPr txBox="1"/>
          <p:nvPr/>
        </p:nvSpPr>
        <p:spPr>
          <a:xfrm>
            <a:off x="10255910" y="5654534"/>
            <a:ext cx="252095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(</a:t>
            </a:r>
            <a:r>
              <a:rPr sz="1000" spc="-10" dirty="0">
                <a:latin typeface="Arial"/>
                <a:cs typeface="Arial"/>
              </a:rPr>
              <a:t>1</a:t>
            </a:r>
            <a:r>
              <a:rPr sz="1000" dirty="0">
                <a:latin typeface="Arial"/>
                <a:cs typeface="Arial"/>
              </a:rPr>
              <a:t>8)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2CC36819-F1AC-6C4E-8B9E-D63DA358FE38}"/>
              </a:ext>
            </a:extLst>
          </p:cNvPr>
          <p:cNvSpPr txBox="1">
            <a:spLocks/>
          </p:cNvSpPr>
          <p:nvPr/>
        </p:nvSpPr>
        <p:spPr>
          <a:xfrm>
            <a:off x="1187219" y="0"/>
            <a:ext cx="9817562" cy="892552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44014">
              <a:lnSpc>
                <a:spcPct val="100000"/>
              </a:lnSpc>
            </a:pPr>
            <a:r>
              <a:rPr lang="es-PA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Las ciudades - estado</a:t>
            </a:r>
            <a:r>
              <a:rPr lang="es-PA" b="1" i="1" spc="-85" dirty="0">
                <a:solidFill>
                  <a:srgbClr val="350303"/>
                </a:solidFill>
                <a:latin typeface="Avenir Black Oblique" panose="02000503020000020003" pitchFamily="2" charset="0"/>
              </a:rPr>
              <a:t> </a:t>
            </a:r>
            <a:r>
              <a:rPr lang="es-PA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Yoruba</a:t>
            </a:r>
          </a:p>
        </p:txBody>
      </p:sp>
    </p:spTree>
    <p:extLst>
      <p:ext uri="{BB962C8B-B14F-4D97-AF65-F5344CB8AC3E}">
        <p14:creationId xmlns:p14="http://schemas.microsoft.com/office/powerpoint/2010/main" val="250013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84E45EE1-F1F5-4995-B5FA-BCCB566BDC71}"/>
              </a:ext>
            </a:extLst>
          </p:cNvPr>
          <p:cNvGrpSpPr/>
          <p:nvPr/>
        </p:nvGrpSpPr>
        <p:grpSpPr>
          <a:xfrm>
            <a:off x="3754261" y="642874"/>
            <a:ext cx="6408420" cy="5386578"/>
            <a:chOff x="3629132" y="642874"/>
            <a:chExt cx="6408420" cy="5386578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3C61DB94-27EC-44A2-868A-73DCAF6C9B14}"/>
                </a:ext>
              </a:extLst>
            </p:cNvPr>
            <p:cNvSpPr/>
            <p:nvPr/>
          </p:nvSpPr>
          <p:spPr>
            <a:xfrm>
              <a:off x="3629132" y="642874"/>
              <a:ext cx="6408420" cy="5386578"/>
            </a:xfrm>
            <a:prstGeom prst="round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B86DF686-2DF5-4C51-9C76-668496A00367}"/>
                </a:ext>
              </a:extLst>
            </p:cNvPr>
            <p:cNvSpPr/>
            <p:nvPr/>
          </p:nvSpPr>
          <p:spPr>
            <a:xfrm>
              <a:off x="5599918" y="2156206"/>
              <a:ext cx="2232025" cy="2159000"/>
            </a:xfrm>
            <a:custGeom>
              <a:avLst/>
              <a:gdLst/>
              <a:ahLst/>
              <a:cxnLst/>
              <a:rect l="l" t="t" r="r" b="b"/>
              <a:pathLst>
                <a:path w="2232025" h="2159000">
                  <a:moveTo>
                    <a:pt x="1115568" y="0"/>
                  </a:moveTo>
                  <a:lnTo>
                    <a:pt x="1067151" y="996"/>
                  </a:lnTo>
                  <a:lnTo>
                    <a:pt x="1019263" y="3960"/>
                  </a:lnTo>
                  <a:lnTo>
                    <a:pt x="971946" y="8850"/>
                  </a:lnTo>
                  <a:lnTo>
                    <a:pt x="925243" y="15627"/>
                  </a:lnTo>
                  <a:lnTo>
                    <a:pt x="879193" y="24248"/>
                  </a:lnTo>
                  <a:lnTo>
                    <a:pt x="833841" y="34674"/>
                  </a:lnTo>
                  <a:lnTo>
                    <a:pt x="789226" y="46865"/>
                  </a:lnTo>
                  <a:lnTo>
                    <a:pt x="745391" y="60780"/>
                  </a:lnTo>
                  <a:lnTo>
                    <a:pt x="702377" y="76378"/>
                  </a:lnTo>
                  <a:lnTo>
                    <a:pt x="660227" y="93619"/>
                  </a:lnTo>
                  <a:lnTo>
                    <a:pt x="618982" y="112463"/>
                  </a:lnTo>
                  <a:lnTo>
                    <a:pt x="578684" y="132868"/>
                  </a:lnTo>
                  <a:lnTo>
                    <a:pt x="539374" y="154795"/>
                  </a:lnTo>
                  <a:lnTo>
                    <a:pt x="501094" y="178203"/>
                  </a:lnTo>
                  <a:lnTo>
                    <a:pt x="463887" y="203051"/>
                  </a:lnTo>
                  <a:lnTo>
                    <a:pt x="427793" y="229299"/>
                  </a:lnTo>
                  <a:lnTo>
                    <a:pt x="392855" y="256907"/>
                  </a:lnTo>
                  <a:lnTo>
                    <a:pt x="359114" y="285834"/>
                  </a:lnTo>
                  <a:lnTo>
                    <a:pt x="326612" y="316039"/>
                  </a:lnTo>
                  <a:lnTo>
                    <a:pt x="295390" y="347482"/>
                  </a:lnTo>
                  <a:lnTo>
                    <a:pt x="265492" y="380123"/>
                  </a:lnTo>
                  <a:lnTo>
                    <a:pt x="236957" y="413920"/>
                  </a:lnTo>
                  <a:lnTo>
                    <a:pt x="209828" y="448835"/>
                  </a:lnTo>
                  <a:lnTo>
                    <a:pt x="184147" y="484825"/>
                  </a:lnTo>
                  <a:lnTo>
                    <a:pt x="159956" y="521850"/>
                  </a:lnTo>
                  <a:lnTo>
                    <a:pt x="137295" y="559871"/>
                  </a:lnTo>
                  <a:lnTo>
                    <a:pt x="116208" y="598846"/>
                  </a:lnTo>
                  <a:lnTo>
                    <a:pt x="96735" y="638736"/>
                  </a:lnTo>
                  <a:lnTo>
                    <a:pt x="78919" y="679499"/>
                  </a:lnTo>
                  <a:lnTo>
                    <a:pt x="62801" y="721094"/>
                  </a:lnTo>
                  <a:lnTo>
                    <a:pt x="48423" y="763483"/>
                  </a:lnTo>
                  <a:lnTo>
                    <a:pt x="35826" y="806623"/>
                  </a:lnTo>
                  <a:lnTo>
                    <a:pt x="25053" y="850475"/>
                  </a:lnTo>
                  <a:lnTo>
                    <a:pt x="16145" y="894998"/>
                  </a:lnTo>
                  <a:lnTo>
                    <a:pt x="9144" y="940152"/>
                  </a:lnTo>
                  <a:lnTo>
                    <a:pt x="4092" y="985896"/>
                  </a:lnTo>
                  <a:lnTo>
                    <a:pt x="1029" y="1032189"/>
                  </a:lnTo>
                  <a:lnTo>
                    <a:pt x="0" y="1078992"/>
                  </a:lnTo>
                  <a:lnTo>
                    <a:pt x="1029" y="1125853"/>
                  </a:lnTo>
                  <a:lnTo>
                    <a:pt x="4092" y="1172201"/>
                  </a:lnTo>
                  <a:lnTo>
                    <a:pt x="9144" y="1217998"/>
                  </a:lnTo>
                  <a:lnTo>
                    <a:pt x="16145" y="1263201"/>
                  </a:lnTo>
                  <a:lnTo>
                    <a:pt x="25053" y="1307771"/>
                  </a:lnTo>
                  <a:lnTo>
                    <a:pt x="35826" y="1351667"/>
                  </a:lnTo>
                  <a:lnTo>
                    <a:pt x="48423" y="1394849"/>
                  </a:lnTo>
                  <a:lnTo>
                    <a:pt x="62801" y="1437276"/>
                  </a:lnTo>
                  <a:lnTo>
                    <a:pt x="78919" y="1478908"/>
                  </a:lnTo>
                  <a:lnTo>
                    <a:pt x="96735" y="1519704"/>
                  </a:lnTo>
                  <a:lnTo>
                    <a:pt x="116208" y="1559625"/>
                  </a:lnTo>
                  <a:lnTo>
                    <a:pt x="137295" y="1598630"/>
                  </a:lnTo>
                  <a:lnTo>
                    <a:pt x="159956" y="1636678"/>
                  </a:lnTo>
                  <a:lnTo>
                    <a:pt x="184147" y="1673728"/>
                  </a:lnTo>
                  <a:lnTo>
                    <a:pt x="209828" y="1709741"/>
                  </a:lnTo>
                  <a:lnTo>
                    <a:pt x="236957" y="1744677"/>
                  </a:lnTo>
                  <a:lnTo>
                    <a:pt x="265492" y="1778494"/>
                  </a:lnTo>
                  <a:lnTo>
                    <a:pt x="295390" y="1811152"/>
                  </a:lnTo>
                  <a:lnTo>
                    <a:pt x="326612" y="1842611"/>
                  </a:lnTo>
                  <a:lnTo>
                    <a:pt x="359114" y="1872830"/>
                  </a:lnTo>
                  <a:lnTo>
                    <a:pt x="392855" y="1901770"/>
                  </a:lnTo>
                  <a:lnTo>
                    <a:pt x="427793" y="1929389"/>
                  </a:lnTo>
                  <a:lnTo>
                    <a:pt x="463887" y="1955647"/>
                  </a:lnTo>
                  <a:lnTo>
                    <a:pt x="501094" y="1980504"/>
                  </a:lnTo>
                  <a:lnTo>
                    <a:pt x="539374" y="2003919"/>
                  </a:lnTo>
                  <a:lnTo>
                    <a:pt x="578684" y="2025853"/>
                  </a:lnTo>
                  <a:lnTo>
                    <a:pt x="618982" y="2046264"/>
                  </a:lnTo>
                  <a:lnTo>
                    <a:pt x="660227" y="2065112"/>
                  </a:lnTo>
                  <a:lnTo>
                    <a:pt x="702377" y="2082357"/>
                  </a:lnTo>
                  <a:lnTo>
                    <a:pt x="745391" y="2097958"/>
                  </a:lnTo>
                  <a:lnTo>
                    <a:pt x="789226" y="2111875"/>
                  </a:lnTo>
                  <a:lnTo>
                    <a:pt x="833841" y="2124068"/>
                  </a:lnTo>
                  <a:lnTo>
                    <a:pt x="879193" y="2134495"/>
                  </a:lnTo>
                  <a:lnTo>
                    <a:pt x="925243" y="2143118"/>
                  </a:lnTo>
                  <a:lnTo>
                    <a:pt x="971946" y="2149894"/>
                  </a:lnTo>
                  <a:lnTo>
                    <a:pt x="1019263" y="2154785"/>
                  </a:lnTo>
                  <a:lnTo>
                    <a:pt x="1067151" y="2157749"/>
                  </a:lnTo>
                  <a:lnTo>
                    <a:pt x="1115568" y="2158746"/>
                  </a:lnTo>
                  <a:lnTo>
                    <a:pt x="1163986" y="2157749"/>
                  </a:lnTo>
                  <a:lnTo>
                    <a:pt x="1211878" y="2154785"/>
                  </a:lnTo>
                  <a:lnTo>
                    <a:pt x="1259202" y="2149894"/>
                  </a:lnTo>
                  <a:lnTo>
                    <a:pt x="1305916" y="2143118"/>
                  </a:lnTo>
                  <a:lnTo>
                    <a:pt x="1351978" y="2134495"/>
                  </a:lnTo>
                  <a:lnTo>
                    <a:pt x="1397345" y="2124068"/>
                  </a:lnTo>
                  <a:lnTo>
                    <a:pt x="1441977" y="2111875"/>
                  </a:lnTo>
                  <a:lnTo>
                    <a:pt x="1485831" y="2097958"/>
                  </a:lnTo>
                  <a:lnTo>
                    <a:pt x="1528866" y="2082357"/>
                  </a:lnTo>
                  <a:lnTo>
                    <a:pt x="1571038" y="2065112"/>
                  </a:lnTo>
                  <a:lnTo>
                    <a:pt x="1612307" y="2046264"/>
                  </a:lnTo>
                  <a:lnTo>
                    <a:pt x="1652631" y="2025853"/>
                  </a:lnTo>
                  <a:lnTo>
                    <a:pt x="1691968" y="2003919"/>
                  </a:lnTo>
                  <a:lnTo>
                    <a:pt x="1730275" y="1980504"/>
                  </a:lnTo>
                  <a:lnTo>
                    <a:pt x="1767511" y="1955647"/>
                  </a:lnTo>
                  <a:lnTo>
                    <a:pt x="1803633" y="1929389"/>
                  </a:lnTo>
                  <a:lnTo>
                    <a:pt x="1838601" y="1901770"/>
                  </a:lnTo>
                  <a:lnTo>
                    <a:pt x="1872372" y="1872830"/>
                  </a:lnTo>
                  <a:lnTo>
                    <a:pt x="1904904" y="1842611"/>
                  </a:lnTo>
                  <a:lnTo>
                    <a:pt x="1936156" y="1811152"/>
                  </a:lnTo>
                  <a:lnTo>
                    <a:pt x="1966084" y="1778494"/>
                  </a:lnTo>
                  <a:lnTo>
                    <a:pt x="1994649" y="1744677"/>
                  </a:lnTo>
                  <a:lnTo>
                    <a:pt x="2021806" y="1709741"/>
                  </a:lnTo>
                  <a:lnTo>
                    <a:pt x="2047516" y="1673728"/>
                  </a:lnTo>
                  <a:lnTo>
                    <a:pt x="2071735" y="1636678"/>
                  </a:lnTo>
                  <a:lnTo>
                    <a:pt x="2094422" y="1598630"/>
                  </a:lnTo>
                  <a:lnTo>
                    <a:pt x="2115534" y="1559625"/>
                  </a:lnTo>
                  <a:lnTo>
                    <a:pt x="2135031" y="1519704"/>
                  </a:lnTo>
                  <a:lnTo>
                    <a:pt x="2152870" y="1478908"/>
                  </a:lnTo>
                  <a:lnTo>
                    <a:pt x="2169009" y="1437276"/>
                  </a:lnTo>
                  <a:lnTo>
                    <a:pt x="2183406" y="1394849"/>
                  </a:lnTo>
                  <a:lnTo>
                    <a:pt x="2196020" y="1351667"/>
                  </a:lnTo>
                  <a:lnTo>
                    <a:pt x="2206808" y="1307771"/>
                  </a:lnTo>
                  <a:lnTo>
                    <a:pt x="2215728" y="1263201"/>
                  </a:lnTo>
                  <a:lnTo>
                    <a:pt x="2222739" y="1217998"/>
                  </a:lnTo>
                  <a:lnTo>
                    <a:pt x="2227799" y="1172201"/>
                  </a:lnTo>
                  <a:lnTo>
                    <a:pt x="2230866" y="1125853"/>
                  </a:lnTo>
                  <a:lnTo>
                    <a:pt x="2231898" y="1078992"/>
                  </a:lnTo>
                  <a:lnTo>
                    <a:pt x="2230866" y="1032189"/>
                  </a:lnTo>
                  <a:lnTo>
                    <a:pt x="2227799" y="985896"/>
                  </a:lnTo>
                  <a:lnTo>
                    <a:pt x="2222739" y="940152"/>
                  </a:lnTo>
                  <a:lnTo>
                    <a:pt x="2215728" y="894998"/>
                  </a:lnTo>
                  <a:lnTo>
                    <a:pt x="2206808" y="850475"/>
                  </a:lnTo>
                  <a:lnTo>
                    <a:pt x="2196020" y="806623"/>
                  </a:lnTo>
                  <a:lnTo>
                    <a:pt x="2183406" y="763483"/>
                  </a:lnTo>
                  <a:lnTo>
                    <a:pt x="2169009" y="721094"/>
                  </a:lnTo>
                  <a:lnTo>
                    <a:pt x="2152870" y="679499"/>
                  </a:lnTo>
                  <a:lnTo>
                    <a:pt x="2135031" y="638736"/>
                  </a:lnTo>
                  <a:lnTo>
                    <a:pt x="2115534" y="598846"/>
                  </a:lnTo>
                  <a:lnTo>
                    <a:pt x="2094422" y="559871"/>
                  </a:lnTo>
                  <a:lnTo>
                    <a:pt x="2071735" y="521850"/>
                  </a:lnTo>
                  <a:lnTo>
                    <a:pt x="2047516" y="484825"/>
                  </a:lnTo>
                  <a:lnTo>
                    <a:pt x="2021806" y="448835"/>
                  </a:lnTo>
                  <a:lnTo>
                    <a:pt x="1994649" y="413920"/>
                  </a:lnTo>
                  <a:lnTo>
                    <a:pt x="1966084" y="380123"/>
                  </a:lnTo>
                  <a:lnTo>
                    <a:pt x="1936156" y="347482"/>
                  </a:lnTo>
                  <a:lnTo>
                    <a:pt x="1904904" y="316039"/>
                  </a:lnTo>
                  <a:lnTo>
                    <a:pt x="1872372" y="285834"/>
                  </a:lnTo>
                  <a:lnTo>
                    <a:pt x="1838601" y="256907"/>
                  </a:lnTo>
                  <a:lnTo>
                    <a:pt x="1803633" y="229299"/>
                  </a:lnTo>
                  <a:lnTo>
                    <a:pt x="1767511" y="203051"/>
                  </a:lnTo>
                  <a:lnTo>
                    <a:pt x="1730275" y="178203"/>
                  </a:lnTo>
                  <a:lnTo>
                    <a:pt x="1691968" y="154795"/>
                  </a:lnTo>
                  <a:lnTo>
                    <a:pt x="1652631" y="132868"/>
                  </a:lnTo>
                  <a:lnTo>
                    <a:pt x="1612307" y="112463"/>
                  </a:lnTo>
                  <a:lnTo>
                    <a:pt x="1571038" y="93619"/>
                  </a:lnTo>
                  <a:lnTo>
                    <a:pt x="1528866" y="76378"/>
                  </a:lnTo>
                  <a:lnTo>
                    <a:pt x="1485831" y="60780"/>
                  </a:lnTo>
                  <a:lnTo>
                    <a:pt x="1441977" y="46865"/>
                  </a:lnTo>
                  <a:lnTo>
                    <a:pt x="1397345" y="34674"/>
                  </a:lnTo>
                  <a:lnTo>
                    <a:pt x="1351978" y="24248"/>
                  </a:lnTo>
                  <a:lnTo>
                    <a:pt x="1305916" y="15627"/>
                  </a:lnTo>
                  <a:lnTo>
                    <a:pt x="1259202" y="8850"/>
                  </a:lnTo>
                  <a:lnTo>
                    <a:pt x="1211878" y="3960"/>
                  </a:lnTo>
                  <a:lnTo>
                    <a:pt x="1163986" y="996"/>
                  </a:lnTo>
                  <a:lnTo>
                    <a:pt x="1115568" y="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id="{EA1CAF79-7799-4F9B-84F0-69F838DCF0A6}"/>
                </a:ext>
              </a:extLst>
            </p:cNvPr>
            <p:cNvSpPr txBox="1"/>
            <p:nvPr/>
          </p:nvSpPr>
          <p:spPr>
            <a:xfrm>
              <a:off x="9785457" y="5865622"/>
              <a:ext cx="252095" cy="1638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latin typeface="Arial"/>
                  <a:cs typeface="Arial"/>
                </a:rPr>
                <a:t>(</a:t>
              </a:r>
              <a:r>
                <a:rPr sz="1000" spc="-10" dirty="0">
                  <a:latin typeface="Arial"/>
                  <a:cs typeface="Arial"/>
                </a:rPr>
                <a:t>1</a:t>
              </a:r>
              <a:r>
                <a:rPr sz="1000" dirty="0">
                  <a:latin typeface="Arial"/>
                  <a:cs typeface="Arial"/>
                </a:rPr>
                <a:t>9)</a:t>
              </a:r>
            </a:p>
          </p:txBody>
        </p:sp>
      </p:grpSp>
      <p:sp>
        <p:nvSpPr>
          <p:cNvPr id="2" name="object 2">
            <a:extLst>
              <a:ext uri="{FF2B5EF4-FFF2-40B4-BE49-F238E27FC236}">
                <a16:creationId xmlns:a16="http://schemas.microsoft.com/office/drawing/2014/main" id="{8A23F666-9704-4E3F-AAC9-A42A8F52DD4C}"/>
              </a:ext>
            </a:extLst>
          </p:cNvPr>
          <p:cNvSpPr txBox="1">
            <a:spLocks/>
          </p:cNvSpPr>
          <p:nvPr/>
        </p:nvSpPr>
        <p:spPr>
          <a:xfrm>
            <a:off x="2211832" y="-38033"/>
            <a:ext cx="7768336" cy="683263"/>
          </a:xfrm>
          <a:prstGeom prst="rect">
            <a:avLst/>
          </a:prstGeom>
        </p:spPr>
        <p:txBody>
          <a:bodyPr vert="horz" wrap="square" lIns="0" tIns="6705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020695">
              <a:lnSpc>
                <a:spcPct val="100000"/>
              </a:lnSpc>
            </a:pPr>
            <a:r>
              <a:rPr lang="es-419" sz="4000" b="1" i="1" dirty="0">
                <a:solidFill>
                  <a:srgbClr val="350303"/>
                </a:solidFill>
                <a:latin typeface="Avenir Black Oblique" panose="02000503020000020003"/>
              </a:rPr>
              <a:t>Tierra Igbo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EFF3778-031C-41E6-AA1E-18120EAC39BC}"/>
              </a:ext>
            </a:extLst>
          </p:cNvPr>
          <p:cNvSpPr txBox="1"/>
          <p:nvPr/>
        </p:nvSpPr>
        <p:spPr>
          <a:xfrm>
            <a:off x="1052732" y="1029497"/>
            <a:ext cx="3297887" cy="1269851"/>
          </a:xfrm>
          <a:prstGeom prst="roundRect">
            <a:avLst/>
          </a:prstGeom>
          <a:solidFill>
            <a:srgbClr val="ED8726"/>
          </a:solidFill>
        </p:spPr>
        <p:txBody>
          <a:bodyPr vert="horz" wrap="square" lIns="0" tIns="39370" rIns="0" bIns="0" rtlCol="0">
            <a:spAutoFit/>
          </a:bodyPr>
          <a:lstStyle/>
          <a:p>
            <a:pPr marL="92075" marR="83185" indent="24130" algn="just">
              <a:lnSpc>
                <a:spcPct val="100000"/>
              </a:lnSpc>
              <a:spcBef>
                <a:spcPts val="310"/>
              </a:spcBef>
            </a:pP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Igbo uno de los </a:t>
            </a:r>
            <a:r>
              <a:rPr spc="-10" dirty="0">
                <a:solidFill>
                  <a:srgbClr val="350303"/>
                </a:solidFill>
                <a:latin typeface="Avenir Medium"/>
                <a:cs typeface="Arial"/>
              </a:rPr>
              <a:t>innumerables  grupos étnicos.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Sin </a:t>
            </a:r>
            <a:r>
              <a:rPr spc="-10" dirty="0">
                <a:solidFill>
                  <a:srgbClr val="350303"/>
                </a:solidFill>
                <a:latin typeface="Avenir Medium"/>
                <a:cs typeface="Arial"/>
              </a:rPr>
              <a:t>embargo,  lengua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Igbo </a:t>
            </a:r>
            <a:r>
              <a:rPr spc="-10" dirty="0">
                <a:solidFill>
                  <a:srgbClr val="350303"/>
                </a:solidFill>
                <a:latin typeface="Avenir Medium"/>
                <a:cs typeface="Arial"/>
              </a:rPr>
              <a:t>hablada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por </a:t>
            </a:r>
            <a:r>
              <a:rPr spc="-10" dirty="0">
                <a:solidFill>
                  <a:srgbClr val="350303"/>
                </a:solidFill>
                <a:latin typeface="Avenir Medium"/>
                <a:cs typeface="Arial"/>
              </a:rPr>
              <a:t>65% 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de </a:t>
            </a:r>
            <a:r>
              <a:rPr spc="-10" dirty="0">
                <a:solidFill>
                  <a:srgbClr val="350303"/>
                </a:solidFill>
                <a:latin typeface="Avenir Medium"/>
                <a:cs typeface="Arial"/>
              </a:rPr>
              <a:t>población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de toda la</a:t>
            </a:r>
            <a:r>
              <a:rPr spc="-25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spc="-10" dirty="0">
                <a:solidFill>
                  <a:srgbClr val="350303"/>
                </a:solidFill>
                <a:latin typeface="Avenir Medium"/>
                <a:cs typeface="Arial"/>
              </a:rPr>
              <a:t>región.</a:t>
            </a:r>
            <a:endParaRPr dirty="0">
              <a:solidFill>
                <a:srgbClr val="350303"/>
              </a:solidFill>
              <a:latin typeface="Avenir Medium"/>
              <a:cs typeface="Arial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3CBFF3F1-F923-4EED-965A-5DEB96075837}"/>
              </a:ext>
            </a:extLst>
          </p:cNvPr>
          <p:cNvSpPr txBox="1"/>
          <p:nvPr/>
        </p:nvSpPr>
        <p:spPr>
          <a:xfrm>
            <a:off x="2701675" y="4912562"/>
            <a:ext cx="5125015" cy="1797797"/>
          </a:xfrm>
          <a:prstGeom prst="roundRect">
            <a:avLst/>
          </a:prstGeom>
          <a:solidFill>
            <a:srgbClr val="ED8726"/>
          </a:solidFill>
        </p:spPr>
        <p:txBody>
          <a:bodyPr vert="horz" wrap="square" lIns="0" tIns="0" rIns="0" bIns="0" rtlCol="0">
            <a:spAutoFit/>
          </a:bodyPr>
          <a:lstStyle/>
          <a:p>
            <a:pPr marL="342265" indent="-342265" algn="just">
              <a:lnSpc>
                <a:spcPct val="79600"/>
              </a:lnSpc>
              <a:buClr>
                <a:srgbClr val="010000"/>
              </a:buClr>
              <a:buChar char="•"/>
              <a:tabLst>
                <a:tab pos="342265" algn="l"/>
                <a:tab pos="342900" algn="l"/>
              </a:tabLst>
            </a:pPr>
            <a:r>
              <a:rPr spc="-10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Comercio </a:t>
            </a:r>
            <a:r>
              <a:rPr spc="-5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de </a:t>
            </a:r>
            <a:r>
              <a:rPr spc="-10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esclavizados </a:t>
            </a:r>
            <a:r>
              <a:rPr spc="-5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en tierra Igbo, como en resto </a:t>
            </a:r>
            <a:r>
              <a:rPr spc="-10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de  bahía </a:t>
            </a:r>
            <a:r>
              <a:rPr spc="-5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de </a:t>
            </a:r>
            <a:r>
              <a:rPr spc="-10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Biafra, </a:t>
            </a:r>
            <a:r>
              <a:rPr spc="-5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dominado por </a:t>
            </a:r>
            <a:r>
              <a:rPr spc="-10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grupo</a:t>
            </a:r>
            <a:r>
              <a:rPr spc="-25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 </a:t>
            </a:r>
            <a:r>
              <a:rPr spc="-10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Aro.</a:t>
            </a:r>
            <a:endParaRPr dirty="0">
              <a:solidFill>
                <a:srgbClr val="350303"/>
              </a:solidFill>
              <a:latin typeface="Avenir Black Oblique" panose="02000503020000020003"/>
              <a:cs typeface="Arial"/>
            </a:endParaRPr>
          </a:p>
          <a:p>
            <a:pPr algn="just">
              <a:lnSpc>
                <a:spcPct val="100000"/>
              </a:lnSpc>
              <a:spcBef>
                <a:spcPts val="55"/>
              </a:spcBef>
              <a:buClr>
                <a:srgbClr val="010000"/>
              </a:buClr>
              <a:buFont typeface="Arial"/>
              <a:buChar char="•"/>
            </a:pPr>
            <a:endParaRPr dirty="0">
              <a:solidFill>
                <a:srgbClr val="350303"/>
              </a:solidFill>
              <a:latin typeface="Avenir Black Oblique" panose="02000503020000020003"/>
              <a:cs typeface="Times New Roman"/>
            </a:endParaRPr>
          </a:p>
          <a:p>
            <a:pPr marL="342265" marR="147955" indent="-342265" algn="just">
              <a:lnSpc>
                <a:spcPct val="79600"/>
              </a:lnSpc>
              <a:buClr>
                <a:srgbClr val="010000"/>
              </a:buClr>
              <a:buChar char="•"/>
              <a:tabLst>
                <a:tab pos="342265" algn="l"/>
                <a:tab pos="342900" algn="l"/>
              </a:tabLst>
            </a:pPr>
            <a:r>
              <a:rPr spc="-10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Puerto </a:t>
            </a:r>
            <a:r>
              <a:rPr spc="-5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de </a:t>
            </a:r>
            <a:r>
              <a:rPr spc="-10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Bonny, </a:t>
            </a:r>
            <a:r>
              <a:rPr spc="-5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adyacente a </a:t>
            </a:r>
            <a:r>
              <a:rPr spc="-10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tierras centrales Igbo,  principal puerto regional substituye </a:t>
            </a:r>
            <a:r>
              <a:rPr spc="-5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al puerto Old </a:t>
            </a:r>
            <a:r>
              <a:rPr spc="-10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Calabar  </a:t>
            </a:r>
            <a:r>
              <a:rPr spc="-5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en el</a:t>
            </a:r>
            <a:r>
              <a:rPr spc="-90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 </a:t>
            </a:r>
            <a:r>
              <a:rPr spc="-10" dirty="0" err="1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este</a:t>
            </a:r>
            <a:r>
              <a:rPr spc="-10" dirty="0">
                <a:solidFill>
                  <a:srgbClr val="350303"/>
                </a:solidFill>
                <a:latin typeface="Avenir Black Oblique" panose="02000503020000020003"/>
                <a:cs typeface="Arial"/>
              </a:rPr>
              <a:t>.</a:t>
            </a:r>
            <a:endParaRPr lang="es-419" spc="-10" dirty="0">
              <a:solidFill>
                <a:srgbClr val="350303"/>
              </a:solidFill>
              <a:latin typeface="Avenir Black Oblique" panose="02000503020000020003"/>
              <a:cs typeface="Arial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94A9CEDB-D8DD-4D9A-B524-385C022D2071}"/>
              </a:ext>
            </a:extLst>
          </p:cNvPr>
          <p:cNvSpPr txBox="1"/>
          <p:nvPr/>
        </p:nvSpPr>
        <p:spPr>
          <a:xfrm>
            <a:off x="1052732" y="2511329"/>
            <a:ext cx="3297887" cy="2189252"/>
          </a:xfrm>
          <a:prstGeom prst="roundRect">
            <a:avLst/>
          </a:prstGeom>
          <a:solidFill>
            <a:srgbClr val="ED8726"/>
          </a:solidFill>
        </p:spPr>
        <p:txBody>
          <a:bodyPr vert="horz" wrap="square" lIns="0" tIns="39370" rIns="0" bIns="0" rtlCol="0">
            <a:spAutoFit/>
          </a:bodyPr>
          <a:lstStyle/>
          <a:p>
            <a:pPr marL="92075" marR="83185" indent="24130" algn="just">
              <a:lnSpc>
                <a:spcPct val="100000"/>
              </a:lnSpc>
              <a:spcBef>
                <a:spcPts val="310"/>
              </a:spcBef>
            </a:pPr>
            <a:r>
              <a:rPr lang="es-419" spc="-5" dirty="0">
                <a:solidFill>
                  <a:srgbClr val="350303"/>
                </a:solidFill>
                <a:latin typeface="Avenir Medium"/>
                <a:cs typeface="Arial"/>
              </a:rPr>
              <a:t>Reg</a:t>
            </a:r>
            <a:r>
              <a:rPr lang="es-419" spc="-10" dirty="0">
                <a:solidFill>
                  <a:srgbClr val="350303"/>
                </a:solidFill>
                <a:latin typeface="Avenir Medium"/>
                <a:cs typeface="Arial"/>
              </a:rPr>
              <a:t>ión Sudeste de Nigeria, de donde salieron el 90% de todos los cautivos enviados desde la bahía de Biafra a las Américas durante siglos que duró comercio atlántico de africanos esclavizados.</a:t>
            </a:r>
            <a:endParaRPr dirty="0">
              <a:solidFill>
                <a:srgbClr val="350303"/>
              </a:solidFill>
              <a:latin typeface="Avenir Medium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8276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BC99D9A1-894B-7F49-9D73-E481C5F2D79D}"/>
              </a:ext>
            </a:extLst>
          </p:cNvPr>
          <p:cNvSpPr txBox="1">
            <a:spLocks/>
          </p:cNvSpPr>
          <p:nvPr/>
        </p:nvSpPr>
        <p:spPr>
          <a:xfrm>
            <a:off x="2211832" y="105326"/>
            <a:ext cx="7768336" cy="892552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020695">
              <a:lnSpc>
                <a:spcPct val="100000"/>
              </a:lnSpc>
            </a:pPr>
            <a:r>
              <a:rPr lang="es-PA" b="1" i="1" dirty="0">
                <a:latin typeface="Avenir Medium"/>
              </a:rPr>
              <a:t>Tierra</a:t>
            </a:r>
            <a:r>
              <a:rPr lang="es-PA" b="1" i="1" spc="-95" dirty="0">
                <a:latin typeface="Avenir Medium"/>
              </a:rPr>
              <a:t> </a:t>
            </a:r>
            <a:r>
              <a:rPr lang="es-PA" b="1" i="1" dirty="0">
                <a:latin typeface="Avenir Medium"/>
              </a:rPr>
              <a:t>Igbo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CF7CE23-B8CA-474A-9765-97E36089F387}"/>
              </a:ext>
            </a:extLst>
          </p:cNvPr>
          <p:cNvGrpSpPr/>
          <p:nvPr/>
        </p:nvGrpSpPr>
        <p:grpSpPr>
          <a:xfrm>
            <a:off x="405245" y="3108960"/>
            <a:ext cx="5140714" cy="3515883"/>
            <a:chOff x="1926658" y="2422779"/>
            <a:chExt cx="4354925" cy="2556986"/>
          </a:xfrm>
        </p:grpSpPr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05C36DD5-8D24-DF4C-BEB8-7455DB417338}"/>
                </a:ext>
              </a:extLst>
            </p:cNvPr>
            <p:cNvSpPr/>
            <p:nvPr/>
          </p:nvSpPr>
          <p:spPr>
            <a:xfrm>
              <a:off x="1926658" y="2422779"/>
              <a:ext cx="4165853" cy="2492501"/>
            </a:xfrm>
            <a:prstGeom prst="round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818036D3-35F0-6E44-95F1-466D1DFBD5E1}"/>
                </a:ext>
              </a:extLst>
            </p:cNvPr>
            <p:cNvSpPr txBox="1"/>
            <p:nvPr/>
          </p:nvSpPr>
          <p:spPr>
            <a:xfrm>
              <a:off x="6029488" y="4815935"/>
              <a:ext cx="252095" cy="1638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latin typeface="Arial"/>
                  <a:cs typeface="Arial"/>
                </a:rPr>
                <a:t>(</a:t>
              </a:r>
              <a:r>
                <a:rPr sz="1000" spc="-10" dirty="0">
                  <a:latin typeface="Arial"/>
                  <a:cs typeface="Arial"/>
                </a:rPr>
                <a:t>2</a:t>
              </a:r>
              <a:r>
                <a:rPr sz="1000" dirty="0">
                  <a:latin typeface="Arial"/>
                  <a:cs typeface="Arial"/>
                </a:rPr>
                <a:t>0)</a:t>
              </a: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121112-BDFC-0345-A7C1-8D730BE92742}"/>
              </a:ext>
            </a:extLst>
          </p:cNvPr>
          <p:cNvSpPr txBox="1"/>
          <p:nvPr/>
        </p:nvSpPr>
        <p:spPr>
          <a:xfrm>
            <a:off x="5471563" y="1123801"/>
            <a:ext cx="50584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A" dirty="0"/>
              <a:t>Hablantes Igbo = Aprox. 60% de todas  las personas sacadas por bahía de  Biafra durante la era del comercio  atlántico de esclavizados, muchos con  destino a América española, donde  formaron parte de grupos conocidos  como biafras y </a:t>
            </a:r>
            <a:r>
              <a:rPr lang="es-PA" dirty="0" err="1"/>
              <a:t>caravalíes</a:t>
            </a:r>
            <a:r>
              <a:rPr lang="es-PA" dirty="0"/>
              <a:t>.</a:t>
            </a:r>
          </a:p>
          <a:p>
            <a:pPr algn="just"/>
            <a:endParaRPr lang="es-PA" dirty="0"/>
          </a:p>
          <a:p>
            <a:pPr algn="just"/>
            <a:r>
              <a:rPr lang="es-PA" dirty="0"/>
              <a:t>Esclavización por género en tierra  Igbo (1:3 mujeres), debido a tres  razones:</a:t>
            </a:r>
          </a:p>
          <a:p>
            <a:pPr algn="just"/>
            <a:endParaRPr lang="es-PA" dirty="0"/>
          </a:p>
          <a:p>
            <a:pPr marL="342900" indent="-342900" algn="just">
              <a:buAutoNum type="arabicPeriod"/>
            </a:pPr>
            <a:r>
              <a:rPr lang="es-PA" dirty="0"/>
              <a:t>Importancia de hombres en agricultura = dificultad para permitir esclavización. </a:t>
            </a:r>
          </a:p>
          <a:p>
            <a:pPr marL="342900" indent="-342900" algn="just">
              <a:buAutoNum type="arabicPeriod"/>
            </a:pPr>
            <a:r>
              <a:rPr lang="es-PA" dirty="0"/>
              <a:t>Comercio interno de cautivos privilegiaba más a varones que mujeres. </a:t>
            </a:r>
          </a:p>
          <a:p>
            <a:pPr marL="342900" indent="-342900" algn="just">
              <a:buAutoNum type="arabicPeriod"/>
            </a:pPr>
            <a:r>
              <a:rPr lang="es-PA" dirty="0"/>
              <a:t>Ausencia virtual de demanda de mujeres. </a:t>
            </a:r>
          </a:p>
          <a:p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138624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91B1E7B3-BF79-4CD7-9501-37DBF35FCE6D}"/>
              </a:ext>
            </a:extLst>
          </p:cNvPr>
          <p:cNvGrpSpPr/>
          <p:nvPr/>
        </p:nvGrpSpPr>
        <p:grpSpPr>
          <a:xfrm>
            <a:off x="6992580" y="355497"/>
            <a:ext cx="3145077" cy="3958540"/>
            <a:chOff x="5640704" y="1297305"/>
            <a:chExt cx="2132854" cy="2595360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EE809C37-4408-4791-BAE6-E7A12077C02E}"/>
                </a:ext>
              </a:extLst>
            </p:cNvPr>
            <p:cNvSpPr/>
            <p:nvPr/>
          </p:nvSpPr>
          <p:spPr>
            <a:xfrm>
              <a:off x="5640704" y="1297305"/>
              <a:ext cx="1969770" cy="2519172"/>
            </a:xfrm>
            <a:prstGeom prst="round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8A8A3C7B-3BF7-4900-A60F-A579DEAFF702}"/>
                </a:ext>
              </a:extLst>
            </p:cNvPr>
            <p:cNvSpPr txBox="1"/>
            <p:nvPr/>
          </p:nvSpPr>
          <p:spPr>
            <a:xfrm>
              <a:off x="7521463" y="3728835"/>
              <a:ext cx="252095" cy="1638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latin typeface="Arial"/>
                  <a:cs typeface="Arial"/>
                </a:rPr>
                <a:t>(</a:t>
              </a:r>
              <a:r>
                <a:rPr sz="1000" spc="-10" dirty="0">
                  <a:latin typeface="Arial"/>
                  <a:cs typeface="Arial"/>
                </a:rPr>
                <a:t>2</a:t>
              </a:r>
              <a:r>
                <a:rPr sz="1000" dirty="0">
                  <a:latin typeface="Arial"/>
                  <a:cs typeface="Arial"/>
                </a:rPr>
                <a:t>1)</a:t>
              </a:r>
            </a:p>
          </p:txBody>
        </p:sp>
      </p:grpSp>
      <p:sp>
        <p:nvSpPr>
          <p:cNvPr id="2" name="object 3">
            <a:extLst>
              <a:ext uri="{FF2B5EF4-FFF2-40B4-BE49-F238E27FC236}">
                <a16:creationId xmlns:a16="http://schemas.microsoft.com/office/drawing/2014/main" id="{3D69D225-5401-49D8-A0F6-1B2FD23E6784}"/>
              </a:ext>
            </a:extLst>
          </p:cNvPr>
          <p:cNvSpPr/>
          <p:nvPr/>
        </p:nvSpPr>
        <p:spPr>
          <a:xfrm>
            <a:off x="2056255" y="1188186"/>
            <a:ext cx="6346599" cy="5168226"/>
          </a:xfrm>
          <a:custGeom>
            <a:avLst/>
            <a:gdLst>
              <a:gd name="connsiteX0" fmla="*/ 3445059 w 6346599"/>
              <a:gd name="connsiteY0" fmla="*/ 5167817 h 5168226"/>
              <a:gd name="connsiteX1" fmla="*/ 3445059 w 6346599"/>
              <a:gd name="connsiteY1" fmla="*/ 4676874 h 5168226"/>
              <a:gd name="connsiteX2" fmla="*/ 3445059 w 6346599"/>
              <a:gd name="connsiteY2" fmla="*/ 4030897 h 5168226"/>
              <a:gd name="connsiteX3" fmla="*/ 3445059 w 6346599"/>
              <a:gd name="connsiteY3" fmla="*/ 3384920 h 5168226"/>
              <a:gd name="connsiteX4" fmla="*/ 3445059 w 6346599"/>
              <a:gd name="connsiteY4" fmla="*/ 2687265 h 5168226"/>
              <a:gd name="connsiteX5" fmla="*/ 3445059 w 6346599"/>
              <a:gd name="connsiteY5" fmla="*/ 2041288 h 5168226"/>
              <a:gd name="connsiteX6" fmla="*/ 3445059 w 6346599"/>
              <a:gd name="connsiteY6" fmla="*/ 1498667 h 5168226"/>
              <a:gd name="connsiteX7" fmla="*/ 3445059 w 6346599"/>
              <a:gd name="connsiteY7" fmla="*/ 801012 h 5168226"/>
              <a:gd name="connsiteX8" fmla="*/ 3445059 w 6346599"/>
              <a:gd name="connsiteY8" fmla="*/ 0 h 5168226"/>
              <a:gd name="connsiteX9" fmla="*/ 2687146 w 6346599"/>
              <a:gd name="connsiteY9" fmla="*/ 0 h 5168226"/>
              <a:gd name="connsiteX10" fmla="*/ 1998134 w 6346599"/>
              <a:gd name="connsiteY10" fmla="*/ 0 h 5168226"/>
              <a:gd name="connsiteX11" fmla="*/ 1343573 w 6346599"/>
              <a:gd name="connsiteY11" fmla="*/ 0 h 5168226"/>
              <a:gd name="connsiteX12" fmla="*/ 620111 w 6346599"/>
              <a:gd name="connsiteY12" fmla="*/ 0 h 5168226"/>
              <a:gd name="connsiteX13" fmla="*/ 0 w 6346599"/>
              <a:gd name="connsiteY13" fmla="*/ 0 h 5168226"/>
              <a:gd name="connsiteX14" fmla="*/ 0 w 6346599"/>
              <a:gd name="connsiteY14" fmla="*/ 645977 h 5168226"/>
              <a:gd name="connsiteX15" fmla="*/ 0 w 6346599"/>
              <a:gd name="connsiteY15" fmla="*/ 1291954 h 5168226"/>
              <a:gd name="connsiteX16" fmla="*/ 0 w 6346599"/>
              <a:gd name="connsiteY16" fmla="*/ 1834575 h 5168226"/>
              <a:gd name="connsiteX17" fmla="*/ 0 w 6346599"/>
              <a:gd name="connsiteY17" fmla="*/ 2480552 h 5168226"/>
              <a:gd name="connsiteX18" fmla="*/ 0 w 6346599"/>
              <a:gd name="connsiteY18" fmla="*/ 2971495 h 5168226"/>
              <a:gd name="connsiteX19" fmla="*/ 0 w 6346599"/>
              <a:gd name="connsiteY19" fmla="*/ 3462437 h 5168226"/>
              <a:gd name="connsiteX20" fmla="*/ 0 w 6346599"/>
              <a:gd name="connsiteY20" fmla="*/ 3953380 h 5168226"/>
              <a:gd name="connsiteX21" fmla="*/ 0 w 6346599"/>
              <a:gd name="connsiteY21" fmla="*/ 5167817 h 5168226"/>
              <a:gd name="connsiteX22" fmla="*/ 689012 w 6346599"/>
              <a:gd name="connsiteY22" fmla="*/ 5167817 h 5168226"/>
              <a:gd name="connsiteX23" fmla="*/ 1446925 w 6346599"/>
              <a:gd name="connsiteY23" fmla="*/ 5167817 h 5168226"/>
              <a:gd name="connsiteX24" fmla="*/ 2101486 w 6346599"/>
              <a:gd name="connsiteY24" fmla="*/ 5167817 h 5168226"/>
              <a:gd name="connsiteX25" fmla="*/ 2756047 w 6346599"/>
              <a:gd name="connsiteY25" fmla="*/ 5167817 h 5168226"/>
              <a:gd name="connsiteX26" fmla="*/ 3445059 w 6346599"/>
              <a:gd name="connsiteY26" fmla="*/ 5167817 h 5168226"/>
              <a:gd name="connsiteX0" fmla="*/ 6346599 w 6346599"/>
              <a:gd name="connsiteY0" fmla="*/ 1636365 h 5168226"/>
              <a:gd name="connsiteX1" fmla="*/ 5766291 w 6346599"/>
              <a:gd name="connsiteY1" fmla="*/ 1481461 h 5168226"/>
              <a:gd name="connsiteX2" fmla="*/ 5156968 w 6346599"/>
              <a:gd name="connsiteY2" fmla="*/ 1318812 h 5168226"/>
              <a:gd name="connsiteX3" fmla="*/ 4634690 w 6346599"/>
              <a:gd name="connsiteY3" fmla="*/ 1179399 h 5168226"/>
              <a:gd name="connsiteX4" fmla="*/ 4054382 w 6346599"/>
              <a:gd name="connsiteY4" fmla="*/ 1024495 h 5168226"/>
              <a:gd name="connsiteX5" fmla="*/ 3445059 w 6346599"/>
              <a:gd name="connsiteY5" fmla="*/ 861846 h 5168226"/>
              <a:gd name="connsiteX6" fmla="*/ 3445059 w 6346599"/>
              <a:gd name="connsiteY6" fmla="*/ 1494504 h 5168226"/>
              <a:gd name="connsiteX7" fmla="*/ 3445059 w 6346599"/>
              <a:gd name="connsiteY7" fmla="*/ 2152984 h 5168226"/>
              <a:gd name="connsiteX8" fmla="*/ 3967336 w 6346599"/>
              <a:gd name="connsiteY8" fmla="*/ 2059993 h 5168226"/>
              <a:gd name="connsiteX9" fmla="*/ 4460598 w 6346599"/>
              <a:gd name="connsiteY9" fmla="*/ 1972167 h 5168226"/>
              <a:gd name="connsiteX10" fmla="*/ 5098937 w 6346599"/>
              <a:gd name="connsiteY10" fmla="*/ 1858511 h 5168226"/>
              <a:gd name="connsiteX11" fmla="*/ 5708260 w 6346599"/>
              <a:gd name="connsiteY11" fmla="*/ 1750021 h 5168226"/>
              <a:gd name="connsiteX12" fmla="*/ 6346599 w 6346599"/>
              <a:gd name="connsiteY12" fmla="*/ 1636365 h 516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46599" h="5168226" fill="none" extrusionOk="0">
                <a:moveTo>
                  <a:pt x="3445059" y="5167817"/>
                </a:moveTo>
                <a:cubicBezTo>
                  <a:pt x="3431770" y="4996686"/>
                  <a:pt x="3452553" y="4867215"/>
                  <a:pt x="3445059" y="4676874"/>
                </a:cubicBezTo>
                <a:cubicBezTo>
                  <a:pt x="3437565" y="4486533"/>
                  <a:pt x="3435193" y="4353317"/>
                  <a:pt x="3445059" y="4030897"/>
                </a:cubicBezTo>
                <a:cubicBezTo>
                  <a:pt x="3454925" y="3708477"/>
                  <a:pt x="3469602" y="3598853"/>
                  <a:pt x="3445059" y="3384920"/>
                </a:cubicBezTo>
                <a:cubicBezTo>
                  <a:pt x="3420516" y="3170987"/>
                  <a:pt x="3411661" y="2883468"/>
                  <a:pt x="3445059" y="2687265"/>
                </a:cubicBezTo>
                <a:cubicBezTo>
                  <a:pt x="3478457" y="2491062"/>
                  <a:pt x="3418090" y="2213891"/>
                  <a:pt x="3445059" y="2041288"/>
                </a:cubicBezTo>
                <a:cubicBezTo>
                  <a:pt x="3472028" y="1868685"/>
                  <a:pt x="3454242" y="1753069"/>
                  <a:pt x="3445059" y="1498667"/>
                </a:cubicBezTo>
                <a:cubicBezTo>
                  <a:pt x="3435876" y="1244265"/>
                  <a:pt x="3455402" y="1078187"/>
                  <a:pt x="3445059" y="801012"/>
                </a:cubicBezTo>
                <a:cubicBezTo>
                  <a:pt x="3434716" y="523838"/>
                  <a:pt x="3478542" y="355906"/>
                  <a:pt x="3445059" y="0"/>
                </a:cubicBezTo>
                <a:cubicBezTo>
                  <a:pt x="3189949" y="-28874"/>
                  <a:pt x="2942657" y="12285"/>
                  <a:pt x="2687146" y="0"/>
                </a:cubicBezTo>
                <a:cubicBezTo>
                  <a:pt x="2431635" y="-12285"/>
                  <a:pt x="2171395" y="6789"/>
                  <a:pt x="1998134" y="0"/>
                </a:cubicBezTo>
                <a:cubicBezTo>
                  <a:pt x="1824873" y="-6789"/>
                  <a:pt x="1665263" y="6346"/>
                  <a:pt x="1343573" y="0"/>
                </a:cubicBezTo>
                <a:cubicBezTo>
                  <a:pt x="1021883" y="-6346"/>
                  <a:pt x="922536" y="6462"/>
                  <a:pt x="620111" y="0"/>
                </a:cubicBezTo>
                <a:cubicBezTo>
                  <a:pt x="317686" y="-6462"/>
                  <a:pt x="261038" y="23605"/>
                  <a:pt x="0" y="0"/>
                </a:cubicBezTo>
                <a:cubicBezTo>
                  <a:pt x="-16142" y="202661"/>
                  <a:pt x="-8361" y="324825"/>
                  <a:pt x="0" y="645977"/>
                </a:cubicBezTo>
                <a:cubicBezTo>
                  <a:pt x="8361" y="967129"/>
                  <a:pt x="12209" y="1087425"/>
                  <a:pt x="0" y="1291954"/>
                </a:cubicBezTo>
                <a:cubicBezTo>
                  <a:pt x="-12209" y="1496483"/>
                  <a:pt x="-24047" y="1587737"/>
                  <a:pt x="0" y="1834575"/>
                </a:cubicBezTo>
                <a:cubicBezTo>
                  <a:pt x="24047" y="2081413"/>
                  <a:pt x="-7403" y="2301819"/>
                  <a:pt x="0" y="2480552"/>
                </a:cubicBezTo>
                <a:cubicBezTo>
                  <a:pt x="7403" y="2659285"/>
                  <a:pt x="-8721" y="2742655"/>
                  <a:pt x="0" y="2971495"/>
                </a:cubicBezTo>
                <a:cubicBezTo>
                  <a:pt x="8721" y="3200335"/>
                  <a:pt x="2532" y="3257112"/>
                  <a:pt x="0" y="3462437"/>
                </a:cubicBezTo>
                <a:cubicBezTo>
                  <a:pt x="-2532" y="3667762"/>
                  <a:pt x="-2167" y="3748825"/>
                  <a:pt x="0" y="3953380"/>
                </a:cubicBezTo>
                <a:cubicBezTo>
                  <a:pt x="2167" y="4157935"/>
                  <a:pt x="-49140" y="4650423"/>
                  <a:pt x="0" y="5167817"/>
                </a:cubicBezTo>
                <a:cubicBezTo>
                  <a:pt x="241656" y="5161704"/>
                  <a:pt x="429328" y="5193457"/>
                  <a:pt x="689012" y="5167817"/>
                </a:cubicBezTo>
                <a:cubicBezTo>
                  <a:pt x="948696" y="5142177"/>
                  <a:pt x="1218362" y="5198688"/>
                  <a:pt x="1446925" y="5167817"/>
                </a:cubicBezTo>
                <a:cubicBezTo>
                  <a:pt x="1675488" y="5136946"/>
                  <a:pt x="1837420" y="5161002"/>
                  <a:pt x="2101486" y="5167817"/>
                </a:cubicBezTo>
                <a:cubicBezTo>
                  <a:pt x="2365552" y="5174632"/>
                  <a:pt x="2442285" y="5165581"/>
                  <a:pt x="2756047" y="5167817"/>
                </a:cubicBezTo>
                <a:cubicBezTo>
                  <a:pt x="3069809" y="5170053"/>
                  <a:pt x="3118420" y="5189398"/>
                  <a:pt x="3445059" y="5167817"/>
                </a:cubicBezTo>
                <a:close/>
              </a:path>
              <a:path w="6346599" h="5168226" fill="none" extrusionOk="0">
                <a:moveTo>
                  <a:pt x="6346599" y="1636365"/>
                </a:moveTo>
                <a:cubicBezTo>
                  <a:pt x="6150656" y="1563485"/>
                  <a:pt x="6042787" y="1555655"/>
                  <a:pt x="5766291" y="1481461"/>
                </a:cubicBezTo>
                <a:cubicBezTo>
                  <a:pt x="5489795" y="1407267"/>
                  <a:pt x="5358885" y="1372173"/>
                  <a:pt x="5156968" y="1318812"/>
                </a:cubicBezTo>
                <a:cubicBezTo>
                  <a:pt x="4955051" y="1265451"/>
                  <a:pt x="4786453" y="1209423"/>
                  <a:pt x="4634690" y="1179399"/>
                </a:cubicBezTo>
                <a:cubicBezTo>
                  <a:pt x="4482927" y="1149375"/>
                  <a:pt x="4268124" y="1082204"/>
                  <a:pt x="4054382" y="1024495"/>
                </a:cubicBezTo>
                <a:cubicBezTo>
                  <a:pt x="3840640" y="966786"/>
                  <a:pt x="3710263" y="901121"/>
                  <a:pt x="3445059" y="861846"/>
                </a:cubicBezTo>
                <a:cubicBezTo>
                  <a:pt x="3438982" y="1090317"/>
                  <a:pt x="3420561" y="1197000"/>
                  <a:pt x="3445059" y="1494504"/>
                </a:cubicBezTo>
                <a:cubicBezTo>
                  <a:pt x="3469557" y="1792008"/>
                  <a:pt x="3449922" y="1879200"/>
                  <a:pt x="3445059" y="2152984"/>
                </a:cubicBezTo>
                <a:cubicBezTo>
                  <a:pt x="3663269" y="2137030"/>
                  <a:pt x="3773471" y="2081697"/>
                  <a:pt x="3967336" y="2059993"/>
                </a:cubicBezTo>
                <a:cubicBezTo>
                  <a:pt x="4161201" y="2038288"/>
                  <a:pt x="4296372" y="2005114"/>
                  <a:pt x="4460598" y="1972167"/>
                </a:cubicBezTo>
                <a:cubicBezTo>
                  <a:pt x="4624824" y="1939220"/>
                  <a:pt x="4871875" y="1922455"/>
                  <a:pt x="5098937" y="1858511"/>
                </a:cubicBezTo>
                <a:cubicBezTo>
                  <a:pt x="5325999" y="1794567"/>
                  <a:pt x="5548425" y="1759575"/>
                  <a:pt x="5708260" y="1750021"/>
                </a:cubicBezTo>
                <a:cubicBezTo>
                  <a:pt x="5868095" y="1740467"/>
                  <a:pt x="6111799" y="1683878"/>
                  <a:pt x="6346599" y="1636365"/>
                </a:cubicBezTo>
                <a:close/>
              </a:path>
              <a:path w="6346599" h="5168226" stroke="0" extrusionOk="0">
                <a:moveTo>
                  <a:pt x="3445059" y="5167817"/>
                </a:moveTo>
                <a:cubicBezTo>
                  <a:pt x="3431087" y="4998484"/>
                  <a:pt x="3456783" y="4751482"/>
                  <a:pt x="3445059" y="4521840"/>
                </a:cubicBezTo>
                <a:cubicBezTo>
                  <a:pt x="3433335" y="4292198"/>
                  <a:pt x="3410442" y="4067013"/>
                  <a:pt x="3445059" y="3772506"/>
                </a:cubicBezTo>
                <a:cubicBezTo>
                  <a:pt x="3479676" y="3477999"/>
                  <a:pt x="3465689" y="3378716"/>
                  <a:pt x="3445059" y="3074851"/>
                </a:cubicBezTo>
                <a:cubicBezTo>
                  <a:pt x="3424429" y="2770986"/>
                  <a:pt x="3419362" y="2686401"/>
                  <a:pt x="3445059" y="2325518"/>
                </a:cubicBezTo>
                <a:cubicBezTo>
                  <a:pt x="3470756" y="1964635"/>
                  <a:pt x="3435919" y="1904288"/>
                  <a:pt x="3445059" y="1679541"/>
                </a:cubicBezTo>
                <a:cubicBezTo>
                  <a:pt x="3454199" y="1454794"/>
                  <a:pt x="3455470" y="1222929"/>
                  <a:pt x="3445059" y="1033563"/>
                </a:cubicBezTo>
                <a:cubicBezTo>
                  <a:pt x="3434648" y="844197"/>
                  <a:pt x="3440761" y="214492"/>
                  <a:pt x="3445059" y="0"/>
                </a:cubicBezTo>
                <a:cubicBezTo>
                  <a:pt x="3121085" y="-32705"/>
                  <a:pt x="3082151" y="-34431"/>
                  <a:pt x="2756047" y="0"/>
                </a:cubicBezTo>
                <a:cubicBezTo>
                  <a:pt x="2429943" y="34431"/>
                  <a:pt x="2362551" y="-4915"/>
                  <a:pt x="2101486" y="0"/>
                </a:cubicBezTo>
                <a:cubicBezTo>
                  <a:pt x="1840421" y="4915"/>
                  <a:pt x="1556142" y="-3067"/>
                  <a:pt x="1378024" y="0"/>
                </a:cubicBezTo>
                <a:cubicBezTo>
                  <a:pt x="1199906" y="3067"/>
                  <a:pt x="957652" y="19854"/>
                  <a:pt x="654561" y="0"/>
                </a:cubicBezTo>
                <a:cubicBezTo>
                  <a:pt x="351470" y="-19854"/>
                  <a:pt x="161695" y="11198"/>
                  <a:pt x="0" y="0"/>
                </a:cubicBezTo>
                <a:cubicBezTo>
                  <a:pt x="-15813" y="125504"/>
                  <a:pt x="8325" y="247734"/>
                  <a:pt x="0" y="490943"/>
                </a:cubicBezTo>
                <a:cubicBezTo>
                  <a:pt x="-8325" y="734152"/>
                  <a:pt x="25004" y="985860"/>
                  <a:pt x="0" y="1136920"/>
                </a:cubicBezTo>
                <a:cubicBezTo>
                  <a:pt x="-25004" y="1287980"/>
                  <a:pt x="36123" y="1674479"/>
                  <a:pt x="0" y="1886253"/>
                </a:cubicBezTo>
                <a:cubicBezTo>
                  <a:pt x="-36123" y="2098027"/>
                  <a:pt x="5090" y="2251970"/>
                  <a:pt x="0" y="2428874"/>
                </a:cubicBezTo>
                <a:cubicBezTo>
                  <a:pt x="-5090" y="2605778"/>
                  <a:pt x="-20806" y="2723956"/>
                  <a:pt x="0" y="2971495"/>
                </a:cubicBezTo>
                <a:cubicBezTo>
                  <a:pt x="20806" y="3219034"/>
                  <a:pt x="-36665" y="3442563"/>
                  <a:pt x="0" y="3720828"/>
                </a:cubicBezTo>
                <a:cubicBezTo>
                  <a:pt x="36665" y="3999093"/>
                  <a:pt x="25721" y="4220758"/>
                  <a:pt x="0" y="4470162"/>
                </a:cubicBezTo>
                <a:cubicBezTo>
                  <a:pt x="-25721" y="4719566"/>
                  <a:pt x="-19196" y="4845838"/>
                  <a:pt x="0" y="5167817"/>
                </a:cubicBezTo>
                <a:cubicBezTo>
                  <a:pt x="374577" y="5146694"/>
                  <a:pt x="516549" y="5179014"/>
                  <a:pt x="757913" y="5167817"/>
                </a:cubicBezTo>
                <a:cubicBezTo>
                  <a:pt x="999277" y="5156620"/>
                  <a:pt x="1158024" y="5165538"/>
                  <a:pt x="1481375" y="5167817"/>
                </a:cubicBezTo>
                <a:cubicBezTo>
                  <a:pt x="1804726" y="5170096"/>
                  <a:pt x="1953225" y="5162613"/>
                  <a:pt x="2170387" y="5167817"/>
                </a:cubicBezTo>
                <a:cubicBezTo>
                  <a:pt x="2387549" y="5173021"/>
                  <a:pt x="2639586" y="5175985"/>
                  <a:pt x="2824948" y="5167817"/>
                </a:cubicBezTo>
                <a:cubicBezTo>
                  <a:pt x="3010310" y="5159649"/>
                  <a:pt x="3316119" y="5146965"/>
                  <a:pt x="3445059" y="5167817"/>
                </a:cubicBezTo>
                <a:close/>
              </a:path>
              <a:path w="6346599" h="5168226" stroke="0" extrusionOk="0">
                <a:moveTo>
                  <a:pt x="6346599" y="1636365"/>
                </a:moveTo>
                <a:cubicBezTo>
                  <a:pt x="6169770" y="1583667"/>
                  <a:pt x="5950232" y="1520718"/>
                  <a:pt x="5737276" y="1473716"/>
                </a:cubicBezTo>
                <a:cubicBezTo>
                  <a:pt x="5524320" y="1426714"/>
                  <a:pt x="5349923" y="1368311"/>
                  <a:pt x="5156968" y="1318812"/>
                </a:cubicBezTo>
                <a:cubicBezTo>
                  <a:pt x="4964013" y="1269313"/>
                  <a:pt x="4734827" y="1238634"/>
                  <a:pt x="4547644" y="1156163"/>
                </a:cubicBezTo>
                <a:cubicBezTo>
                  <a:pt x="4360461" y="1073692"/>
                  <a:pt x="3961691" y="987491"/>
                  <a:pt x="3445059" y="861846"/>
                </a:cubicBezTo>
                <a:cubicBezTo>
                  <a:pt x="3457107" y="1159653"/>
                  <a:pt x="3463703" y="1273671"/>
                  <a:pt x="3445059" y="1533238"/>
                </a:cubicBezTo>
                <a:cubicBezTo>
                  <a:pt x="3426415" y="1792805"/>
                  <a:pt x="3454233" y="1844601"/>
                  <a:pt x="3445059" y="2152984"/>
                </a:cubicBezTo>
                <a:cubicBezTo>
                  <a:pt x="3596587" y="2131530"/>
                  <a:pt x="3858190" y="2105784"/>
                  <a:pt x="3996352" y="2054826"/>
                </a:cubicBezTo>
                <a:cubicBezTo>
                  <a:pt x="4134514" y="2003868"/>
                  <a:pt x="4453590" y="1991398"/>
                  <a:pt x="4605675" y="1946336"/>
                </a:cubicBezTo>
                <a:cubicBezTo>
                  <a:pt x="4757761" y="1901274"/>
                  <a:pt x="4949277" y="1888699"/>
                  <a:pt x="5156968" y="1848179"/>
                </a:cubicBezTo>
                <a:cubicBezTo>
                  <a:pt x="5364659" y="1807659"/>
                  <a:pt x="5580052" y="1779996"/>
                  <a:pt x="5766291" y="1739689"/>
                </a:cubicBezTo>
                <a:cubicBezTo>
                  <a:pt x="5952530" y="1699381"/>
                  <a:pt x="6077031" y="1691761"/>
                  <a:pt x="6346599" y="1636365"/>
                </a:cubicBezTo>
                <a:close/>
              </a:path>
            </a:pathLst>
          </a:custGeom>
          <a:solidFill>
            <a:srgbClr val="ED8726"/>
          </a:solidFill>
          <a:ln w="3175">
            <a:solidFill>
              <a:srgbClr val="ED8726"/>
            </a:solidFill>
            <a:extLst>
              <a:ext uri="{C807C97D-BFC1-408E-A445-0C87EB9F89A2}">
                <ask:lineSketchStyleProps xmlns:ask="http://schemas.microsoft.com/office/drawing/2018/sketchyshapes" sd="37671706"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6920" h="4825365">
                        <a:moveTo>
                          <a:pt x="3168396" y="4824984"/>
                        </a:moveTo>
                        <a:lnTo>
                          <a:pt x="3168396" y="0"/>
                        </a:lnTo>
                        <a:lnTo>
                          <a:pt x="0" y="0"/>
                        </a:lnTo>
                        <a:lnTo>
                          <a:pt x="0" y="4824984"/>
                        </a:lnTo>
                        <a:lnTo>
                          <a:pt x="3168396" y="4824984"/>
                        </a:lnTo>
                        <a:close/>
                      </a:path>
                      <a:path w="5836920" h="4825365">
                        <a:moveTo>
                          <a:pt x="5836920" y="1527809"/>
                        </a:moveTo>
                        <a:lnTo>
                          <a:pt x="3168396" y="804671"/>
                        </a:lnTo>
                        <a:lnTo>
                          <a:pt x="3168396" y="2010155"/>
                        </a:lnTo>
                        <a:lnTo>
                          <a:pt x="5836920" y="1527809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CEB4CED8-A8FC-4C38-BED8-EBF5B3FA565E}"/>
              </a:ext>
            </a:extLst>
          </p:cNvPr>
          <p:cNvSpPr txBox="1">
            <a:spLocks/>
          </p:cNvSpPr>
          <p:nvPr/>
        </p:nvSpPr>
        <p:spPr>
          <a:xfrm>
            <a:off x="-1799107" y="123131"/>
            <a:ext cx="6454066" cy="744818"/>
          </a:xfrm>
          <a:prstGeom prst="rect">
            <a:avLst/>
          </a:prstGeom>
        </p:spPr>
        <p:txBody>
          <a:bodyPr vert="horz" wrap="square" lIns="0" tIns="6705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04770">
              <a:lnSpc>
                <a:spcPct val="100000"/>
              </a:lnSpc>
            </a:pPr>
            <a:r>
              <a:rPr lang="es-419" b="1" i="1" dirty="0">
                <a:solidFill>
                  <a:srgbClr val="350303"/>
                </a:solidFill>
                <a:latin typeface="Avenir Black Oblique" panose="02000503020000020003"/>
              </a:rPr>
              <a:t>Reino del</a:t>
            </a:r>
            <a:r>
              <a:rPr lang="es-419" b="1" i="1" spc="-95" dirty="0">
                <a:solidFill>
                  <a:srgbClr val="350303"/>
                </a:solidFill>
                <a:latin typeface="Avenir Black Oblique" panose="02000503020000020003"/>
              </a:rPr>
              <a:t> </a:t>
            </a:r>
            <a:r>
              <a:rPr lang="es-419" b="1" i="1" dirty="0">
                <a:solidFill>
                  <a:srgbClr val="350303"/>
                </a:solidFill>
                <a:latin typeface="Avenir Black Oblique" panose="02000503020000020003"/>
              </a:rPr>
              <a:t>Congo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A5081446-817B-4549-9208-FA07875A0818}"/>
              </a:ext>
            </a:extLst>
          </p:cNvPr>
          <p:cNvGrpSpPr/>
          <p:nvPr/>
        </p:nvGrpSpPr>
        <p:grpSpPr>
          <a:xfrm>
            <a:off x="2426080" y="1496250"/>
            <a:ext cx="2796095" cy="4218660"/>
            <a:chOff x="829437" y="1631061"/>
            <a:chExt cx="2796095" cy="4218660"/>
          </a:xfrm>
        </p:grpSpPr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FB5ADC52-FA9A-4940-A28B-3387C8A1A810}"/>
                </a:ext>
              </a:extLst>
            </p:cNvPr>
            <p:cNvSpPr/>
            <p:nvPr/>
          </p:nvSpPr>
          <p:spPr>
            <a:xfrm>
              <a:off x="829437" y="1631061"/>
              <a:ext cx="2670048" cy="4176521"/>
            </a:xfrm>
            <a:prstGeom prst="round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C47305C9-14C5-4BE4-A289-F4FD2F0EA58B}"/>
                </a:ext>
              </a:extLst>
            </p:cNvPr>
            <p:cNvSpPr txBox="1"/>
            <p:nvPr/>
          </p:nvSpPr>
          <p:spPr>
            <a:xfrm>
              <a:off x="3373437" y="5685891"/>
              <a:ext cx="252095" cy="1638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latin typeface="Arial"/>
                  <a:cs typeface="Arial"/>
                </a:rPr>
                <a:t>(</a:t>
              </a:r>
              <a:r>
                <a:rPr sz="1000" spc="-10" dirty="0">
                  <a:latin typeface="Arial"/>
                  <a:cs typeface="Arial"/>
                </a:rPr>
                <a:t>2</a:t>
              </a:r>
              <a:r>
                <a:rPr sz="1000" dirty="0">
                  <a:latin typeface="Arial"/>
                  <a:cs typeface="Arial"/>
                </a:rPr>
                <a:t>2)</a:t>
              </a:r>
            </a:p>
          </p:txBody>
        </p:sp>
      </p:grp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F6B08F92-70EA-45D2-95D2-2FB2B98E4307}"/>
              </a:ext>
            </a:extLst>
          </p:cNvPr>
          <p:cNvSpPr/>
          <p:nvPr/>
        </p:nvSpPr>
        <p:spPr>
          <a:xfrm>
            <a:off x="5760804" y="4680123"/>
            <a:ext cx="4508106" cy="1537428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>
                <a:latin typeface="Avenir Medium"/>
              </a:rPr>
              <a:t>Gran cant</a:t>
            </a:r>
            <a:r>
              <a:rPr lang="es-419" sz="1800" spc="-5" dirty="0">
                <a:latin typeface="Avenir Medium"/>
                <a:cs typeface="Arial"/>
              </a:rPr>
              <a:t>idad de africanos que llegan a Centroamérica procedían de Región Centro Occidental de África, en la que el Reino del Congo desempeño un papel protagónico. </a:t>
            </a:r>
            <a:endParaRPr lang="es-419" dirty="0">
              <a:latin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751668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0AA43DF-7F34-482B-B1C7-68640AE5EFAB}"/>
              </a:ext>
            </a:extLst>
          </p:cNvPr>
          <p:cNvSpPr txBox="1">
            <a:spLocks/>
          </p:cNvSpPr>
          <p:nvPr/>
        </p:nvSpPr>
        <p:spPr>
          <a:xfrm>
            <a:off x="1951635" y="82878"/>
            <a:ext cx="7768336" cy="892552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04770">
              <a:lnSpc>
                <a:spcPct val="100000"/>
              </a:lnSpc>
            </a:pPr>
            <a:r>
              <a:rPr lang="es-419" b="1" i="1" dirty="0">
                <a:solidFill>
                  <a:srgbClr val="350303"/>
                </a:solidFill>
                <a:latin typeface="Avenir Black Oblique" panose="02000503020000020003"/>
              </a:rPr>
              <a:t>Reino de</a:t>
            </a:r>
            <a:r>
              <a:rPr lang="es-419" b="1" i="1" spc="-95" dirty="0">
                <a:solidFill>
                  <a:srgbClr val="350303"/>
                </a:solidFill>
                <a:latin typeface="Avenir Black Oblique" panose="02000503020000020003"/>
              </a:rPr>
              <a:t> </a:t>
            </a:r>
            <a:r>
              <a:rPr lang="es-419" b="1" i="1" dirty="0">
                <a:solidFill>
                  <a:srgbClr val="350303"/>
                </a:solidFill>
                <a:latin typeface="Avenir Black Oblique" panose="02000503020000020003"/>
              </a:rPr>
              <a:t>Congo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6D709D66-5487-4A87-9019-27B57852AC9B}"/>
              </a:ext>
            </a:extLst>
          </p:cNvPr>
          <p:cNvSpPr/>
          <p:nvPr/>
        </p:nvSpPr>
        <p:spPr>
          <a:xfrm>
            <a:off x="3107232" y="3453233"/>
            <a:ext cx="1513840" cy="520004"/>
          </a:xfrm>
          <a:prstGeom prst="roundRect">
            <a:avLst/>
          </a:prstGeom>
          <a:solidFill>
            <a:srgbClr val="ED87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F84DD07E-4150-497B-B0FE-9E7C73D62428}"/>
              </a:ext>
            </a:extLst>
          </p:cNvPr>
          <p:cNvSpPr/>
          <p:nvPr/>
        </p:nvSpPr>
        <p:spPr>
          <a:xfrm>
            <a:off x="4970935" y="3456056"/>
            <a:ext cx="1362802" cy="517181"/>
          </a:xfrm>
          <a:prstGeom prst="roundRect">
            <a:avLst/>
          </a:prstGeom>
          <a:solidFill>
            <a:srgbClr val="ED87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1F7E1DBC-358E-4257-8C7D-7907377C625F}"/>
              </a:ext>
            </a:extLst>
          </p:cNvPr>
          <p:cNvSpPr txBox="1"/>
          <p:nvPr/>
        </p:nvSpPr>
        <p:spPr>
          <a:xfrm>
            <a:off x="2819513" y="1317920"/>
            <a:ext cx="3766185" cy="2549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marR="58419" indent="-342265" algn="just">
              <a:lnSpc>
                <a:spcPct val="100000"/>
              </a:lnSpc>
              <a:buClr>
                <a:srgbClr val="010000"/>
              </a:buClr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Avenir Medium"/>
                <a:cs typeface="Arial"/>
              </a:rPr>
              <a:t>Población dispersa y dividida  en dos </a:t>
            </a:r>
            <a:r>
              <a:rPr spc="-10" dirty="0">
                <a:latin typeface="Avenir Medium"/>
                <a:cs typeface="Arial"/>
              </a:rPr>
              <a:t>grandes áreas:  </a:t>
            </a:r>
            <a:r>
              <a:rPr spc="-5" dirty="0" err="1">
                <a:latin typeface="Avenir Medium"/>
                <a:cs typeface="Arial"/>
              </a:rPr>
              <a:t>ciudades</a:t>
            </a:r>
            <a:r>
              <a:rPr spc="-5" dirty="0">
                <a:latin typeface="Avenir Medium"/>
                <a:cs typeface="Arial"/>
              </a:rPr>
              <a:t> y aldeas del campo,  cada una con </a:t>
            </a:r>
            <a:r>
              <a:rPr spc="-10" dirty="0">
                <a:latin typeface="Avenir Medium"/>
                <a:cs typeface="Arial"/>
              </a:rPr>
              <a:t>sistema de  </a:t>
            </a:r>
            <a:r>
              <a:rPr spc="-5" dirty="0">
                <a:latin typeface="Avenir Medium"/>
                <a:cs typeface="Arial"/>
              </a:rPr>
              <a:t>organización</a:t>
            </a:r>
            <a:r>
              <a:rPr spc="-30" dirty="0">
                <a:latin typeface="Avenir Medium"/>
                <a:cs typeface="Arial"/>
              </a:rPr>
              <a:t> </a:t>
            </a:r>
            <a:r>
              <a:rPr spc="-5" dirty="0">
                <a:latin typeface="Avenir Medium"/>
                <a:cs typeface="Arial"/>
              </a:rPr>
              <a:t>propio.</a:t>
            </a:r>
            <a:endParaRPr dirty="0">
              <a:latin typeface="Avenir Medium"/>
              <a:cs typeface="Arial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480"/>
              </a:spcBef>
              <a:buClr>
                <a:srgbClr val="010000"/>
              </a:buClr>
              <a:buChar char="•"/>
              <a:tabLst>
                <a:tab pos="426084" algn="l"/>
                <a:tab pos="426720" algn="l"/>
              </a:tabLst>
            </a:pPr>
            <a:r>
              <a:rPr spc="-10" dirty="0">
                <a:latin typeface="Avenir Medium"/>
                <a:cs typeface="Arial"/>
              </a:rPr>
              <a:t>Poder altamente concentrado  </a:t>
            </a:r>
            <a:r>
              <a:rPr spc="-5" dirty="0">
                <a:latin typeface="Avenir Medium"/>
                <a:cs typeface="Arial"/>
              </a:rPr>
              <a:t>y</a:t>
            </a:r>
            <a:r>
              <a:rPr spc="-45" dirty="0">
                <a:latin typeface="Avenir Medium"/>
                <a:cs typeface="Arial"/>
              </a:rPr>
              <a:t> </a:t>
            </a:r>
            <a:r>
              <a:rPr spc="-10" dirty="0">
                <a:latin typeface="Avenir Medium"/>
                <a:cs typeface="Arial"/>
              </a:rPr>
              <a:t>jerarquizado.</a:t>
            </a:r>
            <a:endParaRPr dirty="0">
              <a:latin typeface="Avenir Medium"/>
              <a:cs typeface="Arial"/>
            </a:endParaRPr>
          </a:p>
          <a:p>
            <a:pPr marL="355600" indent="-342900" algn="just">
              <a:lnSpc>
                <a:spcPct val="100000"/>
              </a:lnSpc>
              <a:spcBef>
                <a:spcPts val="470"/>
              </a:spcBef>
              <a:buClr>
                <a:srgbClr val="010000"/>
              </a:buClr>
              <a:buChar char="•"/>
              <a:tabLst>
                <a:tab pos="355600" algn="l"/>
                <a:tab pos="356235" algn="l"/>
              </a:tabLst>
            </a:pPr>
            <a:r>
              <a:rPr spc="-5" dirty="0">
                <a:latin typeface="Avenir Medium"/>
                <a:cs typeface="Arial"/>
              </a:rPr>
              <a:t>Existían dos</a:t>
            </a:r>
            <a:r>
              <a:rPr spc="-25" dirty="0">
                <a:latin typeface="Avenir Medium"/>
                <a:cs typeface="Arial"/>
              </a:rPr>
              <a:t> </a:t>
            </a:r>
            <a:r>
              <a:rPr spc="-5" dirty="0">
                <a:latin typeface="Avenir Medium"/>
                <a:cs typeface="Arial"/>
              </a:rPr>
              <a:t>ciudades:</a:t>
            </a:r>
            <a:endParaRPr dirty="0">
              <a:latin typeface="Avenir Medium"/>
              <a:cs typeface="Arial"/>
            </a:endParaRPr>
          </a:p>
          <a:p>
            <a:pPr marL="361315" algn="just">
              <a:lnSpc>
                <a:spcPct val="100000"/>
              </a:lnSpc>
              <a:spcBef>
                <a:spcPts val="1600"/>
              </a:spcBef>
              <a:tabLst>
                <a:tab pos="2524125" algn="l"/>
              </a:tabLst>
            </a:pPr>
            <a:r>
              <a:rPr lang="es-419" spc="-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San</a:t>
            </a:r>
            <a:r>
              <a:rPr spc="10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Salvador	Nzoyo</a:t>
            </a:r>
            <a:endParaRPr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C86DE9D1-6FD7-4B87-9815-40B981DE02A5}"/>
              </a:ext>
            </a:extLst>
          </p:cNvPr>
          <p:cNvSpPr txBox="1"/>
          <p:nvPr/>
        </p:nvSpPr>
        <p:spPr>
          <a:xfrm>
            <a:off x="2661227" y="4233859"/>
            <a:ext cx="4082755" cy="1883494"/>
          </a:xfrm>
          <a:prstGeom prst="roundRect">
            <a:avLst/>
          </a:prstGeom>
          <a:solidFill>
            <a:srgbClr val="ED8726"/>
          </a:solidFill>
        </p:spPr>
        <p:txBody>
          <a:bodyPr vert="horz" wrap="square" lIns="0" tIns="40005" rIns="0" bIns="0" rtlCol="0">
            <a:spAutoFit/>
          </a:bodyPr>
          <a:lstStyle/>
          <a:p>
            <a:pPr marL="434340" marR="425450" indent="-1270" algn="just">
              <a:lnSpc>
                <a:spcPct val="100000"/>
              </a:lnSpc>
              <a:spcBef>
                <a:spcPts val="315"/>
              </a:spcBef>
            </a:pPr>
            <a:r>
              <a:rPr spc="-10" dirty="0" err="1">
                <a:solidFill>
                  <a:schemeClr val="bg1"/>
                </a:solidFill>
                <a:latin typeface="Avenir Medium"/>
                <a:cs typeface="Arial"/>
              </a:rPr>
              <a:t>Tratados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lang="es-PA" spc="-10" dirty="0">
                <a:solidFill>
                  <a:schemeClr val="bg1"/>
                </a:solidFill>
                <a:latin typeface="Avenir Medium"/>
                <a:cs typeface="Arial"/>
              </a:rPr>
              <a:t> entre </a:t>
            </a:r>
            <a:r>
              <a:rPr spc="-10" dirty="0" err="1">
                <a:solidFill>
                  <a:schemeClr val="bg1"/>
                </a:solidFill>
                <a:latin typeface="Avenir Medium"/>
                <a:cs typeface="Arial"/>
              </a:rPr>
              <a:t>España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y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Portugal:  </a:t>
            </a:r>
            <a:r>
              <a:rPr lang="es-PA" spc="-10" dirty="0">
                <a:solidFill>
                  <a:schemeClr val="bg1"/>
                </a:solidFill>
                <a:latin typeface="Avenir Medium"/>
                <a:cs typeface="Arial"/>
              </a:rPr>
              <a:t> El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Papa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otorga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al rey de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Portugal  patronato sobre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Iglesia </a:t>
            </a:r>
            <a:r>
              <a:rPr spc="-5" dirty="0" err="1">
                <a:solidFill>
                  <a:schemeClr val="bg1"/>
                </a:solidFill>
                <a:latin typeface="Avenir Medium"/>
                <a:cs typeface="Arial"/>
              </a:rPr>
              <a:t>en</a:t>
            </a:r>
            <a:r>
              <a:rPr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lang="es-PA" spc="-10" dirty="0">
                <a:solidFill>
                  <a:schemeClr val="bg1"/>
                </a:solidFill>
                <a:latin typeface="Avenir Medium"/>
                <a:cs typeface="Arial"/>
              </a:rPr>
              <a:t>C</a:t>
            </a:r>
            <a:r>
              <a:rPr spc="-10" dirty="0" err="1">
                <a:solidFill>
                  <a:schemeClr val="bg1"/>
                </a:solidFill>
                <a:latin typeface="Avenir Medium"/>
                <a:cs typeface="Arial"/>
              </a:rPr>
              <a:t>ongo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.</a:t>
            </a:r>
            <a:r>
              <a:rPr lang="es-419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Se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envían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primeras</a:t>
            </a:r>
            <a:r>
              <a:rPr spc="-40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10" dirty="0" err="1">
                <a:solidFill>
                  <a:schemeClr val="bg1"/>
                </a:solidFill>
                <a:latin typeface="Avenir Medium"/>
                <a:cs typeface="Arial"/>
              </a:rPr>
              <a:t>órdenes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,</a:t>
            </a:r>
            <a:r>
              <a:rPr lang="es-419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los Templarios, Carmelos y</a:t>
            </a:r>
            <a:r>
              <a:rPr spc="-2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Jesuitas.</a:t>
            </a:r>
            <a:endParaRPr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3BFF87B-631B-4869-B860-9850309A8375}"/>
              </a:ext>
            </a:extLst>
          </p:cNvPr>
          <p:cNvGrpSpPr/>
          <p:nvPr/>
        </p:nvGrpSpPr>
        <p:grpSpPr>
          <a:xfrm>
            <a:off x="7051604" y="1154090"/>
            <a:ext cx="3959668" cy="5040629"/>
            <a:chOff x="4805553" y="1411543"/>
            <a:chExt cx="3959668" cy="5040629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F33E277F-2007-4538-ABF6-C3C698999A42}"/>
                </a:ext>
              </a:extLst>
            </p:cNvPr>
            <p:cNvSpPr/>
            <p:nvPr/>
          </p:nvSpPr>
          <p:spPr>
            <a:xfrm>
              <a:off x="4805553" y="1411543"/>
              <a:ext cx="3833621" cy="5040629"/>
            </a:xfrm>
            <a:prstGeom prst="round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0509B4A6-C3B1-4D51-948F-060481FA91EA}"/>
                </a:ext>
              </a:extLst>
            </p:cNvPr>
            <p:cNvSpPr txBox="1"/>
            <p:nvPr/>
          </p:nvSpPr>
          <p:spPr>
            <a:xfrm>
              <a:off x="8513126" y="6292891"/>
              <a:ext cx="252095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solidFill>
                    <a:schemeClr val="bg1"/>
                  </a:solidFill>
                  <a:latin typeface="Arial"/>
                  <a:cs typeface="Arial"/>
                </a:rPr>
                <a:t>(</a:t>
              </a:r>
              <a:r>
                <a:rPr sz="1000" spc="-10" dirty="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  <a:r>
                <a:rPr sz="1000" dirty="0">
                  <a:solidFill>
                    <a:schemeClr val="bg1"/>
                  </a:solidFill>
                  <a:latin typeface="Arial"/>
                  <a:cs typeface="Arial"/>
                </a:rPr>
                <a:t>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9276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13681BD-D709-463D-B10A-E44B03F05048}"/>
              </a:ext>
            </a:extLst>
          </p:cNvPr>
          <p:cNvSpPr txBox="1"/>
          <p:nvPr/>
        </p:nvSpPr>
        <p:spPr>
          <a:xfrm>
            <a:off x="6990672" y="1412494"/>
            <a:ext cx="2845308" cy="1352853"/>
          </a:xfrm>
          <a:prstGeom prst="roundRect">
            <a:avLst/>
          </a:prstGeom>
          <a:solidFill>
            <a:srgbClr val="ED8726"/>
          </a:solidFill>
          <a:ln w="9524">
            <a:noFill/>
          </a:ln>
        </p:spPr>
        <p:txBody>
          <a:bodyPr vert="horz" wrap="square" lIns="0" tIns="113665" rIns="0" bIns="0" rtlCol="0">
            <a:spAutoFit/>
          </a:bodyPr>
          <a:lstStyle/>
          <a:p>
            <a:pPr marL="275590" marR="326390" indent="635" algn="ctr">
              <a:lnSpc>
                <a:spcPct val="100000"/>
              </a:lnSpc>
              <a:spcBef>
                <a:spcPts val="895"/>
              </a:spcBef>
            </a:pP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Con derecho </a:t>
            </a:r>
            <a:r>
              <a:rPr dirty="0">
                <a:solidFill>
                  <a:srgbClr val="350303"/>
                </a:solidFill>
                <a:latin typeface="Avenir Medium"/>
                <a:cs typeface="Arial"/>
              </a:rPr>
              <a:t>a</a:t>
            </a:r>
            <a:r>
              <a:rPr lang="es-PA" dirty="0">
                <a:solidFill>
                  <a:srgbClr val="350303"/>
                </a:solidFill>
                <a:latin typeface="Avenir Medium"/>
                <a:cs typeface="Arial"/>
              </a:rPr>
              <a:t>l</a:t>
            </a:r>
            <a:r>
              <a:rPr dirty="0">
                <a:solidFill>
                  <a:srgbClr val="350303"/>
                </a:solidFill>
                <a:latin typeface="Avenir Medium"/>
                <a:cs typeface="Arial"/>
              </a:rPr>
              <a:t>  </a:t>
            </a:r>
            <a:r>
              <a:rPr spc="-5" dirty="0" err="1">
                <a:solidFill>
                  <a:srgbClr val="350303"/>
                </a:solidFill>
                <a:latin typeface="Avenir Medium"/>
                <a:cs typeface="Arial"/>
              </a:rPr>
              <a:t>uso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 de</a:t>
            </a:r>
            <a:r>
              <a:rPr lang="es-PA" spc="-5" dirty="0">
                <a:solidFill>
                  <a:srgbClr val="350303"/>
                </a:solidFill>
                <a:latin typeface="Avenir Medium"/>
                <a:cs typeface="Arial"/>
              </a:rPr>
              <a:t> la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spc="-5" dirty="0" err="1">
                <a:solidFill>
                  <a:srgbClr val="350303"/>
                </a:solidFill>
                <a:latin typeface="Avenir Medium"/>
                <a:cs typeface="Arial"/>
              </a:rPr>
              <a:t>tierra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lang="es-PA" spc="-5" dirty="0">
                <a:solidFill>
                  <a:srgbClr val="350303"/>
                </a:solidFill>
                <a:latin typeface="Avenir Medium"/>
                <a:cs typeface="Arial"/>
              </a:rPr>
              <a:t>para </a:t>
            </a:r>
            <a:r>
              <a:rPr spc="-5" dirty="0" err="1">
                <a:solidFill>
                  <a:srgbClr val="350303"/>
                </a:solidFill>
                <a:latin typeface="Avenir Medium"/>
                <a:cs typeface="Arial"/>
              </a:rPr>
              <a:t>producción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 de</a:t>
            </a:r>
            <a:r>
              <a:rPr spc="-80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su  </a:t>
            </a:r>
            <a:r>
              <a:rPr spc="-5" dirty="0" err="1">
                <a:solidFill>
                  <a:srgbClr val="350303"/>
                </a:solidFill>
                <a:latin typeface="Avenir Medium"/>
                <a:cs typeface="Arial"/>
              </a:rPr>
              <a:t>propio</a:t>
            </a:r>
            <a:r>
              <a:rPr spc="-75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spc="-5" dirty="0" err="1">
                <a:solidFill>
                  <a:srgbClr val="350303"/>
                </a:solidFill>
                <a:latin typeface="Avenir Medium"/>
                <a:cs typeface="Arial"/>
              </a:rPr>
              <a:t>alimento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.</a:t>
            </a:r>
            <a:endParaRPr dirty="0">
              <a:solidFill>
                <a:srgbClr val="350303"/>
              </a:solidFill>
              <a:latin typeface="Avenir Medium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38A07B5-5D84-4B42-BAB5-02941F71A655}"/>
              </a:ext>
            </a:extLst>
          </p:cNvPr>
          <p:cNvSpPr txBox="1">
            <a:spLocks/>
          </p:cNvSpPr>
          <p:nvPr/>
        </p:nvSpPr>
        <p:spPr>
          <a:xfrm>
            <a:off x="1936367" y="-1"/>
            <a:ext cx="10108609" cy="892552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456690">
              <a:lnSpc>
                <a:spcPct val="100000"/>
              </a:lnSpc>
            </a:pPr>
            <a:r>
              <a:rPr lang="es-419" b="1" i="1" dirty="0">
                <a:solidFill>
                  <a:srgbClr val="350303"/>
                </a:solidFill>
                <a:latin typeface="Avenir Black Oblique" panose="02000503020000020003"/>
              </a:rPr>
              <a:t>Reino del Congo: los</a:t>
            </a:r>
            <a:r>
              <a:rPr lang="es-419" b="1" i="1" spc="-85" dirty="0">
                <a:solidFill>
                  <a:srgbClr val="350303"/>
                </a:solidFill>
                <a:latin typeface="Avenir Black Oblique" panose="02000503020000020003"/>
              </a:rPr>
              <a:t> </a:t>
            </a:r>
            <a:r>
              <a:rPr lang="es-419" b="1" i="1" dirty="0">
                <a:solidFill>
                  <a:srgbClr val="350303"/>
                </a:solidFill>
                <a:latin typeface="Avenir Black Oblique" panose="02000503020000020003"/>
              </a:rPr>
              <a:t>“cautivos”</a:t>
            </a: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78FFC82C-C549-4143-89BA-FF3C9ADFD835}"/>
              </a:ext>
            </a:extLst>
          </p:cNvPr>
          <p:cNvSpPr txBox="1"/>
          <p:nvPr/>
        </p:nvSpPr>
        <p:spPr>
          <a:xfrm>
            <a:off x="8250935" y="3797964"/>
            <a:ext cx="2082392" cy="690969"/>
          </a:xfrm>
          <a:prstGeom prst="roundRect">
            <a:avLst/>
          </a:prstGeom>
          <a:solidFill>
            <a:srgbClr val="ED8726"/>
          </a:solidFill>
          <a:ln w="9525">
            <a:noFill/>
          </a:ln>
        </p:spPr>
        <p:txBody>
          <a:bodyPr vert="horz" wrap="square" lIns="0" tIns="69850" rIns="0" bIns="0" rtlCol="0">
            <a:spAutoFit/>
          </a:bodyPr>
          <a:lstStyle/>
          <a:p>
            <a:pPr marL="234950" marR="182880" indent="-102235" algn="ctr">
              <a:lnSpc>
                <a:spcPct val="100000"/>
              </a:lnSpc>
              <a:spcBef>
                <a:spcPts val="550"/>
              </a:spcBef>
            </a:pP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Pagan renta  en</a:t>
            </a:r>
            <a:r>
              <a:rPr spc="-90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trabajo.</a:t>
            </a:r>
            <a:endParaRPr dirty="0">
              <a:solidFill>
                <a:srgbClr val="350303"/>
              </a:solidFill>
              <a:latin typeface="Avenir Medium"/>
              <a:cs typeface="Arial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AB9A9482-DA7C-492C-B25B-1DF4D817B88C}"/>
              </a:ext>
            </a:extLst>
          </p:cNvPr>
          <p:cNvSpPr txBox="1"/>
          <p:nvPr/>
        </p:nvSpPr>
        <p:spPr>
          <a:xfrm>
            <a:off x="938941" y="5484589"/>
            <a:ext cx="2845308" cy="1022975"/>
          </a:xfrm>
          <a:prstGeom prst="roundRect">
            <a:avLst/>
          </a:prstGeom>
          <a:solidFill>
            <a:srgbClr val="ED8726"/>
          </a:solidFill>
          <a:ln w="9525">
            <a:noFill/>
          </a:ln>
        </p:spPr>
        <p:txBody>
          <a:bodyPr vert="horz" wrap="square" lIns="0" tIns="92710" rIns="0" bIns="0" rtlCol="0">
            <a:spAutoFit/>
          </a:bodyPr>
          <a:lstStyle/>
          <a:p>
            <a:pPr marL="231140" marR="224790" indent="-56515" algn="ctr">
              <a:lnSpc>
                <a:spcPct val="100000"/>
              </a:lnSpc>
              <a:spcBef>
                <a:spcPts val="730"/>
              </a:spcBef>
            </a:pP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Libertad personal  (sistema parecido </a:t>
            </a:r>
            <a:r>
              <a:rPr dirty="0">
                <a:solidFill>
                  <a:srgbClr val="350303"/>
                </a:solidFill>
                <a:latin typeface="Avenir Medium"/>
                <a:cs typeface="Arial"/>
              </a:rPr>
              <a:t>a  </a:t>
            </a:r>
            <a:r>
              <a:rPr spc="-5" dirty="0" err="1">
                <a:solidFill>
                  <a:srgbClr val="350303"/>
                </a:solidFill>
                <a:latin typeface="Avenir Medium"/>
                <a:cs typeface="Arial"/>
              </a:rPr>
              <a:t>servidumbre</a:t>
            </a:r>
            <a:r>
              <a:rPr spc="-85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spc="-5" dirty="0" err="1">
                <a:solidFill>
                  <a:srgbClr val="350303"/>
                </a:solidFill>
                <a:latin typeface="Avenir Medium"/>
                <a:cs typeface="Arial"/>
              </a:rPr>
              <a:t>europea</a:t>
            </a:r>
            <a:r>
              <a:rPr lang="es-PA" spc="-5" dirty="0">
                <a:solidFill>
                  <a:srgbClr val="350303"/>
                </a:solidFill>
                <a:latin typeface="Avenir Medium"/>
                <a:cs typeface="Arial"/>
              </a:rPr>
              <a:t>)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.</a:t>
            </a:r>
            <a:endParaRPr dirty="0">
              <a:solidFill>
                <a:srgbClr val="350303"/>
              </a:solidFill>
              <a:latin typeface="Avenir Medium"/>
              <a:cs typeface="Arial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133526C5-06BF-48AD-B027-29511F55FB5E}"/>
              </a:ext>
            </a:extLst>
          </p:cNvPr>
          <p:cNvSpPr txBox="1"/>
          <p:nvPr/>
        </p:nvSpPr>
        <p:spPr>
          <a:xfrm>
            <a:off x="1696284" y="1722038"/>
            <a:ext cx="2082392" cy="1061283"/>
          </a:xfrm>
          <a:prstGeom prst="roundRect">
            <a:avLst/>
          </a:prstGeom>
          <a:solidFill>
            <a:srgbClr val="ED8726"/>
          </a:solidFill>
          <a:ln w="9525">
            <a:noFill/>
          </a:ln>
        </p:spPr>
        <p:txBody>
          <a:bodyPr vert="horz" wrap="square" lIns="0" tIns="127000" rIns="0" bIns="0" rtlCol="0">
            <a:spAutoFit/>
          </a:bodyPr>
          <a:lstStyle/>
          <a:p>
            <a:pPr marL="258445" marR="309880" algn="ctr">
              <a:lnSpc>
                <a:spcPct val="100000"/>
              </a:lnSpc>
              <a:spcBef>
                <a:spcPts val="1000"/>
              </a:spcBef>
            </a:pP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Única</a:t>
            </a:r>
            <a:r>
              <a:rPr spc="-80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función:  trabajar para  </a:t>
            </a:r>
            <a:r>
              <a:rPr dirty="0">
                <a:solidFill>
                  <a:srgbClr val="350303"/>
                </a:solidFill>
                <a:latin typeface="Avenir Medium"/>
                <a:cs typeface="Arial"/>
              </a:rPr>
              <a:t>sus</a:t>
            </a:r>
            <a:r>
              <a:rPr spc="-95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dirty="0">
                <a:solidFill>
                  <a:srgbClr val="350303"/>
                </a:solidFill>
                <a:latin typeface="Avenir Medium"/>
                <a:cs typeface="Arial"/>
              </a:rPr>
              <a:t>amos.</a:t>
            </a: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A396E994-FBB3-4DDD-96EB-5DFB1EA168F7}"/>
              </a:ext>
            </a:extLst>
          </p:cNvPr>
          <p:cNvSpPr txBox="1"/>
          <p:nvPr/>
        </p:nvSpPr>
        <p:spPr>
          <a:xfrm>
            <a:off x="6990672" y="5476776"/>
            <a:ext cx="2845308" cy="1061993"/>
          </a:xfrm>
          <a:prstGeom prst="roundRect">
            <a:avLst/>
          </a:prstGeom>
          <a:solidFill>
            <a:srgbClr val="ED8726"/>
          </a:solidFill>
          <a:ln w="9525">
            <a:noFill/>
          </a:ln>
        </p:spPr>
        <p:txBody>
          <a:bodyPr vert="horz" wrap="square" lIns="0" tIns="127635" rIns="0" bIns="0" rtlCol="0">
            <a:spAutoFit/>
          </a:bodyPr>
          <a:lstStyle/>
          <a:p>
            <a:pPr marL="299085" marR="236854" indent="-29845" algn="ctr">
              <a:lnSpc>
                <a:spcPct val="100000"/>
              </a:lnSpc>
              <a:spcBef>
                <a:spcPts val="1005"/>
              </a:spcBef>
            </a:pP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Podían moverse  entre diferentes  escalas</a:t>
            </a:r>
            <a:r>
              <a:rPr spc="-95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sociales.</a:t>
            </a:r>
            <a:endParaRPr dirty="0">
              <a:solidFill>
                <a:srgbClr val="350303"/>
              </a:solidFill>
              <a:latin typeface="Avenir Medium"/>
              <a:cs typeface="Arial"/>
            </a:endParaRPr>
          </a:p>
        </p:txBody>
      </p:sp>
      <p:sp>
        <p:nvSpPr>
          <p:cNvPr id="8" name="object 11">
            <a:extLst>
              <a:ext uri="{FF2B5EF4-FFF2-40B4-BE49-F238E27FC236}">
                <a16:creationId xmlns:a16="http://schemas.microsoft.com/office/drawing/2014/main" id="{6B9D1D03-8323-481E-B57B-3BA3D2385BCF}"/>
              </a:ext>
            </a:extLst>
          </p:cNvPr>
          <p:cNvSpPr txBox="1"/>
          <p:nvPr/>
        </p:nvSpPr>
        <p:spPr>
          <a:xfrm>
            <a:off x="463968" y="3612808"/>
            <a:ext cx="2082392" cy="1061283"/>
          </a:xfrm>
          <a:prstGeom prst="roundRect">
            <a:avLst/>
          </a:prstGeom>
          <a:solidFill>
            <a:srgbClr val="ED8726"/>
          </a:solidFill>
          <a:ln w="9525">
            <a:noFill/>
          </a:ln>
        </p:spPr>
        <p:txBody>
          <a:bodyPr vert="horz" wrap="square" lIns="0" tIns="92710" rIns="0" bIns="0" rtlCol="0">
            <a:spAutoFit/>
          </a:bodyPr>
          <a:lstStyle/>
          <a:p>
            <a:pPr marL="355600" marR="407034" indent="74295" algn="ctr">
              <a:lnSpc>
                <a:spcPct val="100000"/>
              </a:lnSpc>
              <a:spcBef>
                <a:spcPts val="730"/>
              </a:spcBef>
            </a:pP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Recibían:  casa, ropa  </a:t>
            </a:r>
            <a:r>
              <a:rPr dirty="0">
                <a:solidFill>
                  <a:srgbClr val="350303"/>
                </a:solidFill>
                <a:latin typeface="Avenir Medium"/>
                <a:cs typeface="Arial"/>
              </a:rPr>
              <a:t>y</a:t>
            </a:r>
            <a:r>
              <a:rPr spc="-100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spc="-5" dirty="0">
                <a:solidFill>
                  <a:srgbClr val="350303"/>
                </a:solidFill>
                <a:latin typeface="Avenir Medium"/>
                <a:cs typeface="Arial"/>
              </a:rPr>
              <a:t>comida.</a:t>
            </a:r>
            <a:endParaRPr dirty="0">
              <a:solidFill>
                <a:srgbClr val="350303"/>
              </a:solidFill>
              <a:latin typeface="Avenir Medium"/>
              <a:cs typeface="Arial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8829666-0424-462F-8C9A-89B0376CA3EA}"/>
              </a:ext>
            </a:extLst>
          </p:cNvPr>
          <p:cNvGrpSpPr/>
          <p:nvPr/>
        </p:nvGrpSpPr>
        <p:grpSpPr>
          <a:xfrm>
            <a:off x="3778676" y="2752826"/>
            <a:ext cx="3239943" cy="2723950"/>
            <a:chOff x="3728747" y="2752826"/>
            <a:chExt cx="3239943" cy="2723950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8A72E294-178E-4C9B-93B7-B71D3A6C3B83}"/>
                </a:ext>
              </a:extLst>
            </p:cNvPr>
            <p:cNvSpPr/>
            <p:nvPr/>
          </p:nvSpPr>
          <p:spPr>
            <a:xfrm>
              <a:off x="3728747" y="2752826"/>
              <a:ext cx="3239943" cy="2723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28E58FB0-BCDE-4F1A-8FF4-A112B792FF81}"/>
                </a:ext>
              </a:extLst>
            </p:cNvPr>
            <p:cNvGrpSpPr/>
            <p:nvPr/>
          </p:nvGrpSpPr>
          <p:grpSpPr>
            <a:xfrm>
              <a:off x="3916398" y="2891940"/>
              <a:ext cx="2864641" cy="2503021"/>
              <a:chOff x="3975994" y="2891940"/>
              <a:chExt cx="2864641" cy="2503021"/>
            </a:xfrm>
          </p:grpSpPr>
          <p:pic>
            <p:nvPicPr>
              <p:cNvPr id="10" name="Imagen 9" descr="Una caricatura de una persona&#10;&#10;Descripción generada automáticamente con confianza media">
                <a:extLst>
                  <a:ext uri="{FF2B5EF4-FFF2-40B4-BE49-F238E27FC236}">
                    <a16:creationId xmlns:a16="http://schemas.microsoft.com/office/drawing/2014/main" id="{21977471-BB36-4593-8F12-E1E896CDA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5994" y="2891940"/>
                <a:ext cx="1698942" cy="2503021"/>
              </a:xfrm>
              <a:prstGeom prst="rect">
                <a:avLst/>
              </a:prstGeom>
            </p:spPr>
          </p:pic>
          <p:pic>
            <p:nvPicPr>
              <p:cNvPr id="11" name="Imagen 10" descr="Una caricatura de una persona&#10;&#10;Descripción generada automáticamente con confianza media">
                <a:extLst>
                  <a:ext uri="{FF2B5EF4-FFF2-40B4-BE49-F238E27FC236}">
                    <a16:creationId xmlns:a16="http://schemas.microsoft.com/office/drawing/2014/main" id="{961EF181-383E-4799-8372-07ECD68DA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41693" y="2891940"/>
                <a:ext cx="1698942" cy="250302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27691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039001BD-677A-A941-86C0-51B0B9AD3444}"/>
              </a:ext>
            </a:extLst>
          </p:cNvPr>
          <p:cNvSpPr txBox="1"/>
          <p:nvPr/>
        </p:nvSpPr>
        <p:spPr>
          <a:xfrm>
            <a:off x="309977" y="1291178"/>
            <a:ext cx="9401914" cy="25186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82550" indent="-342900" algn="just">
              <a:lnSpc>
                <a:spcPct val="100000"/>
              </a:lnSpc>
              <a:buClr>
                <a:srgbClr val="010000"/>
              </a:buClr>
              <a:buChar char="•"/>
              <a:tabLst>
                <a:tab pos="354965" algn="l"/>
                <a:tab pos="355600" algn="l"/>
              </a:tabLst>
            </a:pPr>
            <a:r>
              <a:rPr lang="es-PA" spc="-5" dirty="0">
                <a:latin typeface="Avenir Medium"/>
                <a:cs typeface="Arial"/>
              </a:rPr>
              <a:t> En el </a:t>
            </a:r>
            <a:r>
              <a:rPr spc="-5" dirty="0">
                <a:latin typeface="Avenir Medium"/>
                <a:cs typeface="Arial"/>
              </a:rPr>
              <a:t>S</a:t>
            </a:r>
            <a:r>
              <a:rPr lang="es-PA" spc="-5" dirty="0" err="1">
                <a:latin typeface="Avenir Medium"/>
                <a:cs typeface="Arial"/>
              </a:rPr>
              <a:t>iglo</a:t>
            </a:r>
            <a:r>
              <a:rPr lang="es-PA" spc="-5" dirty="0">
                <a:latin typeface="Avenir Medium"/>
                <a:cs typeface="Arial"/>
              </a:rPr>
              <a:t> </a:t>
            </a:r>
            <a:r>
              <a:rPr spc="-5" dirty="0">
                <a:latin typeface="Avenir Medium"/>
                <a:cs typeface="Arial"/>
              </a:rPr>
              <a:t>XVIII </a:t>
            </a:r>
            <a:r>
              <a:rPr lang="es-PA" spc="-5" dirty="0">
                <a:latin typeface="Avenir Medium"/>
                <a:cs typeface="Arial"/>
              </a:rPr>
              <a:t>C</a:t>
            </a:r>
            <a:r>
              <a:rPr spc="-5" dirty="0" err="1">
                <a:latin typeface="Avenir Medium"/>
                <a:cs typeface="Arial"/>
              </a:rPr>
              <a:t>ongo</a:t>
            </a:r>
            <a:r>
              <a:rPr spc="-5" dirty="0">
                <a:latin typeface="Avenir Medium"/>
                <a:cs typeface="Arial"/>
              </a:rPr>
              <a:t> </a:t>
            </a:r>
            <a:r>
              <a:rPr dirty="0">
                <a:latin typeface="Avenir Medium"/>
                <a:cs typeface="Arial"/>
              </a:rPr>
              <a:t>y </a:t>
            </a:r>
            <a:r>
              <a:rPr spc="-5" dirty="0">
                <a:latin typeface="Avenir Medium"/>
                <a:cs typeface="Arial"/>
              </a:rPr>
              <a:t>Portugal compiten por control territorial: lucha diplomática </a:t>
            </a:r>
            <a:r>
              <a:rPr dirty="0">
                <a:latin typeface="Avenir Medium"/>
                <a:cs typeface="Arial"/>
              </a:rPr>
              <a:t>y  </a:t>
            </a:r>
            <a:r>
              <a:rPr spc="-5" dirty="0">
                <a:latin typeface="Avenir Medium"/>
                <a:cs typeface="Arial"/>
              </a:rPr>
              <a:t>militar en </a:t>
            </a:r>
            <a:r>
              <a:rPr dirty="0">
                <a:latin typeface="Avenir Medium"/>
                <a:cs typeface="Arial"/>
              </a:rPr>
              <a:t>territorio africano. </a:t>
            </a:r>
            <a:r>
              <a:rPr spc="-5" dirty="0" err="1">
                <a:latin typeface="Avenir Medium"/>
                <a:cs typeface="Arial"/>
              </a:rPr>
              <a:t>Aparece</a:t>
            </a:r>
            <a:r>
              <a:rPr spc="-5" dirty="0">
                <a:latin typeface="Avenir Medium"/>
                <a:cs typeface="Arial"/>
              </a:rPr>
              <a:t> </a:t>
            </a:r>
            <a:r>
              <a:rPr spc="-5" dirty="0" err="1">
                <a:latin typeface="Avenir Medium"/>
                <a:cs typeface="Arial"/>
              </a:rPr>
              <a:t>Holanda</a:t>
            </a:r>
            <a:r>
              <a:rPr spc="-5" dirty="0">
                <a:latin typeface="Avenir Medium"/>
                <a:cs typeface="Arial"/>
              </a:rPr>
              <a:t> </a:t>
            </a:r>
            <a:r>
              <a:rPr spc="-5" dirty="0" err="1">
                <a:latin typeface="Avenir Medium"/>
                <a:cs typeface="Arial"/>
              </a:rPr>
              <a:t>hacia</a:t>
            </a:r>
            <a:r>
              <a:rPr spc="40" dirty="0">
                <a:latin typeface="Avenir Medium"/>
                <a:cs typeface="Arial"/>
              </a:rPr>
              <a:t> </a:t>
            </a:r>
            <a:r>
              <a:rPr spc="-5" dirty="0">
                <a:latin typeface="Avenir Medium"/>
                <a:cs typeface="Arial"/>
              </a:rPr>
              <a:t>1640.</a:t>
            </a:r>
            <a:endParaRPr dirty="0">
              <a:latin typeface="Avenir Medium"/>
              <a:cs typeface="Arial"/>
            </a:endParaRPr>
          </a:p>
          <a:p>
            <a:pPr algn="just">
              <a:lnSpc>
                <a:spcPct val="100000"/>
              </a:lnSpc>
              <a:spcBef>
                <a:spcPts val="50"/>
              </a:spcBef>
              <a:buClr>
                <a:srgbClr val="010000"/>
              </a:buClr>
              <a:buFont typeface="Arial"/>
              <a:buChar char="•"/>
            </a:pPr>
            <a:endParaRPr dirty="0">
              <a:latin typeface="Avenir Medium"/>
              <a:cs typeface="Times New Roman"/>
            </a:endParaRPr>
          </a:p>
          <a:p>
            <a:pPr marL="355600" marR="5080" indent="-342900" algn="just">
              <a:lnSpc>
                <a:spcPct val="100000"/>
              </a:lnSpc>
              <a:buClr>
                <a:srgbClr val="010000"/>
              </a:buClr>
              <a:buChar char="•"/>
              <a:tabLst>
                <a:tab pos="354965" algn="l"/>
                <a:tab pos="355600" algn="l"/>
              </a:tabLst>
            </a:pPr>
            <a:r>
              <a:rPr spc="-5" dirty="0" err="1">
                <a:latin typeface="Avenir Medium"/>
                <a:cs typeface="Arial"/>
              </a:rPr>
              <a:t>En</a:t>
            </a:r>
            <a:r>
              <a:rPr spc="-5" dirty="0">
                <a:latin typeface="Avenir Medium"/>
                <a:cs typeface="Arial"/>
              </a:rPr>
              <a:t> 1661, muerte de Pedro II, </a:t>
            </a:r>
            <a:r>
              <a:rPr lang="es-PA" spc="-5" dirty="0">
                <a:latin typeface="Avenir Medium"/>
                <a:cs typeface="Arial"/>
              </a:rPr>
              <a:t>los </a:t>
            </a:r>
            <a:r>
              <a:rPr spc="-5" dirty="0" err="1">
                <a:latin typeface="Avenir Medium"/>
                <a:cs typeface="Arial"/>
              </a:rPr>
              <a:t>portugueses</a:t>
            </a:r>
            <a:r>
              <a:rPr spc="-5" dirty="0">
                <a:latin typeface="Avenir Medium"/>
                <a:cs typeface="Arial"/>
              </a:rPr>
              <a:t> asentados en Luanda </a:t>
            </a:r>
            <a:r>
              <a:rPr spc="-10" dirty="0">
                <a:latin typeface="Avenir Medium"/>
                <a:cs typeface="Arial"/>
              </a:rPr>
              <a:t>intervienen  </a:t>
            </a:r>
            <a:r>
              <a:rPr spc="-5" dirty="0">
                <a:latin typeface="Avenir Medium"/>
                <a:cs typeface="Arial"/>
              </a:rPr>
              <a:t>en sucesión monárquica.</a:t>
            </a:r>
            <a:endParaRPr dirty="0">
              <a:latin typeface="Avenir Medium"/>
              <a:cs typeface="Arial"/>
            </a:endParaRPr>
          </a:p>
          <a:p>
            <a:pPr algn="just">
              <a:lnSpc>
                <a:spcPct val="100000"/>
              </a:lnSpc>
              <a:spcBef>
                <a:spcPts val="50"/>
              </a:spcBef>
              <a:buClr>
                <a:srgbClr val="010000"/>
              </a:buClr>
              <a:buFont typeface="Arial"/>
              <a:buChar char="•"/>
            </a:pPr>
            <a:endParaRPr dirty="0">
              <a:latin typeface="Avenir Medium"/>
              <a:cs typeface="Times New Roman"/>
            </a:endParaRPr>
          </a:p>
          <a:p>
            <a:pPr marL="355600" marR="577850" indent="-342900" algn="just">
              <a:lnSpc>
                <a:spcPct val="100000"/>
              </a:lnSpc>
              <a:buClr>
                <a:srgbClr val="010000"/>
              </a:buClr>
              <a:buChar char="•"/>
              <a:tabLst>
                <a:tab pos="355600" algn="l"/>
              </a:tabLst>
            </a:pPr>
            <a:r>
              <a:rPr spc="-5" dirty="0">
                <a:latin typeface="Avenir Medium"/>
                <a:cs typeface="Arial"/>
              </a:rPr>
              <a:t>En 1665 batalla de Mbwila: Portugal derrota fuerzas de Casa </a:t>
            </a:r>
            <a:r>
              <a:rPr spc="-10" dirty="0">
                <a:latin typeface="Avenir Medium"/>
                <a:cs typeface="Arial"/>
              </a:rPr>
              <a:t>reinante,  </a:t>
            </a:r>
            <a:r>
              <a:rPr spc="-5" dirty="0">
                <a:latin typeface="Avenir Medium"/>
                <a:cs typeface="Arial"/>
              </a:rPr>
              <a:t>matan a </a:t>
            </a:r>
            <a:r>
              <a:rPr dirty="0">
                <a:latin typeface="Avenir Medium"/>
                <a:cs typeface="Arial"/>
              </a:rPr>
              <a:t>rey, </a:t>
            </a:r>
            <a:r>
              <a:rPr spc="-5" dirty="0">
                <a:latin typeface="Avenir Medium"/>
                <a:cs typeface="Arial"/>
              </a:rPr>
              <a:t>miles mueren </a:t>
            </a:r>
            <a:r>
              <a:rPr dirty="0">
                <a:latin typeface="Avenir Medium"/>
                <a:cs typeface="Arial"/>
              </a:rPr>
              <a:t>y </a:t>
            </a:r>
            <a:r>
              <a:rPr spc="-5" dirty="0">
                <a:latin typeface="Avenir Medium"/>
                <a:cs typeface="Arial"/>
              </a:rPr>
              <a:t>varios sacerdotes detenidos, </a:t>
            </a:r>
            <a:r>
              <a:rPr spc="-5" dirty="0" err="1">
                <a:latin typeface="Avenir Medium"/>
                <a:cs typeface="Arial"/>
              </a:rPr>
              <a:t>destrucción</a:t>
            </a:r>
            <a:r>
              <a:rPr lang="es-PA" spc="-5" dirty="0">
                <a:latin typeface="Avenir Medium"/>
                <a:cs typeface="Arial"/>
              </a:rPr>
              <a:t> de la </a:t>
            </a:r>
            <a:r>
              <a:rPr spc="-5" dirty="0">
                <a:latin typeface="Avenir Medium"/>
                <a:cs typeface="Arial"/>
              </a:rPr>
              <a:t>  ciudad. Sobreviven 3000</a:t>
            </a:r>
            <a:r>
              <a:rPr spc="-40" dirty="0">
                <a:latin typeface="Avenir Medium"/>
                <a:cs typeface="Arial"/>
              </a:rPr>
              <a:t> </a:t>
            </a:r>
            <a:r>
              <a:rPr spc="-10" dirty="0" err="1">
                <a:latin typeface="Avenir Medium"/>
                <a:cs typeface="Arial"/>
              </a:rPr>
              <a:t>habitantes</a:t>
            </a:r>
            <a:r>
              <a:rPr spc="-10" dirty="0">
                <a:latin typeface="Avenir Medium"/>
                <a:cs typeface="Arial"/>
              </a:rPr>
              <a:t>.</a:t>
            </a:r>
            <a:endParaRPr dirty="0">
              <a:latin typeface="Avenir Medium"/>
              <a:cs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35CC163-A1D4-7948-B77A-86A316C3D304}"/>
              </a:ext>
            </a:extLst>
          </p:cNvPr>
          <p:cNvSpPr txBox="1"/>
          <p:nvPr/>
        </p:nvSpPr>
        <p:spPr>
          <a:xfrm>
            <a:off x="2206977" y="186176"/>
            <a:ext cx="7778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4400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Reino de Congo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8A8C78D-B47A-48B4-A50E-9E2352593F0E}"/>
              </a:ext>
            </a:extLst>
          </p:cNvPr>
          <p:cNvSpPr txBox="1"/>
          <p:nvPr/>
        </p:nvSpPr>
        <p:spPr>
          <a:xfrm>
            <a:off x="309977" y="4017283"/>
            <a:ext cx="488766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97155" indent="-342900" algn="just">
              <a:lnSpc>
                <a:spcPct val="100000"/>
              </a:lnSpc>
              <a:buClr>
                <a:srgbClr val="010000"/>
              </a:buClr>
              <a:buChar char="•"/>
              <a:tabLst>
                <a:tab pos="354965" algn="l"/>
                <a:tab pos="355600" algn="l"/>
              </a:tabLst>
            </a:pPr>
            <a:r>
              <a:rPr lang="es-419" spc="-5" dirty="0">
                <a:latin typeface="Avenir Medium"/>
                <a:cs typeface="Arial"/>
              </a:rPr>
              <a:t>Para 1710  la Sociedad  está completamente reestructurada,  los campesinos están  </a:t>
            </a:r>
            <a:r>
              <a:rPr lang="es-419" spc="-10" dirty="0">
                <a:latin typeface="Avenir Medium"/>
                <a:cs typeface="Arial"/>
              </a:rPr>
              <a:t>bajo  </a:t>
            </a:r>
            <a:r>
              <a:rPr lang="es-419" spc="-5" dirty="0">
                <a:latin typeface="Avenir Medium"/>
                <a:cs typeface="Arial"/>
              </a:rPr>
              <a:t>presión de guerra constante: con el peligro de ser esclavizados </a:t>
            </a:r>
            <a:r>
              <a:rPr lang="es-419" dirty="0">
                <a:latin typeface="Avenir Medium"/>
                <a:cs typeface="Arial"/>
              </a:rPr>
              <a:t>y </a:t>
            </a:r>
            <a:r>
              <a:rPr lang="es-419" spc="-5" dirty="0">
                <a:latin typeface="Avenir Medium"/>
                <a:cs typeface="Arial"/>
              </a:rPr>
              <a:t>transportados </a:t>
            </a:r>
            <a:r>
              <a:rPr lang="es-419" spc="-10" dirty="0">
                <a:latin typeface="Avenir Medium"/>
                <a:cs typeface="Arial"/>
              </a:rPr>
              <a:t>al  </a:t>
            </a:r>
            <a:r>
              <a:rPr lang="es-419" dirty="0">
                <a:latin typeface="Avenir Medium"/>
                <a:cs typeface="Arial"/>
              </a:rPr>
              <a:t>otro </a:t>
            </a:r>
            <a:r>
              <a:rPr lang="es-419" spc="-5" dirty="0">
                <a:latin typeface="Avenir Medium"/>
                <a:cs typeface="Arial"/>
              </a:rPr>
              <a:t>lado del </a:t>
            </a:r>
            <a:r>
              <a:rPr lang="es-419" dirty="0">
                <a:latin typeface="Avenir Medium"/>
                <a:cs typeface="Arial"/>
              </a:rPr>
              <a:t>Atlántico. </a:t>
            </a:r>
            <a:r>
              <a:rPr lang="es-419" spc="-5" dirty="0">
                <a:latin typeface="Avenir Medium"/>
                <a:cs typeface="Arial"/>
              </a:rPr>
              <a:t>No es controversial  que las  personas llegadas a América en  contexto de guerras civiles hayan sido</a:t>
            </a:r>
            <a:r>
              <a:rPr lang="es-419" spc="-85" dirty="0">
                <a:latin typeface="Avenir Medium"/>
                <a:cs typeface="Arial"/>
              </a:rPr>
              <a:t> </a:t>
            </a:r>
            <a:r>
              <a:rPr lang="es-419" spc="-5" dirty="0">
                <a:latin typeface="Avenir Medium"/>
                <a:cs typeface="Arial"/>
              </a:rPr>
              <a:t>cristianas.</a:t>
            </a:r>
            <a:endParaRPr lang="es-419" dirty="0">
              <a:latin typeface="Avenir Medium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475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6229A5A-21AE-D341-9809-62CFA3B13BE4}"/>
              </a:ext>
            </a:extLst>
          </p:cNvPr>
          <p:cNvSpPr txBox="1">
            <a:spLocks/>
          </p:cNvSpPr>
          <p:nvPr/>
        </p:nvSpPr>
        <p:spPr>
          <a:xfrm>
            <a:off x="1253066" y="15059"/>
            <a:ext cx="9685867" cy="830997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6115" algn="ctr">
              <a:lnSpc>
                <a:spcPct val="100000"/>
              </a:lnSpc>
            </a:pPr>
            <a:r>
              <a:rPr lang="es-PA" sz="4000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Esclavización, Tráfico y Resistencia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A6A100C8-7730-4621-AB2A-46B5F2383CBC}"/>
              </a:ext>
            </a:extLst>
          </p:cNvPr>
          <p:cNvGrpSpPr/>
          <p:nvPr/>
        </p:nvGrpSpPr>
        <p:grpSpPr>
          <a:xfrm>
            <a:off x="3537922" y="1000619"/>
            <a:ext cx="5376622" cy="3250885"/>
            <a:chOff x="3537922" y="1260502"/>
            <a:chExt cx="5376622" cy="325088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5E611C98-2F84-E34D-83A9-6C4ADC64FDD2}"/>
                </a:ext>
              </a:extLst>
            </p:cNvPr>
            <p:cNvSpPr/>
            <p:nvPr/>
          </p:nvSpPr>
          <p:spPr>
            <a:xfrm>
              <a:off x="3537922" y="1260502"/>
              <a:ext cx="5116156" cy="3208020"/>
            </a:xfrm>
            <a:prstGeom prst="round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BF671DE-469C-7046-9A2C-64C09B1E09DB}"/>
                </a:ext>
              </a:extLst>
            </p:cNvPr>
            <p:cNvSpPr txBox="1"/>
            <p:nvPr/>
          </p:nvSpPr>
          <p:spPr>
            <a:xfrm>
              <a:off x="8429123" y="4249777"/>
              <a:ext cx="4854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1100" dirty="0"/>
                <a:t>(24)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BFEE6850-F4FB-479C-97BA-9C82F27AB07E}"/>
              </a:ext>
            </a:extLst>
          </p:cNvPr>
          <p:cNvSpPr txBox="1"/>
          <p:nvPr/>
        </p:nvSpPr>
        <p:spPr>
          <a:xfrm>
            <a:off x="2842496" y="4623084"/>
            <a:ext cx="7629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Estados  y comun</a:t>
            </a:r>
            <a:r>
              <a:rPr lang="es-419" sz="1800" spc="-10" dirty="0">
                <a:latin typeface="Arial"/>
                <a:cs typeface="Arial"/>
              </a:rPr>
              <a:t>idades de occidente africano vinculados entre si durante más de 10 siglos por medio del comercio </a:t>
            </a:r>
            <a:r>
              <a:rPr lang="es-419" sz="1800" spc="-10" dirty="0" err="1">
                <a:latin typeface="Arial"/>
                <a:cs typeface="Arial"/>
              </a:rPr>
              <a:t>trans-sahariano</a:t>
            </a:r>
            <a:r>
              <a:rPr lang="es-419" sz="1800" spc="-10" dirty="0">
                <a:latin typeface="Arial"/>
                <a:cs typeface="Arial"/>
              </a:rPr>
              <a:t>, mucho antes de presencia europea en territorio. 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041922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2F05758-A607-CB43-AE16-B2728F7A3D4A}"/>
              </a:ext>
            </a:extLst>
          </p:cNvPr>
          <p:cNvSpPr/>
          <p:nvPr/>
        </p:nvSpPr>
        <p:spPr>
          <a:xfrm>
            <a:off x="963825" y="358346"/>
            <a:ext cx="8773299" cy="6141308"/>
          </a:xfrm>
          <a:prstGeom prst="roundRect">
            <a:avLst/>
          </a:prstGeom>
          <a:blipFill>
            <a:blip r:embed="rId3" cstate="print"/>
            <a:stretch>
              <a:fillRect l="-424" t="-269" r="-518" b="-67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4384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8F4059F-B152-463C-946A-3903E76254B1}"/>
              </a:ext>
            </a:extLst>
          </p:cNvPr>
          <p:cNvGrpSpPr/>
          <p:nvPr/>
        </p:nvGrpSpPr>
        <p:grpSpPr>
          <a:xfrm>
            <a:off x="6587493" y="1197102"/>
            <a:ext cx="4255835" cy="4463796"/>
            <a:chOff x="2716664" y="1517482"/>
            <a:chExt cx="4255835" cy="4463796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31F4D5A4-34EA-4193-A17E-13A57F03043B}"/>
                </a:ext>
              </a:extLst>
            </p:cNvPr>
            <p:cNvSpPr/>
            <p:nvPr/>
          </p:nvSpPr>
          <p:spPr>
            <a:xfrm>
              <a:off x="2716664" y="1517482"/>
              <a:ext cx="4211573" cy="4463796"/>
            </a:xfrm>
            <a:prstGeom prst="round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10">
              <a:extLst>
                <a:ext uri="{FF2B5EF4-FFF2-40B4-BE49-F238E27FC236}">
                  <a16:creationId xmlns:a16="http://schemas.microsoft.com/office/drawing/2014/main" id="{F3DC5900-B705-44DF-8553-16F359F7D2AA}"/>
                </a:ext>
              </a:extLst>
            </p:cNvPr>
            <p:cNvSpPr txBox="1"/>
            <p:nvPr/>
          </p:nvSpPr>
          <p:spPr>
            <a:xfrm>
              <a:off x="6720404" y="5817448"/>
              <a:ext cx="252095" cy="1638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latin typeface="Arial"/>
                  <a:cs typeface="Arial"/>
                </a:rPr>
                <a:t>(</a:t>
              </a:r>
              <a:r>
                <a:rPr sz="1000" spc="-10" dirty="0">
                  <a:latin typeface="Arial"/>
                  <a:cs typeface="Arial"/>
                </a:rPr>
                <a:t>2</a:t>
              </a:r>
              <a:r>
                <a:rPr sz="1000" dirty="0">
                  <a:latin typeface="Arial"/>
                  <a:cs typeface="Arial"/>
                </a:rPr>
                <a:t>5)</a:t>
              </a:r>
            </a:p>
          </p:txBody>
        </p:sp>
      </p:grpSp>
      <p:sp>
        <p:nvSpPr>
          <p:cNvPr id="5" name="object 3">
            <a:extLst>
              <a:ext uri="{FF2B5EF4-FFF2-40B4-BE49-F238E27FC236}">
                <a16:creationId xmlns:a16="http://schemas.microsoft.com/office/drawing/2014/main" id="{DEB14564-A6F1-42FD-B10C-33D59936B955}"/>
              </a:ext>
            </a:extLst>
          </p:cNvPr>
          <p:cNvSpPr txBox="1">
            <a:spLocks/>
          </p:cNvSpPr>
          <p:nvPr/>
        </p:nvSpPr>
        <p:spPr>
          <a:xfrm>
            <a:off x="1444860" y="108204"/>
            <a:ext cx="9302280" cy="830997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09980">
              <a:lnSpc>
                <a:spcPct val="100000"/>
              </a:lnSpc>
            </a:pPr>
            <a:r>
              <a:rPr lang="es-419" sz="4000" b="1" i="1" dirty="0">
                <a:solidFill>
                  <a:srgbClr val="350303"/>
                </a:solidFill>
                <a:latin typeface="Avenir Black Oblique" panose="02000503020000020003"/>
              </a:rPr>
              <a:t>Red Comercial a través del</a:t>
            </a:r>
            <a:r>
              <a:rPr lang="es-419" sz="4000" b="1" i="1" spc="-80" dirty="0">
                <a:solidFill>
                  <a:srgbClr val="350303"/>
                </a:solidFill>
                <a:latin typeface="Avenir Black Oblique" panose="02000503020000020003"/>
              </a:rPr>
              <a:t> </a:t>
            </a:r>
            <a:r>
              <a:rPr lang="es-419" sz="4000" b="1" i="1" dirty="0">
                <a:solidFill>
                  <a:srgbClr val="350303"/>
                </a:solidFill>
                <a:latin typeface="Avenir Black Oblique" panose="02000503020000020003"/>
              </a:rPr>
              <a:t>Sahara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42CBF6D-1C41-4FDF-8757-B98F9D6ECF93}"/>
              </a:ext>
            </a:extLst>
          </p:cNvPr>
          <p:cNvSpPr txBox="1"/>
          <p:nvPr/>
        </p:nvSpPr>
        <p:spPr>
          <a:xfrm>
            <a:off x="3603734" y="5878454"/>
            <a:ext cx="5580433" cy="659046"/>
          </a:xfrm>
          <a:prstGeom prst="roundRect">
            <a:avLst/>
          </a:prstGeom>
          <a:solidFill>
            <a:srgbClr val="ED8726"/>
          </a:solidFill>
        </p:spPr>
        <p:txBody>
          <a:bodyPr vert="horz" wrap="square" lIns="0" tIns="41275" rIns="0" bIns="0" rtlCol="0">
            <a:spAutoFit/>
          </a:bodyPr>
          <a:lstStyle/>
          <a:p>
            <a:pPr marL="971550" marR="140335" indent="-823594">
              <a:lnSpc>
                <a:spcPct val="100000"/>
              </a:lnSpc>
              <a:spcBef>
                <a:spcPts val="325"/>
              </a:spcBef>
            </a:pPr>
            <a:r>
              <a:rPr spc="-5" dirty="0">
                <a:solidFill>
                  <a:schemeClr val="bg1"/>
                </a:solidFill>
                <a:latin typeface="Avenir Medium" panose="02000503020000020003"/>
                <a:cs typeface="Arial"/>
              </a:rPr>
              <a:t>Occidente africano: cereales, marfil, textiles, sandalias,  </a:t>
            </a:r>
            <a:r>
              <a:rPr dirty="0">
                <a:solidFill>
                  <a:schemeClr val="bg1"/>
                </a:solidFill>
                <a:latin typeface="Avenir Medium" panose="02000503020000020003"/>
                <a:cs typeface="Arial"/>
              </a:rPr>
              <a:t>carteras y bolsas de cuero, ropa,</a:t>
            </a:r>
            <a:r>
              <a:rPr spc="-95" dirty="0">
                <a:solidFill>
                  <a:schemeClr val="bg1"/>
                </a:solidFill>
                <a:latin typeface="Avenir Medium" panose="02000503020000020003"/>
                <a:cs typeface="Arial"/>
              </a:rPr>
              <a:t> </a:t>
            </a:r>
            <a:r>
              <a:rPr dirty="0" err="1">
                <a:solidFill>
                  <a:schemeClr val="bg1"/>
                </a:solidFill>
                <a:latin typeface="Avenir Medium" panose="02000503020000020003"/>
                <a:cs typeface="Arial"/>
              </a:rPr>
              <a:t>oro</a:t>
            </a:r>
            <a:r>
              <a:rPr lang="es-PA" dirty="0">
                <a:solidFill>
                  <a:schemeClr val="bg1"/>
                </a:solidFill>
                <a:latin typeface="Avenir Medium" panose="02000503020000020003"/>
                <a:cs typeface="Arial"/>
              </a:rPr>
              <a:t>.</a:t>
            </a:r>
            <a:endParaRPr dirty="0">
              <a:solidFill>
                <a:schemeClr val="bg1"/>
              </a:solidFill>
              <a:latin typeface="Avenir Medium" panose="02000503020000020003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4F1B608-2BB0-4A5F-81D3-CA0217E5F9E2}"/>
              </a:ext>
            </a:extLst>
          </p:cNvPr>
          <p:cNvSpPr txBox="1"/>
          <p:nvPr/>
        </p:nvSpPr>
        <p:spPr>
          <a:xfrm>
            <a:off x="7251026" y="4866442"/>
            <a:ext cx="2730500" cy="612934"/>
          </a:xfrm>
          <a:prstGeom prst="roundRect">
            <a:avLst/>
          </a:prstGeom>
          <a:solidFill>
            <a:srgbClr val="ED8726"/>
          </a:solidFill>
        </p:spPr>
        <p:txBody>
          <a:bodyPr vert="horz" wrap="square" lIns="0" tIns="0" rIns="0" bIns="0" rtlCol="0">
            <a:spAutoFit/>
          </a:bodyPr>
          <a:lstStyle/>
          <a:p>
            <a:pPr marR="59055" algn="ctr">
              <a:lnSpc>
                <a:spcPct val="100000"/>
              </a:lnSpc>
            </a:pPr>
            <a:r>
              <a:rPr sz="1800" spc="-10" dirty="0">
                <a:solidFill>
                  <a:schemeClr val="bg1"/>
                </a:solidFill>
                <a:latin typeface="Avenir Medium"/>
                <a:cs typeface="Arial"/>
              </a:rPr>
              <a:t>Sahara:</a:t>
            </a:r>
            <a:endParaRPr sz="1800" dirty="0">
              <a:solidFill>
                <a:schemeClr val="bg1"/>
              </a:solidFill>
              <a:latin typeface="Avenir Medium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solidFill>
                  <a:schemeClr val="bg1"/>
                </a:solidFill>
                <a:latin typeface="Avenir Medium"/>
                <a:cs typeface="Arial"/>
              </a:rPr>
              <a:t>sal, cobre, dátiles </a:t>
            </a:r>
            <a:r>
              <a:rPr sz="1800" dirty="0">
                <a:solidFill>
                  <a:schemeClr val="bg1"/>
                </a:solidFill>
                <a:latin typeface="Avenir Medium"/>
                <a:cs typeface="Arial"/>
              </a:rPr>
              <a:t>y</a:t>
            </a:r>
            <a:r>
              <a:rPr sz="1800" spc="-6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Avenir Medium"/>
                <a:cs typeface="Arial"/>
              </a:rPr>
              <a:t>tabaco</a:t>
            </a:r>
            <a:endParaRPr sz="1800"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B2E8A004-7E68-40E7-9934-949BAF1BC852}"/>
              </a:ext>
            </a:extLst>
          </p:cNvPr>
          <p:cNvSpPr txBox="1"/>
          <p:nvPr/>
        </p:nvSpPr>
        <p:spPr>
          <a:xfrm>
            <a:off x="2239699" y="2987422"/>
            <a:ext cx="2790838" cy="965513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txBody>
          <a:bodyPr vert="horz" wrap="square" lIns="0" tIns="41275" rIns="0" bIns="0" rtlCol="0">
            <a:spAutoFit/>
          </a:bodyPr>
          <a:lstStyle/>
          <a:p>
            <a:pPr marL="111760" marR="102870" indent="-635" algn="ctr">
              <a:lnSpc>
                <a:spcPct val="100000"/>
              </a:lnSpc>
              <a:spcBef>
                <a:spcPts val="325"/>
              </a:spcBef>
            </a:pP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Desierto  Sahara, es el  gran océano</a:t>
            </a:r>
            <a:r>
              <a:rPr spc="-7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dirty="0">
                <a:solidFill>
                  <a:schemeClr val="bg1"/>
                </a:solidFill>
                <a:latin typeface="Avenir Medium"/>
                <a:cs typeface="Arial"/>
              </a:rPr>
              <a:t>y 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puente que  comunica dos  </a:t>
            </a:r>
            <a:r>
              <a:rPr spc="-5" dirty="0" err="1">
                <a:solidFill>
                  <a:schemeClr val="bg1"/>
                </a:solidFill>
                <a:latin typeface="Avenir Medium"/>
                <a:cs typeface="Arial"/>
              </a:rPr>
              <a:t>regiones</a:t>
            </a:r>
            <a:r>
              <a:rPr lang="es-PA" spc="-5" dirty="0">
                <a:solidFill>
                  <a:schemeClr val="bg1"/>
                </a:solidFill>
                <a:latin typeface="Avenir Medium"/>
                <a:cs typeface="Arial"/>
              </a:rPr>
              <a:t>.</a:t>
            </a:r>
            <a:endParaRPr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B878396-82B5-4F9B-91B4-368E9FF47A75}"/>
              </a:ext>
            </a:extLst>
          </p:cNvPr>
          <p:cNvSpPr/>
          <p:nvPr/>
        </p:nvSpPr>
        <p:spPr>
          <a:xfrm>
            <a:off x="2239699" y="1197102"/>
            <a:ext cx="5094466" cy="1707963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Med</a:t>
            </a:r>
            <a:r>
              <a:rPr lang="es-419" spc="-5" dirty="0">
                <a:solidFill>
                  <a:schemeClr val="bg1"/>
                </a:solidFill>
                <a:latin typeface="Avenir Medium" panose="02000503020000020003"/>
                <a:cs typeface="Arial"/>
              </a:rPr>
              <a:t>iterráneo y norte: textiles, seda, brocados, productos madera y metal, libros, papel, té, café, azúcar, especies, joyería, perfumes, brazaletes, anillos y cuchillos, manteles, etc. </a:t>
            </a:r>
          </a:p>
          <a:p>
            <a:pPr algn="ctr"/>
            <a:r>
              <a:rPr lang="es-419" spc="-5" dirty="0">
                <a:solidFill>
                  <a:schemeClr val="bg1"/>
                </a:solidFill>
                <a:latin typeface="Avenir Medium" panose="02000503020000020003"/>
                <a:cs typeface="Arial"/>
              </a:rPr>
              <a:t>Caballos para caballería de estados Wolof y Yoruba. 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615093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D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60132C59-B4B7-45E8-B6E6-1626CDA8F32C}"/>
              </a:ext>
            </a:extLst>
          </p:cNvPr>
          <p:cNvGrpSpPr/>
          <p:nvPr/>
        </p:nvGrpSpPr>
        <p:grpSpPr>
          <a:xfrm>
            <a:off x="1905" y="601167"/>
            <a:ext cx="12224022" cy="5521822"/>
            <a:chOff x="1905" y="1486280"/>
            <a:chExt cx="9166537" cy="4140698"/>
          </a:xfrm>
        </p:grpSpPr>
        <p:sp>
          <p:nvSpPr>
            <p:cNvPr id="3" name="object 2">
              <a:extLst>
                <a:ext uri="{FF2B5EF4-FFF2-40B4-BE49-F238E27FC236}">
                  <a16:creationId xmlns:a16="http://schemas.microsoft.com/office/drawing/2014/main" id="{242B461B-025D-421B-8C8D-87DD72DF2F6E}"/>
                </a:ext>
              </a:extLst>
            </p:cNvPr>
            <p:cNvSpPr/>
            <p:nvPr/>
          </p:nvSpPr>
          <p:spPr>
            <a:xfrm>
              <a:off x="1905" y="1486280"/>
              <a:ext cx="9144000" cy="39593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36">
              <a:extLst>
                <a:ext uri="{FF2B5EF4-FFF2-40B4-BE49-F238E27FC236}">
                  <a16:creationId xmlns:a16="http://schemas.microsoft.com/office/drawing/2014/main" id="{7691E6EF-0A94-4AB3-B7B4-DA6D205D10C6}"/>
                </a:ext>
              </a:extLst>
            </p:cNvPr>
            <p:cNvSpPr txBox="1"/>
            <p:nvPr/>
          </p:nvSpPr>
          <p:spPr>
            <a:xfrm>
              <a:off x="8916347" y="5463148"/>
              <a:ext cx="252095" cy="1638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latin typeface="Arial"/>
                  <a:cs typeface="Arial"/>
                </a:rPr>
                <a:t>(</a:t>
              </a:r>
              <a:r>
                <a:rPr sz="1000" spc="-10" dirty="0">
                  <a:latin typeface="Arial"/>
                  <a:cs typeface="Arial"/>
                </a:rPr>
                <a:t>2</a:t>
              </a:r>
              <a:r>
                <a:rPr sz="1000" dirty="0">
                  <a:latin typeface="Arial"/>
                  <a:cs typeface="Arial"/>
                </a:rPr>
                <a:t>6)</a:t>
              </a:r>
            </a:p>
          </p:txBody>
        </p:sp>
      </p:grpSp>
      <p:pic>
        <p:nvPicPr>
          <p:cNvPr id="6" name="Imagen 5" descr="Dibujo animado de un animal&#10;&#10;Descripción generada automáticamente con confianza baja">
            <a:extLst>
              <a:ext uri="{FF2B5EF4-FFF2-40B4-BE49-F238E27FC236}">
                <a16:creationId xmlns:a16="http://schemas.microsoft.com/office/drawing/2014/main" id="{15BD5A33-D443-4B9F-BC03-35BD690DE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991" y="2669701"/>
            <a:ext cx="5202947" cy="2569469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7872A65E-99EF-4E76-A17D-321DF7F25107}"/>
              </a:ext>
            </a:extLst>
          </p:cNvPr>
          <p:cNvSpPr txBox="1">
            <a:spLocks/>
          </p:cNvSpPr>
          <p:nvPr/>
        </p:nvSpPr>
        <p:spPr>
          <a:xfrm>
            <a:off x="1243861" y="601167"/>
            <a:ext cx="9704278" cy="892552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82370">
              <a:lnSpc>
                <a:spcPct val="100000"/>
              </a:lnSpc>
            </a:pPr>
            <a:r>
              <a:rPr lang="es-419" b="1" i="1" dirty="0">
                <a:solidFill>
                  <a:schemeClr val="bg1"/>
                </a:solidFill>
                <a:latin typeface="Avenir Black Oblique"/>
              </a:rPr>
              <a:t>Esclavización, tráfico y</a:t>
            </a:r>
            <a:r>
              <a:rPr lang="es-419" b="1" i="1" spc="-80" dirty="0">
                <a:solidFill>
                  <a:schemeClr val="bg1"/>
                </a:solidFill>
                <a:latin typeface="Avenir Black Oblique"/>
              </a:rPr>
              <a:t> </a:t>
            </a:r>
            <a:r>
              <a:rPr lang="es-419" b="1" i="1" dirty="0">
                <a:solidFill>
                  <a:schemeClr val="bg1"/>
                </a:solidFill>
                <a:latin typeface="Avenir Black Oblique"/>
              </a:rPr>
              <a:t>resistencia</a:t>
            </a:r>
          </a:p>
        </p:txBody>
      </p:sp>
      <p:sp>
        <p:nvSpPr>
          <p:cNvPr id="8" name="object 28">
            <a:extLst>
              <a:ext uri="{FF2B5EF4-FFF2-40B4-BE49-F238E27FC236}">
                <a16:creationId xmlns:a16="http://schemas.microsoft.com/office/drawing/2014/main" id="{C04E9C15-5E26-4A52-8B4D-A3F707E20234}"/>
              </a:ext>
            </a:extLst>
          </p:cNvPr>
          <p:cNvSpPr txBox="1"/>
          <p:nvPr/>
        </p:nvSpPr>
        <p:spPr>
          <a:xfrm>
            <a:off x="180974" y="1990725"/>
            <a:ext cx="3688381" cy="963384"/>
          </a:xfrm>
          <a:prstGeom prst="roundRect">
            <a:avLst/>
          </a:prstGeom>
          <a:solidFill>
            <a:srgbClr val="ED8726"/>
          </a:solidFill>
          <a:ln>
            <a:noFill/>
          </a:ln>
        </p:spPr>
        <p:txBody>
          <a:bodyPr vert="horz" wrap="square" lIns="0" tIns="39370" rIns="0" bIns="0" rtlCol="0">
            <a:spAutoFit/>
          </a:bodyPr>
          <a:lstStyle/>
          <a:p>
            <a:pPr marL="407670" marR="401320" algn="ctr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solidFill>
                  <a:schemeClr val="bg1"/>
                </a:solidFill>
                <a:latin typeface="Avenir Medium"/>
                <a:cs typeface="Arial"/>
              </a:rPr>
              <a:t>Imagen típica</a:t>
            </a:r>
            <a:r>
              <a:rPr sz="1800" spc="-80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Avenir Medium"/>
                <a:cs typeface="Arial"/>
              </a:rPr>
              <a:t>del  atardecer</a:t>
            </a:r>
            <a:endParaRPr sz="1800" dirty="0">
              <a:solidFill>
                <a:schemeClr val="bg1"/>
              </a:solidFill>
              <a:latin typeface="Avenir Medium"/>
              <a:cs typeface="Arial"/>
            </a:endParaRPr>
          </a:p>
          <a:p>
            <a:pPr marL="229870" marR="222250" algn="ctr">
              <a:lnSpc>
                <a:spcPct val="100000"/>
              </a:lnSpc>
            </a:pPr>
            <a:r>
              <a:rPr sz="1800" spc="-5" dirty="0">
                <a:solidFill>
                  <a:schemeClr val="bg1"/>
                </a:solidFill>
                <a:latin typeface="Avenir Medium"/>
                <a:cs typeface="Arial"/>
              </a:rPr>
              <a:t>africano</a:t>
            </a:r>
            <a:r>
              <a:rPr sz="1800" spc="-50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Avenir Medium"/>
                <a:cs typeface="Arial"/>
              </a:rPr>
              <a:t>remontando  </a:t>
            </a:r>
            <a:r>
              <a:rPr sz="1800" spc="-5" dirty="0">
                <a:solidFill>
                  <a:schemeClr val="bg1"/>
                </a:solidFill>
                <a:latin typeface="Avenir Medium"/>
                <a:cs typeface="Arial"/>
              </a:rPr>
              <a:t>últimas</a:t>
            </a:r>
            <a:r>
              <a:rPr sz="1800" spc="-80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Avenir Medium"/>
                <a:cs typeface="Arial"/>
              </a:rPr>
              <a:t>dunas</a:t>
            </a:r>
            <a:endParaRPr sz="1800"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9" name="object 34">
            <a:extLst>
              <a:ext uri="{FF2B5EF4-FFF2-40B4-BE49-F238E27FC236}">
                <a16:creationId xmlns:a16="http://schemas.microsoft.com/office/drawing/2014/main" id="{D32FE958-D0AC-483F-ACD9-0BD0F0EBA348}"/>
              </a:ext>
            </a:extLst>
          </p:cNvPr>
          <p:cNvSpPr txBox="1"/>
          <p:nvPr/>
        </p:nvSpPr>
        <p:spPr>
          <a:xfrm>
            <a:off x="7862817" y="5794530"/>
            <a:ext cx="3439160" cy="656917"/>
          </a:xfrm>
          <a:prstGeom prst="roundRect">
            <a:avLst/>
          </a:prstGeom>
          <a:solidFill>
            <a:srgbClr val="ED8726"/>
          </a:solidFill>
        </p:spPr>
        <p:txBody>
          <a:bodyPr vert="horz" wrap="square" lIns="0" tIns="39370" rIns="0" bIns="0" rtlCol="0">
            <a:spAutoFit/>
          </a:bodyPr>
          <a:lstStyle/>
          <a:p>
            <a:pPr marL="1153160" marR="638810" indent="-508634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solidFill>
                  <a:schemeClr val="bg1"/>
                </a:solidFill>
                <a:latin typeface="Avenir Medium"/>
                <a:cs typeface="Arial"/>
              </a:rPr>
              <a:t>Dualidad </a:t>
            </a:r>
            <a:r>
              <a:rPr sz="1800" spc="-10" dirty="0">
                <a:solidFill>
                  <a:schemeClr val="bg1"/>
                </a:solidFill>
                <a:latin typeface="Avenir Medium"/>
                <a:cs typeface="Arial"/>
              </a:rPr>
              <a:t>inseparable  </a:t>
            </a:r>
            <a:r>
              <a:rPr sz="1800" spc="-5" dirty="0">
                <a:solidFill>
                  <a:schemeClr val="bg1"/>
                </a:solidFill>
                <a:latin typeface="Avenir Medium"/>
                <a:cs typeface="Arial"/>
              </a:rPr>
              <a:t>en</a:t>
            </a:r>
            <a:r>
              <a:rPr sz="1800" spc="-60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z="1800" spc="-5" dirty="0">
                <a:solidFill>
                  <a:schemeClr val="bg1"/>
                </a:solidFill>
                <a:latin typeface="Avenir Medium"/>
                <a:cs typeface="Arial"/>
              </a:rPr>
              <a:t>desierto</a:t>
            </a:r>
            <a:endParaRPr sz="1800"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10" name="object 35">
            <a:extLst>
              <a:ext uri="{FF2B5EF4-FFF2-40B4-BE49-F238E27FC236}">
                <a16:creationId xmlns:a16="http://schemas.microsoft.com/office/drawing/2014/main" id="{1ECFA5AC-EDC8-4084-AE1F-C9D6C52F1108}"/>
              </a:ext>
            </a:extLst>
          </p:cNvPr>
          <p:cNvSpPr/>
          <p:nvPr/>
        </p:nvSpPr>
        <p:spPr>
          <a:xfrm>
            <a:off x="7791950" y="5218459"/>
            <a:ext cx="3382645" cy="502920"/>
          </a:xfrm>
          <a:custGeom>
            <a:avLst/>
            <a:gdLst/>
            <a:ahLst/>
            <a:cxnLst/>
            <a:rect l="l" t="t" r="r" b="b"/>
            <a:pathLst>
              <a:path w="3382645" h="502920">
                <a:moveTo>
                  <a:pt x="0" y="0"/>
                </a:moveTo>
                <a:lnTo>
                  <a:pt x="4526" y="45149"/>
                </a:lnTo>
                <a:lnTo>
                  <a:pt x="17581" y="87664"/>
                </a:lnTo>
                <a:lnTo>
                  <a:pt x="38382" y="126830"/>
                </a:lnTo>
                <a:lnTo>
                  <a:pt x="66144" y="161932"/>
                </a:lnTo>
                <a:lnTo>
                  <a:pt x="100084" y="192256"/>
                </a:lnTo>
                <a:lnTo>
                  <a:pt x="139417" y="217085"/>
                </a:lnTo>
                <a:lnTo>
                  <a:pt x="183360" y="235705"/>
                </a:lnTo>
                <a:lnTo>
                  <a:pt x="231129" y="247402"/>
                </a:lnTo>
                <a:lnTo>
                  <a:pt x="281940" y="251460"/>
                </a:lnTo>
                <a:lnTo>
                  <a:pt x="1408938" y="251459"/>
                </a:lnTo>
                <a:lnTo>
                  <a:pt x="1459748" y="255517"/>
                </a:lnTo>
                <a:lnTo>
                  <a:pt x="1507517" y="267214"/>
                </a:lnTo>
                <a:lnTo>
                  <a:pt x="1551460" y="285834"/>
                </a:lnTo>
                <a:lnTo>
                  <a:pt x="1590793" y="310663"/>
                </a:lnTo>
                <a:lnTo>
                  <a:pt x="1624733" y="340987"/>
                </a:lnTo>
                <a:lnTo>
                  <a:pt x="1652495" y="376089"/>
                </a:lnTo>
                <a:lnTo>
                  <a:pt x="1673296" y="415255"/>
                </a:lnTo>
                <a:lnTo>
                  <a:pt x="1686351" y="457770"/>
                </a:lnTo>
                <a:lnTo>
                  <a:pt x="1690877" y="502919"/>
                </a:lnTo>
                <a:lnTo>
                  <a:pt x="1695429" y="457770"/>
                </a:lnTo>
                <a:lnTo>
                  <a:pt x="1708547" y="415255"/>
                </a:lnTo>
                <a:lnTo>
                  <a:pt x="1729429" y="376089"/>
                </a:lnTo>
                <a:lnTo>
                  <a:pt x="1757273" y="340987"/>
                </a:lnTo>
                <a:lnTo>
                  <a:pt x="1791275" y="310663"/>
                </a:lnTo>
                <a:lnTo>
                  <a:pt x="1830634" y="285834"/>
                </a:lnTo>
                <a:lnTo>
                  <a:pt x="1874546" y="267214"/>
                </a:lnTo>
                <a:lnTo>
                  <a:pt x="1922208" y="255517"/>
                </a:lnTo>
                <a:lnTo>
                  <a:pt x="1972818" y="251459"/>
                </a:lnTo>
                <a:lnTo>
                  <a:pt x="3100578" y="251459"/>
                </a:lnTo>
                <a:lnTo>
                  <a:pt x="3151187" y="247402"/>
                </a:lnTo>
                <a:lnTo>
                  <a:pt x="3198849" y="235705"/>
                </a:lnTo>
                <a:lnTo>
                  <a:pt x="3242761" y="217085"/>
                </a:lnTo>
                <a:lnTo>
                  <a:pt x="3282120" y="192256"/>
                </a:lnTo>
                <a:lnTo>
                  <a:pt x="3316122" y="161932"/>
                </a:lnTo>
                <a:lnTo>
                  <a:pt x="3343966" y="126830"/>
                </a:lnTo>
                <a:lnTo>
                  <a:pt x="3364848" y="87664"/>
                </a:lnTo>
                <a:lnTo>
                  <a:pt x="3377966" y="45149"/>
                </a:lnTo>
                <a:lnTo>
                  <a:pt x="3382517" y="0"/>
                </a:lnTo>
              </a:path>
            </a:pathLst>
          </a:custGeom>
          <a:ln w="507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194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o 33">
            <a:extLst>
              <a:ext uri="{FF2B5EF4-FFF2-40B4-BE49-F238E27FC236}">
                <a16:creationId xmlns:a16="http://schemas.microsoft.com/office/drawing/2014/main" id="{879C47DD-FD7B-479B-A286-4FC76A348311}"/>
              </a:ext>
            </a:extLst>
          </p:cNvPr>
          <p:cNvGrpSpPr/>
          <p:nvPr/>
        </p:nvGrpSpPr>
        <p:grpSpPr>
          <a:xfrm>
            <a:off x="2271613" y="1225663"/>
            <a:ext cx="8995367" cy="3732431"/>
            <a:chOff x="2271613" y="1225663"/>
            <a:chExt cx="8995367" cy="3732431"/>
          </a:xfrm>
        </p:grpSpPr>
        <p:sp>
          <p:nvSpPr>
            <p:cNvPr id="2" name="object 2">
              <a:extLst>
                <a:ext uri="{FF2B5EF4-FFF2-40B4-BE49-F238E27FC236}">
                  <a16:creationId xmlns:a16="http://schemas.microsoft.com/office/drawing/2014/main" id="{350C3EFA-5137-469E-91A0-4461E479A04A}"/>
                </a:ext>
              </a:extLst>
            </p:cNvPr>
            <p:cNvSpPr txBox="1"/>
            <p:nvPr/>
          </p:nvSpPr>
          <p:spPr>
            <a:xfrm>
              <a:off x="2555167" y="3637226"/>
              <a:ext cx="2063750" cy="349741"/>
            </a:xfrm>
            <a:prstGeom prst="roundRect">
              <a:avLst/>
            </a:prstGeom>
            <a:solidFill>
              <a:srgbClr val="C72F2D"/>
            </a:solidFill>
          </p:spPr>
          <p:txBody>
            <a:bodyPr vert="horz" wrap="square" lIns="0" tIns="38735" rIns="0" bIns="0" rtlCol="0" anchor="ctr">
              <a:spAutoFit/>
            </a:bodyPr>
            <a:lstStyle/>
            <a:p>
              <a:pPr marL="91440" algn="ctr">
                <a:lnSpc>
                  <a:spcPct val="100000"/>
                </a:lnSpc>
                <a:spcBef>
                  <a:spcPts val="305"/>
                </a:spcBef>
              </a:pPr>
              <a:r>
                <a:rPr sz="1800" spc="-5" dirty="0">
                  <a:solidFill>
                    <a:schemeClr val="bg1"/>
                  </a:solidFill>
                  <a:latin typeface="Avenir Medium"/>
                  <a:cs typeface="Arial"/>
                </a:rPr>
                <a:t>Sitios de</a:t>
              </a:r>
              <a:r>
                <a:rPr sz="1800" spc="-60" dirty="0">
                  <a:solidFill>
                    <a:schemeClr val="bg1"/>
                  </a:solidFill>
                  <a:latin typeface="Avenir Medium"/>
                  <a:cs typeface="Arial"/>
                </a:rPr>
                <a:t> </a:t>
              </a:r>
              <a:r>
                <a:rPr sz="1800" spc="-10" dirty="0">
                  <a:solidFill>
                    <a:schemeClr val="bg1"/>
                  </a:solidFill>
                  <a:latin typeface="Avenir Medium"/>
                  <a:cs typeface="Arial"/>
                </a:rPr>
                <a:t>bodegaje</a:t>
              </a:r>
              <a:endParaRPr sz="1800">
                <a:solidFill>
                  <a:schemeClr val="bg1"/>
                </a:solidFill>
                <a:latin typeface="Avenir Medium"/>
                <a:cs typeface="Arial"/>
              </a:endParaRPr>
            </a:p>
          </p:txBody>
        </p:sp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CE87B69F-EBF8-40D5-B7E2-D851304067AE}"/>
                </a:ext>
              </a:extLst>
            </p:cNvPr>
            <p:cNvSpPr txBox="1"/>
            <p:nvPr/>
          </p:nvSpPr>
          <p:spPr>
            <a:xfrm>
              <a:off x="7382818" y="4585944"/>
              <a:ext cx="1975485" cy="350451"/>
            </a:xfrm>
            <a:prstGeom prst="roundRect">
              <a:avLst/>
            </a:prstGeom>
            <a:solidFill>
              <a:srgbClr val="C72F2D"/>
            </a:solidFill>
          </p:spPr>
          <p:txBody>
            <a:bodyPr vert="horz" wrap="square" lIns="0" tIns="39370" rIns="0" bIns="0" rtlCol="0" anchor="ctr">
              <a:spAutoFit/>
            </a:bodyPr>
            <a:lstStyle/>
            <a:p>
              <a:pPr marL="92075" algn="ctr">
                <a:lnSpc>
                  <a:spcPct val="100000"/>
                </a:lnSpc>
                <a:spcBef>
                  <a:spcPts val="310"/>
                </a:spcBef>
              </a:pPr>
              <a:r>
                <a:rPr sz="1800" dirty="0">
                  <a:solidFill>
                    <a:schemeClr val="bg1"/>
                  </a:solidFill>
                  <a:latin typeface="Avenir Medium"/>
                  <a:cs typeface="Arial"/>
                </a:rPr>
                <a:t>Sistema</a:t>
              </a:r>
              <a:r>
                <a:rPr sz="1800" spc="-60" dirty="0">
                  <a:solidFill>
                    <a:schemeClr val="bg1"/>
                  </a:solidFill>
                  <a:latin typeface="Avenir Medium"/>
                  <a:cs typeface="Arial"/>
                </a:rPr>
                <a:t> </a:t>
              </a:r>
              <a:r>
                <a:rPr sz="1800" spc="-5" dirty="0">
                  <a:solidFill>
                    <a:schemeClr val="bg1"/>
                  </a:solidFill>
                  <a:latin typeface="Avenir Medium"/>
                  <a:cs typeface="Arial"/>
                </a:rPr>
                <a:t>crediticio</a:t>
              </a:r>
              <a:endParaRPr sz="1800">
                <a:solidFill>
                  <a:schemeClr val="bg1"/>
                </a:solidFill>
                <a:latin typeface="Avenir Medium"/>
                <a:cs typeface="Arial"/>
              </a:endParaRPr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AA3CD491-9A4A-4C2A-8814-35E4A15161DC}"/>
                </a:ext>
              </a:extLst>
            </p:cNvPr>
            <p:cNvSpPr txBox="1"/>
            <p:nvPr/>
          </p:nvSpPr>
          <p:spPr>
            <a:xfrm>
              <a:off x="8554895" y="2025104"/>
              <a:ext cx="2242185" cy="656917"/>
            </a:xfrm>
            <a:prstGeom prst="roundRect">
              <a:avLst/>
            </a:prstGeom>
            <a:solidFill>
              <a:srgbClr val="C72F2D"/>
            </a:solidFill>
          </p:spPr>
          <p:txBody>
            <a:bodyPr vert="horz" wrap="square" lIns="0" tIns="39370" rIns="0" bIns="0" rtlCol="0" anchor="ctr">
              <a:spAutoFit/>
            </a:bodyPr>
            <a:lstStyle/>
            <a:p>
              <a:pPr marL="326390" marR="85090" indent="-234950" algn="ctr">
                <a:lnSpc>
                  <a:spcPct val="100000"/>
                </a:lnSpc>
                <a:spcBef>
                  <a:spcPts val="310"/>
                </a:spcBef>
              </a:pPr>
              <a:r>
                <a:rPr sz="1800" spc="-5" dirty="0">
                  <a:solidFill>
                    <a:schemeClr val="bg1"/>
                  </a:solidFill>
                  <a:latin typeface="Avenir Medium"/>
                  <a:cs typeface="Arial"/>
                </a:rPr>
                <a:t>Protección por </a:t>
              </a:r>
              <a:r>
                <a:rPr sz="1800" spc="-10" dirty="0">
                  <a:solidFill>
                    <a:schemeClr val="bg1"/>
                  </a:solidFill>
                  <a:latin typeface="Avenir Medium"/>
                  <a:cs typeface="Arial"/>
                </a:rPr>
                <a:t>parte  </a:t>
              </a:r>
              <a:r>
                <a:rPr sz="1800" spc="-5" dirty="0">
                  <a:solidFill>
                    <a:schemeClr val="bg1"/>
                  </a:solidFill>
                  <a:latin typeface="Avenir Medium"/>
                  <a:cs typeface="Arial"/>
                </a:rPr>
                <a:t>de</a:t>
              </a:r>
              <a:r>
                <a:rPr sz="1800" spc="-50" dirty="0">
                  <a:solidFill>
                    <a:schemeClr val="bg1"/>
                  </a:solidFill>
                  <a:latin typeface="Avenir Medium"/>
                  <a:cs typeface="Arial"/>
                </a:rPr>
                <a:t> </a:t>
              </a:r>
              <a:r>
                <a:rPr sz="1800" spc="-10" dirty="0">
                  <a:solidFill>
                    <a:schemeClr val="bg1"/>
                  </a:solidFill>
                  <a:latin typeface="Avenir Medium"/>
                  <a:cs typeface="Arial"/>
                </a:rPr>
                <a:t>gobernantes</a:t>
              </a:r>
              <a:endParaRPr sz="1800">
                <a:solidFill>
                  <a:schemeClr val="bg1"/>
                </a:solidFill>
                <a:latin typeface="Avenir Medium"/>
                <a:cs typeface="Arial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CDA0A2BF-5C79-4162-8460-478B6DC1F534}"/>
                </a:ext>
              </a:extLst>
            </p:cNvPr>
            <p:cNvSpPr txBox="1"/>
            <p:nvPr/>
          </p:nvSpPr>
          <p:spPr>
            <a:xfrm>
              <a:off x="2271613" y="2030825"/>
              <a:ext cx="2331085" cy="656917"/>
            </a:xfrm>
            <a:prstGeom prst="roundRect">
              <a:avLst/>
            </a:prstGeom>
            <a:solidFill>
              <a:srgbClr val="C72F2D"/>
            </a:solidFill>
          </p:spPr>
          <p:txBody>
            <a:bodyPr vert="horz" wrap="square" lIns="0" tIns="39370" rIns="0" bIns="0" rtlCol="0" anchor="ctr">
              <a:spAutoFit/>
            </a:bodyPr>
            <a:lstStyle/>
            <a:p>
              <a:pPr marL="92075" marR="147320" indent="247015" algn="ctr">
                <a:lnSpc>
                  <a:spcPct val="100000"/>
                </a:lnSpc>
                <a:spcBef>
                  <a:spcPts val="310"/>
                </a:spcBef>
              </a:pPr>
              <a:r>
                <a:rPr sz="1800" spc="-5" dirty="0">
                  <a:solidFill>
                    <a:schemeClr val="bg1"/>
                  </a:solidFill>
                  <a:latin typeface="Avenir Medium"/>
                  <a:cs typeface="Arial"/>
                </a:rPr>
                <a:t>Legislación </a:t>
              </a:r>
              <a:r>
                <a:rPr sz="1800" spc="-10" dirty="0">
                  <a:solidFill>
                    <a:schemeClr val="bg1"/>
                  </a:solidFill>
                  <a:latin typeface="Avenir Medium"/>
                  <a:cs typeface="Arial"/>
                </a:rPr>
                <a:t>que  </a:t>
              </a:r>
              <a:r>
                <a:rPr sz="1800" spc="-5" dirty="0">
                  <a:solidFill>
                    <a:schemeClr val="bg1"/>
                  </a:solidFill>
                  <a:latin typeface="Avenir Medium"/>
                  <a:cs typeface="Arial"/>
                </a:rPr>
                <a:t>protegía</a:t>
              </a:r>
              <a:r>
                <a:rPr sz="1800" spc="-15" dirty="0">
                  <a:solidFill>
                    <a:schemeClr val="bg1"/>
                  </a:solidFill>
                  <a:latin typeface="Avenir Medium"/>
                  <a:cs typeface="Arial"/>
                </a:rPr>
                <a:t> </a:t>
              </a:r>
              <a:r>
                <a:rPr sz="1800" spc="-5" dirty="0">
                  <a:solidFill>
                    <a:schemeClr val="bg1"/>
                  </a:solidFill>
                  <a:latin typeface="Avenir Medium"/>
                  <a:cs typeface="Arial"/>
                </a:rPr>
                <a:t>intercambio</a:t>
              </a:r>
              <a:endParaRPr sz="1800">
                <a:solidFill>
                  <a:schemeClr val="bg1"/>
                </a:solidFill>
                <a:latin typeface="Avenir Medium"/>
                <a:cs typeface="Arial"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E58BF3C3-248A-4E06-9E14-44426B2E54A1}"/>
                </a:ext>
              </a:extLst>
            </p:cNvPr>
            <p:cNvSpPr txBox="1"/>
            <p:nvPr/>
          </p:nvSpPr>
          <p:spPr>
            <a:xfrm>
              <a:off x="4190352" y="4607643"/>
              <a:ext cx="1924050" cy="350451"/>
            </a:xfrm>
            <a:prstGeom prst="roundRect">
              <a:avLst/>
            </a:prstGeom>
            <a:solidFill>
              <a:srgbClr val="C72F2D"/>
            </a:solidFill>
          </p:spPr>
          <p:txBody>
            <a:bodyPr vert="horz" wrap="square" lIns="0" tIns="39370" rIns="0" bIns="0" rtlCol="0" anchor="ctr">
              <a:spAutoFit/>
            </a:bodyPr>
            <a:lstStyle/>
            <a:p>
              <a:pPr marL="90805" algn="ctr">
                <a:lnSpc>
                  <a:spcPct val="100000"/>
                </a:lnSpc>
                <a:spcBef>
                  <a:spcPts val="310"/>
                </a:spcBef>
              </a:pPr>
              <a:r>
                <a:rPr sz="1800" spc="-5" dirty="0">
                  <a:solidFill>
                    <a:schemeClr val="bg1"/>
                  </a:solidFill>
                  <a:latin typeface="Avenir Medium"/>
                  <a:cs typeface="Arial"/>
                </a:rPr>
                <a:t>Libertad</a:t>
              </a:r>
              <a:r>
                <a:rPr sz="1800" spc="-60" dirty="0">
                  <a:solidFill>
                    <a:schemeClr val="bg1"/>
                  </a:solidFill>
                  <a:latin typeface="Avenir Medium"/>
                  <a:cs typeface="Arial"/>
                </a:rPr>
                <a:t> </a:t>
              </a:r>
              <a:r>
                <a:rPr sz="1800" spc="-10" dirty="0">
                  <a:solidFill>
                    <a:schemeClr val="bg1"/>
                  </a:solidFill>
                  <a:latin typeface="Avenir Medium"/>
                  <a:cs typeface="Arial"/>
                </a:rPr>
                <a:t>religiosa</a:t>
              </a:r>
              <a:endParaRPr sz="1800">
                <a:solidFill>
                  <a:schemeClr val="bg1"/>
                </a:solidFill>
                <a:latin typeface="Avenir Medium"/>
                <a:cs typeface="Arial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704FFD3F-1EAA-44E5-A4C0-EF3908421676}"/>
                </a:ext>
              </a:extLst>
            </p:cNvPr>
            <p:cNvSpPr txBox="1"/>
            <p:nvPr/>
          </p:nvSpPr>
          <p:spPr>
            <a:xfrm>
              <a:off x="8554895" y="3479537"/>
              <a:ext cx="2712085" cy="350451"/>
            </a:xfrm>
            <a:prstGeom prst="roundRect">
              <a:avLst/>
            </a:prstGeom>
            <a:solidFill>
              <a:srgbClr val="C72F2D"/>
            </a:solidFill>
          </p:spPr>
          <p:txBody>
            <a:bodyPr vert="horz" wrap="square" lIns="0" tIns="39370" rIns="0" bIns="0" rtlCol="0" anchor="ctr">
              <a:spAutoFit/>
            </a:bodyPr>
            <a:lstStyle/>
            <a:p>
              <a:pPr marL="92075" algn="ctr">
                <a:lnSpc>
                  <a:spcPct val="100000"/>
                </a:lnSpc>
                <a:spcBef>
                  <a:spcPts val="310"/>
                </a:spcBef>
              </a:pPr>
              <a:r>
                <a:rPr sz="1800" spc="-5" dirty="0">
                  <a:solidFill>
                    <a:schemeClr val="bg1"/>
                  </a:solidFill>
                  <a:latin typeface="Avenir Medium"/>
                  <a:cs typeface="Arial"/>
                </a:rPr>
                <a:t>Libre conversión al</a:t>
              </a:r>
              <a:r>
                <a:rPr sz="1800" spc="-25" dirty="0">
                  <a:solidFill>
                    <a:schemeClr val="bg1"/>
                  </a:solidFill>
                  <a:latin typeface="Avenir Medium"/>
                  <a:cs typeface="Arial"/>
                </a:rPr>
                <a:t> </a:t>
              </a:r>
              <a:r>
                <a:rPr sz="1800" dirty="0">
                  <a:solidFill>
                    <a:schemeClr val="bg1"/>
                  </a:solidFill>
                  <a:latin typeface="Avenir Medium"/>
                  <a:cs typeface="Arial"/>
                </a:rPr>
                <a:t>Islam</a:t>
              </a:r>
            </a:p>
          </p:txBody>
        </p:sp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6BFCD49D-1861-4823-88B7-4407D7C3D856}"/>
                </a:ext>
              </a:extLst>
            </p:cNvPr>
            <p:cNvSpPr txBox="1"/>
            <p:nvPr/>
          </p:nvSpPr>
          <p:spPr>
            <a:xfrm>
              <a:off x="5643584" y="1225663"/>
              <a:ext cx="2098602" cy="612934"/>
            </a:xfrm>
            <a:prstGeom prst="roundRect">
              <a:avLst/>
            </a:prstGeom>
            <a:solidFill>
              <a:srgbClr val="C72F2D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241300" marR="5080" indent="-228600" algn="ctr">
                <a:lnSpc>
                  <a:spcPct val="100000"/>
                </a:lnSpc>
              </a:pPr>
              <a:r>
                <a:rPr sz="1800" spc="-5" dirty="0">
                  <a:solidFill>
                    <a:schemeClr val="bg1"/>
                  </a:solidFill>
                  <a:latin typeface="Avenir Medium"/>
                  <a:cs typeface="Arial"/>
                </a:rPr>
                <a:t>Red de</a:t>
              </a:r>
              <a:r>
                <a:rPr sz="1800" spc="-45" dirty="0">
                  <a:solidFill>
                    <a:schemeClr val="bg1"/>
                  </a:solidFill>
                  <a:latin typeface="Avenir Medium"/>
                  <a:cs typeface="Arial"/>
                </a:rPr>
                <a:t> </a:t>
              </a:r>
              <a:r>
                <a:rPr sz="1800" spc="-5" dirty="0" err="1">
                  <a:solidFill>
                    <a:schemeClr val="bg1"/>
                  </a:solidFill>
                  <a:latin typeface="Avenir Medium"/>
                  <a:cs typeface="Arial"/>
                </a:rPr>
                <a:t>comercio</a:t>
              </a:r>
              <a:r>
                <a:rPr sz="1800" spc="-5" dirty="0">
                  <a:solidFill>
                    <a:schemeClr val="bg1"/>
                  </a:solidFill>
                  <a:latin typeface="Avenir Medium"/>
                  <a:cs typeface="Arial"/>
                </a:rPr>
                <a:t>  </a:t>
              </a:r>
              <a:r>
                <a:rPr sz="1800" spc="-5" dirty="0" err="1">
                  <a:solidFill>
                    <a:schemeClr val="bg1"/>
                  </a:solidFill>
                  <a:latin typeface="Avenir Medium"/>
                  <a:cs typeface="Arial"/>
                </a:rPr>
                <a:t>tra</a:t>
              </a:r>
              <a:r>
                <a:rPr lang="es-419" sz="1800" spc="-5" dirty="0">
                  <a:solidFill>
                    <a:schemeClr val="bg1"/>
                  </a:solidFill>
                  <a:latin typeface="Avenir Medium"/>
                  <a:cs typeface="Arial"/>
                </a:rPr>
                <a:t>n</a:t>
              </a:r>
              <a:r>
                <a:rPr sz="1800" spc="-5" dirty="0" err="1">
                  <a:solidFill>
                    <a:schemeClr val="bg1"/>
                  </a:solidFill>
                  <a:latin typeface="Avenir Medium"/>
                  <a:cs typeface="Arial"/>
                </a:rPr>
                <a:t>sahariano</a:t>
              </a:r>
              <a:endParaRPr sz="1800" dirty="0">
                <a:solidFill>
                  <a:schemeClr val="bg1"/>
                </a:solidFill>
                <a:latin typeface="Avenir Medium"/>
                <a:cs typeface="Arial"/>
              </a:endParaRPr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1B766DF5-5B07-4CCD-A650-439FF179C8FA}"/>
                </a:ext>
              </a:extLst>
            </p:cNvPr>
            <p:cNvSpPr txBox="1"/>
            <p:nvPr/>
          </p:nvSpPr>
          <p:spPr>
            <a:xfrm>
              <a:off x="5943400" y="2915072"/>
              <a:ext cx="1584325" cy="350451"/>
            </a:xfrm>
            <a:prstGeom prst="roundRect">
              <a:avLst/>
            </a:prstGeom>
            <a:solidFill>
              <a:srgbClr val="C72F2D"/>
            </a:solidFill>
            <a:ln>
              <a:noFill/>
            </a:ln>
          </p:spPr>
          <p:txBody>
            <a:bodyPr vert="horz" wrap="square" lIns="0" tIns="39370" rIns="0" bIns="0" rtlCol="0" anchor="ctr">
              <a:spAutoFit/>
            </a:bodyPr>
            <a:lstStyle/>
            <a:p>
              <a:pPr marL="219710">
                <a:lnSpc>
                  <a:spcPct val="100000"/>
                </a:lnSpc>
                <a:spcBef>
                  <a:spcPts val="310"/>
                </a:spcBef>
              </a:pPr>
              <a:r>
                <a:rPr sz="1800" spc="-5" dirty="0">
                  <a:solidFill>
                    <a:schemeClr val="bg1"/>
                  </a:solidFill>
                  <a:latin typeface="Avenir Medium"/>
                  <a:cs typeface="Arial"/>
                </a:rPr>
                <a:t>comprende</a:t>
              </a:r>
              <a:endParaRPr sz="1800" dirty="0">
                <a:solidFill>
                  <a:schemeClr val="bg1"/>
                </a:solidFill>
                <a:latin typeface="Avenir Medium"/>
                <a:cs typeface="Arial"/>
              </a:endParaRPr>
            </a:p>
          </p:txBody>
        </p:sp>
        <p:sp>
          <p:nvSpPr>
            <p:cNvPr id="10" name="13 Flecha abajo">
              <a:extLst>
                <a:ext uri="{FF2B5EF4-FFF2-40B4-BE49-F238E27FC236}">
                  <a16:creationId xmlns:a16="http://schemas.microsoft.com/office/drawing/2014/main" id="{B5EBDE47-88DE-48B2-9082-E80380370875}"/>
                </a:ext>
              </a:extLst>
            </p:cNvPr>
            <p:cNvSpPr/>
            <p:nvPr/>
          </p:nvSpPr>
          <p:spPr>
            <a:xfrm>
              <a:off x="6523255" y="1961965"/>
              <a:ext cx="339184" cy="895609"/>
            </a:xfrm>
            <a:prstGeom prst="downArrow">
              <a:avLst/>
            </a:prstGeom>
            <a:solidFill>
              <a:srgbClr val="C72F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cxnSp>
          <p:nvCxnSpPr>
            <p:cNvPr id="11" name="15 Conector recto de flecha">
              <a:extLst>
                <a:ext uri="{FF2B5EF4-FFF2-40B4-BE49-F238E27FC236}">
                  <a16:creationId xmlns:a16="http://schemas.microsoft.com/office/drawing/2014/main" id="{905DDDBA-B751-498B-955B-5B89629DBD69}"/>
                </a:ext>
              </a:extLst>
            </p:cNvPr>
            <p:cNvCxnSpPr>
              <a:cxnSpLocks/>
              <a:endCxn id="5" idx="3"/>
            </p:cNvCxnSpPr>
            <p:nvPr/>
          </p:nvCxnSpPr>
          <p:spPr>
            <a:xfrm flipH="1" flipV="1">
              <a:off x="4602698" y="2359284"/>
              <a:ext cx="1135344" cy="498290"/>
            </a:xfrm>
            <a:prstGeom prst="straightConnector1">
              <a:avLst/>
            </a:prstGeom>
            <a:ln w="28575">
              <a:solidFill>
                <a:srgbClr val="35030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7 Conector recto de flecha">
              <a:extLst>
                <a:ext uri="{FF2B5EF4-FFF2-40B4-BE49-F238E27FC236}">
                  <a16:creationId xmlns:a16="http://schemas.microsoft.com/office/drawing/2014/main" id="{940366DF-CB57-429D-9EF2-0841B0D2AAFC}"/>
                </a:ext>
              </a:extLst>
            </p:cNvPr>
            <p:cNvCxnSpPr>
              <a:cxnSpLocks/>
              <a:endCxn id="2" idx="3"/>
            </p:cNvCxnSpPr>
            <p:nvPr/>
          </p:nvCxnSpPr>
          <p:spPr>
            <a:xfrm flipH="1">
              <a:off x="4618917" y="3265523"/>
              <a:ext cx="1148865" cy="546574"/>
            </a:xfrm>
            <a:prstGeom prst="straightConnector1">
              <a:avLst/>
            </a:prstGeom>
            <a:ln w="28575">
              <a:solidFill>
                <a:srgbClr val="35030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9 Conector recto de flecha">
              <a:extLst>
                <a:ext uri="{FF2B5EF4-FFF2-40B4-BE49-F238E27FC236}">
                  <a16:creationId xmlns:a16="http://schemas.microsoft.com/office/drawing/2014/main" id="{857CDE2B-A653-4ADD-ADC5-B78C381C551B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 flipV="1">
              <a:off x="7579613" y="2353563"/>
              <a:ext cx="975282" cy="520589"/>
            </a:xfrm>
            <a:prstGeom prst="straightConnector1">
              <a:avLst/>
            </a:prstGeom>
            <a:ln w="28575">
              <a:solidFill>
                <a:srgbClr val="35030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22 Conector recto de flecha">
              <a:extLst>
                <a:ext uri="{FF2B5EF4-FFF2-40B4-BE49-F238E27FC236}">
                  <a16:creationId xmlns:a16="http://schemas.microsoft.com/office/drawing/2014/main" id="{98CA0C0E-4C54-4277-9297-74B237D3A100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>
              <a:off x="7645063" y="3291150"/>
              <a:ext cx="909832" cy="363613"/>
            </a:xfrm>
            <a:prstGeom prst="straightConnector1">
              <a:avLst/>
            </a:prstGeom>
            <a:ln w="28575">
              <a:solidFill>
                <a:srgbClr val="35030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24 Conector recto de flecha">
              <a:extLst>
                <a:ext uri="{FF2B5EF4-FFF2-40B4-BE49-F238E27FC236}">
                  <a16:creationId xmlns:a16="http://schemas.microsoft.com/office/drawing/2014/main" id="{A8F99248-555B-4E2D-8098-229E55FBB31A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 flipH="1">
              <a:off x="5152377" y="3382907"/>
              <a:ext cx="1343821" cy="1224736"/>
            </a:xfrm>
            <a:prstGeom prst="straightConnector1">
              <a:avLst/>
            </a:prstGeom>
            <a:ln w="28575">
              <a:solidFill>
                <a:srgbClr val="35030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26 Conector recto de flecha">
              <a:extLst>
                <a:ext uri="{FF2B5EF4-FFF2-40B4-BE49-F238E27FC236}">
                  <a16:creationId xmlns:a16="http://schemas.microsoft.com/office/drawing/2014/main" id="{414202DC-5320-41A7-836A-B93FF3E853A2}"/>
                </a:ext>
              </a:extLst>
            </p:cNvPr>
            <p:cNvCxnSpPr>
              <a:cxnSpLocks/>
              <a:endCxn id="3" idx="0"/>
            </p:cNvCxnSpPr>
            <p:nvPr/>
          </p:nvCxnSpPr>
          <p:spPr>
            <a:xfrm>
              <a:off x="7029658" y="3382907"/>
              <a:ext cx="1340903" cy="1203037"/>
            </a:xfrm>
            <a:prstGeom prst="straightConnector1">
              <a:avLst/>
            </a:prstGeom>
            <a:ln w="28575">
              <a:solidFill>
                <a:srgbClr val="35030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8315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76EB028D-1AE7-3E48-A9DE-B22F026EAEF2}"/>
              </a:ext>
            </a:extLst>
          </p:cNvPr>
          <p:cNvSpPr txBox="1"/>
          <p:nvPr/>
        </p:nvSpPr>
        <p:spPr>
          <a:xfrm>
            <a:off x="1968500" y="4223346"/>
            <a:ext cx="8255000" cy="11567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010000"/>
              </a:buClr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venir Medium" panose="02000503020000020003" pitchFamily="2" charset="0"/>
                <a:cs typeface="Arial"/>
              </a:rPr>
              <a:t>Tamaño de caravana: 5-1000</a:t>
            </a:r>
            <a:r>
              <a:rPr sz="1800" spc="-45" dirty="0">
                <a:latin typeface="Avenir Medium" panose="02000503020000020003" pitchFamily="2" charset="0"/>
                <a:cs typeface="Arial"/>
              </a:rPr>
              <a:t> </a:t>
            </a:r>
            <a:r>
              <a:rPr sz="1800" spc="-10" dirty="0">
                <a:latin typeface="Avenir Medium" panose="02000503020000020003" pitchFamily="2" charset="0"/>
                <a:cs typeface="Arial"/>
              </a:rPr>
              <a:t>camellos.</a:t>
            </a:r>
            <a:endParaRPr sz="1800" dirty="0">
              <a:latin typeface="Avenir Medium" panose="02000503020000020003" pitchFamily="2" charset="0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25"/>
              </a:spcBef>
              <a:buClr>
                <a:srgbClr val="010000"/>
              </a:buClr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venir Medium" panose="02000503020000020003" pitchFamily="2" charset="0"/>
                <a:cs typeface="Arial"/>
              </a:rPr>
              <a:t>70-90 días de camino dependiendo tamaño</a:t>
            </a:r>
            <a:r>
              <a:rPr sz="1800" spc="-35" dirty="0">
                <a:latin typeface="Avenir Medium" panose="02000503020000020003" pitchFamily="2" charset="0"/>
                <a:cs typeface="Arial"/>
              </a:rPr>
              <a:t> </a:t>
            </a:r>
            <a:r>
              <a:rPr sz="1800" spc="-10" dirty="0">
                <a:latin typeface="Avenir Medium" panose="02000503020000020003" pitchFamily="2" charset="0"/>
                <a:cs typeface="Arial"/>
              </a:rPr>
              <a:t>caravanas.</a:t>
            </a:r>
            <a:endParaRPr sz="1800" dirty="0">
              <a:latin typeface="Avenir Medium" panose="02000503020000020003" pitchFamily="2" charset="0"/>
              <a:cs typeface="Arial"/>
            </a:endParaRPr>
          </a:p>
          <a:p>
            <a:pPr marL="355600" marR="5080" indent="-342900">
              <a:lnSpc>
                <a:spcPts val="1950"/>
              </a:lnSpc>
              <a:spcBef>
                <a:spcPts val="465"/>
              </a:spcBef>
              <a:buClr>
                <a:srgbClr val="010000"/>
              </a:buClr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venir Medium" panose="02000503020000020003" pitchFamily="2" charset="0"/>
                <a:cs typeface="Arial"/>
              </a:rPr>
              <a:t>Diferentes ciudades se </a:t>
            </a:r>
            <a:r>
              <a:rPr sz="1800" spc="-5" dirty="0" err="1">
                <a:latin typeface="Avenir Medium" panose="02000503020000020003" pitchFamily="2" charset="0"/>
                <a:cs typeface="Arial"/>
              </a:rPr>
              <a:t>turnan</a:t>
            </a:r>
            <a:r>
              <a:rPr lang="es-PA" sz="1800" spc="-5" dirty="0">
                <a:latin typeface="Avenir Medium" panose="02000503020000020003" pitchFamily="2" charset="0"/>
                <a:cs typeface="Arial"/>
              </a:rPr>
              <a:t> debido a la </a:t>
            </a:r>
            <a:r>
              <a:rPr sz="1800" spc="-5" dirty="0">
                <a:latin typeface="Avenir Medium" panose="02000503020000020003" pitchFamily="2" charset="0"/>
                <a:cs typeface="Arial"/>
              </a:rPr>
              <a:t> </a:t>
            </a:r>
            <a:r>
              <a:rPr sz="1800" spc="-5" dirty="0" err="1">
                <a:latin typeface="Avenir Medium" panose="02000503020000020003" pitchFamily="2" charset="0"/>
                <a:cs typeface="Arial"/>
              </a:rPr>
              <a:t>hegemo</a:t>
            </a:r>
            <a:r>
              <a:rPr lang="es-PA" sz="1800" spc="-5" dirty="0">
                <a:latin typeface="Avenir Medium" panose="02000503020000020003" pitchFamily="2" charset="0"/>
                <a:cs typeface="Arial"/>
              </a:rPr>
              <a:t>nía</a:t>
            </a:r>
            <a:r>
              <a:rPr sz="1800" spc="-5" dirty="0">
                <a:latin typeface="Avenir Medium" panose="02000503020000020003" pitchFamily="2" charset="0"/>
                <a:cs typeface="Arial"/>
              </a:rPr>
              <a:t> regional a lo largo de siglos: Jenne,  Gao, Songhai, Ghana,</a:t>
            </a:r>
            <a:r>
              <a:rPr sz="1800" spc="-70" dirty="0">
                <a:latin typeface="Avenir Medium" panose="02000503020000020003" pitchFamily="2" charset="0"/>
                <a:cs typeface="Arial"/>
              </a:rPr>
              <a:t> </a:t>
            </a:r>
            <a:r>
              <a:rPr sz="1800" spc="-10" dirty="0">
                <a:latin typeface="Avenir Medium" panose="02000503020000020003" pitchFamily="2" charset="0"/>
                <a:cs typeface="Arial"/>
              </a:rPr>
              <a:t>Mali.</a:t>
            </a:r>
            <a:endParaRPr sz="1800" dirty="0">
              <a:latin typeface="Avenir Medium" panose="02000503020000020003" pitchFamily="2" charset="0"/>
              <a:cs typeface="Arial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746A2341-4766-471D-B264-8F43D2A9FE01}"/>
              </a:ext>
            </a:extLst>
          </p:cNvPr>
          <p:cNvGrpSpPr/>
          <p:nvPr/>
        </p:nvGrpSpPr>
        <p:grpSpPr>
          <a:xfrm>
            <a:off x="3560698" y="1477927"/>
            <a:ext cx="5531904" cy="2268092"/>
            <a:chOff x="3560698" y="1477927"/>
            <a:chExt cx="5531904" cy="2268092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848BC651-1EAB-044D-9A51-9C774B00EEAD}"/>
                </a:ext>
              </a:extLst>
            </p:cNvPr>
            <p:cNvSpPr/>
            <p:nvPr/>
          </p:nvSpPr>
          <p:spPr>
            <a:xfrm>
              <a:off x="3560698" y="1477927"/>
              <a:ext cx="5279809" cy="2186177"/>
            </a:xfrm>
            <a:prstGeom prst="round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3FE08082-722F-0A4C-93F4-F465310C96B0}"/>
                </a:ext>
              </a:extLst>
            </p:cNvPr>
            <p:cNvSpPr txBox="1"/>
            <p:nvPr/>
          </p:nvSpPr>
          <p:spPr>
            <a:xfrm>
              <a:off x="8840507" y="3582189"/>
              <a:ext cx="252095" cy="1638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000" dirty="0">
                  <a:latin typeface="Arial"/>
                  <a:cs typeface="Arial"/>
                </a:rPr>
                <a:t>(</a:t>
              </a:r>
              <a:r>
                <a:rPr sz="1000" spc="-10" dirty="0">
                  <a:latin typeface="Arial"/>
                  <a:cs typeface="Arial"/>
                </a:rPr>
                <a:t>2</a:t>
              </a:r>
              <a:r>
                <a:rPr sz="1000" dirty="0">
                  <a:latin typeface="Arial"/>
                  <a:cs typeface="Arial"/>
                </a:rPr>
                <a:t>7)</a:t>
              </a:r>
            </a:p>
          </p:txBody>
        </p:sp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A926837C-C082-9144-AD41-FC8958210E3E}"/>
              </a:ext>
            </a:extLst>
          </p:cNvPr>
          <p:cNvSpPr txBox="1">
            <a:spLocks/>
          </p:cNvSpPr>
          <p:nvPr/>
        </p:nvSpPr>
        <p:spPr>
          <a:xfrm>
            <a:off x="1253066" y="259644"/>
            <a:ext cx="9685867" cy="830997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6115" algn="ctr">
              <a:lnSpc>
                <a:spcPct val="100000"/>
              </a:lnSpc>
            </a:pPr>
            <a:r>
              <a:rPr lang="es-PA" sz="4000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Esclavización, Tráfico y Resistencia</a:t>
            </a:r>
          </a:p>
        </p:txBody>
      </p:sp>
    </p:spTree>
    <p:extLst>
      <p:ext uri="{BB962C8B-B14F-4D97-AF65-F5344CB8AC3E}">
        <p14:creationId xmlns:p14="http://schemas.microsoft.com/office/powerpoint/2010/main" val="1192469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818EDEAF-DD10-F948-B2A8-09593B280799}"/>
              </a:ext>
            </a:extLst>
          </p:cNvPr>
          <p:cNvSpPr txBox="1"/>
          <p:nvPr/>
        </p:nvSpPr>
        <p:spPr>
          <a:xfrm>
            <a:off x="1961006" y="4081032"/>
            <a:ext cx="7430134" cy="1159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lnSpc>
                <a:spcPct val="100000"/>
              </a:lnSpc>
              <a:buClr>
                <a:srgbClr val="010000"/>
              </a:buClr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venir Medium" panose="02000503020000020003" pitchFamily="2" charset="0"/>
                <a:cs typeface="Arial"/>
              </a:rPr>
              <a:t>Primera </a:t>
            </a:r>
            <a:r>
              <a:rPr sz="1800" spc="-5" dirty="0" err="1">
                <a:latin typeface="Avenir Medium" panose="02000503020000020003" pitchFamily="2" charset="0"/>
                <a:cs typeface="Arial"/>
              </a:rPr>
              <a:t>universidad</a:t>
            </a:r>
            <a:r>
              <a:rPr lang="es-PA" sz="1800" spc="-5" dirty="0">
                <a:latin typeface="Avenir Medium" panose="02000503020000020003" pitchFamily="2" charset="0"/>
                <a:cs typeface="Arial"/>
              </a:rPr>
              <a:t> del </a:t>
            </a:r>
            <a:r>
              <a:rPr sz="1800" spc="-5" dirty="0">
                <a:latin typeface="Avenir Medium" panose="02000503020000020003" pitchFamily="2" charset="0"/>
                <a:cs typeface="Arial"/>
              </a:rPr>
              <a:t> </a:t>
            </a:r>
            <a:r>
              <a:rPr sz="1800" dirty="0">
                <a:latin typeface="Avenir Medium" panose="02000503020000020003" pitchFamily="2" charset="0"/>
                <a:cs typeface="Arial"/>
              </a:rPr>
              <a:t>S</a:t>
            </a:r>
            <a:r>
              <a:rPr lang="es-PA" sz="1800" dirty="0" err="1">
                <a:latin typeface="Avenir Medium" panose="02000503020000020003" pitchFamily="2" charset="0"/>
                <a:cs typeface="Arial"/>
              </a:rPr>
              <a:t>iglo</a:t>
            </a:r>
            <a:r>
              <a:rPr sz="1800" dirty="0">
                <a:latin typeface="Avenir Medium" panose="02000503020000020003" pitchFamily="2" charset="0"/>
                <a:cs typeface="Arial"/>
              </a:rPr>
              <a:t> XIII </a:t>
            </a:r>
            <a:r>
              <a:rPr sz="1800" spc="-5" dirty="0" err="1">
                <a:latin typeface="Avenir Medium" panose="02000503020000020003" pitchFamily="2" charset="0"/>
                <a:cs typeface="Arial"/>
              </a:rPr>
              <a:t>en</a:t>
            </a:r>
            <a:r>
              <a:rPr sz="1800" spc="-5" dirty="0">
                <a:latin typeface="Avenir Medium" panose="02000503020000020003" pitchFamily="2" charset="0"/>
                <a:cs typeface="Arial"/>
              </a:rPr>
              <a:t> </a:t>
            </a:r>
            <a:r>
              <a:rPr sz="1800" dirty="0" err="1">
                <a:latin typeface="Avenir Medium" panose="02000503020000020003" pitchFamily="2" charset="0"/>
                <a:cs typeface="Arial"/>
              </a:rPr>
              <a:t>Tombuctú</a:t>
            </a:r>
            <a:r>
              <a:rPr lang="es-PA" sz="1800" dirty="0">
                <a:latin typeface="Avenir Medium" panose="02000503020000020003" pitchFamily="2" charset="0"/>
                <a:cs typeface="Arial"/>
              </a:rPr>
              <a:t> y </a:t>
            </a:r>
            <a:r>
              <a:rPr sz="1800" dirty="0">
                <a:latin typeface="Avenir Medium" panose="02000503020000020003" pitchFamily="2" charset="0"/>
                <a:cs typeface="Arial"/>
              </a:rPr>
              <a:t> </a:t>
            </a:r>
            <a:r>
              <a:rPr sz="1800" spc="-5" dirty="0">
                <a:latin typeface="Avenir Medium" panose="02000503020000020003" pitchFamily="2" charset="0"/>
                <a:cs typeface="Arial"/>
              </a:rPr>
              <a:t>primera biblioteca del </a:t>
            </a:r>
            <a:r>
              <a:rPr sz="1800" dirty="0">
                <a:latin typeface="Avenir Medium" panose="02000503020000020003" pitchFamily="2" charset="0"/>
                <a:cs typeface="Arial"/>
              </a:rPr>
              <a:t>África  </a:t>
            </a:r>
            <a:r>
              <a:rPr sz="1800" spc="-5" dirty="0">
                <a:latin typeface="Avenir Medium" panose="02000503020000020003" pitchFamily="2" charset="0"/>
                <a:cs typeface="Arial"/>
              </a:rPr>
              <a:t>negra (Teología </a:t>
            </a:r>
            <a:r>
              <a:rPr sz="1800" dirty="0">
                <a:latin typeface="Avenir Medium" panose="02000503020000020003" pitchFamily="2" charset="0"/>
                <a:cs typeface="Arial"/>
              </a:rPr>
              <a:t>y</a:t>
            </a:r>
            <a:r>
              <a:rPr sz="1800" spc="-40" dirty="0">
                <a:latin typeface="Avenir Medium" panose="02000503020000020003" pitchFamily="2" charset="0"/>
                <a:cs typeface="Arial"/>
              </a:rPr>
              <a:t> </a:t>
            </a:r>
            <a:r>
              <a:rPr sz="1800" dirty="0">
                <a:latin typeface="Avenir Medium" panose="02000503020000020003" pitchFamily="2" charset="0"/>
                <a:cs typeface="Arial"/>
              </a:rPr>
              <a:t>Leyes).</a:t>
            </a:r>
          </a:p>
          <a:p>
            <a:pPr marL="355600" marR="107314" indent="-342900">
              <a:lnSpc>
                <a:spcPct val="100000"/>
              </a:lnSpc>
              <a:spcBef>
                <a:spcPts val="434"/>
              </a:spcBef>
              <a:buClr>
                <a:srgbClr val="010000"/>
              </a:buClr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latin typeface="Avenir Medium" panose="02000503020000020003" pitchFamily="2" charset="0"/>
                <a:cs typeface="Arial"/>
              </a:rPr>
              <a:t>Ahmed Baba, a </a:t>
            </a:r>
            <a:r>
              <a:rPr sz="1800" spc="-5" dirty="0" err="1">
                <a:latin typeface="Avenir Medium" panose="02000503020000020003" pitchFamily="2" charset="0"/>
                <a:cs typeface="Arial"/>
              </a:rPr>
              <a:t>mediados</a:t>
            </a:r>
            <a:r>
              <a:rPr sz="1800" spc="-5" dirty="0">
                <a:latin typeface="Avenir Medium" panose="02000503020000020003" pitchFamily="2" charset="0"/>
                <a:cs typeface="Arial"/>
              </a:rPr>
              <a:t> </a:t>
            </a:r>
            <a:r>
              <a:rPr sz="1800" dirty="0">
                <a:latin typeface="Avenir Medium" panose="02000503020000020003" pitchFamily="2" charset="0"/>
                <a:cs typeface="Arial"/>
              </a:rPr>
              <a:t>S</a:t>
            </a:r>
            <a:r>
              <a:rPr lang="es-PA" sz="1800" dirty="0" err="1">
                <a:latin typeface="Avenir Medium" panose="02000503020000020003" pitchFamily="2" charset="0"/>
                <a:cs typeface="Arial"/>
              </a:rPr>
              <a:t>iglo</a:t>
            </a:r>
            <a:r>
              <a:rPr sz="1800" dirty="0">
                <a:latin typeface="Avenir Medium" panose="02000503020000020003" pitchFamily="2" charset="0"/>
                <a:cs typeface="Arial"/>
              </a:rPr>
              <a:t> XVI, </a:t>
            </a:r>
            <a:r>
              <a:rPr sz="1800" spc="-5" dirty="0">
                <a:latin typeface="Avenir Medium" panose="02000503020000020003" pitchFamily="2" charset="0"/>
                <a:cs typeface="Arial"/>
              </a:rPr>
              <a:t>escribe primer </a:t>
            </a:r>
            <a:r>
              <a:rPr sz="1800" dirty="0">
                <a:latin typeface="Avenir Medium" panose="02000503020000020003" pitchFamily="2" charset="0"/>
                <a:cs typeface="Arial"/>
              </a:rPr>
              <a:t>texto </a:t>
            </a:r>
            <a:r>
              <a:rPr sz="1800" spc="-5" dirty="0">
                <a:latin typeface="Avenir Medium" panose="02000503020000020003" pitchFamily="2" charset="0"/>
                <a:cs typeface="Arial"/>
              </a:rPr>
              <a:t>que cuestiona  relación entre etnicidad, religiosidad </a:t>
            </a:r>
            <a:r>
              <a:rPr sz="1800" dirty="0">
                <a:latin typeface="Avenir Medium" panose="02000503020000020003" pitchFamily="2" charset="0"/>
                <a:cs typeface="Arial"/>
              </a:rPr>
              <a:t>y</a:t>
            </a:r>
            <a:r>
              <a:rPr sz="1800" spc="-40" dirty="0">
                <a:latin typeface="Avenir Medium" panose="02000503020000020003" pitchFamily="2" charset="0"/>
                <a:cs typeface="Arial"/>
              </a:rPr>
              <a:t> </a:t>
            </a:r>
            <a:r>
              <a:rPr sz="1800" spc="-10" dirty="0">
                <a:latin typeface="Avenir Medium" panose="02000503020000020003" pitchFamily="2" charset="0"/>
                <a:cs typeface="Arial"/>
              </a:rPr>
              <a:t>esclavitud.</a:t>
            </a:r>
            <a:endParaRPr sz="1800" dirty="0">
              <a:latin typeface="Avenir Medium" panose="02000503020000020003" pitchFamily="2" charset="0"/>
              <a:cs typeface="Arial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03E576C-2637-4A65-AA22-9FE240270FA6}"/>
              </a:ext>
            </a:extLst>
          </p:cNvPr>
          <p:cNvGrpSpPr/>
          <p:nvPr/>
        </p:nvGrpSpPr>
        <p:grpSpPr>
          <a:xfrm>
            <a:off x="3975874" y="1256143"/>
            <a:ext cx="4240252" cy="2727656"/>
            <a:chOff x="4079748" y="1256143"/>
            <a:chExt cx="4240252" cy="2727656"/>
          </a:xfrm>
        </p:grpSpPr>
        <p:sp>
          <p:nvSpPr>
            <p:cNvPr id="2" name="object 2">
              <a:extLst>
                <a:ext uri="{FF2B5EF4-FFF2-40B4-BE49-F238E27FC236}">
                  <a16:creationId xmlns:a16="http://schemas.microsoft.com/office/drawing/2014/main" id="{8AA809B7-2544-6949-9004-93E353729928}"/>
                </a:ext>
              </a:extLst>
            </p:cNvPr>
            <p:cNvSpPr/>
            <p:nvPr/>
          </p:nvSpPr>
          <p:spPr>
            <a:xfrm>
              <a:off x="4079748" y="1256143"/>
              <a:ext cx="4032503" cy="2630423"/>
            </a:xfrm>
            <a:prstGeom prst="round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C869C11F-304D-3949-9155-C450BF4A38DB}"/>
                </a:ext>
              </a:extLst>
            </p:cNvPr>
            <p:cNvSpPr txBox="1"/>
            <p:nvPr/>
          </p:nvSpPr>
          <p:spPr>
            <a:xfrm>
              <a:off x="7904502" y="3722189"/>
              <a:ext cx="4154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A" sz="1050" dirty="0"/>
                <a:t>(28)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35438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37F4209-C593-47E1-BAC0-66455BA8A91B}"/>
              </a:ext>
            </a:extLst>
          </p:cNvPr>
          <p:cNvSpPr txBox="1">
            <a:spLocks/>
          </p:cNvSpPr>
          <p:nvPr/>
        </p:nvSpPr>
        <p:spPr>
          <a:xfrm>
            <a:off x="1400357" y="-34652"/>
            <a:ext cx="9391286" cy="892552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94635">
              <a:lnSpc>
                <a:spcPct val="100000"/>
              </a:lnSpc>
            </a:pPr>
            <a:r>
              <a:rPr lang="es-419" b="1" i="1" spc="-5" dirty="0">
                <a:solidFill>
                  <a:srgbClr val="350303"/>
                </a:solidFill>
                <a:latin typeface="Avenir Black Oblique"/>
              </a:rPr>
              <a:t>Durante</a:t>
            </a:r>
            <a:r>
              <a:rPr lang="es-419" b="1" i="1" spc="-90" dirty="0">
                <a:solidFill>
                  <a:srgbClr val="350303"/>
                </a:solidFill>
                <a:latin typeface="Avenir Black Oblique"/>
              </a:rPr>
              <a:t>  el </a:t>
            </a:r>
            <a:r>
              <a:rPr lang="es-419" b="1" i="1" spc="-5" dirty="0">
                <a:solidFill>
                  <a:srgbClr val="350303"/>
                </a:solidFill>
                <a:latin typeface="Avenir Black Oblique"/>
              </a:rPr>
              <a:t>Siglo XVI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D250C21-7A83-4120-87A4-8FEEE02B7B15}"/>
              </a:ext>
            </a:extLst>
          </p:cNvPr>
          <p:cNvSpPr txBox="1"/>
          <p:nvPr/>
        </p:nvSpPr>
        <p:spPr>
          <a:xfrm>
            <a:off x="2218550" y="1206214"/>
            <a:ext cx="1131042" cy="318527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5"/>
              </a:spcBef>
            </a:pP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Comercio</a:t>
            </a:r>
            <a:endParaRPr sz="1600"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B770F72-B288-42CA-B8DA-201D60CFF1F8}"/>
              </a:ext>
            </a:extLst>
          </p:cNvPr>
          <p:cNvSpPr txBox="1"/>
          <p:nvPr/>
        </p:nvSpPr>
        <p:spPr>
          <a:xfrm>
            <a:off x="3792587" y="1069652"/>
            <a:ext cx="1245870" cy="591651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41910" rIns="0" bIns="0" rtlCol="0">
            <a:spAutoFit/>
          </a:bodyPr>
          <a:lstStyle/>
          <a:p>
            <a:pPr marL="131445" marR="124460" indent="-40005">
              <a:lnSpc>
                <a:spcPct val="100000"/>
              </a:lnSpc>
              <a:spcBef>
                <a:spcPts val="330"/>
              </a:spcBef>
            </a:pP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Integración  económica</a:t>
            </a:r>
            <a:endParaRPr sz="160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037D9DC-D400-4516-B2A6-9A06CFF71E4C}"/>
              </a:ext>
            </a:extLst>
          </p:cNvPr>
          <p:cNvSpPr txBox="1"/>
          <p:nvPr/>
        </p:nvSpPr>
        <p:spPr>
          <a:xfrm>
            <a:off x="5491115" y="1206214"/>
            <a:ext cx="1662430" cy="318527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5"/>
              </a:spcBef>
            </a:pP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Trans-sahariana</a:t>
            </a:r>
            <a:endParaRPr sz="160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65FC945-1EE1-4B33-9172-12E7D343D755}"/>
              </a:ext>
            </a:extLst>
          </p:cNvPr>
          <p:cNvSpPr txBox="1"/>
          <p:nvPr/>
        </p:nvSpPr>
        <p:spPr>
          <a:xfrm>
            <a:off x="7606203" y="1206214"/>
            <a:ext cx="1381125" cy="318527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4127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5"/>
              </a:spcBef>
            </a:pP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Severo</a:t>
            </a:r>
            <a:r>
              <a:rPr sz="1600" spc="-7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z="1600" dirty="0">
                <a:solidFill>
                  <a:schemeClr val="bg1"/>
                </a:solidFill>
                <a:latin typeface="Avenir Medium"/>
                <a:cs typeface="Arial"/>
              </a:rPr>
              <a:t>revés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1565B90-3915-4BBC-B7DC-E079009A6D5B}"/>
              </a:ext>
            </a:extLst>
          </p:cNvPr>
          <p:cNvSpPr txBox="1"/>
          <p:nvPr/>
        </p:nvSpPr>
        <p:spPr>
          <a:xfrm>
            <a:off x="2218550" y="2768921"/>
            <a:ext cx="1436370" cy="319236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Comerciantes</a:t>
            </a:r>
            <a:endParaRPr sz="1600"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8CCC081E-5D9B-4C8C-A7FC-7FB8911FC06E}"/>
              </a:ext>
            </a:extLst>
          </p:cNvPr>
          <p:cNvSpPr txBox="1"/>
          <p:nvPr/>
        </p:nvSpPr>
        <p:spPr>
          <a:xfrm>
            <a:off x="3936412" y="2224446"/>
            <a:ext cx="1544955" cy="1408187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41275" rIns="0" bIns="0" rtlCol="0">
            <a:spAutoFit/>
          </a:bodyPr>
          <a:lstStyle/>
          <a:p>
            <a:pPr marL="219710" indent="-127635">
              <a:lnSpc>
                <a:spcPct val="100000"/>
              </a:lnSpc>
              <a:spcBef>
                <a:spcPts val="325"/>
              </a:spcBef>
              <a:buClr>
                <a:schemeClr val="bg1"/>
              </a:buClr>
              <a:buChar char="•"/>
              <a:tabLst>
                <a:tab pos="220345" algn="l"/>
              </a:tabLst>
            </a:pP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portugueses,</a:t>
            </a:r>
            <a:endParaRPr sz="1600" dirty="0">
              <a:solidFill>
                <a:schemeClr val="bg1"/>
              </a:solidFill>
              <a:latin typeface="Avenir Medium"/>
              <a:cs typeface="Arial"/>
            </a:endParaRPr>
          </a:p>
          <a:p>
            <a:pPr marL="219710" indent="-127635">
              <a:lnSpc>
                <a:spcPct val="100000"/>
              </a:lnSpc>
              <a:spcBef>
                <a:spcPts val="5"/>
              </a:spcBef>
              <a:buClr>
                <a:schemeClr val="bg1"/>
              </a:buClr>
              <a:buChar char="•"/>
              <a:tabLst>
                <a:tab pos="220345" algn="l"/>
              </a:tabLst>
            </a:pP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ingleses,</a:t>
            </a:r>
            <a:endParaRPr sz="1600" dirty="0">
              <a:solidFill>
                <a:schemeClr val="bg1"/>
              </a:solidFill>
              <a:latin typeface="Avenir Medium"/>
              <a:cs typeface="Arial"/>
            </a:endParaRPr>
          </a:p>
          <a:p>
            <a:pPr marL="220979" indent="-128905">
              <a:lnSpc>
                <a:spcPct val="100000"/>
              </a:lnSpc>
              <a:spcBef>
                <a:spcPts val="5"/>
              </a:spcBef>
              <a:buClr>
                <a:schemeClr val="bg1"/>
              </a:buClr>
              <a:buChar char="•"/>
              <a:tabLst>
                <a:tab pos="221615" algn="l"/>
              </a:tabLst>
            </a:pP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franceses,</a:t>
            </a:r>
            <a:endParaRPr sz="1600" dirty="0">
              <a:solidFill>
                <a:schemeClr val="bg1"/>
              </a:solidFill>
              <a:latin typeface="Avenir Medium"/>
              <a:cs typeface="Arial"/>
            </a:endParaRPr>
          </a:p>
          <a:p>
            <a:pPr marL="219710" indent="-127635">
              <a:lnSpc>
                <a:spcPct val="100000"/>
              </a:lnSpc>
              <a:spcBef>
                <a:spcPts val="5"/>
              </a:spcBef>
              <a:buClr>
                <a:schemeClr val="bg1"/>
              </a:buClr>
              <a:buChar char="•"/>
              <a:tabLst>
                <a:tab pos="220345" algn="l"/>
              </a:tabLst>
            </a:pP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holandeses,</a:t>
            </a:r>
            <a:endParaRPr sz="1600" dirty="0">
              <a:solidFill>
                <a:schemeClr val="bg1"/>
              </a:solidFill>
              <a:latin typeface="Avenir Medium"/>
              <a:cs typeface="Arial"/>
            </a:endParaRPr>
          </a:p>
          <a:p>
            <a:pPr marL="219710" indent="-127635">
              <a:lnSpc>
                <a:spcPct val="100000"/>
              </a:lnSpc>
              <a:buClr>
                <a:schemeClr val="bg1"/>
              </a:buClr>
              <a:buChar char="•"/>
              <a:tabLst>
                <a:tab pos="220345" algn="l"/>
              </a:tabLst>
            </a:pP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daneses</a:t>
            </a:r>
            <a:endParaRPr sz="1600"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F66BED7C-3E09-40DF-A669-94E79986517E}"/>
              </a:ext>
            </a:extLst>
          </p:cNvPr>
          <p:cNvSpPr txBox="1"/>
          <p:nvPr/>
        </p:nvSpPr>
        <p:spPr>
          <a:xfrm>
            <a:off x="5908189" y="2632714"/>
            <a:ext cx="1529080" cy="591651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41910" rIns="0" bIns="0" rtlCol="0">
            <a:spAutoFit/>
          </a:bodyPr>
          <a:lstStyle/>
          <a:p>
            <a:pPr marL="210820" marR="140335" indent="-119380">
              <a:lnSpc>
                <a:spcPct val="100000"/>
              </a:lnSpc>
              <a:spcBef>
                <a:spcPts val="330"/>
              </a:spcBef>
            </a:pP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Surcan</a:t>
            </a:r>
            <a:r>
              <a:rPr sz="1600" spc="-80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costas  del</a:t>
            </a:r>
            <a:r>
              <a:rPr sz="1600" spc="-9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Atlántico</a:t>
            </a:r>
            <a:endParaRPr sz="1600"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D60CBB1A-F810-466C-8739-5AE6C6048849}"/>
              </a:ext>
            </a:extLst>
          </p:cNvPr>
          <p:cNvSpPr txBox="1"/>
          <p:nvPr/>
        </p:nvSpPr>
        <p:spPr>
          <a:xfrm>
            <a:off x="9247982" y="2361614"/>
            <a:ext cx="1990088" cy="318527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41275" rIns="0" bIns="0" rtlCol="0">
            <a:spAutoFit/>
          </a:bodyPr>
          <a:lstStyle/>
          <a:p>
            <a:pPr marL="250190" marR="140335" indent="-158750">
              <a:lnSpc>
                <a:spcPct val="100000"/>
              </a:lnSpc>
              <a:spcBef>
                <a:spcPts val="325"/>
              </a:spcBef>
            </a:pP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Productos  nuevos</a:t>
            </a:r>
            <a:endParaRPr sz="1600"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531F9A27-C6DD-41D1-A64B-B93D61966003}"/>
              </a:ext>
            </a:extLst>
          </p:cNvPr>
          <p:cNvSpPr txBox="1"/>
          <p:nvPr/>
        </p:nvSpPr>
        <p:spPr>
          <a:xfrm>
            <a:off x="7900283" y="2769276"/>
            <a:ext cx="862330" cy="318527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4127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5"/>
              </a:spcBef>
            </a:pPr>
            <a:r>
              <a:rPr sz="1600" dirty="0">
                <a:solidFill>
                  <a:schemeClr val="bg1"/>
                </a:solidFill>
                <a:latin typeface="Avenir Medium"/>
                <a:cs typeface="Arial"/>
              </a:rPr>
              <a:t>ofrecen</a:t>
            </a:r>
            <a:endParaRPr sz="160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CC2C4DB3-E562-4835-A58E-CE6406C86094}"/>
              </a:ext>
            </a:extLst>
          </p:cNvPr>
          <p:cNvSpPr txBox="1"/>
          <p:nvPr/>
        </p:nvSpPr>
        <p:spPr>
          <a:xfrm>
            <a:off x="9247982" y="3234272"/>
            <a:ext cx="1990088" cy="318527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41275" rIns="0" bIns="0" rtlCol="0">
            <a:spAutoFit/>
          </a:bodyPr>
          <a:lstStyle/>
          <a:p>
            <a:pPr marL="147955" marR="84455" indent="-39370">
              <a:lnSpc>
                <a:spcPct val="100000"/>
              </a:lnSpc>
              <a:spcBef>
                <a:spcPts val="325"/>
              </a:spcBef>
            </a:pPr>
            <a:r>
              <a:rPr sz="1600" spc="-10" dirty="0">
                <a:solidFill>
                  <a:schemeClr val="bg1"/>
                </a:solidFill>
                <a:latin typeface="Avenir Medium"/>
                <a:cs typeface="Arial"/>
              </a:rPr>
              <a:t>Alianzas  </a:t>
            </a: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políticas</a:t>
            </a:r>
            <a:endParaRPr sz="160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2D46120E-AFFF-467C-9926-A5B509E3DB16}"/>
              </a:ext>
            </a:extLst>
          </p:cNvPr>
          <p:cNvSpPr txBox="1"/>
          <p:nvPr/>
        </p:nvSpPr>
        <p:spPr>
          <a:xfrm>
            <a:off x="4941840" y="4942903"/>
            <a:ext cx="1796162" cy="318527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41275" rIns="0" bIns="0" rtlCol="0">
            <a:spAutoFit/>
          </a:bodyPr>
          <a:lstStyle/>
          <a:p>
            <a:pPr marL="176530" marR="140335" indent="-85090">
              <a:lnSpc>
                <a:spcPct val="100000"/>
              </a:lnSpc>
              <a:spcBef>
                <a:spcPts val="325"/>
              </a:spcBef>
            </a:pP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Personas  cautivas</a:t>
            </a:r>
            <a:endParaRPr sz="160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B95DF472-27EE-4ECF-890C-2CBAA44D50BC}"/>
              </a:ext>
            </a:extLst>
          </p:cNvPr>
          <p:cNvSpPr txBox="1"/>
          <p:nvPr/>
        </p:nvSpPr>
        <p:spPr>
          <a:xfrm>
            <a:off x="4973082" y="4129955"/>
            <a:ext cx="1098550" cy="318527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4127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5"/>
              </a:spcBef>
            </a:pP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Productos</a:t>
            </a:r>
            <a:endParaRPr sz="160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D5B07EB1-AD46-4783-8EAC-AFE3F99BC8E8}"/>
              </a:ext>
            </a:extLst>
          </p:cNvPr>
          <p:cNvSpPr txBox="1"/>
          <p:nvPr/>
        </p:nvSpPr>
        <p:spPr>
          <a:xfrm>
            <a:off x="7229111" y="4820210"/>
            <a:ext cx="929005" cy="590942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41275" rIns="0" bIns="0" rtlCol="0">
            <a:spAutoFit/>
          </a:bodyPr>
          <a:lstStyle/>
          <a:p>
            <a:pPr marL="226695" marR="142240" indent="-135255">
              <a:lnSpc>
                <a:spcPct val="100000"/>
              </a:lnSpc>
              <a:spcBef>
                <a:spcPts val="325"/>
              </a:spcBef>
            </a:pPr>
            <a:r>
              <a:rPr sz="1600" dirty="0">
                <a:solidFill>
                  <a:schemeClr val="bg1"/>
                </a:solidFill>
                <a:latin typeface="Avenir Medium"/>
                <a:cs typeface="Arial"/>
              </a:rPr>
              <a:t>N</a:t>
            </a: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u</a:t>
            </a:r>
            <a:r>
              <a:rPr sz="1600" spc="-10" dirty="0">
                <a:solidFill>
                  <a:schemeClr val="bg1"/>
                </a:solidFill>
                <a:latin typeface="Avenir Medium"/>
                <a:cs typeface="Arial"/>
              </a:rPr>
              <a:t>e</a:t>
            </a:r>
            <a:r>
              <a:rPr sz="1600" dirty="0">
                <a:solidFill>
                  <a:schemeClr val="bg1"/>
                </a:solidFill>
                <a:latin typeface="Avenir Medium"/>
                <a:cs typeface="Arial"/>
              </a:rPr>
              <a:t>v</a:t>
            </a:r>
            <a:r>
              <a:rPr sz="1600" spc="-10" dirty="0">
                <a:solidFill>
                  <a:schemeClr val="bg1"/>
                </a:solidFill>
                <a:latin typeface="Avenir Medium"/>
                <a:cs typeface="Arial"/>
              </a:rPr>
              <a:t>as  </a:t>
            </a: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élites</a:t>
            </a:r>
            <a:endParaRPr sz="160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FE26EC81-C72E-4C54-BD4C-533FC89C74F5}"/>
              </a:ext>
            </a:extLst>
          </p:cNvPr>
          <p:cNvSpPr txBox="1"/>
          <p:nvPr/>
        </p:nvSpPr>
        <p:spPr>
          <a:xfrm>
            <a:off x="8659831" y="4670487"/>
            <a:ext cx="1990089" cy="863357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 marR="140970" algn="ctr">
              <a:lnSpc>
                <a:spcPct val="100000"/>
              </a:lnSpc>
              <a:spcBef>
                <a:spcPts val="325"/>
              </a:spcBef>
            </a:pP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Reconfiguración</a:t>
            </a:r>
            <a:r>
              <a:rPr sz="1600" spc="-8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Avenir Medium"/>
                <a:cs typeface="Arial"/>
              </a:rPr>
              <a:t>de  poderes  hegemónicos</a:t>
            </a:r>
            <a:endParaRPr sz="1600"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18" name="object 21">
            <a:extLst>
              <a:ext uri="{FF2B5EF4-FFF2-40B4-BE49-F238E27FC236}">
                <a16:creationId xmlns:a16="http://schemas.microsoft.com/office/drawing/2014/main" id="{10AB1397-1B63-45A0-9515-058D20561B9D}"/>
              </a:ext>
            </a:extLst>
          </p:cNvPr>
          <p:cNvSpPr/>
          <p:nvPr/>
        </p:nvSpPr>
        <p:spPr>
          <a:xfrm>
            <a:off x="3792587" y="2244009"/>
            <a:ext cx="144145" cy="1369060"/>
          </a:xfrm>
          <a:custGeom>
            <a:avLst/>
            <a:gdLst/>
            <a:ahLst/>
            <a:cxnLst/>
            <a:rect l="l" t="t" r="r" b="b"/>
            <a:pathLst>
              <a:path w="144144" h="1369060">
                <a:moveTo>
                  <a:pt x="144018" y="0"/>
                </a:moveTo>
                <a:lnTo>
                  <a:pt x="115990" y="8965"/>
                </a:lnTo>
                <a:lnTo>
                  <a:pt x="92964" y="33432"/>
                </a:lnTo>
                <a:lnTo>
                  <a:pt x="77366" y="69758"/>
                </a:lnTo>
                <a:lnTo>
                  <a:pt x="71628" y="114300"/>
                </a:lnTo>
                <a:lnTo>
                  <a:pt x="71628" y="570738"/>
                </a:lnTo>
                <a:lnTo>
                  <a:pt x="66008" y="614838"/>
                </a:lnTo>
                <a:lnTo>
                  <a:pt x="50673" y="650938"/>
                </a:lnTo>
                <a:lnTo>
                  <a:pt x="27908" y="675322"/>
                </a:lnTo>
                <a:lnTo>
                  <a:pt x="0" y="684276"/>
                </a:lnTo>
                <a:lnTo>
                  <a:pt x="27908" y="693241"/>
                </a:lnTo>
                <a:lnTo>
                  <a:pt x="50673" y="717708"/>
                </a:lnTo>
                <a:lnTo>
                  <a:pt x="66008" y="754034"/>
                </a:lnTo>
                <a:lnTo>
                  <a:pt x="71628" y="798576"/>
                </a:lnTo>
                <a:lnTo>
                  <a:pt x="71628" y="1255014"/>
                </a:lnTo>
                <a:lnTo>
                  <a:pt x="77366" y="1299114"/>
                </a:lnTo>
                <a:lnTo>
                  <a:pt x="92964" y="1335214"/>
                </a:lnTo>
                <a:lnTo>
                  <a:pt x="115990" y="1359598"/>
                </a:lnTo>
                <a:lnTo>
                  <a:pt x="144018" y="1368552"/>
                </a:lnTo>
              </a:path>
            </a:pathLst>
          </a:custGeom>
          <a:ln w="38100">
            <a:solidFill>
              <a:srgbClr val="350303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9AA0837F-0F8B-4D87-9B14-D7B1EB5D3944}"/>
              </a:ext>
            </a:extLst>
          </p:cNvPr>
          <p:cNvSpPr/>
          <p:nvPr/>
        </p:nvSpPr>
        <p:spPr>
          <a:xfrm>
            <a:off x="2030930" y="4310427"/>
            <a:ext cx="2406315" cy="863357"/>
          </a:xfrm>
          <a:prstGeom prst="roundRect">
            <a:avLst/>
          </a:prstGeom>
          <a:solidFill>
            <a:srgbClr val="35030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Desestructuración económica en interior del continente</a:t>
            </a:r>
            <a:endParaRPr lang="es-419" dirty="0"/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34076C3B-192E-4E4F-A8A7-27CA4865CD2B}"/>
              </a:ext>
            </a:extLst>
          </p:cNvPr>
          <p:cNvCxnSpPr>
            <a:stCxn id="3" idx="3"/>
            <a:endCxn id="4" idx="1"/>
          </p:cNvCxnSpPr>
          <p:nvPr/>
        </p:nvCxnSpPr>
        <p:spPr>
          <a:xfrm>
            <a:off x="3349592" y="1365478"/>
            <a:ext cx="442995" cy="0"/>
          </a:xfrm>
          <a:prstGeom prst="straightConnector1">
            <a:avLst/>
          </a:prstGeom>
          <a:ln w="57150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E4BB6B60-9408-4671-8BF6-9468E7992647}"/>
              </a:ext>
            </a:extLst>
          </p:cNvPr>
          <p:cNvCxnSpPr/>
          <p:nvPr/>
        </p:nvCxnSpPr>
        <p:spPr>
          <a:xfrm>
            <a:off x="5048120" y="1365478"/>
            <a:ext cx="442995" cy="0"/>
          </a:xfrm>
          <a:prstGeom prst="straightConnector1">
            <a:avLst/>
          </a:prstGeom>
          <a:ln w="57150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8452B2D2-66B6-47E5-AABB-D8A5C77B311A}"/>
              </a:ext>
            </a:extLst>
          </p:cNvPr>
          <p:cNvCxnSpPr/>
          <p:nvPr/>
        </p:nvCxnSpPr>
        <p:spPr>
          <a:xfrm>
            <a:off x="7153545" y="1365478"/>
            <a:ext cx="442995" cy="0"/>
          </a:xfrm>
          <a:prstGeom prst="straightConnector1">
            <a:avLst/>
          </a:prstGeom>
          <a:ln w="57150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897714CA-CD2F-4DA4-8FDF-D1E3D959B5FD}"/>
              </a:ext>
            </a:extLst>
          </p:cNvPr>
          <p:cNvCxnSpPr/>
          <p:nvPr/>
        </p:nvCxnSpPr>
        <p:spPr>
          <a:xfrm>
            <a:off x="5445258" y="2986790"/>
            <a:ext cx="442995" cy="0"/>
          </a:xfrm>
          <a:prstGeom prst="straightConnector1">
            <a:avLst/>
          </a:prstGeom>
          <a:ln w="57150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B9DCD9A8-53AA-4C05-B7E9-93E593E7AFCB}"/>
              </a:ext>
            </a:extLst>
          </p:cNvPr>
          <p:cNvCxnSpPr/>
          <p:nvPr/>
        </p:nvCxnSpPr>
        <p:spPr>
          <a:xfrm>
            <a:off x="7437269" y="2986790"/>
            <a:ext cx="442995" cy="0"/>
          </a:xfrm>
          <a:prstGeom prst="straightConnector1">
            <a:avLst/>
          </a:prstGeom>
          <a:ln w="57150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D544A450-7052-4C97-B011-1EF4736FCB4E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8782632" y="2520878"/>
            <a:ext cx="465350" cy="248044"/>
          </a:xfrm>
          <a:prstGeom prst="straightConnector1">
            <a:avLst/>
          </a:prstGeom>
          <a:ln w="57150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849A39E3-95AE-49AA-A9AB-EC865A62C512}"/>
              </a:ext>
            </a:extLst>
          </p:cNvPr>
          <p:cNvCxnSpPr>
            <a:cxnSpLocks/>
          </p:cNvCxnSpPr>
          <p:nvPr/>
        </p:nvCxnSpPr>
        <p:spPr>
          <a:xfrm>
            <a:off x="8802651" y="3087803"/>
            <a:ext cx="445331" cy="295825"/>
          </a:xfrm>
          <a:prstGeom prst="straightConnector1">
            <a:avLst/>
          </a:prstGeom>
          <a:ln w="57150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A0339792-A1FC-4B55-9C06-693A52DECA0E}"/>
              </a:ext>
            </a:extLst>
          </p:cNvPr>
          <p:cNvCxnSpPr/>
          <p:nvPr/>
        </p:nvCxnSpPr>
        <p:spPr>
          <a:xfrm>
            <a:off x="6738002" y="5106059"/>
            <a:ext cx="442995" cy="0"/>
          </a:xfrm>
          <a:prstGeom prst="straightConnector1">
            <a:avLst/>
          </a:prstGeom>
          <a:ln w="57150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49E83C63-EB4A-412A-A2C7-341DF98369FE}"/>
              </a:ext>
            </a:extLst>
          </p:cNvPr>
          <p:cNvCxnSpPr/>
          <p:nvPr/>
        </p:nvCxnSpPr>
        <p:spPr>
          <a:xfrm>
            <a:off x="8141192" y="5106059"/>
            <a:ext cx="442995" cy="0"/>
          </a:xfrm>
          <a:prstGeom prst="straightConnector1">
            <a:avLst/>
          </a:prstGeom>
          <a:ln w="57150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4E252DA1-FC15-4257-A693-65E9E410565D}"/>
              </a:ext>
            </a:extLst>
          </p:cNvPr>
          <p:cNvCxnSpPr>
            <a:cxnSpLocks/>
          </p:cNvCxnSpPr>
          <p:nvPr/>
        </p:nvCxnSpPr>
        <p:spPr>
          <a:xfrm flipV="1">
            <a:off x="4443265" y="4307310"/>
            <a:ext cx="465350" cy="248044"/>
          </a:xfrm>
          <a:prstGeom prst="straightConnector1">
            <a:avLst/>
          </a:prstGeom>
          <a:ln w="57150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939A0805-BDE2-4D7C-8200-DD008B6514F6}"/>
              </a:ext>
            </a:extLst>
          </p:cNvPr>
          <p:cNvCxnSpPr>
            <a:cxnSpLocks/>
          </p:cNvCxnSpPr>
          <p:nvPr/>
        </p:nvCxnSpPr>
        <p:spPr>
          <a:xfrm>
            <a:off x="4451256" y="4942903"/>
            <a:ext cx="457359" cy="227157"/>
          </a:xfrm>
          <a:prstGeom prst="straightConnector1">
            <a:avLst/>
          </a:prstGeom>
          <a:ln w="57150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lecha: arriba y abajo 38">
            <a:extLst>
              <a:ext uri="{FF2B5EF4-FFF2-40B4-BE49-F238E27FC236}">
                <a16:creationId xmlns:a16="http://schemas.microsoft.com/office/drawing/2014/main" id="{F40EB92E-BB74-48D8-AF1E-AD92B0F40E7B}"/>
              </a:ext>
            </a:extLst>
          </p:cNvPr>
          <p:cNvSpPr/>
          <p:nvPr/>
        </p:nvSpPr>
        <p:spPr>
          <a:xfrm>
            <a:off x="9654875" y="3844056"/>
            <a:ext cx="204186" cy="595573"/>
          </a:xfrm>
          <a:prstGeom prst="upDownArrow">
            <a:avLst/>
          </a:prstGeom>
          <a:solidFill>
            <a:srgbClr val="35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230518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EB7B5D02-3D36-444E-9C1A-61D23D067912}"/>
              </a:ext>
            </a:extLst>
          </p:cNvPr>
          <p:cNvSpPr txBox="1"/>
          <p:nvPr/>
        </p:nvSpPr>
        <p:spPr>
          <a:xfrm>
            <a:off x="8091387" y="452915"/>
            <a:ext cx="1215638" cy="389513"/>
          </a:xfrm>
          <a:prstGeom prst="ellipse">
            <a:avLst/>
          </a:prstGeom>
          <a:solidFill>
            <a:srgbClr val="ED8726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00" b="1" spc="-5" dirty="0">
                <a:solidFill>
                  <a:schemeClr val="bg1"/>
                </a:solidFill>
                <a:latin typeface="Arial"/>
                <a:cs typeface="Arial"/>
              </a:rPr>
              <a:t>Angola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9B0C59AE-2806-45DF-9ADD-D37DF380190F}"/>
              </a:ext>
            </a:extLst>
          </p:cNvPr>
          <p:cNvSpPr txBox="1"/>
          <p:nvPr/>
        </p:nvSpPr>
        <p:spPr>
          <a:xfrm>
            <a:off x="6837855" y="1247386"/>
            <a:ext cx="3722703" cy="1732389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39370" rIns="0" bIns="0" rtlCol="0">
            <a:spAutoFit/>
          </a:bodyPr>
          <a:lstStyle/>
          <a:p>
            <a:pPr marL="92075">
              <a:lnSpc>
                <a:spcPts val="1675"/>
              </a:lnSpc>
              <a:spcBef>
                <a:spcPts val="310"/>
              </a:spcBef>
            </a:pP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Población compuesta</a:t>
            </a:r>
            <a:r>
              <a:rPr spc="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por:</a:t>
            </a:r>
            <a:endParaRPr dirty="0">
              <a:solidFill>
                <a:schemeClr val="bg1"/>
              </a:solidFill>
              <a:latin typeface="Avenir Medium"/>
              <a:cs typeface="Arial"/>
            </a:endParaRPr>
          </a:p>
          <a:p>
            <a:pPr marL="92075">
              <a:lnSpc>
                <a:spcPts val="1675"/>
              </a:lnSpc>
            </a:pP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•Ovimbundu</a:t>
            </a:r>
            <a:r>
              <a:rPr spc="-50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37%,</a:t>
            </a:r>
            <a:endParaRPr dirty="0">
              <a:solidFill>
                <a:schemeClr val="bg1"/>
              </a:solidFill>
              <a:latin typeface="Avenir Medium"/>
              <a:cs typeface="Arial"/>
            </a:endParaRPr>
          </a:p>
          <a:p>
            <a:pPr marL="203200" indent="-111125">
              <a:lnSpc>
                <a:spcPts val="1675"/>
              </a:lnSpc>
              <a:buClr>
                <a:srgbClr val="010000"/>
              </a:buClr>
              <a:buChar char="•"/>
              <a:tabLst>
                <a:tab pos="203835" algn="l"/>
              </a:tabLst>
            </a:pP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Kimbundu</a:t>
            </a:r>
            <a:r>
              <a:rPr spc="-5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25%,</a:t>
            </a:r>
            <a:endParaRPr dirty="0">
              <a:solidFill>
                <a:schemeClr val="bg1"/>
              </a:solidFill>
              <a:latin typeface="Avenir Medium"/>
              <a:cs typeface="Arial"/>
            </a:endParaRPr>
          </a:p>
          <a:p>
            <a:pPr marL="203200" indent="-111125">
              <a:lnSpc>
                <a:spcPts val="1675"/>
              </a:lnSpc>
              <a:buClr>
                <a:srgbClr val="010000"/>
              </a:buClr>
              <a:buChar char="•"/>
              <a:tabLst>
                <a:tab pos="203835" algn="l"/>
              </a:tabLst>
            </a:pP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Bakongo</a:t>
            </a:r>
            <a:r>
              <a:rPr spc="-60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13%,</a:t>
            </a:r>
            <a:endParaRPr dirty="0">
              <a:solidFill>
                <a:schemeClr val="bg1"/>
              </a:solidFill>
              <a:latin typeface="Avenir Medium"/>
              <a:cs typeface="Arial"/>
            </a:endParaRPr>
          </a:p>
          <a:p>
            <a:pPr marL="92075" marR="95250">
              <a:lnSpc>
                <a:spcPts val="1670"/>
              </a:lnSpc>
              <a:spcBef>
                <a:spcPts val="60"/>
              </a:spcBef>
            </a:pP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•Mestizos (descendientes europeos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y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africanos) 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y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europeos</a:t>
            </a:r>
            <a:r>
              <a:rPr spc="-5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3%,</a:t>
            </a:r>
            <a:endParaRPr dirty="0">
              <a:solidFill>
                <a:schemeClr val="bg1"/>
              </a:solidFill>
              <a:latin typeface="Avenir Medium"/>
              <a:cs typeface="Arial"/>
            </a:endParaRPr>
          </a:p>
          <a:p>
            <a:pPr marL="92075">
              <a:lnSpc>
                <a:spcPts val="1620"/>
              </a:lnSpc>
            </a:pP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•Otros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grupos étnicos</a:t>
            </a:r>
            <a:r>
              <a:rPr spc="-2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22%.</a:t>
            </a:r>
            <a:endParaRPr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629FB74F-AF85-43B6-A1CB-D1A6830003D5}"/>
              </a:ext>
            </a:extLst>
          </p:cNvPr>
          <p:cNvSpPr txBox="1"/>
          <p:nvPr/>
        </p:nvSpPr>
        <p:spPr>
          <a:xfrm>
            <a:off x="7119955" y="3188701"/>
            <a:ext cx="3158502" cy="1270561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40005" rIns="0" bIns="0" rtlCol="0">
            <a:spAutoFit/>
          </a:bodyPr>
          <a:lstStyle/>
          <a:p>
            <a:pPr marL="92075" marR="133350" indent="-635" algn="ctr">
              <a:lnSpc>
                <a:spcPct val="100000"/>
              </a:lnSpc>
              <a:spcBef>
                <a:spcPts val="315"/>
              </a:spcBef>
            </a:pP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Líderes buscan adquirir  conocimientos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y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tecnologías 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de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portugueses para  desarrollar </a:t>
            </a:r>
            <a:r>
              <a:rPr spc="-5" dirty="0" err="1">
                <a:solidFill>
                  <a:schemeClr val="bg1"/>
                </a:solidFill>
                <a:latin typeface="Avenir Medium"/>
                <a:cs typeface="Arial"/>
              </a:rPr>
              <a:t>su</a:t>
            </a:r>
            <a:r>
              <a:rPr spc="-2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Estado</a:t>
            </a:r>
            <a:r>
              <a:rPr lang="es-PA" spc="-10" dirty="0">
                <a:solidFill>
                  <a:schemeClr val="bg1"/>
                </a:solidFill>
                <a:latin typeface="Avenir Medium"/>
                <a:cs typeface="Arial"/>
              </a:rPr>
              <a:t>.</a:t>
            </a:r>
            <a:endParaRPr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8374C8DE-19BF-4C6A-84A5-347E7378398E}"/>
              </a:ext>
            </a:extLst>
          </p:cNvPr>
          <p:cNvSpPr txBox="1"/>
          <p:nvPr/>
        </p:nvSpPr>
        <p:spPr>
          <a:xfrm>
            <a:off x="2223074" y="2859888"/>
            <a:ext cx="2967770" cy="964094"/>
          </a:xfrm>
          <a:prstGeom prst="roundRect">
            <a:avLst/>
          </a:prstGeom>
          <a:solidFill>
            <a:srgbClr val="350303"/>
          </a:solidFill>
        </p:spPr>
        <p:txBody>
          <a:bodyPr vert="horz" wrap="square" lIns="0" tIns="40005" rIns="0" bIns="0" rtlCol="0">
            <a:spAutoFit/>
          </a:bodyPr>
          <a:lstStyle/>
          <a:p>
            <a:pPr marL="92075" marR="84455" indent="-50800" algn="ctr">
              <a:lnSpc>
                <a:spcPct val="100000"/>
              </a:lnSpc>
              <a:spcBef>
                <a:spcPts val="315"/>
              </a:spcBef>
            </a:pP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Portugueses </a:t>
            </a:r>
            <a:r>
              <a:rPr spc="-10" dirty="0" err="1">
                <a:solidFill>
                  <a:schemeClr val="bg1"/>
                </a:solidFill>
                <a:latin typeface="Avenir Medium"/>
                <a:cs typeface="Arial"/>
              </a:rPr>
              <a:t>querían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10" dirty="0" err="1">
                <a:solidFill>
                  <a:schemeClr val="bg1"/>
                </a:solidFill>
                <a:latin typeface="Avenir Medium"/>
                <a:cs typeface="Arial"/>
              </a:rPr>
              <a:t>artículos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que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pudieran  </a:t>
            </a:r>
            <a:r>
              <a:rPr spc="-10" dirty="0" err="1">
                <a:solidFill>
                  <a:schemeClr val="bg1"/>
                </a:solidFill>
                <a:latin typeface="Avenir Medium"/>
                <a:cs typeface="Arial"/>
              </a:rPr>
              <a:t>venderse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a</a:t>
            </a:r>
            <a:r>
              <a:rPr lang="es-MX" spc="-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10" dirty="0">
                <a:solidFill>
                  <a:schemeClr val="bg1"/>
                </a:solidFill>
                <a:latin typeface="Avenir Medium"/>
                <a:cs typeface="Arial"/>
              </a:rPr>
              <a:t>buenos</a:t>
            </a:r>
            <a:r>
              <a:rPr spc="-2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10" dirty="0" err="1">
                <a:solidFill>
                  <a:schemeClr val="bg1"/>
                </a:solidFill>
                <a:latin typeface="Avenir Medium"/>
                <a:cs typeface="Arial"/>
              </a:rPr>
              <a:t>precios</a:t>
            </a:r>
            <a:r>
              <a:rPr lang="es-PA" spc="-10" dirty="0">
                <a:solidFill>
                  <a:schemeClr val="bg1"/>
                </a:solidFill>
                <a:latin typeface="Avenir Medium"/>
                <a:cs typeface="Arial"/>
              </a:rPr>
              <a:t>.</a:t>
            </a:r>
            <a:endParaRPr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639DCA7F-58F8-4AD9-A407-2303FA46FDC1}"/>
              </a:ext>
            </a:extLst>
          </p:cNvPr>
          <p:cNvSpPr txBox="1"/>
          <p:nvPr/>
        </p:nvSpPr>
        <p:spPr>
          <a:xfrm>
            <a:off x="5278059" y="4779351"/>
            <a:ext cx="1835150" cy="656917"/>
          </a:xfrm>
          <a:prstGeom prst="roundRect">
            <a:avLst/>
          </a:prstGeom>
          <a:solidFill>
            <a:srgbClr val="ED8726"/>
          </a:solidFill>
        </p:spPr>
        <p:txBody>
          <a:bodyPr vert="horz" wrap="square" lIns="0" tIns="39370" rIns="0" bIns="0" rtlCol="0">
            <a:spAutoFit/>
          </a:bodyPr>
          <a:lstStyle/>
          <a:p>
            <a:pPr marL="92075" marR="84455" indent="367665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solidFill>
                  <a:schemeClr val="bg1"/>
                </a:solidFill>
                <a:latin typeface="Avenir Medium"/>
                <a:cs typeface="Arial"/>
              </a:rPr>
              <a:t>En </a:t>
            </a:r>
            <a:r>
              <a:rPr sz="1800" spc="-10" dirty="0">
                <a:solidFill>
                  <a:schemeClr val="bg1"/>
                </a:solidFill>
                <a:latin typeface="Avenir Medium"/>
                <a:cs typeface="Arial"/>
              </a:rPr>
              <a:t>breve  </a:t>
            </a:r>
            <a:r>
              <a:rPr sz="1800" spc="-5" dirty="0">
                <a:solidFill>
                  <a:schemeClr val="bg1"/>
                </a:solidFill>
                <a:latin typeface="Avenir Medium"/>
                <a:cs typeface="Arial"/>
              </a:rPr>
              <a:t>relación</a:t>
            </a:r>
            <a:r>
              <a:rPr sz="1800" spc="-6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Avenir Medium"/>
                <a:cs typeface="Arial"/>
              </a:rPr>
              <a:t>limitada</a:t>
            </a:r>
            <a:endParaRPr sz="180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27EC99A3-4E8E-4833-BD6E-21864CB48D82}"/>
              </a:ext>
            </a:extLst>
          </p:cNvPr>
          <p:cNvSpPr txBox="1"/>
          <p:nvPr/>
        </p:nvSpPr>
        <p:spPr>
          <a:xfrm>
            <a:off x="2223074" y="5764545"/>
            <a:ext cx="3054985" cy="656917"/>
          </a:xfrm>
          <a:prstGeom prst="roundRect">
            <a:avLst/>
          </a:prstGeom>
          <a:solidFill>
            <a:srgbClr val="FF972E"/>
          </a:solidFill>
        </p:spPr>
        <p:txBody>
          <a:bodyPr vert="horz" wrap="square" lIns="0" tIns="39370" rIns="0" bIns="0" rtlCol="0">
            <a:spAutoFit/>
          </a:bodyPr>
          <a:lstStyle/>
          <a:p>
            <a:pPr marL="92075" marR="85090" indent="596900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solidFill>
                  <a:schemeClr val="bg1"/>
                </a:solidFill>
                <a:latin typeface="Avenir Medium"/>
                <a:cs typeface="Arial"/>
              </a:rPr>
              <a:t>Textiles, armas,  pólvora, bebidas</a:t>
            </a:r>
            <a:r>
              <a:rPr sz="1800" spc="-4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Avenir Medium"/>
                <a:cs typeface="Arial"/>
              </a:rPr>
              <a:t>alcohólicas</a:t>
            </a:r>
            <a:endParaRPr sz="180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10" name="object 14">
            <a:extLst>
              <a:ext uri="{FF2B5EF4-FFF2-40B4-BE49-F238E27FC236}">
                <a16:creationId xmlns:a16="http://schemas.microsoft.com/office/drawing/2014/main" id="{D4336B6E-7E2C-4F93-88C3-E5890CB1275E}"/>
              </a:ext>
            </a:extLst>
          </p:cNvPr>
          <p:cNvSpPr txBox="1"/>
          <p:nvPr/>
        </p:nvSpPr>
        <p:spPr>
          <a:xfrm>
            <a:off x="2846514" y="452915"/>
            <a:ext cx="1642415" cy="389513"/>
          </a:xfrm>
          <a:prstGeom prst="ellipse">
            <a:avLst/>
          </a:prstGeom>
          <a:solidFill>
            <a:srgbClr val="ED8726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800" b="1" dirty="0">
                <a:solidFill>
                  <a:schemeClr val="bg1"/>
                </a:solidFill>
                <a:latin typeface="Arial"/>
                <a:cs typeface="Arial"/>
              </a:rPr>
              <a:t>Europeos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ED7D4243-1779-4CF2-AA01-15AAD0B5B919}"/>
              </a:ext>
            </a:extLst>
          </p:cNvPr>
          <p:cNvSpPr txBox="1"/>
          <p:nvPr/>
        </p:nvSpPr>
        <p:spPr>
          <a:xfrm>
            <a:off x="7113209" y="5763566"/>
            <a:ext cx="2647950" cy="656917"/>
          </a:xfrm>
          <a:prstGeom prst="roundRect">
            <a:avLst/>
          </a:prstGeom>
          <a:solidFill>
            <a:srgbClr val="FF972E"/>
          </a:solidFill>
        </p:spPr>
        <p:txBody>
          <a:bodyPr vert="horz" wrap="square" lIns="0" tIns="39370" rIns="0" bIns="0" rtlCol="0">
            <a:spAutoFit/>
          </a:bodyPr>
          <a:lstStyle/>
          <a:p>
            <a:pPr marL="701675" marR="148590" indent="-610235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solidFill>
                  <a:schemeClr val="bg1"/>
                </a:solidFill>
                <a:latin typeface="Avenir Medium"/>
                <a:cs typeface="Arial"/>
              </a:rPr>
              <a:t>Personas </a:t>
            </a:r>
            <a:r>
              <a:rPr sz="1800" spc="-10" dirty="0">
                <a:solidFill>
                  <a:schemeClr val="bg1"/>
                </a:solidFill>
                <a:latin typeface="Avenir Medium"/>
                <a:cs typeface="Arial"/>
              </a:rPr>
              <a:t>esclavizadas,  </a:t>
            </a:r>
            <a:r>
              <a:rPr sz="1800" spc="-5" dirty="0">
                <a:solidFill>
                  <a:schemeClr val="bg1"/>
                </a:solidFill>
                <a:latin typeface="Avenir Medium"/>
                <a:cs typeface="Arial"/>
              </a:rPr>
              <a:t>marfil </a:t>
            </a:r>
            <a:r>
              <a:rPr sz="1800" dirty="0">
                <a:solidFill>
                  <a:schemeClr val="bg1"/>
                </a:solidFill>
                <a:latin typeface="Avenir Medium"/>
                <a:cs typeface="Arial"/>
              </a:rPr>
              <a:t>y</a:t>
            </a:r>
            <a:r>
              <a:rPr sz="1800" spc="-60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z="1800" spc="-5" dirty="0">
                <a:solidFill>
                  <a:schemeClr val="bg1"/>
                </a:solidFill>
                <a:latin typeface="Avenir Medium"/>
                <a:cs typeface="Arial"/>
              </a:rPr>
              <a:t>cera</a:t>
            </a:r>
            <a:endParaRPr sz="1800"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50F522EE-E140-4B2F-A02F-B9849D56B2D2}"/>
              </a:ext>
            </a:extLst>
          </p:cNvPr>
          <p:cNvCxnSpPr>
            <a:stCxn id="8" idx="3"/>
            <a:endCxn id="9" idx="1"/>
          </p:cNvCxnSpPr>
          <p:nvPr/>
        </p:nvCxnSpPr>
        <p:spPr>
          <a:xfrm flipV="1">
            <a:off x="5278059" y="6092025"/>
            <a:ext cx="1835150" cy="979"/>
          </a:xfrm>
          <a:prstGeom prst="straightConnector1">
            <a:avLst/>
          </a:prstGeom>
          <a:ln w="57150">
            <a:solidFill>
              <a:srgbClr val="35030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6593AAB8-B9D3-41D9-B105-ACCEFC87D248}"/>
              </a:ext>
            </a:extLst>
          </p:cNvPr>
          <p:cNvCxnSpPr/>
          <p:nvPr/>
        </p:nvCxnSpPr>
        <p:spPr>
          <a:xfrm flipV="1">
            <a:off x="6173448" y="5436268"/>
            <a:ext cx="0" cy="655756"/>
          </a:xfrm>
          <a:prstGeom prst="straightConnector1">
            <a:avLst/>
          </a:prstGeom>
          <a:ln w="57150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5E28F94E-B07E-45FC-B394-516006F8E845}"/>
              </a:ext>
            </a:extLst>
          </p:cNvPr>
          <p:cNvSpPr/>
          <p:nvPr/>
        </p:nvSpPr>
        <p:spPr>
          <a:xfrm>
            <a:off x="2223074" y="1322281"/>
            <a:ext cx="2967770" cy="1230454"/>
          </a:xfrm>
          <a:prstGeom prst="roundRect">
            <a:avLst/>
          </a:prstGeom>
          <a:solidFill>
            <a:srgbClr val="35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1482, portugueses </a:t>
            </a:r>
            <a:r>
              <a:rPr lang="es-MX" dirty="0" err="1"/>
              <a:t>pr</a:t>
            </a:r>
            <a:r>
              <a:rPr lang="es-419" spc="-10" dirty="0" err="1">
                <a:solidFill>
                  <a:schemeClr val="bg1"/>
                </a:solidFill>
                <a:latin typeface="Avenir Medium"/>
                <a:cs typeface="Arial"/>
              </a:rPr>
              <a:t>imeros</a:t>
            </a:r>
            <a:r>
              <a:rPr lang="es-419" spc="-10" dirty="0">
                <a:solidFill>
                  <a:schemeClr val="bg1"/>
                </a:solidFill>
                <a:latin typeface="Avenir Medium"/>
                <a:cs typeface="Arial"/>
              </a:rPr>
              <a:t> europeos en llegar a desembocadura del rio Congo.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9394897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30D85DA-F770-40D3-8546-459DD9B30D0F}"/>
              </a:ext>
            </a:extLst>
          </p:cNvPr>
          <p:cNvSpPr txBox="1">
            <a:spLocks/>
          </p:cNvSpPr>
          <p:nvPr/>
        </p:nvSpPr>
        <p:spPr>
          <a:xfrm>
            <a:off x="3082925" y="-1577"/>
            <a:ext cx="7768336" cy="877933"/>
          </a:xfrm>
          <a:prstGeom prst="rect">
            <a:avLst/>
          </a:prstGeom>
        </p:spPr>
        <p:txBody>
          <a:bodyPr vert="horz" wrap="square" lIns="0" tIns="198882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338829">
              <a:lnSpc>
                <a:spcPct val="100000"/>
              </a:lnSpc>
            </a:pPr>
            <a:r>
              <a:rPr lang="es-419" b="1" i="1" dirty="0">
                <a:solidFill>
                  <a:srgbClr val="350303"/>
                </a:solidFill>
                <a:latin typeface="Avenir Black Oblique"/>
              </a:rPr>
              <a:t>Angola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13C199B-F18C-4C4D-9DEA-ABFCCF517F10}"/>
              </a:ext>
            </a:extLst>
          </p:cNvPr>
          <p:cNvSpPr txBox="1"/>
          <p:nvPr/>
        </p:nvSpPr>
        <p:spPr>
          <a:xfrm>
            <a:off x="2309791" y="1287621"/>
            <a:ext cx="2271903" cy="656917"/>
          </a:xfrm>
          <a:prstGeom prst="roundRect">
            <a:avLst/>
          </a:prstGeom>
          <a:solidFill>
            <a:srgbClr val="FF99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370840" marR="148590" indent="-280035" algn="ctr">
              <a:lnSpc>
                <a:spcPct val="100000"/>
              </a:lnSpc>
              <a:spcBef>
                <a:spcPts val="310"/>
              </a:spcBef>
            </a:pPr>
            <a:r>
              <a:rPr sz="1800" b="1" spc="-5" dirty="0">
                <a:solidFill>
                  <a:srgbClr val="350303"/>
                </a:solidFill>
                <a:latin typeface="Avenir Medium"/>
                <a:cs typeface="Arial"/>
              </a:rPr>
              <a:t>Descubrimiento  </a:t>
            </a:r>
            <a:r>
              <a:rPr sz="1800" b="1" dirty="0">
                <a:solidFill>
                  <a:srgbClr val="350303"/>
                </a:solidFill>
                <a:latin typeface="Avenir Medium"/>
                <a:cs typeface="Arial"/>
              </a:rPr>
              <a:t>de</a:t>
            </a:r>
            <a:r>
              <a:rPr sz="1800" b="1" spc="-75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sz="1800" b="1" spc="-5" dirty="0">
                <a:solidFill>
                  <a:srgbClr val="350303"/>
                </a:solidFill>
                <a:latin typeface="Avenir Medium"/>
                <a:cs typeface="Arial"/>
              </a:rPr>
              <a:t>América</a:t>
            </a:r>
            <a:endParaRPr sz="1800" dirty="0">
              <a:solidFill>
                <a:srgbClr val="350303"/>
              </a:solidFill>
              <a:latin typeface="Avenir Medium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3B1EF0D-ABD8-4E4C-932C-547DE5819908}"/>
              </a:ext>
            </a:extLst>
          </p:cNvPr>
          <p:cNvSpPr txBox="1"/>
          <p:nvPr/>
        </p:nvSpPr>
        <p:spPr>
          <a:xfrm>
            <a:off x="2002609" y="2540554"/>
            <a:ext cx="2886266" cy="656917"/>
          </a:xfrm>
          <a:prstGeom prst="roundRect">
            <a:avLst/>
          </a:prstGeom>
          <a:solidFill>
            <a:srgbClr val="FF99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396875" marR="147320" indent="-304800" algn="ctr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solidFill>
                  <a:srgbClr val="350303"/>
                </a:solidFill>
                <a:latin typeface="Avenir Medium"/>
                <a:cs typeface="Arial"/>
              </a:rPr>
              <a:t>Demanda de mano</a:t>
            </a:r>
            <a:r>
              <a:rPr sz="1800" spc="-35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sz="1800" spc="-5" dirty="0">
                <a:solidFill>
                  <a:srgbClr val="350303"/>
                </a:solidFill>
                <a:latin typeface="Avenir Medium"/>
                <a:cs typeface="Arial"/>
              </a:rPr>
              <a:t>de  obra</a:t>
            </a:r>
            <a:r>
              <a:rPr sz="1800" spc="-35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sz="1800" spc="-5" dirty="0">
                <a:solidFill>
                  <a:srgbClr val="350303"/>
                </a:solidFill>
                <a:latin typeface="Avenir Medium"/>
                <a:cs typeface="Arial"/>
              </a:rPr>
              <a:t>esclavizada</a:t>
            </a:r>
            <a:endParaRPr sz="1800" dirty="0">
              <a:solidFill>
                <a:srgbClr val="350303"/>
              </a:solidFill>
              <a:latin typeface="Avenir Medium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8B3B77B-C725-4803-A68F-079F4CBFA544}"/>
              </a:ext>
            </a:extLst>
          </p:cNvPr>
          <p:cNvSpPr txBox="1"/>
          <p:nvPr/>
        </p:nvSpPr>
        <p:spPr>
          <a:xfrm>
            <a:off x="2317096" y="3793487"/>
            <a:ext cx="2257293" cy="656917"/>
          </a:xfrm>
          <a:prstGeom prst="roundRect">
            <a:avLst/>
          </a:prstGeom>
          <a:solidFill>
            <a:srgbClr val="FF99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142875" marR="135255" indent="-51435" algn="ctr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solidFill>
                  <a:srgbClr val="350303"/>
                </a:solidFill>
                <a:latin typeface="Avenir Medium"/>
                <a:cs typeface="Arial"/>
              </a:rPr>
              <a:t>Nuevos </a:t>
            </a:r>
            <a:r>
              <a:rPr sz="1800" spc="-10" dirty="0">
                <a:solidFill>
                  <a:srgbClr val="350303"/>
                </a:solidFill>
                <a:latin typeface="Avenir Medium"/>
                <a:cs typeface="Arial"/>
              </a:rPr>
              <a:t>métodos  </a:t>
            </a:r>
            <a:r>
              <a:rPr sz="1800" spc="-5" dirty="0">
                <a:solidFill>
                  <a:srgbClr val="350303"/>
                </a:solidFill>
                <a:latin typeface="Avenir Medium"/>
                <a:cs typeface="Arial"/>
              </a:rPr>
              <a:t>de</a:t>
            </a:r>
            <a:r>
              <a:rPr sz="1800" spc="-35" dirty="0">
                <a:solidFill>
                  <a:srgbClr val="350303"/>
                </a:solidFill>
                <a:latin typeface="Avenir Medium"/>
                <a:cs typeface="Arial"/>
              </a:rPr>
              <a:t> </a:t>
            </a:r>
            <a:r>
              <a:rPr sz="1800" spc="-5" dirty="0">
                <a:solidFill>
                  <a:srgbClr val="350303"/>
                </a:solidFill>
                <a:latin typeface="Avenir Medium"/>
                <a:cs typeface="Arial"/>
              </a:rPr>
              <a:t>esclavización</a:t>
            </a:r>
            <a:endParaRPr sz="1800">
              <a:solidFill>
                <a:srgbClr val="350303"/>
              </a:solidFill>
              <a:latin typeface="Avenir Medium"/>
              <a:cs typeface="Arial"/>
            </a:endParaRP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0FF68A29-D9FB-4BD5-85FD-4AE72328D165}"/>
              </a:ext>
            </a:extLst>
          </p:cNvPr>
          <p:cNvSpPr txBox="1"/>
          <p:nvPr/>
        </p:nvSpPr>
        <p:spPr>
          <a:xfrm>
            <a:off x="8646202" y="5170715"/>
            <a:ext cx="1302385" cy="349741"/>
          </a:xfrm>
          <a:prstGeom prst="roundRect">
            <a:avLst/>
          </a:prstGeom>
          <a:solidFill>
            <a:srgbClr val="FF9900"/>
          </a:solidFill>
        </p:spPr>
        <p:txBody>
          <a:bodyPr vert="horz" wrap="square" lIns="0" tIns="387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5"/>
              </a:spcBef>
            </a:pPr>
            <a:r>
              <a:rPr sz="1800" spc="-5" dirty="0">
                <a:latin typeface="Arial"/>
                <a:cs typeface="Arial"/>
              </a:rPr>
              <a:t>común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" name="object 17">
            <a:extLst>
              <a:ext uri="{FF2B5EF4-FFF2-40B4-BE49-F238E27FC236}">
                <a16:creationId xmlns:a16="http://schemas.microsoft.com/office/drawing/2014/main" id="{E5B28756-517F-4FCD-9A11-DA138CF9ADD0}"/>
              </a:ext>
            </a:extLst>
          </p:cNvPr>
          <p:cNvSpPr/>
          <p:nvPr/>
        </p:nvSpPr>
        <p:spPr>
          <a:xfrm>
            <a:off x="4987646" y="1008506"/>
            <a:ext cx="719455" cy="4840987"/>
          </a:xfrm>
          <a:custGeom>
            <a:avLst/>
            <a:gdLst/>
            <a:ahLst/>
            <a:cxnLst/>
            <a:rect l="l" t="t" r="r" b="b"/>
            <a:pathLst>
              <a:path w="215900" h="5183505">
                <a:moveTo>
                  <a:pt x="215645" y="0"/>
                </a:moveTo>
                <a:lnTo>
                  <a:pt x="181569" y="22037"/>
                </a:lnTo>
                <a:lnTo>
                  <a:pt x="151881" y="83393"/>
                </a:lnTo>
                <a:lnTo>
                  <a:pt x="139255" y="126587"/>
                </a:lnTo>
                <a:lnTo>
                  <a:pt x="128412" y="176936"/>
                </a:lnTo>
                <a:lnTo>
                  <a:pt x="119580" y="233549"/>
                </a:lnTo>
                <a:lnTo>
                  <a:pt x="112989" y="295534"/>
                </a:lnTo>
                <a:lnTo>
                  <a:pt x="108866" y="361999"/>
                </a:lnTo>
                <a:lnTo>
                  <a:pt x="107441" y="432054"/>
                </a:lnTo>
                <a:lnTo>
                  <a:pt x="107442" y="2160270"/>
                </a:lnTo>
                <a:lnTo>
                  <a:pt x="106038" y="2230303"/>
                </a:lnTo>
                <a:lnTo>
                  <a:pt x="101973" y="2296710"/>
                </a:lnTo>
                <a:lnTo>
                  <a:pt x="95467" y="2358610"/>
                </a:lnTo>
                <a:lnTo>
                  <a:pt x="86739" y="2415119"/>
                </a:lnTo>
                <a:lnTo>
                  <a:pt x="76009" y="2465355"/>
                </a:lnTo>
                <a:lnTo>
                  <a:pt x="63495" y="2508436"/>
                </a:lnTo>
                <a:lnTo>
                  <a:pt x="33997" y="2569604"/>
                </a:lnTo>
                <a:lnTo>
                  <a:pt x="0" y="2591562"/>
                </a:lnTo>
                <a:lnTo>
                  <a:pt x="17451" y="2597219"/>
                </a:lnTo>
                <a:lnTo>
                  <a:pt x="49418" y="2639808"/>
                </a:lnTo>
                <a:lnTo>
                  <a:pt x="76009" y="2718149"/>
                </a:lnTo>
                <a:lnTo>
                  <a:pt x="86739" y="2768498"/>
                </a:lnTo>
                <a:lnTo>
                  <a:pt x="95467" y="2825111"/>
                </a:lnTo>
                <a:lnTo>
                  <a:pt x="101973" y="2887096"/>
                </a:lnTo>
                <a:lnTo>
                  <a:pt x="106038" y="2953561"/>
                </a:lnTo>
                <a:lnTo>
                  <a:pt x="107442" y="3023616"/>
                </a:lnTo>
                <a:lnTo>
                  <a:pt x="107442" y="4751832"/>
                </a:lnTo>
                <a:lnTo>
                  <a:pt x="108866" y="4821865"/>
                </a:lnTo>
                <a:lnTo>
                  <a:pt x="112989" y="4888272"/>
                </a:lnTo>
                <a:lnTo>
                  <a:pt x="119580" y="4950172"/>
                </a:lnTo>
                <a:lnTo>
                  <a:pt x="128412" y="5006681"/>
                </a:lnTo>
                <a:lnTo>
                  <a:pt x="139255" y="5056917"/>
                </a:lnTo>
                <a:lnTo>
                  <a:pt x="151881" y="5099998"/>
                </a:lnTo>
                <a:lnTo>
                  <a:pt x="181569" y="5161166"/>
                </a:lnTo>
                <a:lnTo>
                  <a:pt x="198173" y="5177487"/>
                </a:lnTo>
                <a:lnTo>
                  <a:pt x="215646" y="5183124"/>
                </a:lnTo>
              </a:path>
            </a:pathLst>
          </a:custGeom>
          <a:ln w="38100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9">
            <a:extLst>
              <a:ext uri="{FF2B5EF4-FFF2-40B4-BE49-F238E27FC236}">
                <a16:creationId xmlns:a16="http://schemas.microsoft.com/office/drawing/2014/main" id="{C7D161B5-C78A-44EB-A150-7904360D1870}"/>
              </a:ext>
            </a:extLst>
          </p:cNvPr>
          <p:cNvSpPr txBox="1"/>
          <p:nvPr/>
        </p:nvSpPr>
        <p:spPr>
          <a:xfrm>
            <a:off x="10076813" y="2795232"/>
            <a:ext cx="1984956" cy="656917"/>
          </a:xfrm>
          <a:prstGeom prst="roundRect">
            <a:avLst/>
          </a:prstGeom>
          <a:solidFill>
            <a:srgbClr val="FF66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346075" marR="147955" indent="-254635" algn="ctr">
              <a:lnSpc>
                <a:spcPct val="100000"/>
              </a:lnSpc>
              <a:spcBef>
                <a:spcPts val="310"/>
              </a:spcBef>
            </a:pPr>
            <a:r>
              <a:rPr sz="1800" spc="-10" dirty="0">
                <a:latin typeface="Arial"/>
                <a:cs typeface="Arial"/>
              </a:rPr>
              <a:t>Desintegración  </a:t>
            </a:r>
            <a:r>
              <a:rPr sz="1800" spc="-5" dirty="0">
                <a:latin typeface="Arial"/>
                <a:cs typeface="Arial"/>
              </a:rPr>
              <a:t>del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Estado</a:t>
            </a:r>
          </a:p>
        </p:txBody>
      </p:sp>
      <p:sp>
        <p:nvSpPr>
          <p:cNvPr id="17" name="object 21">
            <a:extLst>
              <a:ext uri="{FF2B5EF4-FFF2-40B4-BE49-F238E27FC236}">
                <a16:creationId xmlns:a16="http://schemas.microsoft.com/office/drawing/2014/main" id="{3207656F-00E7-4161-BE5A-6C6C422B1E3F}"/>
              </a:ext>
            </a:extLst>
          </p:cNvPr>
          <p:cNvSpPr/>
          <p:nvPr/>
        </p:nvSpPr>
        <p:spPr>
          <a:xfrm>
            <a:off x="11080222" y="3469799"/>
            <a:ext cx="76200" cy="1588770"/>
          </a:xfrm>
          <a:custGeom>
            <a:avLst/>
            <a:gdLst/>
            <a:ahLst/>
            <a:cxnLst/>
            <a:rect l="l" t="t" r="r" b="b"/>
            <a:pathLst>
              <a:path w="76200" h="1588770">
                <a:moveTo>
                  <a:pt x="76200" y="76200"/>
                </a:moveTo>
                <a:lnTo>
                  <a:pt x="38100" y="0"/>
                </a:lnTo>
                <a:lnTo>
                  <a:pt x="0" y="76200"/>
                </a:lnTo>
                <a:lnTo>
                  <a:pt x="32766" y="76200"/>
                </a:lnTo>
                <a:lnTo>
                  <a:pt x="32766" y="63246"/>
                </a:lnTo>
                <a:lnTo>
                  <a:pt x="34290" y="60198"/>
                </a:lnTo>
                <a:lnTo>
                  <a:pt x="38100" y="58674"/>
                </a:lnTo>
                <a:lnTo>
                  <a:pt x="41148" y="60198"/>
                </a:lnTo>
                <a:lnTo>
                  <a:pt x="42672" y="63246"/>
                </a:lnTo>
                <a:lnTo>
                  <a:pt x="42672" y="76200"/>
                </a:lnTo>
                <a:lnTo>
                  <a:pt x="76200" y="76200"/>
                </a:lnTo>
                <a:close/>
              </a:path>
              <a:path w="76200" h="1588770">
                <a:moveTo>
                  <a:pt x="42672" y="76200"/>
                </a:moveTo>
                <a:lnTo>
                  <a:pt x="42672" y="63246"/>
                </a:lnTo>
                <a:lnTo>
                  <a:pt x="41148" y="60198"/>
                </a:lnTo>
                <a:lnTo>
                  <a:pt x="38100" y="58674"/>
                </a:lnTo>
                <a:lnTo>
                  <a:pt x="34290" y="60198"/>
                </a:lnTo>
                <a:lnTo>
                  <a:pt x="32766" y="63246"/>
                </a:lnTo>
                <a:lnTo>
                  <a:pt x="32766" y="76200"/>
                </a:lnTo>
                <a:lnTo>
                  <a:pt x="42672" y="76200"/>
                </a:lnTo>
                <a:close/>
              </a:path>
              <a:path w="76200" h="1588770">
                <a:moveTo>
                  <a:pt x="42672" y="1584198"/>
                </a:moveTo>
                <a:lnTo>
                  <a:pt x="42672" y="76200"/>
                </a:lnTo>
                <a:lnTo>
                  <a:pt x="32766" y="76200"/>
                </a:lnTo>
                <a:lnTo>
                  <a:pt x="32766" y="1584198"/>
                </a:lnTo>
                <a:lnTo>
                  <a:pt x="34290" y="1588008"/>
                </a:lnTo>
                <a:lnTo>
                  <a:pt x="38100" y="1588770"/>
                </a:lnTo>
                <a:lnTo>
                  <a:pt x="41148" y="1588008"/>
                </a:lnTo>
                <a:lnTo>
                  <a:pt x="42672" y="1584198"/>
                </a:lnTo>
                <a:close/>
              </a:path>
            </a:pathLst>
          </a:custGeom>
          <a:solidFill>
            <a:srgbClr val="000000"/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0D093C35-5E6C-456B-95A5-DF25E7EA5F07}"/>
              </a:ext>
            </a:extLst>
          </p:cNvPr>
          <p:cNvCxnSpPr>
            <a:stCxn id="3" idx="2"/>
            <a:endCxn id="4" idx="0"/>
          </p:cNvCxnSpPr>
          <p:nvPr/>
        </p:nvCxnSpPr>
        <p:spPr>
          <a:xfrm flipH="1">
            <a:off x="3445742" y="1944538"/>
            <a:ext cx="1" cy="596016"/>
          </a:xfrm>
          <a:prstGeom prst="straightConnector1">
            <a:avLst/>
          </a:prstGeom>
          <a:ln w="57150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78D9B39B-01BC-4316-B5D3-457954E501CE}"/>
              </a:ext>
            </a:extLst>
          </p:cNvPr>
          <p:cNvCxnSpPr/>
          <p:nvPr/>
        </p:nvCxnSpPr>
        <p:spPr>
          <a:xfrm flipH="1">
            <a:off x="3445742" y="3198425"/>
            <a:ext cx="1" cy="596016"/>
          </a:xfrm>
          <a:prstGeom prst="straightConnector1">
            <a:avLst/>
          </a:prstGeom>
          <a:ln w="57150">
            <a:solidFill>
              <a:srgbClr val="3503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ject 4">
            <a:extLst>
              <a:ext uri="{FF2B5EF4-FFF2-40B4-BE49-F238E27FC236}">
                <a16:creationId xmlns:a16="http://schemas.microsoft.com/office/drawing/2014/main" id="{65332F24-8942-4E8D-9804-784937C93859}"/>
              </a:ext>
            </a:extLst>
          </p:cNvPr>
          <p:cNvSpPr txBox="1"/>
          <p:nvPr/>
        </p:nvSpPr>
        <p:spPr>
          <a:xfrm>
            <a:off x="5568444" y="1188856"/>
            <a:ext cx="2886266" cy="656917"/>
          </a:xfrm>
          <a:prstGeom prst="roundRect">
            <a:avLst/>
          </a:prstGeom>
          <a:solidFill>
            <a:srgbClr val="FF99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396875" marR="147320" indent="-304800">
              <a:lnSpc>
                <a:spcPct val="100000"/>
              </a:lnSpc>
              <a:spcBef>
                <a:spcPts val="310"/>
              </a:spcBef>
              <a:buFont typeface="Arial" panose="020B0604020202020204" pitchFamily="34" charset="0"/>
              <a:buChar char="•"/>
            </a:pPr>
            <a:r>
              <a:rPr lang="es-MX" sz="1800" spc="-5" dirty="0">
                <a:solidFill>
                  <a:srgbClr val="350303"/>
                </a:solidFill>
                <a:latin typeface="Avenir Medium"/>
                <a:cs typeface="Arial"/>
              </a:rPr>
              <a:t>Guerras entre Estados, jefaturas y aldeas.</a:t>
            </a:r>
            <a:endParaRPr sz="1800" dirty="0">
              <a:solidFill>
                <a:srgbClr val="350303"/>
              </a:solidFill>
              <a:latin typeface="Avenir Medium"/>
              <a:cs typeface="Arial"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6724D008-39C2-4D1D-93E5-3369A7F1E80D}"/>
              </a:ext>
            </a:extLst>
          </p:cNvPr>
          <p:cNvSpPr txBox="1"/>
          <p:nvPr/>
        </p:nvSpPr>
        <p:spPr>
          <a:xfrm>
            <a:off x="5568444" y="1942260"/>
            <a:ext cx="2886266" cy="656917"/>
          </a:xfrm>
          <a:prstGeom prst="roundRect">
            <a:avLst/>
          </a:prstGeom>
          <a:solidFill>
            <a:srgbClr val="FF99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396875" marR="147320" indent="-304800">
              <a:lnSpc>
                <a:spcPct val="100000"/>
              </a:lnSpc>
              <a:spcBef>
                <a:spcPts val="310"/>
              </a:spcBef>
              <a:buFont typeface="Arial" panose="020B0604020202020204" pitchFamily="34" charset="0"/>
              <a:buChar char="•"/>
            </a:pPr>
            <a:r>
              <a:rPr lang="es-MX" sz="1800" spc="-5" dirty="0" err="1">
                <a:solidFill>
                  <a:srgbClr val="350303"/>
                </a:solidFill>
                <a:latin typeface="Avenir Medium"/>
                <a:cs typeface="Arial"/>
              </a:rPr>
              <a:t>Razz</a:t>
            </a:r>
            <a:r>
              <a:rPr lang="es-419" sz="1800" spc="-5" dirty="0" err="1">
                <a:solidFill>
                  <a:srgbClr val="350303"/>
                </a:solidFill>
                <a:latin typeface="Avenir Medium"/>
                <a:cs typeface="Arial"/>
              </a:rPr>
              <a:t>ias</a:t>
            </a:r>
            <a:r>
              <a:rPr lang="es-419" sz="1800" spc="-5" dirty="0">
                <a:solidFill>
                  <a:srgbClr val="350303"/>
                </a:solidFill>
                <a:latin typeface="Avenir Medium"/>
                <a:cs typeface="Arial"/>
              </a:rPr>
              <a:t> que llegan a ser endémicas</a:t>
            </a:r>
            <a:endParaRPr sz="1800" dirty="0">
              <a:solidFill>
                <a:srgbClr val="350303"/>
              </a:solidFill>
              <a:latin typeface="Avenir Medium"/>
              <a:cs typeface="Arial"/>
            </a:endParaRPr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94C71BE5-F502-4012-8A38-0B1168968BA9}"/>
              </a:ext>
            </a:extLst>
          </p:cNvPr>
          <p:cNvSpPr txBox="1"/>
          <p:nvPr/>
        </p:nvSpPr>
        <p:spPr>
          <a:xfrm>
            <a:off x="5568444" y="2695664"/>
            <a:ext cx="2886266" cy="656917"/>
          </a:xfrm>
          <a:prstGeom prst="roundRect">
            <a:avLst/>
          </a:prstGeom>
          <a:solidFill>
            <a:srgbClr val="FF99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396875" marR="147320" indent="-304800">
              <a:lnSpc>
                <a:spcPct val="100000"/>
              </a:lnSpc>
              <a:spcBef>
                <a:spcPts val="310"/>
              </a:spcBef>
              <a:buFont typeface="Arial" panose="020B0604020202020204" pitchFamily="34" charset="0"/>
              <a:buChar char="•"/>
            </a:pPr>
            <a:r>
              <a:rPr lang="es-MX" sz="1800" spc="-5" dirty="0">
                <a:solidFill>
                  <a:srgbClr val="350303"/>
                </a:solidFill>
                <a:latin typeface="Avenir Medium"/>
                <a:cs typeface="Arial"/>
              </a:rPr>
              <a:t>Secuestros por partes de </a:t>
            </a:r>
            <a:r>
              <a:rPr lang="es-MX" sz="1800" spc="-5" dirty="0" err="1">
                <a:solidFill>
                  <a:srgbClr val="350303"/>
                </a:solidFill>
                <a:latin typeface="Avenir Medium"/>
                <a:cs typeface="Arial"/>
              </a:rPr>
              <a:t>pand</a:t>
            </a:r>
            <a:r>
              <a:rPr lang="es-419" sz="1800" spc="-5" dirty="0">
                <a:solidFill>
                  <a:srgbClr val="350303"/>
                </a:solidFill>
                <a:latin typeface="Avenir Medium"/>
                <a:cs typeface="Arial"/>
              </a:rPr>
              <a:t>illas </a:t>
            </a:r>
            <a:endParaRPr sz="1800" dirty="0">
              <a:solidFill>
                <a:srgbClr val="350303"/>
              </a:solidFill>
              <a:latin typeface="Avenir Medium"/>
              <a:cs typeface="Arial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4FA2003D-C551-45F5-875A-FEA13C0910BC}"/>
              </a:ext>
            </a:extLst>
          </p:cNvPr>
          <p:cNvSpPr txBox="1"/>
          <p:nvPr/>
        </p:nvSpPr>
        <p:spPr>
          <a:xfrm>
            <a:off x="5568443" y="3452149"/>
            <a:ext cx="2886267" cy="963384"/>
          </a:xfrm>
          <a:prstGeom prst="roundRect">
            <a:avLst/>
          </a:prstGeom>
          <a:solidFill>
            <a:srgbClr val="FF99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396875" marR="147320" indent="-304800">
              <a:lnSpc>
                <a:spcPct val="100000"/>
              </a:lnSpc>
              <a:spcBef>
                <a:spcPts val="310"/>
              </a:spcBef>
              <a:buFont typeface="Arial" panose="020B0604020202020204" pitchFamily="34" charset="0"/>
              <a:buChar char="•"/>
            </a:pPr>
            <a:r>
              <a:rPr lang="es-MX" sz="1800" spc="-5" dirty="0" err="1">
                <a:solidFill>
                  <a:srgbClr val="350303"/>
                </a:solidFill>
                <a:latin typeface="Avenir Medium"/>
                <a:cs typeface="Arial"/>
              </a:rPr>
              <a:t>Proced</a:t>
            </a:r>
            <a:r>
              <a:rPr lang="es-419" sz="1800" spc="-5" dirty="0" err="1">
                <a:solidFill>
                  <a:srgbClr val="350303"/>
                </a:solidFill>
                <a:latin typeface="Avenir Medium"/>
                <a:cs typeface="Arial"/>
              </a:rPr>
              <a:t>imientos</a:t>
            </a:r>
            <a:r>
              <a:rPr lang="es-419" sz="1800" spc="-5" dirty="0">
                <a:solidFill>
                  <a:srgbClr val="350303"/>
                </a:solidFill>
                <a:latin typeface="Avenir Medium"/>
                <a:cs typeface="Arial"/>
              </a:rPr>
              <a:t> instruccionales de la corte.</a:t>
            </a:r>
            <a:endParaRPr sz="1800" dirty="0">
              <a:solidFill>
                <a:srgbClr val="350303"/>
              </a:solidFill>
              <a:latin typeface="Avenir Medium"/>
              <a:cs typeface="Arial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40318B18-9B95-41D2-9CA5-92D1F9242FBE}"/>
              </a:ext>
            </a:extLst>
          </p:cNvPr>
          <p:cNvSpPr txBox="1"/>
          <p:nvPr/>
        </p:nvSpPr>
        <p:spPr>
          <a:xfrm>
            <a:off x="5568443" y="4516846"/>
            <a:ext cx="2886267" cy="350451"/>
          </a:xfrm>
          <a:prstGeom prst="roundRect">
            <a:avLst/>
          </a:prstGeom>
          <a:solidFill>
            <a:srgbClr val="FF99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396875" marR="147320" indent="-304800">
              <a:lnSpc>
                <a:spcPct val="100000"/>
              </a:lnSpc>
              <a:spcBef>
                <a:spcPts val="310"/>
              </a:spcBef>
              <a:buFont typeface="Arial" panose="020B0604020202020204" pitchFamily="34" charset="0"/>
              <a:buChar char="•"/>
            </a:pPr>
            <a:r>
              <a:rPr lang="es-MX" sz="1800" spc="-5" dirty="0">
                <a:solidFill>
                  <a:srgbClr val="350303"/>
                </a:solidFill>
                <a:latin typeface="Avenir Medium"/>
                <a:cs typeface="Arial"/>
              </a:rPr>
              <a:t>Cargas </a:t>
            </a:r>
            <a:r>
              <a:rPr lang="es-MX" sz="1800" spc="-5" dirty="0" err="1">
                <a:solidFill>
                  <a:srgbClr val="350303"/>
                </a:solidFill>
                <a:latin typeface="Avenir Medium"/>
                <a:cs typeface="Arial"/>
              </a:rPr>
              <a:t>tr</a:t>
            </a:r>
            <a:r>
              <a:rPr lang="es-419" sz="1800" spc="-5" dirty="0" err="1">
                <a:solidFill>
                  <a:srgbClr val="350303"/>
                </a:solidFill>
                <a:latin typeface="Avenir Medium"/>
                <a:cs typeface="Arial"/>
              </a:rPr>
              <a:t>ibutarias</a:t>
            </a:r>
            <a:endParaRPr sz="1800" dirty="0">
              <a:solidFill>
                <a:srgbClr val="350303"/>
              </a:solidFill>
              <a:latin typeface="Avenir Medium"/>
              <a:cs typeface="Arial"/>
            </a:endParaRPr>
          </a:p>
        </p:txBody>
      </p:sp>
      <p:sp>
        <p:nvSpPr>
          <p:cNvPr id="29" name="object 4">
            <a:extLst>
              <a:ext uri="{FF2B5EF4-FFF2-40B4-BE49-F238E27FC236}">
                <a16:creationId xmlns:a16="http://schemas.microsoft.com/office/drawing/2014/main" id="{A78F7C9A-EC56-4007-8D49-3FC04D58AA17}"/>
              </a:ext>
            </a:extLst>
          </p:cNvPr>
          <p:cNvSpPr txBox="1"/>
          <p:nvPr/>
        </p:nvSpPr>
        <p:spPr>
          <a:xfrm>
            <a:off x="5568443" y="4998394"/>
            <a:ext cx="2886267" cy="656917"/>
          </a:xfrm>
          <a:prstGeom prst="roundRect">
            <a:avLst/>
          </a:prstGeom>
          <a:solidFill>
            <a:srgbClr val="FF99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396875" marR="147320" indent="-304800">
              <a:lnSpc>
                <a:spcPct val="100000"/>
              </a:lnSpc>
              <a:spcBef>
                <a:spcPts val="310"/>
              </a:spcBef>
              <a:buFont typeface="Arial" panose="020B0604020202020204" pitchFamily="34" charset="0"/>
              <a:buChar char="•"/>
            </a:pPr>
            <a:r>
              <a:rPr lang="es-MX" sz="1800" spc="-5" dirty="0">
                <a:solidFill>
                  <a:srgbClr val="350303"/>
                </a:solidFill>
                <a:latin typeface="Avenir Medium"/>
                <a:cs typeface="Arial"/>
              </a:rPr>
              <a:t>Venta de </a:t>
            </a:r>
            <a:r>
              <a:rPr lang="es-MX" sz="1800" spc="-5" dirty="0" err="1">
                <a:solidFill>
                  <a:srgbClr val="350303"/>
                </a:solidFill>
                <a:latin typeface="Avenir Medium"/>
                <a:cs typeface="Arial"/>
              </a:rPr>
              <a:t>fam</a:t>
            </a:r>
            <a:r>
              <a:rPr lang="es-419" sz="1800" spc="-5" dirty="0" err="1">
                <a:solidFill>
                  <a:srgbClr val="350303"/>
                </a:solidFill>
                <a:latin typeface="Avenir Medium"/>
                <a:cs typeface="Arial"/>
              </a:rPr>
              <a:t>iliares</a:t>
            </a:r>
            <a:r>
              <a:rPr lang="es-419" sz="1800" spc="-5" dirty="0">
                <a:solidFill>
                  <a:srgbClr val="350303"/>
                </a:solidFill>
                <a:latin typeface="Avenir Medium"/>
                <a:cs typeface="Arial"/>
              </a:rPr>
              <a:t>, incluso de uno mismo. </a:t>
            </a:r>
            <a:endParaRPr sz="1800" dirty="0">
              <a:solidFill>
                <a:srgbClr val="350303"/>
              </a:solidFill>
              <a:latin typeface="Avenir Medium"/>
              <a:cs typeface="Arial"/>
            </a:endParaRPr>
          </a:p>
        </p:txBody>
      </p:sp>
      <p:sp>
        <p:nvSpPr>
          <p:cNvPr id="30" name="object 17">
            <a:extLst>
              <a:ext uri="{FF2B5EF4-FFF2-40B4-BE49-F238E27FC236}">
                <a16:creationId xmlns:a16="http://schemas.microsoft.com/office/drawing/2014/main" id="{8676A766-E1A6-4BA8-8640-872D354815B4}"/>
              </a:ext>
            </a:extLst>
          </p:cNvPr>
          <p:cNvSpPr/>
          <p:nvPr/>
        </p:nvSpPr>
        <p:spPr>
          <a:xfrm rot="10800000">
            <a:off x="8316051" y="1008506"/>
            <a:ext cx="719455" cy="3960104"/>
          </a:xfrm>
          <a:custGeom>
            <a:avLst/>
            <a:gdLst/>
            <a:ahLst/>
            <a:cxnLst/>
            <a:rect l="l" t="t" r="r" b="b"/>
            <a:pathLst>
              <a:path w="215900" h="5183505">
                <a:moveTo>
                  <a:pt x="215645" y="0"/>
                </a:moveTo>
                <a:lnTo>
                  <a:pt x="181569" y="22037"/>
                </a:lnTo>
                <a:lnTo>
                  <a:pt x="151881" y="83393"/>
                </a:lnTo>
                <a:lnTo>
                  <a:pt x="139255" y="126587"/>
                </a:lnTo>
                <a:lnTo>
                  <a:pt x="128412" y="176936"/>
                </a:lnTo>
                <a:lnTo>
                  <a:pt x="119580" y="233549"/>
                </a:lnTo>
                <a:lnTo>
                  <a:pt x="112989" y="295534"/>
                </a:lnTo>
                <a:lnTo>
                  <a:pt x="108866" y="361999"/>
                </a:lnTo>
                <a:lnTo>
                  <a:pt x="107441" y="432054"/>
                </a:lnTo>
                <a:lnTo>
                  <a:pt x="107442" y="2160270"/>
                </a:lnTo>
                <a:lnTo>
                  <a:pt x="106038" y="2230303"/>
                </a:lnTo>
                <a:lnTo>
                  <a:pt x="101973" y="2296710"/>
                </a:lnTo>
                <a:lnTo>
                  <a:pt x="95467" y="2358610"/>
                </a:lnTo>
                <a:lnTo>
                  <a:pt x="86739" y="2415119"/>
                </a:lnTo>
                <a:lnTo>
                  <a:pt x="76009" y="2465355"/>
                </a:lnTo>
                <a:lnTo>
                  <a:pt x="63495" y="2508436"/>
                </a:lnTo>
                <a:lnTo>
                  <a:pt x="33997" y="2569604"/>
                </a:lnTo>
                <a:lnTo>
                  <a:pt x="0" y="2591562"/>
                </a:lnTo>
                <a:lnTo>
                  <a:pt x="17451" y="2597219"/>
                </a:lnTo>
                <a:lnTo>
                  <a:pt x="49418" y="2639808"/>
                </a:lnTo>
                <a:lnTo>
                  <a:pt x="76009" y="2718149"/>
                </a:lnTo>
                <a:lnTo>
                  <a:pt x="86739" y="2768498"/>
                </a:lnTo>
                <a:lnTo>
                  <a:pt x="95467" y="2825111"/>
                </a:lnTo>
                <a:lnTo>
                  <a:pt x="101973" y="2887096"/>
                </a:lnTo>
                <a:lnTo>
                  <a:pt x="106038" y="2953561"/>
                </a:lnTo>
                <a:lnTo>
                  <a:pt x="107442" y="3023616"/>
                </a:lnTo>
                <a:lnTo>
                  <a:pt x="107442" y="4751832"/>
                </a:lnTo>
                <a:lnTo>
                  <a:pt x="108866" y="4821865"/>
                </a:lnTo>
                <a:lnTo>
                  <a:pt x="112989" y="4888272"/>
                </a:lnTo>
                <a:lnTo>
                  <a:pt x="119580" y="4950172"/>
                </a:lnTo>
                <a:lnTo>
                  <a:pt x="128412" y="5006681"/>
                </a:lnTo>
                <a:lnTo>
                  <a:pt x="139255" y="5056917"/>
                </a:lnTo>
                <a:lnTo>
                  <a:pt x="151881" y="5099998"/>
                </a:lnTo>
                <a:lnTo>
                  <a:pt x="181569" y="5161166"/>
                </a:lnTo>
                <a:lnTo>
                  <a:pt x="198173" y="5177487"/>
                </a:lnTo>
                <a:lnTo>
                  <a:pt x="215646" y="5183124"/>
                </a:lnTo>
              </a:path>
            </a:pathLst>
          </a:custGeom>
          <a:ln w="38100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16CF9F54-70F2-4923-9027-A09AAFE4B688}"/>
              </a:ext>
            </a:extLst>
          </p:cNvPr>
          <p:cNvSpPr/>
          <p:nvPr/>
        </p:nvSpPr>
        <p:spPr>
          <a:xfrm>
            <a:off x="9996260" y="4920562"/>
            <a:ext cx="268575" cy="850046"/>
          </a:xfrm>
          <a:custGeom>
            <a:avLst/>
            <a:gdLst/>
            <a:ahLst/>
            <a:cxnLst/>
            <a:rect l="l" t="t" r="r" b="b"/>
            <a:pathLst>
              <a:path w="215900" h="5183505">
                <a:moveTo>
                  <a:pt x="215645" y="0"/>
                </a:moveTo>
                <a:lnTo>
                  <a:pt x="181569" y="22037"/>
                </a:lnTo>
                <a:lnTo>
                  <a:pt x="151881" y="83393"/>
                </a:lnTo>
                <a:lnTo>
                  <a:pt x="139255" y="126587"/>
                </a:lnTo>
                <a:lnTo>
                  <a:pt x="128412" y="176936"/>
                </a:lnTo>
                <a:lnTo>
                  <a:pt x="119580" y="233549"/>
                </a:lnTo>
                <a:lnTo>
                  <a:pt x="112989" y="295534"/>
                </a:lnTo>
                <a:lnTo>
                  <a:pt x="108866" y="361999"/>
                </a:lnTo>
                <a:lnTo>
                  <a:pt x="107441" y="432054"/>
                </a:lnTo>
                <a:lnTo>
                  <a:pt x="107442" y="2160270"/>
                </a:lnTo>
                <a:lnTo>
                  <a:pt x="106038" y="2230303"/>
                </a:lnTo>
                <a:lnTo>
                  <a:pt x="101973" y="2296710"/>
                </a:lnTo>
                <a:lnTo>
                  <a:pt x="95467" y="2358610"/>
                </a:lnTo>
                <a:lnTo>
                  <a:pt x="86739" y="2415119"/>
                </a:lnTo>
                <a:lnTo>
                  <a:pt x="76009" y="2465355"/>
                </a:lnTo>
                <a:lnTo>
                  <a:pt x="63495" y="2508436"/>
                </a:lnTo>
                <a:lnTo>
                  <a:pt x="33997" y="2569604"/>
                </a:lnTo>
                <a:lnTo>
                  <a:pt x="0" y="2591562"/>
                </a:lnTo>
                <a:lnTo>
                  <a:pt x="17451" y="2597219"/>
                </a:lnTo>
                <a:lnTo>
                  <a:pt x="49418" y="2639808"/>
                </a:lnTo>
                <a:lnTo>
                  <a:pt x="76009" y="2718149"/>
                </a:lnTo>
                <a:lnTo>
                  <a:pt x="86739" y="2768498"/>
                </a:lnTo>
                <a:lnTo>
                  <a:pt x="95467" y="2825111"/>
                </a:lnTo>
                <a:lnTo>
                  <a:pt x="101973" y="2887096"/>
                </a:lnTo>
                <a:lnTo>
                  <a:pt x="106038" y="2953561"/>
                </a:lnTo>
                <a:lnTo>
                  <a:pt x="107442" y="3023616"/>
                </a:lnTo>
                <a:lnTo>
                  <a:pt x="107442" y="4751832"/>
                </a:lnTo>
                <a:lnTo>
                  <a:pt x="108866" y="4821865"/>
                </a:lnTo>
                <a:lnTo>
                  <a:pt x="112989" y="4888272"/>
                </a:lnTo>
                <a:lnTo>
                  <a:pt x="119580" y="4950172"/>
                </a:lnTo>
                <a:lnTo>
                  <a:pt x="128412" y="5006681"/>
                </a:lnTo>
                <a:lnTo>
                  <a:pt x="139255" y="5056917"/>
                </a:lnTo>
                <a:lnTo>
                  <a:pt x="151881" y="5099998"/>
                </a:lnTo>
                <a:lnTo>
                  <a:pt x="181569" y="5161166"/>
                </a:lnTo>
                <a:lnTo>
                  <a:pt x="198173" y="5177487"/>
                </a:lnTo>
                <a:lnTo>
                  <a:pt x="215646" y="5183124"/>
                </a:lnTo>
              </a:path>
            </a:pathLst>
          </a:custGeom>
          <a:ln w="28575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6">
            <a:extLst>
              <a:ext uri="{FF2B5EF4-FFF2-40B4-BE49-F238E27FC236}">
                <a16:creationId xmlns:a16="http://schemas.microsoft.com/office/drawing/2014/main" id="{A3BBE6C3-3253-4481-9EA9-E8217E3D2A9C}"/>
              </a:ext>
            </a:extLst>
          </p:cNvPr>
          <p:cNvSpPr txBox="1"/>
          <p:nvPr/>
        </p:nvSpPr>
        <p:spPr>
          <a:xfrm>
            <a:off x="10264367" y="5039118"/>
            <a:ext cx="1631711" cy="612934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Clr>
                <a:srgbClr val="010000"/>
              </a:buClr>
              <a:buFont typeface="Arial" panose="020B0604020202020204" pitchFamily="34" charset="0"/>
              <a:buChar char="•"/>
              <a:tabLst>
                <a:tab pos="155575" algn="l"/>
              </a:tabLst>
            </a:pPr>
            <a:r>
              <a:rPr sz="1800" spc="-5" dirty="0" err="1">
                <a:latin typeface="Arial"/>
                <a:cs typeface="Arial"/>
              </a:rPr>
              <a:t>Hambrunas</a:t>
            </a:r>
            <a:endParaRPr lang="es-MX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Clr>
                <a:srgbClr val="010000"/>
              </a:buClr>
              <a:buFont typeface="Arial" panose="020B0604020202020204" pitchFamily="34" charset="0"/>
              <a:buChar char="•"/>
              <a:tabLst>
                <a:tab pos="155575" algn="l"/>
              </a:tabLst>
            </a:pPr>
            <a:r>
              <a:rPr sz="1800" spc="-5" dirty="0" err="1">
                <a:latin typeface="Arial"/>
                <a:cs typeface="Arial"/>
              </a:rPr>
              <a:t>Epidemias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7782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7">
            <a:extLst>
              <a:ext uri="{FF2B5EF4-FFF2-40B4-BE49-F238E27FC236}">
                <a16:creationId xmlns:a16="http://schemas.microsoft.com/office/drawing/2014/main" id="{FF16545B-DAA3-464D-8FC8-B1B0A8E921DA}"/>
              </a:ext>
            </a:extLst>
          </p:cNvPr>
          <p:cNvSpPr/>
          <p:nvPr/>
        </p:nvSpPr>
        <p:spPr>
          <a:xfrm rot="16200000">
            <a:off x="4289201" y="3731815"/>
            <a:ext cx="859032" cy="1744616"/>
          </a:xfrm>
          <a:custGeom>
            <a:avLst/>
            <a:gdLst/>
            <a:ahLst/>
            <a:cxnLst/>
            <a:rect l="l" t="t" r="r" b="b"/>
            <a:pathLst>
              <a:path w="360680" h="792479">
                <a:moveTo>
                  <a:pt x="0" y="198120"/>
                </a:moveTo>
                <a:lnTo>
                  <a:pt x="89916" y="198120"/>
                </a:lnTo>
                <a:lnTo>
                  <a:pt x="89916" y="792480"/>
                </a:lnTo>
                <a:lnTo>
                  <a:pt x="270510" y="792480"/>
                </a:lnTo>
                <a:lnTo>
                  <a:pt x="270510" y="198120"/>
                </a:lnTo>
                <a:lnTo>
                  <a:pt x="360426" y="198120"/>
                </a:lnTo>
                <a:lnTo>
                  <a:pt x="180594" y="0"/>
                </a:lnTo>
                <a:lnTo>
                  <a:pt x="0" y="198120"/>
                </a:lnTo>
                <a:close/>
              </a:path>
            </a:pathLst>
          </a:custGeom>
          <a:solidFill>
            <a:srgbClr val="FF9900"/>
          </a:solidFill>
          <a:ln w="952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353CB055-B706-4B2E-AE20-28B00E6B06BE}"/>
              </a:ext>
            </a:extLst>
          </p:cNvPr>
          <p:cNvSpPr/>
          <p:nvPr/>
        </p:nvSpPr>
        <p:spPr>
          <a:xfrm>
            <a:off x="5690997" y="334137"/>
            <a:ext cx="4757928" cy="5903976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E17173E-F815-414F-944B-7B4FE4BE790D}"/>
              </a:ext>
            </a:extLst>
          </p:cNvPr>
          <p:cNvSpPr/>
          <p:nvPr/>
        </p:nvSpPr>
        <p:spPr>
          <a:xfrm>
            <a:off x="8360282" y="4007740"/>
            <a:ext cx="1908175" cy="1224280"/>
          </a:xfrm>
          <a:custGeom>
            <a:avLst/>
            <a:gdLst>
              <a:gd name="connsiteX0" fmla="*/ 304800 w 1908175"/>
              <a:gd name="connsiteY0" fmla="*/ 917447 h 1224280"/>
              <a:gd name="connsiteX1" fmla="*/ 304800 w 1908175"/>
              <a:gd name="connsiteY1" fmla="*/ 305562 h 1224280"/>
              <a:gd name="connsiteX2" fmla="*/ 0 w 1908175"/>
              <a:gd name="connsiteY2" fmla="*/ 611886 h 1224280"/>
              <a:gd name="connsiteX3" fmla="*/ 304800 w 1908175"/>
              <a:gd name="connsiteY3" fmla="*/ 917447 h 1224280"/>
              <a:gd name="connsiteX0" fmla="*/ 423672 w 1908175"/>
              <a:gd name="connsiteY0" fmla="*/ 765048 h 1224280"/>
              <a:gd name="connsiteX1" fmla="*/ 423672 w 1908175"/>
              <a:gd name="connsiteY1" fmla="*/ 458723 h 1224280"/>
              <a:gd name="connsiteX2" fmla="*/ 304800 w 1908175"/>
              <a:gd name="connsiteY2" fmla="*/ 458723 h 1224280"/>
              <a:gd name="connsiteX3" fmla="*/ 304800 w 1908175"/>
              <a:gd name="connsiteY3" fmla="*/ 765048 h 1224280"/>
              <a:gd name="connsiteX4" fmla="*/ 423672 w 1908175"/>
              <a:gd name="connsiteY4" fmla="*/ 765048 h 1224280"/>
              <a:gd name="connsiteX0" fmla="*/ 1908048 w 1908175"/>
              <a:gd name="connsiteY0" fmla="*/ 1223771 h 1224280"/>
              <a:gd name="connsiteX1" fmla="*/ 1908048 w 1908175"/>
              <a:gd name="connsiteY1" fmla="*/ 587410 h 1224280"/>
              <a:gd name="connsiteX2" fmla="*/ 1908048 w 1908175"/>
              <a:gd name="connsiteY2" fmla="*/ 0 h 1224280"/>
              <a:gd name="connsiteX3" fmla="*/ 1428100 w 1908175"/>
              <a:gd name="connsiteY3" fmla="*/ 0 h 1224280"/>
              <a:gd name="connsiteX4" fmla="*/ 918464 w 1908175"/>
              <a:gd name="connsiteY4" fmla="*/ 0 h 1224280"/>
              <a:gd name="connsiteX5" fmla="*/ 423672 w 1908175"/>
              <a:gd name="connsiteY5" fmla="*/ 0 h 1224280"/>
              <a:gd name="connsiteX6" fmla="*/ 423672 w 1908175"/>
              <a:gd name="connsiteY6" fmla="*/ 624124 h 1224280"/>
              <a:gd name="connsiteX7" fmla="*/ 423672 w 1908175"/>
              <a:gd name="connsiteY7" fmla="*/ 1223772 h 1224280"/>
              <a:gd name="connsiteX8" fmla="*/ 873933 w 1908175"/>
              <a:gd name="connsiteY8" fmla="*/ 1223772 h 1224280"/>
              <a:gd name="connsiteX9" fmla="*/ 1368725 w 1908175"/>
              <a:gd name="connsiteY9" fmla="*/ 1223771 h 1224280"/>
              <a:gd name="connsiteX10" fmla="*/ 1908048 w 1908175"/>
              <a:gd name="connsiteY10" fmla="*/ 1223771 h 122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8175" h="1224280" fill="none" extrusionOk="0">
                <a:moveTo>
                  <a:pt x="304800" y="917447"/>
                </a:moveTo>
                <a:cubicBezTo>
                  <a:pt x="299634" y="689912"/>
                  <a:pt x="292275" y="602110"/>
                  <a:pt x="304800" y="305562"/>
                </a:cubicBezTo>
                <a:cubicBezTo>
                  <a:pt x="171642" y="411244"/>
                  <a:pt x="77961" y="563531"/>
                  <a:pt x="0" y="611886"/>
                </a:cubicBezTo>
                <a:cubicBezTo>
                  <a:pt x="145605" y="733758"/>
                  <a:pt x="143186" y="784895"/>
                  <a:pt x="304800" y="917447"/>
                </a:cubicBezTo>
                <a:close/>
              </a:path>
              <a:path w="1908175" h="1224280" fill="none" extrusionOk="0">
                <a:moveTo>
                  <a:pt x="423672" y="765048"/>
                </a:moveTo>
                <a:cubicBezTo>
                  <a:pt x="422417" y="687971"/>
                  <a:pt x="427435" y="524270"/>
                  <a:pt x="423672" y="458723"/>
                </a:cubicBezTo>
                <a:cubicBezTo>
                  <a:pt x="364266" y="454032"/>
                  <a:pt x="346280" y="458948"/>
                  <a:pt x="304800" y="458723"/>
                </a:cubicBezTo>
                <a:cubicBezTo>
                  <a:pt x="304239" y="608444"/>
                  <a:pt x="308725" y="702514"/>
                  <a:pt x="304800" y="765048"/>
                </a:cubicBezTo>
                <a:cubicBezTo>
                  <a:pt x="351692" y="762571"/>
                  <a:pt x="398955" y="768502"/>
                  <a:pt x="423672" y="765048"/>
                </a:cubicBezTo>
                <a:close/>
              </a:path>
              <a:path w="1908175" h="1224280" fill="none" extrusionOk="0">
                <a:moveTo>
                  <a:pt x="1908048" y="1223771"/>
                </a:moveTo>
                <a:cubicBezTo>
                  <a:pt x="1891291" y="1051309"/>
                  <a:pt x="1927301" y="772824"/>
                  <a:pt x="1908048" y="587410"/>
                </a:cubicBezTo>
                <a:cubicBezTo>
                  <a:pt x="1888795" y="401996"/>
                  <a:pt x="1880934" y="135303"/>
                  <a:pt x="1908048" y="0"/>
                </a:cubicBezTo>
                <a:cubicBezTo>
                  <a:pt x="1774047" y="14633"/>
                  <a:pt x="1563028" y="-3819"/>
                  <a:pt x="1428100" y="0"/>
                </a:cubicBezTo>
                <a:cubicBezTo>
                  <a:pt x="1293172" y="3819"/>
                  <a:pt x="1023460" y="7994"/>
                  <a:pt x="918464" y="0"/>
                </a:cubicBezTo>
                <a:cubicBezTo>
                  <a:pt x="813468" y="-7994"/>
                  <a:pt x="649457" y="15923"/>
                  <a:pt x="423672" y="0"/>
                </a:cubicBezTo>
                <a:cubicBezTo>
                  <a:pt x="403988" y="283553"/>
                  <a:pt x="401518" y="413687"/>
                  <a:pt x="423672" y="624124"/>
                </a:cubicBezTo>
                <a:cubicBezTo>
                  <a:pt x="445826" y="834561"/>
                  <a:pt x="417131" y="1045644"/>
                  <a:pt x="423672" y="1223772"/>
                </a:cubicBezTo>
                <a:cubicBezTo>
                  <a:pt x="596192" y="1219640"/>
                  <a:pt x="732732" y="1241461"/>
                  <a:pt x="873933" y="1223772"/>
                </a:cubicBezTo>
                <a:cubicBezTo>
                  <a:pt x="1015134" y="1206083"/>
                  <a:pt x="1214732" y="1244813"/>
                  <a:pt x="1368725" y="1223771"/>
                </a:cubicBezTo>
                <a:cubicBezTo>
                  <a:pt x="1522718" y="1202730"/>
                  <a:pt x="1759838" y="1228424"/>
                  <a:pt x="1908048" y="1223771"/>
                </a:cubicBezTo>
                <a:close/>
              </a:path>
              <a:path w="1908175" h="1224280" stroke="0" extrusionOk="0">
                <a:moveTo>
                  <a:pt x="304800" y="917447"/>
                </a:moveTo>
                <a:cubicBezTo>
                  <a:pt x="298911" y="730375"/>
                  <a:pt x="277342" y="606105"/>
                  <a:pt x="304800" y="305562"/>
                </a:cubicBezTo>
                <a:cubicBezTo>
                  <a:pt x="155663" y="452723"/>
                  <a:pt x="144340" y="463801"/>
                  <a:pt x="0" y="611886"/>
                </a:cubicBezTo>
                <a:cubicBezTo>
                  <a:pt x="122403" y="714514"/>
                  <a:pt x="193808" y="785373"/>
                  <a:pt x="304800" y="917447"/>
                </a:cubicBezTo>
                <a:close/>
              </a:path>
              <a:path w="1908175" h="1224280" stroke="0" extrusionOk="0">
                <a:moveTo>
                  <a:pt x="423672" y="765048"/>
                </a:moveTo>
                <a:cubicBezTo>
                  <a:pt x="437373" y="661745"/>
                  <a:pt x="429609" y="587710"/>
                  <a:pt x="423672" y="458723"/>
                </a:cubicBezTo>
                <a:cubicBezTo>
                  <a:pt x="385847" y="454037"/>
                  <a:pt x="336930" y="459223"/>
                  <a:pt x="304800" y="458723"/>
                </a:cubicBezTo>
                <a:cubicBezTo>
                  <a:pt x="308227" y="592582"/>
                  <a:pt x="311252" y="639738"/>
                  <a:pt x="304800" y="765048"/>
                </a:cubicBezTo>
                <a:cubicBezTo>
                  <a:pt x="357673" y="766168"/>
                  <a:pt x="375934" y="763417"/>
                  <a:pt x="423672" y="765048"/>
                </a:cubicBezTo>
                <a:close/>
              </a:path>
              <a:path w="1908175" h="1224280" stroke="0" extrusionOk="0">
                <a:moveTo>
                  <a:pt x="1908048" y="1223771"/>
                </a:moveTo>
                <a:cubicBezTo>
                  <a:pt x="1887242" y="1041092"/>
                  <a:pt x="1900435" y="786321"/>
                  <a:pt x="1908048" y="648599"/>
                </a:cubicBezTo>
                <a:cubicBezTo>
                  <a:pt x="1915661" y="510877"/>
                  <a:pt x="1914646" y="312834"/>
                  <a:pt x="1908048" y="0"/>
                </a:cubicBezTo>
                <a:cubicBezTo>
                  <a:pt x="1808407" y="1434"/>
                  <a:pt x="1585888" y="-5875"/>
                  <a:pt x="1457787" y="0"/>
                </a:cubicBezTo>
                <a:cubicBezTo>
                  <a:pt x="1329686" y="5875"/>
                  <a:pt x="1222865" y="-3359"/>
                  <a:pt x="992683" y="0"/>
                </a:cubicBezTo>
                <a:cubicBezTo>
                  <a:pt x="762501" y="3359"/>
                  <a:pt x="664955" y="14214"/>
                  <a:pt x="423672" y="0"/>
                </a:cubicBezTo>
                <a:cubicBezTo>
                  <a:pt x="427788" y="218794"/>
                  <a:pt x="451019" y="422824"/>
                  <a:pt x="423672" y="599648"/>
                </a:cubicBezTo>
                <a:cubicBezTo>
                  <a:pt x="396325" y="776472"/>
                  <a:pt x="445059" y="954806"/>
                  <a:pt x="423672" y="1223772"/>
                </a:cubicBezTo>
                <a:cubicBezTo>
                  <a:pt x="625410" y="1199587"/>
                  <a:pt x="738399" y="1225262"/>
                  <a:pt x="948152" y="1223772"/>
                </a:cubicBezTo>
                <a:cubicBezTo>
                  <a:pt x="1157905" y="1222282"/>
                  <a:pt x="1277533" y="1231643"/>
                  <a:pt x="1457787" y="1223771"/>
                </a:cubicBezTo>
                <a:cubicBezTo>
                  <a:pt x="1638041" y="1215900"/>
                  <a:pt x="1769053" y="1210463"/>
                  <a:pt x="1908048" y="1223771"/>
                </a:cubicBezTo>
                <a:close/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484354821"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8175" h="1224279">
                        <a:moveTo>
                          <a:pt x="304800" y="917447"/>
                        </a:moveTo>
                        <a:lnTo>
                          <a:pt x="304800" y="305562"/>
                        </a:lnTo>
                        <a:lnTo>
                          <a:pt x="0" y="611886"/>
                        </a:lnTo>
                        <a:lnTo>
                          <a:pt x="304800" y="917447"/>
                        </a:lnTo>
                        <a:close/>
                      </a:path>
                      <a:path w="1908175" h="1224279">
                        <a:moveTo>
                          <a:pt x="423672" y="765048"/>
                        </a:moveTo>
                        <a:lnTo>
                          <a:pt x="423672" y="458723"/>
                        </a:lnTo>
                        <a:lnTo>
                          <a:pt x="304800" y="458723"/>
                        </a:lnTo>
                        <a:lnTo>
                          <a:pt x="304800" y="765048"/>
                        </a:lnTo>
                        <a:lnTo>
                          <a:pt x="423672" y="765048"/>
                        </a:lnTo>
                        <a:close/>
                      </a:path>
                      <a:path w="1908175" h="1224279">
                        <a:moveTo>
                          <a:pt x="1908048" y="1223771"/>
                        </a:moveTo>
                        <a:lnTo>
                          <a:pt x="1908048" y="0"/>
                        </a:lnTo>
                        <a:lnTo>
                          <a:pt x="423672" y="0"/>
                        </a:lnTo>
                        <a:lnTo>
                          <a:pt x="423672" y="1223772"/>
                        </a:lnTo>
                        <a:lnTo>
                          <a:pt x="1908048" y="1223771"/>
                        </a:ln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2F62323C-9FD4-4AFD-90B8-1A3F3D834808}"/>
              </a:ext>
            </a:extLst>
          </p:cNvPr>
          <p:cNvSpPr txBox="1"/>
          <p:nvPr/>
        </p:nvSpPr>
        <p:spPr>
          <a:xfrm>
            <a:off x="8855836" y="4206560"/>
            <a:ext cx="1395519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6370" marR="5080" indent="-154305">
              <a:lnSpc>
                <a:spcPct val="100000"/>
              </a:lnSpc>
            </a:pPr>
            <a:r>
              <a:rPr spc="-5" dirty="0">
                <a:solidFill>
                  <a:schemeClr val="bg1"/>
                </a:solidFill>
                <a:latin typeface="Avenir Medium" panose="02000503020000020003"/>
                <a:cs typeface="Arial"/>
              </a:rPr>
              <a:t>Esclavización</a:t>
            </a:r>
            <a:r>
              <a:rPr spc="-50" dirty="0">
                <a:solidFill>
                  <a:schemeClr val="bg1"/>
                </a:solidFill>
                <a:latin typeface="Avenir Medium" panose="02000503020000020003"/>
                <a:cs typeface="Arial"/>
              </a:rPr>
              <a:t> </a:t>
            </a:r>
            <a:r>
              <a:rPr spc="-5" dirty="0">
                <a:solidFill>
                  <a:schemeClr val="bg1"/>
                </a:solidFill>
                <a:latin typeface="Avenir Medium" panose="02000503020000020003"/>
                <a:cs typeface="Arial"/>
              </a:rPr>
              <a:t>a  gran </a:t>
            </a:r>
            <a:r>
              <a:rPr spc="-10" dirty="0">
                <a:solidFill>
                  <a:schemeClr val="bg1"/>
                </a:solidFill>
                <a:latin typeface="Avenir Medium" panose="02000503020000020003"/>
                <a:cs typeface="Arial"/>
              </a:rPr>
              <a:t>escala  </a:t>
            </a:r>
            <a:r>
              <a:rPr spc="-5" dirty="0">
                <a:solidFill>
                  <a:schemeClr val="bg1"/>
                </a:solidFill>
                <a:latin typeface="Avenir Medium" panose="02000503020000020003"/>
                <a:cs typeface="Arial"/>
              </a:rPr>
              <a:t>en</a:t>
            </a:r>
            <a:r>
              <a:rPr spc="-75" dirty="0">
                <a:solidFill>
                  <a:schemeClr val="bg1"/>
                </a:solidFill>
                <a:latin typeface="Avenir Medium" panose="02000503020000020003"/>
                <a:cs typeface="Arial"/>
              </a:rPr>
              <a:t> </a:t>
            </a:r>
            <a:r>
              <a:rPr spc="-10" dirty="0">
                <a:solidFill>
                  <a:schemeClr val="bg1"/>
                </a:solidFill>
                <a:latin typeface="Avenir Medium" panose="02000503020000020003"/>
                <a:cs typeface="Arial"/>
              </a:rPr>
              <a:t>Angola</a:t>
            </a:r>
            <a:endParaRPr dirty="0">
              <a:solidFill>
                <a:schemeClr val="bg1"/>
              </a:solidFill>
              <a:latin typeface="Avenir Medium" panose="02000503020000020003"/>
              <a:cs typeface="Arial"/>
            </a:endParaRPr>
          </a:p>
        </p:txBody>
      </p:sp>
      <p:sp>
        <p:nvSpPr>
          <p:cNvPr id="7" name="object 29">
            <a:extLst>
              <a:ext uri="{FF2B5EF4-FFF2-40B4-BE49-F238E27FC236}">
                <a16:creationId xmlns:a16="http://schemas.microsoft.com/office/drawing/2014/main" id="{ABEC152A-CD0A-4EB9-BF75-70D7E9F8D0ED}"/>
              </a:ext>
            </a:extLst>
          </p:cNvPr>
          <p:cNvSpPr txBox="1"/>
          <p:nvPr/>
        </p:nvSpPr>
        <p:spPr>
          <a:xfrm>
            <a:off x="4050323" y="4454922"/>
            <a:ext cx="1525270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chemeClr val="bg1"/>
                </a:solidFill>
                <a:latin typeface="Avenir Medium"/>
                <a:cs typeface="Arial"/>
              </a:rPr>
              <a:t>Sobrevivientes</a:t>
            </a:r>
            <a:endParaRPr sz="1800"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8" name="object 30">
            <a:extLst>
              <a:ext uri="{FF2B5EF4-FFF2-40B4-BE49-F238E27FC236}">
                <a16:creationId xmlns:a16="http://schemas.microsoft.com/office/drawing/2014/main" id="{FDEE32E2-1A98-4003-A24F-52BF9C367E9E}"/>
              </a:ext>
            </a:extLst>
          </p:cNvPr>
          <p:cNvSpPr txBox="1"/>
          <p:nvPr/>
        </p:nvSpPr>
        <p:spPr>
          <a:xfrm>
            <a:off x="1105228" y="3913622"/>
            <a:ext cx="2634375" cy="1663576"/>
          </a:xfrm>
          <a:prstGeom prst="roundRect">
            <a:avLst/>
          </a:prstGeom>
          <a:solidFill>
            <a:srgbClr val="FF9900"/>
          </a:solidFill>
        </p:spPr>
        <p:txBody>
          <a:bodyPr vert="horz" wrap="square" lIns="0" tIns="41275" rIns="0" bIns="0" rtlCol="0">
            <a:spAutoFit/>
          </a:bodyPr>
          <a:lstStyle/>
          <a:p>
            <a:pPr marL="119380" marR="113664" algn="ctr">
              <a:lnSpc>
                <a:spcPct val="100000"/>
              </a:lnSpc>
              <a:spcBef>
                <a:spcPts val="325"/>
              </a:spcBef>
            </a:pP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Norteamérica, </a:t>
            </a:r>
            <a:endParaRPr lang="es-MX" spc="-5" dirty="0">
              <a:solidFill>
                <a:schemeClr val="bg1"/>
              </a:solidFill>
              <a:latin typeface="Avenir Medium"/>
              <a:cs typeface="Arial"/>
            </a:endParaRPr>
          </a:p>
          <a:p>
            <a:pPr marL="119380" marR="113664" algn="ctr">
              <a:lnSpc>
                <a:spcPct val="100000"/>
              </a:lnSpc>
              <a:spcBef>
                <a:spcPts val="325"/>
              </a:spcBef>
            </a:pP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Islas del</a:t>
            </a:r>
            <a:r>
              <a:rPr spc="-8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Caribe,  Centroamérica  </a:t>
            </a:r>
            <a:r>
              <a:rPr spc="-5" dirty="0" err="1">
                <a:solidFill>
                  <a:schemeClr val="bg1"/>
                </a:solidFill>
                <a:latin typeface="Avenir Medium"/>
                <a:cs typeface="Arial"/>
              </a:rPr>
              <a:t>Suramérica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,</a:t>
            </a:r>
            <a:endParaRPr lang="es-MX" spc="-5" dirty="0">
              <a:solidFill>
                <a:schemeClr val="bg1"/>
              </a:solidFill>
              <a:latin typeface="Avenir Medium"/>
              <a:cs typeface="Arial"/>
            </a:endParaRPr>
          </a:p>
          <a:p>
            <a:pPr marL="119380" marR="113664" algn="ctr">
              <a:lnSpc>
                <a:spcPct val="100000"/>
              </a:lnSpc>
              <a:spcBef>
                <a:spcPts val="325"/>
              </a:spcBef>
            </a:pPr>
            <a:r>
              <a:rPr spc="-5" dirty="0" err="1">
                <a:solidFill>
                  <a:schemeClr val="bg1"/>
                </a:solidFill>
                <a:latin typeface="Avenir Medium"/>
                <a:cs typeface="Arial"/>
              </a:rPr>
              <a:t>Brasil</a:t>
            </a:r>
            <a:endParaRPr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9" name="object 32">
            <a:extLst>
              <a:ext uri="{FF2B5EF4-FFF2-40B4-BE49-F238E27FC236}">
                <a16:creationId xmlns:a16="http://schemas.microsoft.com/office/drawing/2014/main" id="{C374D23D-9C30-4E13-977D-0F1E6128D8DD}"/>
              </a:ext>
            </a:extLst>
          </p:cNvPr>
          <p:cNvSpPr txBox="1"/>
          <p:nvPr/>
        </p:nvSpPr>
        <p:spPr>
          <a:xfrm>
            <a:off x="8673483" y="1120014"/>
            <a:ext cx="1595102" cy="919401"/>
          </a:xfrm>
          <a:prstGeom prst="roundRect">
            <a:avLst/>
          </a:prstGeom>
          <a:solidFill>
            <a:srgbClr val="FF9900"/>
          </a:solidFill>
        </p:spPr>
        <p:txBody>
          <a:bodyPr vert="horz" wrap="square" lIns="0" tIns="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</a:pP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Violencia,  inseguridad,  </a:t>
            </a:r>
            <a:r>
              <a:rPr spc="-5" dirty="0" err="1">
                <a:solidFill>
                  <a:schemeClr val="bg1"/>
                </a:solidFill>
                <a:latin typeface="Avenir Medium"/>
                <a:cs typeface="Arial"/>
              </a:rPr>
              <a:t>destrucción</a:t>
            </a:r>
            <a:r>
              <a:rPr lang="es-MX" spc="-5" dirty="0">
                <a:solidFill>
                  <a:schemeClr val="bg1"/>
                </a:solidFill>
                <a:latin typeface="Avenir Medium"/>
                <a:cs typeface="Arial"/>
              </a:rPr>
              <a:t>.</a:t>
            </a:r>
            <a:endParaRPr dirty="0">
              <a:solidFill>
                <a:schemeClr val="bg1"/>
              </a:solidFill>
              <a:latin typeface="Avenir Medium"/>
              <a:cs typeface="Arial"/>
            </a:endParaRPr>
          </a:p>
        </p:txBody>
      </p:sp>
      <p:sp>
        <p:nvSpPr>
          <p:cNvPr id="10" name="object 33">
            <a:extLst>
              <a:ext uri="{FF2B5EF4-FFF2-40B4-BE49-F238E27FC236}">
                <a16:creationId xmlns:a16="http://schemas.microsoft.com/office/drawing/2014/main" id="{86826C91-D652-41A4-91AB-06DF0E84A997}"/>
              </a:ext>
            </a:extLst>
          </p:cNvPr>
          <p:cNvSpPr/>
          <p:nvPr/>
        </p:nvSpPr>
        <p:spPr>
          <a:xfrm>
            <a:off x="9233662" y="2269816"/>
            <a:ext cx="474743" cy="1595176"/>
          </a:xfrm>
          <a:custGeom>
            <a:avLst/>
            <a:gdLst/>
            <a:ahLst/>
            <a:cxnLst/>
            <a:rect l="l" t="t" r="r" b="b"/>
            <a:pathLst>
              <a:path w="360679" h="1800225">
                <a:moveTo>
                  <a:pt x="360426" y="1350264"/>
                </a:moveTo>
                <a:lnTo>
                  <a:pt x="270510" y="1350264"/>
                </a:lnTo>
                <a:lnTo>
                  <a:pt x="270509" y="0"/>
                </a:lnTo>
                <a:lnTo>
                  <a:pt x="89915" y="0"/>
                </a:lnTo>
                <a:lnTo>
                  <a:pt x="89916" y="1350264"/>
                </a:lnTo>
                <a:lnTo>
                  <a:pt x="0" y="1350264"/>
                </a:lnTo>
                <a:lnTo>
                  <a:pt x="180594" y="1799844"/>
                </a:lnTo>
                <a:lnTo>
                  <a:pt x="360426" y="1350264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5">
            <a:extLst>
              <a:ext uri="{FF2B5EF4-FFF2-40B4-BE49-F238E27FC236}">
                <a16:creationId xmlns:a16="http://schemas.microsoft.com/office/drawing/2014/main" id="{A012FB5A-935F-4822-9B74-398246FE6058}"/>
              </a:ext>
            </a:extLst>
          </p:cNvPr>
          <p:cNvSpPr txBox="1"/>
          <p:nvPr/>
        </p:nvSpPr>
        <p:spPr>
          <a:xfrm>
            <a:off x="361950" y="334137"/>
            <a:ext cx="4104640" cy="2191380"/>
          </a:xfrm>
          <a:prstGeom prst="roundRect">
            <a:avLst/>
          </a:prstGeom>
          <a:solidFill>
            <a:srgbClr val="FF9900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 marR="115570" algn="ctr">
              <a:lnSpc>
                <a:spcPct val="100000"/>
              </a:lnSpc>
              <a:spcBef>
                <a:spcPts val="325"/>
              </a:spcBef>
            </a:pP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Irónico: Británicos, promotores de  esclavización en África Occidental durante  XVIII, utilizan </a:t>
            </a:r>
            <a:r>
              <a:rPr dirty="0">
                <a:solidFill>
                  <a:schemeClr val="bg1"/>
                </a:solidFill>
                <a:latin typeface="Avenir Medium"/>
                <a:cs typeface="Arial"/>
              </a:rPr>
              <a:t>fuerza marítima, política y 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económica (1860), para forzar </a:t>
            </a:r>
            <a:r>
              <a:rPr dirty="0">
                <a:solidFill>
                  <a:schemeClr val="bg1"/>
                </a:solidFill>
                <a:latin typeface="Avenir Medium"/>
                <a:cs typeface="Arial"/>
              </a:rPr>
              <a:t>a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naciones-  estados implicados en comercio atlántico  de personas </a:t>
            </a:r>
            <a:r>
              <a:rPr spc="-5" dirty="0" err="1">
                <a:solidFill>
                  <a:schemeClr val="bg1"/>
                </a:solidFill>
                <a:latin typeface="Avenir Medium"/>
                <a:cs typeface="Arial"/>
              </a:rPr>
              <a:t>esclavizada</a:t>
            </a:r>
            <a:r>
              <a:rPr lang="es-PA" spc="-5" dirty="0">
                <a:solidFill>
                  <a:schemeClr val="bg1"/>
                </a:solidFill>
                <a:latin typeface="Avenir Medium"/>
                <a:cs typeface="Arial"/>
              </a:rPr>
              <a:t>s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 </a:t>
            </a:r>
            <a:r>
              <a:rPr dirty="0">
                <a:solidFill>
                  <a:schemeClr val="bg1"/>
                </a:solidFill>
                <a:latin typeface="Avenir Medium"/>
                <a:cs typeface="Arial"/>
              </a:rPr>
              <a:t>a </a:t>
            </a:r>
            <a:r>
              <a:rPr spc="-5" dirty="0">
                <a:solidFill>
                  <a:schemeClr val="bg1"/>
                </a:solidFill>
                <a:latin typeface="Avenir Medium"/>
                <a:cs typeface="Arial"/>
              </a:rPr>
              <a:t>poner fin </a:t>
            </a:r>
            <a:r>
              <a:rPr dirty="0">
                <a:solidFill>
                  <a:schemeClr val="bg1"/>
                </a:solidFill>
                <a:latin typeface="Avenir Medium"/>
                <a:cs typeface="Arial"/>
              </a:rPr>
              <a:t>a</a:t>
            </a:r>
            <a:r>
              <a:rPr lang="es-PA" dirty="0">
                <a:solidFill>
                  <a:schemeClr val="bg1"/>
                </a:solidFill>
                <a:latin typeface="Avenir Medium"/>
                <a:cs typeface="Arial"/>
              </a:rPr>
              <a:t>l</a:t>
            </a:r>
            <a:r>
              <a:rPr dirty="0">
                <a:solidFill>
                  <a:schemeClr val="bg1"/>
                </a:solidFill>
                <a:latin typeface="Avenir Medium"/>
                <a:cs typeface="Arial"/>
              </a:rPr>
              <a:t>  tráfico.</a:t>
            </a:r>
          </a:p>
        </p:txBody>
      </p:sp>
      <p:sp>
        <p:nvSpPr>
          <p:cNvPr id="12" name="object 37">
            <a:extLst>
              <a:ext uri="{FF2B5EF4-FFF2-40B4-BE49-F238E27FC236}">
                <a16:creationId xmlns:a16="http://schemas.microsoft.com/office/drawing/2014/main" id="{B03D9121-7703-4A3B-8D54-3E51FC68776A}"/>
              </a:ext>
            </a:extLst>
          </p:cNvPr>
          <p:cNvSpPr/>
          <p:nvPr/>
        </p:nvSpPr>
        <p:spPr>
          <a:xfrm>
            <a:off x="2242076" y="2704148"/>
            <a:ext cx="360680" cy="792480"/>
          </a:xfrm>
          <a:custGeom>
            <a:avLst/>
            <a:gdLst/>
            <a:ahLst/>
            <a:cxnLst/>
            <a:rect l="l" t="t" r="r" b="b"/>
            <a:pathLst>
              <a:path w="360680" h="792479">
                <a:moveTo>
                  <a:pt x="0" y="198120"/>
                </a:moveTo>
                <a:lnTo>
                  <a:pt x="89916" y="198120"/>
                </a:lnTo>
                <a:lnTo>
                  <a:pt x="89916" y="792480"/>
                </a:lnTo>
                <a:lnTo>
                  <a:pt x="270510" y="792480"/>
                </a:lnTo>
                <a:lnTo>
                  <a:pt x="270510" y="198120"/>
                </a:lnTo>
                <a:lnTo>
                  <a:pt x="360426" y="198120"/>
                </a:lnTo>
                <a:lnTo>
                  <a:pt x="180594" y="0"/>
                </a:lnTo>
                <a:lnTo>
                  <a:pt x="0" y="198120"/>
                </a:lnTo>
                <a:close/>
              </a:path>
            </a:pathLst>
          </a:custGeom>
          <a:solidFill>
            <a:srgbClr val="FF9900"/>
          </a:solidFill>
          <a:ln w="9525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Nube 13">
            <a:extLst>
              <a:ext uri="{FF2B5EF4-FFF2-40B4-BE49-F238E27FC236}">
                <a16:creationId xmlns:a16="http://schemas.microsoft.com/office/drawing/2014/main" id="{56F4EEB6-E37D-48C0-8F4B-F2F8354B1F9B}"/>
              </a:ext>
            </a:extLst>
          </p:cNvPr>
          <p:cNvSpPr/>
          <p:nvPr/>
        </p:nvSpPr>
        <p:spPr>
          <a:xfrm>
            <a:off x="6170307" y="2130949"/>
            <a:ext cx="2191498" cy="1668695"/>
          </a:xfrm>
          <a:custGeom>
            <a:avLst/>
            <a:gdLst>
              <a:gd name="connsiteX0" fmla="*/ 197843 w 2191498"/>
              <a:gd name="connsiteY0" fmla="*/ 555072 h 1668695"/>
              <a:gd name="connsiteX1" fmla="*/ 285249 w 2191498"/>
              <a:gd name="connsiteY1" fmla="*/ 266798 h 1668695"/>
              <a:gd name="connsiteX2" fmla="*/ 710461 w 2191498"/>
              <a:gd name="connsiteY2" fmla="*/ 200938 h 1668695"/>
              <a:gd name="connsiteX3" fmla="*/ 1139173 w 2191498"/>
              <a:gd name="connsiteY3" fmla="*/ 132568 h 1668695"/>
              <a:gd name="connsiteX4" fmla="*/ 1306224 w 2191498"/>
              <a:gd name="connsiteY4" fmla="*/ 7725 h 1668695"/>
              <a:gd name="connsiteX5" fmla="*/ 1513401 w 2191498"/>
              <a:gd name="connsiteY5" fmla="*/ 95834 h 1668695"/>
              <a:gd name="connsiteX6" fmla="*/ 1799006 w 2191498"/>
              <a:gd name="connsiteY6" fmla="*/ 26652 h 1668695"/>
              <a:gd name="connsiteX7" fmla="*/ 1943838 w 2191498"/>
              <a:gd name="connsiteY7" fmla="*/ 215385 h 1668695"/>
              <a:gd name="connsiteX8" fmla="*/ 2129709 w 2191498"/>
              <a:gd name="connsiteY8" fmla="*/ 398555 h 1668695"/>
              <a:gd name="connsiteX9" fmla="*/ 2121390 w 2191498"/>
              <a:gd name="connsiteY9" fmla="*/ 597176 h 1668695"/>
              <a:gd name="connsiteX10" fmla="*/ 2182163 w 2191498"/>
              <a:gd name="connsiteY10" fmla="*/ 900863 h 1668695"/>
              <a:gd name="connsiteX11" fmla="*/ 1897472 w 2191498"/>
              <a:gd name="connsiteY11" fmla="*/ 1166695 h 1668695"/>
              <a:gd name="connsiteX12" fmla="*/ 1795557 w 2191498"/>
              <a:gd name="connsiteY12" fmla="*/ 1394480 h 1668695"/>
              <a:gd name="connsiteX13" fmla="*/ 1448570 w 2191498"/>
              <a:gd name="connsiteY13" fmla="*/ 1422060 h 1668695"/>
              <a:gd name="connsiteX14" fmla="*/ 1200606 w 2191498"/>
              <a:gd name="connsiteY14" fmla="*/ 1665064 h 1668695"/>
              <a:gd name="connsiteX15" fmla="*/ 836015 w 2191498"/>
              <a:gd name="connsiteY15" fmla="*/ 1516735 h 1668695"/>
              <a:gd name="connsiteX16" fmla="*/ 294431 w 2191498"/>
              <a:gd name="connsiteY16" fmla="*/ 1370184 h 1668695"/>
              <a:gd name="connsiteX17" fmla="*/ 56309 w 2191498"/>
              <a:gd name="connsiteY17" fmla="*/ 1207099 h 1668695"/>
              <a:gd name="connsiteX18" fmla="*/ 107190 w 2191498"/>
              <a:gd name="connsiteY18" fmla="*/ 986963 h 1668695"/>
              <a:gd name="connsiteX19" fmla="*/ -254 w 2191498"/>
              <a:gd name="connsiteY19" fmla="*/ 761110 h 1668695"/>
              <a:gd name="connsiteX20" fmla="*/ 195966 w 2191498"/>
              <a:gd name="connsiteY20" fmla="*/ 560364 h 1668695"/>
              <a:gd name="connsiteX21" fmla="*/ 197843 w 2191498"/>
              <a:gd name="connsiteY21" fmla="*/ 555072 h 1668695"/>
              <a:gd name="connsiteX0" fmla="*/ 238071 w 2191498"/>
              <a:gd name="connsiteY0" fmla="*/ 1011144 h 1668695"/>
              <a:gd name="connsiteX1" fmla="*/ 109574 w 2191498"/>
              <a:gd name="connsiteY1" fmla="*/ 980358 h 1668695"/>
              <a:gd name="connsiteX2" fmla="*/ 351451 w 2191498"/>
              <a:gd name="connsiteY2" fmla="*/ 1348050 h 1668695"/>
              <a:gd name="connsiteX3" fmla="*/ 295243 w 2191498"/>
              <a:gd name="connsiteY3" fmla="*/ 1362767 h 1668695"/>
              <a:gd name="connsiteX4" fmla="*/ 835914 w 2191498"/>
              <a:gd name="connsiteY4" fmla="*/ 1509937 h 1668695"/>
              <a:gd name="connsiteX5" fmla="*/ 802027 w 2191498"/>
              <a:gd name="connsiteY5" fmla="*/ 1442725 h 1668695"/>
              <a:gd name="connsiteX6" fmla="*/ 1462368 w 2191498"/>
              <a:gd name="connsiteY6" fmla="*/ 1342333 h 1668695"/>
              <a:gd name="connsiteX7" fmla="*/ 1448823 w 2191498"/>
              <a:gd name="connsiteY7" fmla="*/ 1416073 h 1668695"/>
              <a:gd name="connsiteX8" fmla="*/ 1731334 w 2191498"/>
              <a:gd name="connsiteY8" fmla="*/ 886648 h 1668695"/>
              <a:gd name="connsiteX9" fmla="*/ 1896254 w 2191498"/>
              <a:gd name="connsiteY9" fmla="*/ 1162292 h 1668695"/>
              <a:gd name="connsiteX10" fmla="*/ 2120375 w 2191498"/>
              <a:gd name="connsiteY10" fmla="*/ 593082 h 1668695"/>
              <a:gd name="connsiteX11" fmla="*/ 2046920 w 2191498"/>
              <a:gd name="connsiteY11" fmla="*/ 696448 h 1668695"/>
              <a:gd name="connsiteX12" fmla="*/ 1944142 w 2191498"/>
              <a:gd name="connsiteY12" fmla="*/ 209591 h 1668695"/>
              <a:gd name="connsiteX13" fmla="*/ 1947998 w 2191498"/>
              <a:gd name="connsiteY13" fmla="*/ 258415 h 1668695"/>
              <a:gd name="connsiteX14" fmla="*/ 1475101 w 2191498"/>
              <a:gd name="connsiteY14" fmla="*/ 152654 h 1668695"/>
              <a:gd name="connsiteX15" fmla="*/ 1512742 w 2191498"/>
              <a:gd name="connsiteY15" fmla="*/ 90387 h 1668695"/>
              <a:gd name="connsiteX16" fmla="*/ 1123193 w 2191498"/>
              <a:gd name="connsiteY16" fmla="*/ 182320 h 1668695"/>
              <a:gd name="connsiteX17" fmla="*/ 1141405 w 2191498"/>
              <a:gd name="connsiteY17" fmla="*/ 128628 h 1668695"/>
              <a:gd name="connsiteX18" fmla="*/ 710207 w 2191498"/>
              <a:gd name="connsiteY18" fmla="*/ 200552 h 1668695"/>
              <a:gd name="connsiteX19" fmla="*/ 776155 w 2191498"/>
              <a:gd name="connsiteY19" fmla="*/ 252621 h 1668695"/>
              <a:gd name="connsiteX20" fmla="*/ 209359 w 2191498"/>
              <a:gd name="connsiteY20" fmla="*/ 609884 h 1668695"/>
              <a:gd name="connsiteX21" fmla="*/ 197843 w 2191498"/>
              <a:gd name="connsiteY21" fmla="*/ 555072 h 166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91498" h="1668695" fill="none" extrusionOk="0">
                <a:moveTo>
                  <a:pt x="197843" y="555072"/>
                </a:moveTo>
                <a:cubicBezTo>
                  <a:pt x="182601" y="448935"/>
                  <a:pt x="215782" y="350168"/>
                  <a:pt x="285249" y="266798"/>
                </a:cubicBezTo>
                <a:cubicBezTo>
                  <a:pt x="395102" y="146994"/>
                  <a:pt x="580905" y="122799"/>
                  <a:pt x="710461" y="200938"/>
                </a:cubicBezTo>
                <a:cubicBezTo>
                  <a:pt x="797127" y="33405"/>
                  <a:pt x="984134" y="17152"/>
                  <a:pt x="1139173" y="132568"/>
                </a:cubicBezTo>
                <a:cubicBezTo>
                  <a:pt x="1180767" y="66617"/>
                  <a:pt x="1229326" y="26212"/>
                  <a:pt x="1306224" y="7725"/>
                </a:cubicBezTo>
                <a:cubicBezTo>
                  <a:pt x="1385560" y="-17864"/>
                  <a:pt x="1462564" y="44812"/>
                  <a:pt x="1513401" y="95834"/>
                </a:cubicBezTo>
                <a:cubicBezTo>
                  <a:pt x="1581599" y="-11297"/>
                  <a:pt x="1696661" y="-38029"/>
                  <a:pt x="1799006" y="26652"/>
                </a:cubicBezTo>
                <a:cubicBezTo>
                  <a:pt x="1877687" y="66289"/>
                  <a:pt x="1927409" y="121921"/>
                  <a:pt x="1943838" y="215385"/>
                </a:cubicBezTo>
                <a:cubicBezTo>
                  <a:pt x="2038423" y="248288"/>
                  <a:pt x="2094304" y="299193"/>
                  <a:pt x="2129709" y="398555"/>
                </a:cubicBezTo>
                <a:cubicBezTo>
                  <a:pt x="2153526" y="472502"/>
                  <a:pt x="2136489" y="540555"/>
                  <a:pt x="2121390" y="597176"/>
                </a:cubicBezTo>
                <a:cubicBezTo>
                  <a:pt x="2172847" y="677346"/>
                  <a:pt x="2206590" y="788148"/>
                  <a:pt x="2182163" y="900863"/>
                </a:cubicBezTo>
                <a:cubicBezTo>
                  <a:pt x="2123841" y="1041408"/>
                  <a:pt x="2048120" y="1153277"/>
                  <a:pt x="1897472" y="1166695"/>
                </a:cubicBezTo>
                <a:cubicBezTo>
                  <a:pt x="1888958" y="1268022"/>
                  <a:pt x="1862147" y="1327354"/>
                  <a:pt x="1795557" y="1394480"/>
                </a:cubicBezTo>
                <a:cubicBezTo>
                  <a:pt x="1706601" y="1496766"/>
                  <a:pt x="1553651" y="1491438"/>
                  <a:pt x="1448570" y="1422060"/>
                </a:cubicBezTo>
                <a:cubicBezTo>
                  <a:pt x="1432601" y="1540383"/>
                  <a:pt x="1336736" y="1627171"/>
                  <a:pt x="1200606" y="1665064"/>
                </a:cubicBezTo>
                <a:cubicBezTo>
                  <a:pt x="1055622" y="1697381"/>
                  <a:pt x="917858" y="1668317"/>
                  <a:pt x="836015" y="1516735"/>
                </a:cubicBezTo>
                <a:cubicBezTo>
                  <a:pt x="676818" y="1651482"/>
                  <a:pt x="409619" y="1574121"/>
                  <a:pt x="294431" y="1370184"/>
                </a:cubicBezTo>
                <a:cubicBezTo>
                  <a:pt x="181401" y="1399217"/>
                  <a:pt x="91152" y="1321370"/>
                  <a:pt x="56309" y="1207099"/>
                </a:cubicBezTo>
                <a:cubicBezTo>
                  <a:pt x="38674" y="1123627"/>
                  <a:pt x="47290" y="1050087"/>
                  <a:pt x="107190" y="986963"/>
                </a:cubicBezTo>
                <a:cubicBezTo>
                  <a:pt x="33951" y="924450"/>
                  <a:pt x="-11251" y="848776"/>
                  <a:pt x="-254" y="761110"/>
                </a:cubicBezTo>
                <a:cubicBezTo>
                  <a:pt x="14344" y="658963"/>
                  <a:pt x="89039" y="590828"/>
                  <a:pt x="195966" y="560364"/>
                </a:cubicBezTo>
                <a:cubicBezTo>
                  <a:pt x="196516" y="558622"/>
                  <a:pt x="197282" y="557218"/>
                  <a:pt x="197843" y="555072"/>
                </a:cubicBezTo>
                <a:close/>
              </a:path>
              <a:path w="2191498" h="1668695" fill="none" extrusionOk="0">
                <a:moveTo>
                  <a:pt x="238071" y="1011144"/>
                </a:moveTo>
                <a:cubicBezTo>
                  <a:pt x="197140" y="1011456"/>
                  <a:pt x="145452" y="1001607"/>
                  <a:pt x="109574" y="980358"/>
                </a:cubicBezTo>
                <a:moveTo>
                  <a:pt x="351451" y="1348050"/>
                </a:moveTo>
                <a:cubicBezTo>
                  <a:pt x="335244" y="1358490"/>
                  <a:pt x="314534" y="1362253"/>
                  <a:pt x="295243" y="1362767"/>
                </a:cubicBezTo>
                <a:moveTo>
                  <a:pt x="835914" y="1509937"/>
                </a:moveTo>
                <a:cubicBezTo>
                  <a:pt x="821251" y="1485270"/>
                  <a:pt x="814906" y="1468108"/>
                  <a:pt x="802027" y="1442725"/>
                </a:cubicBezTo>
                <a:moveTo>
                  <a:pt x="1462368" y="1342333"/>
                </a:moveTo>
                <a:cubicBezTo>
                  <a:pt x="1465081" y="1368587"/>
                  <a:pt x="1457463" y="1391971"/>
                  <a:pt x="1448823" y="1416073"/>
                </a:cubicBezTo>
                <a:moveTo>
                  <a:pt x="1731334" y="886648"/>
                </a:moveTo>
                <a:cubicBezTo>
                  <a:pt x="1822432" y="956160"/>
                  <a:pt x="1907194" y="1040140"/>
                  <a:pt x="1896254" y="1162292"/>
                </a:cubicBezTo>
                <a:moveTo>
                  <a:pt x="2120375" y="593082"/>
                </a:moveTo>
                <a:cubicBezTo>
                  <a:pt x="2097083" y="628195"/>
                  <a:pt x="2078856" y="671303"/>
                  <a:pt x="2046920" y="696448"/>
                </a:cubicBezTo>
                <a:moveTo>
                  <a:pt x="1944142" y="209591"/>
                </a:moveTo>
                <a:cubicBezTo>
                  <a:pt x="1948204" y="223011"/>
                  <a:pt x="1946358" y="242890"/>
                  <a:pt x="1947998" y="258415"/>
                </a:cubicBezTo>
                <a:moveTo>
                  <a:pt x="1475101" y="152654"/>
                </a:moveTo>
                <a:cubicBezTo>
                  <a:pt x="1484286" y="130740"/>
                  <a:pt x="1500299" y="106580"/>
                  <a:pt x="1512742" y="90387"/>
                </a:cubicBezTo>
                <a:moveTo>
                  <a:pt x="1123193" y="182320"/>
                </a:moveTo>
                <a:cubicBezTo>
                  <a:pt x="1127524" y="163508"/>
                  <a:pt x="1134338" y="144151"/>
                  <a:pt x="1141405" y="128628"/>
                </a:cubicBezTo>
                <a:moveTo>
                  <a:pt x="710207" y="200552"/>
                </a:moveTo>
                <a:cubicBezTo>
                  <a:pt x="732503" y="215344"/>
                  <a:pt x="754500" y="236696"/>
                  <a:pt x="776155" y="252621"/>
                </a:cubicBezTo>
                <a:moveTo>
                  <a:pt x="209359" y="609884"/>
                </a:moveTo>
                <a:cubicBezTo>
                  <a:pt x="202230" y="594392"/>
                  <a:pt x="203189" y="574858"/>
                  <a:pt x="197843" y="555072"/>
                </a:cubicBezTo>
              </a:path>
              <a:path w="2191498" h="1668695" stroke="0" extrusionOk="0">
                <a:moveTo>
                  <a:pt x="197843" y="555072"/>
                </a:moveTo>
                <a:cubicBezTo>
                  <a:pt x="190213" y="460693"/>
                  <a:pt x="228881" y="356357"/>
                  <a:pt x="285249" y="266798"/>
                </a:cubicBezTo>
                <a:cubicBezTo>
                  <a:pt x="405275" y="144619"/>
                  <a:pt x="575410" y="115012"/>
                  <a:pt x="710461" y="200938"/>
                </a:cubicBezTo>
                <a:cubicBezTo>
                  <a:pt x="808664" y="14959"/>
                  <a:pt x="1010596" y="-3320"/>
                  <a:pt x="1139173" y="132568"/>
                </a:cubicBezTo>
                <a:cubicBezTo>
                  <a:pt x="1174974" y="61373"/>
                  <a:pt x="1238558" y="5485"/>
                  <a:pt x="1306224" y="7725"/>
                </a:cubicBezTo>
                <a:cubicBezTo>
                  <a:pt x="1374634" y="-8212"/>
                  <a:pt x="1480737" y="28529"/>
                  <a:pt x="1513401" y="95834"/>
                </a:cubicBezTo>
                <a:cubicBezTo>
                  <a:pt x="1573413" y="16027"/>
                  <a:pt x="1695255" y="-16300"/>
                  <a:pt x="1799006" y="26652"/>
                </a:cubicBezTo>
                <a:cubicBezTo>
                  <a:pt x="1860066" y="58652"/>
                  <a:pt x="1938714" y="127402"/>
                  <a:pt x="1943838" y="215385"/>
                </a:cubicBezTo>
                <a:cubicBezTo>
                  <a:pt x="2032571" y="242655"/>
                  <a:pt x="2102862" y="312371"/>
                  <a:pt x="2129709" y="398555"/>
                </a:cubicBezTo>
                <a:cubicBezTo>
                  <a:pt x="2147626" y="464193"/>
                  <a:pt x="2146839" y="539665"/>
                  <a:pt x="2121390" y="597176"/>
                </a:cubicBezTo>
                <a:cubicBezTo>
                  <a:pt x="2185976" y="664177"/>
                  <a:pt x="2220985" y="780173"/>
                  <a:pt x="2182163" y="900863"/>
                </a:cubicBezTo>
                <a:cubicBezTo>
                  <a:pt x="2127364" y="1044847"/>
                  <a:pt x="2055100" y="1128571"/>
                  <a:pt x="1897472" y="1166695"/>
                </a:cubicBezTo>
                <a:cubicBezTo>
                  <a:pt x="1910706" y="1255597"/>
                  <a:pt x="1843842" y="1341293"/>
                  <a:pt x="1795557" y="1394480"/>
                </a:cubicBezTo>
                <a:cubicBezTo>
                  <a:pt x="1689943" y="1500650"/>
                  <a:pt x="1543743" y="1473163"/>
                  <a:pt x="1448570" y="1422060"/>
                </a:cubicBezTo>
                <a:cubicBezTo>
                  <a:pt x="1424068" y="1540721"/>
                  <a:pt x="1324190" y="1635864"/>
                  <a:pt x="1200606" y="1665064"/>
                </a:cubicBezTo>
                <a:cubicBezTo>
                  <a:pt x="1083357" y="1694294"/>
                  <a:pt x="892531" y="1628313"/>
                  <a:pt x="836015" y="1516735"/>
                </a:cubicBezTo>
                <a:cubicBezTo>
                  <a:pt x="651068" y="1635987"/>
                  <a:pt x="433817" y="1536514"/>
                  <a:pt x="294431" y="1370184"/>
                </a:cubicBezTo>
                <a:cubicBezTo>
                  <a:pt x="196842" y="1372242"/>
                  <a:pt x="85726" y="1312542"/>
                  <a:pt x="56309" y="1207099"/>
                </a:cubicBezTo>
                <a:cubicBezTo>
                  <a:pt x="35481" y="1127439"/>
                  <a:pt x="42022" y="1044751"/>
                  <a:pt x="107190" y="986963"/>
                </a:cubicBezTo>
                <a:cubicBezTo>
                  <a:pt x="13903" y="935747"/>
                  <a:pt x="-11376" y="853196"/>
                  <a:pt x="-254" y="761110"/>
                </a:cubicBezTo>
                <a:cubicBezTo>
                  <a:pt x="23061" y="656843"/>
                  <a:pt x="92123" y="561968"/>
                  <a:pt x="195966" y="560364"/>
                </a:cubicBezTo>
                <a:cubicBezTo>
                  <a:pt x="196824" y="558666"/>
                  <a:pt x="197077" y="556925"/>
                  <a:pt x="197843" y="555072"/>
                </a:cubicBezTo>
                <a:close/>
              </a:path>
              <a:path w="2191498" h="1668695" fill="none" stroke="0" extrusionOk="0">
                <a:moveTo>
                  <a:pt x="238071" y="1011144"/>
                </a:moveTo>
                <a:cubicBezTo>
                  <a:pt x="191259" y="1010488"/>
                  <a:pt x="144784" y="1002768"/>
                  <a:pt x="109574" y="980358"/>
                </a:cubicBezTo>
                <a:moveTo>
                  <a:pt x="351451" y="1348050"/>
                </a:moveTo>
                <a:cubicBezTo>
                  <a:pt x="330904" y="1358163"/>
                  <a:pt x="315643" y="1359365"/>
                  <a:pt x="295243" y="1362767"/>
                </a:cubicBezTo>
                <a:moveTo>
                  <a:pt x="835914" y="1509937"/>
                </a:moveTo>
                <a:cubicBezTo>
                  <a:pt x="821147" y="1489871"/>
                  <a:pt x="808572" y="1465352"/>
                  <a:pt x="802027" y="1442725"/>
                </a:cubicBezTo>
                <a:moveTo>
                  <a:pt x="1462368" y="1342333"/>
                </a:moveTo>
                <a:cubicBezTo>
                  <a:pt x="1458947" y="1367424"/>
                  <a:pt x="1454863" y="1392846"/>
                  <a:pt x="1448823" y="1416073"/>
                </a:cubicBezTo>
                <a:moveTo>
                  <a:pt x="1731334" y="886648"/>
                </a:moveTo>
                <a:cubicBezTo>
                  <a:pt x="1839373" y="957410"/>
                  <a:pt x="1890741" y="1032994"/>
                  <a:pt x="1896254" y="1162292"/>
                </a:cubicBezTo>
                <a:moveTo>
                  <a:pt x="2120375" y="593082"/>
                </a:moveTo>
                <a:cubicBezTo>
                  <a:pt x="2103088" y="632654"/>
                  <a:pt x="2077709" y="669971"/>
                  <a:pt x="2046920" y="696448"/>
                </a:cubicBezTo>
                <a:moveTo>
                  <a:pt x="1944142" y="209591"/>
                </a:moveTo>
                <a:cubicBezTo>
                  <a:pt x="1946782" y="227521"/>
                  <a:pt x="1949983" y="240370"/>
                  <a:pt x="1947998" y="258415"/>
                </a:cubicBezTo>
                <a:moveTo>
                  <a:pt x="1475101" y="152654"/>
                </a:moveTo>
                <a:cubicBezTo>
                  <a:pt x="1487918" y="133126"/>
                  <a:pt x="1499749" y="110178"/>
                  <a:pt x="1512742" y="90387"/>
                </a:cubicBezTo>
                <a:moveTo>
                  <a:pt x="1123193" y="182320"/>
                </a:moveTo>
                <a:cubicBezTo>
                  <a:pt x="1128117" y="166308"/>
                  <a:pt x="1133449" y="144269"/>
                  <a:pt x="1141405" y="128628"/>
                </a:cubicBezTo>
                <a:moveTo>
                  <a:pt x="710207" y="200552"/>
                </a:moveTo>
                <a:cubicBezTo>
                  <a:pt x="733674" y="215041"/>
                  <a:pt x="757822" y="235737"/>
                  <a:pt x="776155" y="252621"/>
                </a:cubicBezTo>
                <a:moveTo>
                  <a:pt x="209359" y="609884"/>
                </a:moveTo>
                <a:cubicBezTo>
                  <a:pt x="204637" y="591758"/>
                  <a:pt x="198866" y="572281"/>
                  <a:pt x="197843" y="55507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  <a:extLst>
              <a:ext uri="{C807C97D-BFC1-408E-A445-0C87EB9F89A2}">
                <ask:lineSketchStyleProps xmlns:ask="http://schemas.microsoft.com/office/drawing/2018/sketchyshapes" sd="686988712">
                  <a:prstGeom prst="cloud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Deplorables</a:t>
            </a:r>
          </a:p>
          <a:p>
            <a:pPr algn="ctr"/>
            <a:r>
              <a:rPr lang="es-MX" dirty="0" err="1"/>
              <a:t>cond</a:t>
            </a:r>
            <a:r>
              <a:rPr lang="es-419" spc="-5" dirty="0" err="1">
                <a:solidFill>
                  <a:schemeClr val="bg1"/>
                </a:solidFill>
                <a:latin typeface="Avenir Medium"/>
                <a:cs typeface="Arial"/>
              </a:rPr>
              <a:t>iciones</a:t>
            </a:r>
            <a:endParaRPr lang="es-419" dirty="0"/>
          </a:p>
        </p:txBody>
      </p:sp>
      <p:pic>
        <p:nvPicPr>
          <p:cNvPr id="27" name="Imagen 2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3130495-E556-4329-8533-FAF3775EC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888" y="3913622"/>
            <a:ext cx="1314568" cy="1378544"/>
          </a:xfrm>
          <a:prstGeom prst="rect">
            <a:avLst/>
          </a:prstGeom>
        </p:spPr>
      </p:pic>
      <p:sp>
        <p:nvSpPr>
          <p:cNvPr id="28" name="object 18">
            <a:extLst>
              <a:ext uri="{FF2B5EF4-FFF2-40B4-BE49-F238E27FC236}">
                <a16:creationId xmlns:a16="http://schemas.microsoft.com/office/drawing/2014/main" id="{69185F25-4C48-4632-9376-C3CD0C07BCA3}"/>
              </a:ext>
            </a:extLst>
          </p:cNvPr>
          <p:cNvSpPr txBox="1"/>
          <p:nvPr/>
        </p:nvSpPr>
        <p:spPr>
          <a:xfrm>
            <a:off x="10251355" y="5962510"/>
            <a:ext cx="29754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Arial"/>
                <a:cs typeface="Arial"/>
              </a:rPr>
              <a:t>(</a:t>
            </a:r>
            <a:r>
              <a:rPr lang="es-MX" sz="1000" dirty="0">
                <a:latin typeface="Arial"/>
                <a:cs typeface="Arial"/>
              </a:rPr>
              <a:t>29</a:t>
            </a:r>
            <a:r>
              <a:rPr sz="1000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40709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C53F5BD-C290-40A2-8F3C-C07133627EDA}"/>
              </a:ext>
            </a:extLst>
          </p:cNvPr>
          <p:cNvSpPr txBox="1">
            <a:spLocks/>
          </p:cNvSpPr>
          <p:nvPr/>
        </p:nvSpPr>
        <p:spPr>
          <a:xfrm>
            <a:off x="2138065" y="57315"/>
            <a:ext cx="9695867" cy="830997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15950" algn="ctr">
              <a:lnSpc>
                <a:spcPct val="100000"/>
              </a:lnSpc>
            </a:pPr>
            <a:r>
              <a:rPr lang="es-419" sz="4000" b="1" i="1" dirty="0">
                <a:solidFill>
                  <a:srgbClr val="350303"/>
                </a:solidFill>
                <a:latin typeface="Avenir Black Oblique"/>
              </a:rPr>
              <a:t>Presencia de niños en barcos</a:t>
            </a:r>
            <a:r>
              <a:rPr lang="es-419" sz="4000" b="1" i="1" spc="-75" dirty="0">
                <a:solidFill>
                  <a:srgbClr val="350303"/>
                </a:solidFill>
                <a:latin typeface="Avenir Black Oblique"/>
              </a:rPr>
              <a:t> </a:t>
            </a:r>
            <a:r>
              <a:rPr lang="es-419" sz="4000" b="1" i="1" dirty="0">
                <a:solidFill>
                  <a:srgbClr val="350303"/>
                </a:solidFill>
                <a:latin typeface="Avenir Black Oblique"/>
              </a:rPr>
              <a:t>esclavistas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D8B277D-E08F-4AD8-8925-BEB5B7337424}"/>
              </a:ext>
            </a:extLst>
          </p:cNvPr>
          <p:cNvSpPr txBox="1"/>
          <p:nvPr/>
        </p:nvSpPr>
        <p:spPr>
          <a:xfrm>
            <a:off x="1263598" y="1291371"/>
            <a:ext cx="3372025" cy="1211678"/>
          </a:xfrm>
          <a:custGeom>
            <a:avLst/>
            <a:gdLst>
              <a:gd name="connsiteX0" fmla="*/ 0 w 3372025"/>
              <a:gd name="connsiteY0" fmla="*/ 201950 h 1211678"/>
              <a:gd name="connsiteX1" fmla="*/ 201950 w 3372025"/>
              <a:gd name="connsiteY1" fmla="*/ 0 h 1211678"/>
              <a:gd name="connsiteX2" fmla="*/ 825256 w 3372025"/>
              <a:gd name="connsiteY2" fmla="*/ 0 h 1211678"/>
              <a:gd name="connsiteX3" fmla="*/ 1478244 w 3372025"/>
              <a:gd name="connsiteY3" fmla="*/ 0 h 1211678"/>
              <a:gd name="connsiteX4" fmla="*/ 2012506 w 3372025"/>
              <a:gd name="connsiteY4" fmla="*/ 0 h 1211678"/>
              <a:gd name="connsiteX5" fmla="*/ 2635813 w 3372025"/>
              <a:gd name="connsiteY5" fmla="*/ 0 h 1211678"/>
              <a:gd name="connsiteX6" fmla="*/ 3170075 w 3372025"/>
              <a:gd name="connsiteY6" fmla="*/ 0 h 1211678"/>
              <a:gd name="connsiteX7" fmla="*/ 3372025 w 3372025"/>
              <a:gd name="connsiteY7" fmla="*/ 201950 h 1211678"/>
              <a:gd name="connsiteX8" fmla="*/ 3372025 w 3372025"/>
              <a:gd name="connsiteY8" fmla="*/ 597761 h 1211678"/>
              <a:gd name="connsiteX9" fmla="*/ 3372025 w 3372025"/>
              <a:gd name="connsiteY9" fmla="*/ 1009728 h 1211678"/>
              <a:gd name="connsiteX10" fmla="*/ 3170075 w 3372025"/>
              <a:gd name="connsiteY10" fmla="*/ 1211678 h 1211678"/>
              <a:gd name="connsiteX11" fmla="*/ 2606131 w 3372025"/>
              <a:gd name="connsiteY11" fmla="*/ 1211678 h 1211678"/>
              <a:gd name="connsiteX12" fmla="*/ 2012506 w 3372025"/>
              <a:gd name="connsiteY12" fmla="*/ 1211678 h 1211678"/>
              <a:gd name="connsiteX13" fmla="*/ 1359519 w 3372025"/>
              <a:gd name="connsiteY13" fmla="*/ 1211678 h 1211678"/>
              <a:gd name="connsiteX14" fmla="*/ 825256 w 3372025"/>
              <a:gd name="connsiteY14" fmla="*/ 1211678 h 1211678"/>
              <a:gd name="connsiteX15" fmla="*/ 201950 w 3372025"/>
              <a:gd name="connsiteY15" fmla="*/ 1211678 h 1211678"/>
              <a:gd name="connsiteX16" fmla="*/ 0 w 3372025"/>
              <a:gd name="connsiteY16" fmla="*/ 1009728 h 1211678"/>
              <a:gd name="connsiteX17" fmla="*/ 0 w 3372025"/>
              <a:gd name="connsiteY17" fmla="*/ 630072 h 1211678"/>
              <a:gd name="connsiteX18" fmla="*/ 0 w 3372025"/>
              <a:gd name="connsiteY18" fmla="*/ 201950 h 1211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72025" h="1211678" fill="none" extrusionOk="0">
                <a:moveTo>
                  <a:pt x="0" y="201950"/>
                </a:moveTo>
                <a:cubicBezTo>
                  <a:pt x="-13113" y="95231"/>
                  <a:pt x="107104" y="17834"/>
                  <a:pt x="201950" y="0"/>
                </a:cubicBezTo>
                <a:cubicBezTo>
                  <a:pt x="419702" y="-9979"/>
                  <a:pt x="573593" y="-8951"/>
                  <a:pt x="825256" y="0"/>
                </a:cubicBezTo>
                <a:cubicBezTo>
                  <a:pt x="1076919" y="8951"/>
                  <a:pt x="1320223" y="1620"/>
                  <a:pt x="1478244" y="0"/>
                </a:cubicBezTo>
                <a:cubicBezTo>
                  <a:pt x="1636265" y="-1620"/>
                  <a:pt x="1846266" y="-19430"/>
                  <a:pt x="2012506" y="0"/>
                </a:cubicBezTo>
                <a:cubicBezTo>
                  <a:pt x="2178746" y="19430"/>
                  <a:pt x="2361313" y="-15510"/>
                  <a:pt x="2635813" y="0"/>
                </a:cubicBezTo>
                <a:cubicBezTo>
                  <a:pt x="2910313" y="15510"/>
                  <a:pt x="3042168" y="11885"/>
                  <a:pt x="3170075" y="0"/>
                </a:cubicBezTo>
                <a:cubicBezTo>
                  <a:pt x="3284602" y="-5035"/>
                  <a:pt x="3365934" y="89013"/>
                  <a:pt x="3372025" y="201950"/>
                </a:cubicBezTo>
                <a:cubicBezTo>
                  <a:pt x="3391178" y="292868"/>
                  <a:pt x="3390248" y="498649"/>
                  <a:pt x="3372025" y="597761"/>
                </a:cubicBezTo>
                <a:cubicBezTo>
                  <a:pt x="3353802" y="696873"/>
                  <a:pt x="3379353" y="828512"/>
                  <a:pt x="3372025" y="1009728"/>
                </a:cubicBezTo>
                <a:cubicBezTo>
                  <a:pt x="3388657" y="1122750"/>
                  <a:pt x="3282854" y="1205773"/>
                  <a:pt x="3170075" y="1211678"/>
                </a:cubicBezTo>
                <a:cubicBezTo>
                  <a:pt x="3000450" y="1190216"/>
                  <a:pt x="2729436" y="1213747"/>
                  <a:pt x="2606131" y="1211678"/>
                </a:cubicBezTo>
                <a:cubicBezTo>
                  <a:pt x="2482826" y="1209609"/>
                  <a:pt x="2159589" y="1216074"/>
                  <a:pt x="2012506" y="1211678"/>
                </a:cubicBezTo>
                <a:cubicBezTo>
                  <a:pt x="1865424" y="1207282"/>
                  <a:pt x="1519043" y="1214852"/>
                  <a:pt x="1359519" y="1211678"/>
                </a:cubicBezTo>
                <a:cubicBezTo>
                  <a:pt x="1199995" y="1208504"/>
                  <a:pt x="1086088" y="1186711"/>
                  <a:pt x="825256" y="1211678"/>
                </a:cubicBezTo>
                <a:cubicBezTo>
                  <a:pt x="564424" y="1236645"/>
                  <a:pt x="330414" y="1228075"/>
                  <a:pt x="201950" y="1211678"/>
                </a:cubicBezTo>
                <a:cubicBezTo>
                  <a:pt x="85144" y="1214984"/>
                  <a:pt x="24871" y="1119690"/>
                  <a:pt x="0" y="1009728"/>
                </a:cubicBezTo>
                <a:cubicBezTo>
                  <a:pt x="-16371" y="859764"/>
                  <a:pt x="18738" y="799529"/>
                  <a:pt x="0" y="630072"/>
                </a:cubicBezTo>
                <a:cubicBezTo>
                  <a:pt x="-18738" y="460615"/>
                  <a:pt x="11113" y="312730"/>
                  <a:pt x="0" y="201950"/>
                </a:cubicBezTo>
                <a:close/>
              </a:path>
              <a:path w="3372025" h="1211678" stroke="0" extrusionOk="0">
                <a:moveTo>
                  <a:pt x="0" y="201950"/>
                </a:moveTo>
                <a:cubicBezTo>
                  <a:pt x="-23654" y="102374"/>
                  <a:pt x="95848" y="8210"/>
                  <a:pt x="201950" y="0"/>
                </a:cubicBezTo>
                <a:cubicBezTo>
                  <a:pt x="371659" y="18232"/>
                  <a:pt x="553699" y="14578"/>
                  <a:pt x="825256" y="0"/>
                </a:cubicBezTo>
                <a:cubicBezTo>
                  <a:pt x="1096813" y="-14578"/>
                  <a:pt x="1168243" y="22772"/>
                  <a:pt x="1478244" y="0"/>
                </a:cubicBezTo>
                <a:cubicBezTo>
                  <a:pt x="1788245" y="-22772"/>
                  <a:pt x="1837210" y="20481"/>
                  <a:pt x="2012506" y="0"/>
                </a:cubicBezTo>
                <a:cubicBezTo>
                  <a:pt x="2187802" y="-20481"/>
                  <a:pt x="2412843" y="6515"/>
                  <a:pt x="2576450" y="0"/>
                </a:cubicBezTo>
                <a:cubicBezTo>
                  <a:pt x="2740057" y="-6515"/>
                  <a:pt x="2925582" y="16485"/>
                  <a:pt x="3170075" y="0"/>
                </a:cubicBezTo>
                <a:cubicBezTo>
                  <a:pt x="3294680" y="-4304"/>
                  <a:pt x="3373767" y="103692"/>
                  <a:pt x="3372025" y="201950"/>
                </a:cubicBezTo>
                <a:cubicBezTo>
                  <a:pt x="3374989" y="395250"/>
                  <a:pt x="3382798" y="511637"/>
                  <a:pt x="3372025" y="621995"/>
                </a:cubicBezTo>
                <a:cubicBezTo>
                  <a:pt x="3361252" y="732354"/>
                  <a:pt x="3378390" y="909012"/>
                  <a:pt x="3372025" y="1009728"/>
                </a:cubicBezTo>
                <a:cubicBezTo>
                  <a:pt x="3360510" y="1131814"/>
                  <a:pt x="3290891" y="1188491"/>
                  <a:pt x="3170075" y="1211678"/>
                </a:cubicBezTo>
                <a:cubicBezTo>
                  <a:pt x="2866155" y="1214558"/>
                  <a:pt x="2732512" y="1213286"/>
                  <a:pt x="2517088" y="1211678"/>
                </a:cubicBezTo>
                <a:cubicBezTo>
                  <a:pt x="2301664" y="1210070"/>
                  <a:pt x="2076271" y="1211338"/>
                  <a:pt x="1953144" y="1211678"/>
                </a:cubicBezTo>
                <a:cubicBezTo>
                  <a:pt x="1830017" y="1212018"/>
                  <a:pt x="1581148" y="1208707"/>
                  <a:pt x="1300156" y="1211678"/>
                </a:cubicBezTo>
                <a:cubicBezTo>
                  <a:pt x="1019164" y="1214649"/>
                  <a:pt x="1018157" y="1212260"/>
                  <a:pt x="795575" y="1211678"/>
                </a:cubicBezTo>
                <a:cubicBezTo>
                  <a:pt x="572993" y="1211096"/>
                  <a:pt x="332193" y="1192575"/>
                  <a:pt x="201950" y="1211678"/>
                </a:cubicBezTo>
                <a:cubicBezTo>
                  <a:pt x="101273" y="1216320"/>
                  <a:pt x="-20504" y="1131588"/>
                  <a:pt x="0" y="1009728"/>
                </a:cubicBezTo>
                <a:cubicBezTo>
                  <a:pt x="13303" y="899263"/>
                  <a:pt x="-18680" y="745645"/>
                  <a:pt x="0" y="613917"/>
                </a:cubicBezTo>
                <a:cubicBezTo>
                  <a:pt x="18680" y="482189"/>
                  <a:pt x="10054" y="342045"/>
                  <a:pt x="0" y="201950"/>
                </a:cubicBezTo>
                <a:close/>
              </a:path>
            </a:pathLst>
          </a:custGeom>
          <a:solidFill>
            <a:srgbClr val="E5DFBF"/>
          </a:solidFill>
          <a:ln w="28575">
            <a:solidFill>
              <a:srgbClr val="C72F2D"/>
            </a:solidFill>
            <a:extLst>
              <a:ext uri="{C807C97D-BFC1-408E-A445-0C87EB9F89A2}">
                <ask:lineSketchStyleProps xmlns:ask="http://schemas.microsoft.com/office/drawing/2018/sketchyshapes" sd="282076958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wrap="square" lIns="0" tIns="39369" rIns="0" bIns="0" rtlCol="0">
            <a:spAutoFit/>
          </a:bodyPr>
          <a:lstStyle/>
          <a:p>
            <a:pPr marL="92075" marR="486409" algn="ctr">
              <a:lnSpc>
                <a:spcPct val="100000"/>
              </a:lnSpc>
              <a:spcBef>
                <a:spcPts val="309"/>
              </a:spcBef>
            </a:pPr>
            <a:r>
              <a:rPr spc="-10" dirty="0">
                <a:latin typeface="Avenir Medium"/>
                <a:cs typeface="Arial"/>
              </a:rPr>
              <a:t>Originalmente comerciantes portugueses  </a:t>
            </a:r>
            <a:r>
              <a:rPr spc="-5" dirty="0">
                <a:latin typeface="Avenir Medium"/>
                <a:cs typeface="Arial"/>
              </a:rPr>
              <a:t>no </a:t>
            </a:r>
            <a:r>
              <a:rPr spc="-10" dirty="0">
                <a:latin typeface="Avenir Medium"/>
                <a:cs typeface="Arial"/>
              </a:rPr>
              <a:t>pagaban impuestos </a:t>
            </a:r>
            <a:r>
              <a:rPr spc="-5" dirty="0">
                <a:latin typeface="Avenir Medium"/>
                <a:cs typeface="Arial"/>
              </a:rPr>
              <a:t>de</a:t>
            </a:r>
            <a:r>
              <a:rPr spc="10" dirty="0">
                <a:latin typeface="Avenir Medium"/>
                <a:cs typeface="Arial"/>
              </a:rPr>
              <a:t> </a:t>
            </a:r>
            <a:r>
              <a:rPr spc="-10" dirty="0">
                <a:latin typeface="Avenir Medium"/>
                <a:cs typeface="Arial"/>
              </a:rPr>
              <a:t>exportación</a:t>
            </a:r>
            <a:endParaRPr dirty="0">
              <a:latin typeface="Avenir Medium"/>
              <a:cs typeface="Arial"/>
            </a:endParaRPr>
          </a:p>
          <a:p>
            <a:pPr marL="92075" algn="ctr">
              <a:lnSpc>
                <a:spcPts val="1675"/>
              </a:lnSpc>
            </a:pPr>
            <a:r>
              <a:rPr spc="-5" dirty="0">
                <a:latin typeface="Avenir Medium"/>
                <a:cs typeface="Arial"/>
              </a:rPr>
              <a:t>a </a:t>
            </a:r>
            <a:r>
              <a:rPr spc="-10" dirty="0">
                <a:latin typeface="Avenir Medium"/>
                <a:cs typeface="Arial"/>
              </a:rPr>
              <a:t>Corona </a:t>
            </a:r>
            <a:r>
              <a:rPr spc="-5" dirty="0">
                <a:latin typeface="Avenir Medium"/>
                <a:cs typeface="Arial"/>
              </a:rPr>
              <a:t>por </a:t>
            </a:r>
            <a:r>
              <a:rPr spc="-10" dirty="0">
                <a:latin typeface="Avenir Medium"/>
                <a:cs typeface="Arial"/>
              </a:rPr>
              <a:t>niños</a:t>
            </a:r>
            <a:r>
              <a:rPr spc="-5" dirty="0">
                <a:latin typeface="Avenir Medium"/>
                <a:cs typeface="Arial"/>
              </a:rPr>
              <a:t> </a:t>
            </a:r>
            <a:r>
              <a:rPr spc="-10" dirty="0">
                <a:latin typeface="Avenir Medium"/>
                <a:cs typeface="Arial"/>
              </a:rPr>
              <a:t>embarcados.</a:t>
            </a:r>
            <a:endParaRPr dirty="0">
              <a:latin typeface="Avenir Medium"/>
              <a:cs typeface="Arial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539C02F-0349-494A-91DD-0974C9EA137A}"/>
              </a:ext>
            </a:extLst>
          </p:cNvPr>
          <p:cNvSpPr txBox="1"/>
          <p:nvPr/>
        </p:nvSpPr>
        <p:spPr>
          <a:xfrm>
            <a:off x="6400859" y="1326158"/>
            <a:ext cx="3943104" cy="1269851"/>
          </a:xfrm>
          <a:custGeom>
            <a:avLst/>
            <a:gdLst>
              <a:gd name="connsiteX0" fmla="*/ 0 w 3943104"/>
              <a:gd name="connsiteY0" fmla="*/ 211646 h 1269851"/>
              <a:gd name="connsiteX1" fmla="*/ 211646 w 3943104"/>
              <a:gd name="connsiteY1" fmla="*/ 0 h 1269851"/>
              <a:gd name="connsiteX2" fmla="*/ 798281 w 3943104"/>
              <a:gd name="connsiteY2" fmla="*/ 0 h 1269851"/>
              <a:gd name="connsiteX3" fmla="*/ 1455313 w 3943104"/>
              <a:gd name="connsiteY3" fmla="*/ 0 h 1269851"/>
              <a:gd name="connsiteX4" fmla="*/ 2006750 w 3943104"/>
              <a:gd name="connsiteY4" fmla="*/ 0 h 1269851"/>
              <a:gd name="connsiteX5" fmla="*/ 2593385 w 3943104"/>
              <a:gd name="connsiteY5" fmla="*/ 0 h 1269851"/>
              <a:gd name="connsiteX6" fmla="*/ 3215219 w 3943104"/>
              <a:gd name="connsiteY6" fmla="*/ 0 h 1269851"/>
              <a:gd name="connsiteX7" fmla="*/ 3731458 w 3943104"/>
              <a:gd name="connsiteY7" fmla="*/ 0 h 1269851"/>
              <a:gd name="connsiteX8" fmla="*/ 3943104 w 3943104"/>
              <a:gd name="connsiteY8" fmla="*/ 211646 h 1269851"/>
              <a:gd name="connsiteX9" fmla="*/ 3943104 w 3943104"/>
              <a:gd name="connsiteY9" fmla="*/ 617994 h 1269851"/>
              <a:gd name="connsiteX10" fmla="*/ 3943104 w 3943104"/>
              <a:gd name="connsiteY10" fmla="*/ 1058205 h 1269851"/>
              <a:gd name="connsiteX11" fmla="*/ 3731458 w 3943104"/>
              <a:gd name="connsiteY11" fmla="*/ 1269851 h 1269851"/>
              <a:gd name="connsiteX12" fmla="*/ 3074426 w 3943104"/>
              <a:gd name="connsiteY12" fmla="*/ 1269851 h 1269851"/>
              <a:gd name="connsiteX13" fmla="*/ 2417395 w 3943104"/>
              <a:gd name="connsiteY13" fmla="*/ 1269851 h 1269851"/>
              <a:gd name="connsiteX14" fmla="*/ 1830760 w 3943104"/>
              <a:gd name="connsiteY14" fmla="*/ 1269851 h 1269851"/>
              <a:gd name="connsiteX15" fmla="*/ 1279322 w 3943104"/>
              <a:gd name="connsiteY15" fmla="*/ 1269851 h 1269851"/>
              <a:gd name="connsiteX16" fmla="*/ 211646 w 3943104"/>
              <a:gd name="connsiteY16" fmla="*/ 1269851 h 1269851"/>
              <a:gd name="connsiteX17" fmla="*/ 0 w 3943104"/>
              <a:gd name="connsiteY17" fmla="*/ 1058205 h 1269851"/>
              <a:gd name="connsiteX18" fmla="*/ 0 w 3943104"/>
              <a:gd name="connsiteY18" fmla="*/ 626460 h 1269851"/>
              <a:gd name="connsiteX19" fmla="*/ 0 w 3943104"/>
              <a:gd name="connsiteY19" fmla="*/ 211646 h 12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43104" h="1269851" fill="none" extrusionOk="0">
                <a:moveTo>
                  <a:pt x="0" y="211646"/>
                </a:moveTo>
                <a:cubicBezTo>
                  <a:pt x="27118" y="96136"/>
                  <a:pt x="95912" y="7425"/>
                  <a:pt x="211646" y="0"/>
                </a:cubicBezTo>
                <a:cubicBezTo>
                  <a:pt x="361486" y="4089"/>
                  <a:pt x="517809" y="968"/>
                  <a:pt x="798281" y="0"/>
                </a:cubicBezTo>
                <a:cubicBezTo>
                  <a:pt x="1078754" y="-968"/>
                  <a:pt x="1204068" y="-27601"/>
                  <a:pt x="1455313" y="0"/>
                </a:cubicBezTo>
                <a:cubicBezTo>
                  <a:pt x="1706558" y="27601"/>
                  <a:pt x="1895818" y="-3480"/>
                  <a:pt x="2006750" y="0"/>
                </a:cubicBezTo>
                <a:cubicBezTo>
                  <a:pt x="2117682" y="3480"/>
                  <a:pt x="2431724" y="-10064"/>
                  <a:pt x="2593385" y="0"/>
                </a:cubicBezTo>
                <a:cubicBezTo>
                  <a:pt x="2755047" y="10064"/>
                  <a:pt x="3018970" y="-24247"/>
                  <a:pt x="3215219" y="0"/>
                </a:cubicBezTo>
                <a:cubicBezTo>
                  <a:pt x="3411468" y="24247"/>
                  <a:pt x="3615687" y="2165"/>
                  <a:pt x="3731458" y="0"/>
                </a:cubicBezTo>
                <a:cubicBezTo>
                  <a:pt x="3851447" y="-4421"/>
                  <a:pt x="3932639" y="100207"/>
                  <a:pt x="3943104" y="211646"/>
                </a:cubicBezTo>
                <a:cubicBezTo>
                  <a:pt x="3944823" y="331628"/>
                  <a:pt x="3937541" y="526425"/>
                  <a:pt x="3943104" y="617994"/>
                </a:cubicBezTo>
                <a:cubicBezTo>
                  <a:pt x="3948667" y="709563"/>
                  <a:pt x="3949069" y="889738"/>
                  <a:pt x="3943104" y="1058205"/>
                </a:cubicBezTo>
                <a:cubicBezTo>
                  <a:pt x="3921833" y="1175177"/>
                  <a:pt x="3846373" y="1261936"/>
                  <a:pt x="3731458" y="1269851"/>
                </a:cubicBezTo>
                <a:cubicBezTo>
                  <a:pt x="3487815" y="1284093"/>
                  <a:pt x="3249175" y="1250427"/>
                  <a:pt x="3074426" y="1269851"/>
                </a:cubicBezTo>
                <a:cubicBezTo>
                  <a:pt x="2899677" y="1289275"/>
                  <a:pt x="2607605" y="1247602"/>
                  <a:pt x="2417395" y="1269851"/>
                </a:cubicBezTo>
                <a:cubicBezTo>
                  <a:pt x="2227185" y="1292100"/>
                  <a:pt x="2074109" y="1267283"/>
                  <a:pt x="1830760" y="1269851"/>
                </a:cubicBezTo>
                <a:cubicBezTo>
                  <a:pt x="1587411" y="1272419"/>
                  <a:pt x="1416554" y="1272139"/>
                  <a:pt x="1279322" y="1269851"/>
                </a:cubicBezTo>
                <a:cubicBezTo>
                  <a:pt x="1142090" y="1267563"/>
                  <a:pt x="458266" y="1247347"/>
                  <a:pt x="211646" y="1269851"/>
                </a:cubicBezTo>
                <a:cubicBezTo>
                  <a:pt x="106804" y="1281816"/>
                  <a:pt x="-7734" y="1194037"/>
                  <a:pt x="0" y="1058205"/>
                </a:cubicBezTo>
                <a:cubicBezTo>
                  <a:pt x="-18965" y="956244"/>
                  <a:pt x="19251" y="803250"/>
                  <a:pt x="0" y="626460"/>
                </a:cubicBezTo>
                <a:cubicBezTo>
                  <a:pt x="-19251" y="449671"/>
                  <a:pt x="11638" y="407684"/>
                  <a:pt x="0" y="211646"/>
                </a:cubicBezTo>
                <a:close/>
              </a:path>
              <a:path w="3943104" h="1269851" stroke="0" extrusionOk="0">
                <a:moveTo>
                  <a:pt x="0" y="211646"/>
                </a:moveTo>
                <a:cubicBezTo>
                  <a:pt x="26970" y="97224"/>
                  <a:pt x="104522" y="-13207"/>
                  <a:pt x="211646" y="0"/>
                </a:cubicBezTo>
                <a:cubicBezTo>
                  <a:pt x="503877" y="30076"/>
                  <a:pt x="594452" y="-30674"/>
                  <a:pt x="833479" y="0"/>
                </a:cubicBezTo>
                <a:cubicBezTo>
                  <a:pt x="1072506" y="30674"/>
                  <a:pt x="1298547" y="11761"/>
                  <a:pt x="1420115" y="0"/>
                </a:cubicBezTo>
                <a:cubicBezTo>
                  <a:pt x="1541683" y="-11761"/>
                  <a:pt x="1847886" y="14268"/>
                  <a:pt x="2041948" y="0"/>
                </a:cubicBezTo>
                <a:cubicBezTo>
                  <a:pt x="2236010" y="-14268"/>
                  <a:pt x="2468008" y="29580"/>
                  <a:pt x="2663782" y="0"/>
                </a:cubicBezTo>
                <a:cubicBezTo>
                  <a:pt x="2859556" y="-29580"/>
                  <a:pt x="2942398" y="-7242"/>
                  <a:pt x="3180021" y="0"/>
                </a:cubicBezTo>
                <a:cubicBezTo>
                  <a:pt x="3417644" y="7242"/>
                  <a:pt x="3519730" y="18656"/>
                  <a:pt x="3731458" y="0"/>
                </a:cubicBezTo>
                <a:cubicBezTo>
                  <a:pt x="3836711" y="-16162"/>
                  <a:pt x="3951491" y="93217"/>
                  <a:pt x="3943104" y="211646"/>
                </a:cubicBezTo>
                <a:cubicBezTo>
                  <a:pt x="3952622" y="417252"/>
                  <a:pt x="3944743" y="500798"/>
                  <a:pt x="3943104" y="643391"/>
                </a:cubicBezTo>
                <a:cubicBezTo>
                  <a:pt x="3941465" y="785985"/>
                  <a:pt x="3940009" y="892847"/>
                  <a:pt x="3943104" y="1058205"/>
                </a:cubicBezTo>
                <a:cubicBezTo>
                  <a:pt x="3950267" y="1171640"/>
                  <a:pt x="3865719" y="1267386"/>
                  <a:pt x="3731458" y="1269851"/>
                </a:cubicBezTo>
                <a:cubicBezTo>
                  <a:pt x="3556546" y="1249644"/>
                  <a:pt x="3426587" y="1273349"/>
                  <a:pt x="3215219" y="1269851"/>
                </a:cubicBezTo>
                <a:cubicBezTo>
                  <a:pt x="3003851" y="1266353"/>
                  <a:pt x="2773490" y="1289562"/>
                  <a:pt x="2558187" y="1269851"/>
                </a:cubicBezTo>
                <a:cubicBezTo>
                  <a:pt x="2342884" y="1250140"/>
                  <a:pt x="2166662" y="1265349"/>
                  <a:pt x="1936354" y="1269851"/>
                </a:cubicBezTo>
                <a:cubicBezTo>
                  <a:pt x="1706046" y="1274353"/>
                  <a:pt x="1575889" y="1258797"/>
                  <a:pt x="1455313" y="1269851"/>
                </a:cubicBezTo>
                <a:cubicBezTo>
                  <a:pt x="1334737" y="1280905"/>
                  <a:pt x="1050570" y="1274630"/>
                  <a:pt x="868678" y="1269851"/>
                </a:cubicBezTo>
                <a:cubicBezTo>
                  <a:pt x="686786" y="1265072"/>
                  <a:pt x="534449" y="1252248"/>
                  <a:pt x="211646" y="1269851"/>
                </a:cubicBezTo>
                <a:cubicBezTo>
                  <a:pt x="105160" y="1284998"/>
                  <a:pt x="7223" y="1161990"/>
                  <a:pt x="0" y="1058205"/>
                </a:cubicBezTo>
                <a:cubicBezTo>
                  <a:pt x="1249" y="847594"/>
                  <a:pt x="-9267" y="716237"/>
                  <a:pt x="0" y="626460"/>
                </a:cubicBezTo>
                <a:cubicBezTo>
                  <a:pt x="9267" y="536684"/>
                  <a:pt x="17133" y="395151"/>
                  <a:pt x="0" y="211646"/>
                </a:cubicBezTo>
                <a:close/>
              </a:path>
            </a:pathLst>
          </a:custGeom>
          <a:solidFill>
            <a:srgbClr val="E5DFBF"/>
          </a:solidFill>
          <a:ln w="28575">
            <a:solidFill>
              <a:srgbClr val="C72F2D"/>
            </a:solidFill>
            <a:extLst>
              <a:ext uri="{C807C97D-BFC1-408E-A445-0C87EB9F89A2}">
                <ask:lineSketchStyleProps xmlns:ask="http://schemas.microsoft.com/office/drawing/2018/sketchyshapes" sd="236375684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wrap="square" lIns="0" tIns="39370" rIns="0" bIns="0" rtlCol="0">
            <a:spAutoFit/>
          </a:bodyPr>
          <a:lstStyle/>
          <a:p>
            <a:pPr marL="92075" marR="134620" algn="ctr">
              <a:lnSpc>
                <a:spcPct val="100000"/>
              </a:lnSpc>
              <a:spcBef>
                <a:spcPts val="310"/>
              </a:spcBef>
            </a:pPr>
            <a:r>
              <a:rPr spc="-5" dirty="0">
                <a:latin typeface="Avenir Medium"/>
                <a:cs typeface="Arial"/>
              </a:rPr>
              <a:t>Siglo XIX, </a:t>
            </a:r>
            <a:r>
              <a:rPr spc="-10" dirty="0">
                <a:latin typeface="Avenir Medium"/>
                <a:cs typeface="Arial"/>
              </a:rPr>
              <a:t>demanda </a:t>
            </a:r>
            <a:r>
              <a:rPr spc="-5" dirty="0">
                <a:latin typeface="Avenir Medium"/>
                <a:cs typeface="Arial"/>
              </a:rPr>
              <a:t>de </a:t>
            </a:r>
            <a:r>
              <a:rPr spc="-10" dirty="0">
                <a:latin typeface="Avenir Medium"/>
                <a:cs typeface="Arial"/>
              </a:rPr>
              <a:t>mano </a:t>
            </a:r>
            <a:r>
              <a:rPr spc="-5" dirty="0">
                <a:latin typeface="Avenir Medium"/>
                <a:cs typeface="Arial"/>
              </a:rPr>
              <a:t>de </a:t>
            </a:r>
            <a:r>
              <a:rPr spc="-10" dirty="0">
                <a:latin typeface="Avenir Medium"/>
                <a:cs typeface="Arial"/>
              </a:rPr>
              <a:t>obra  </a:t>
            </a:r>
            <a:r>
              <a:rPr spc="-5" dirty="0">
                <a:latin typeface="Avenir Medium"/>
                <a:cs typeface="Arial"/>
              </a:rPr>
              <a:t>para </a:t>
            </a:r>
            <a:r>
              <a:rPr spc="-10" dirty="0">
                <a:latin typeface="Avenir Medium"/>
                <a:cs typeface="Arial"/>
              </a:rPr>
              <a:t>producción </a:t>
            </a:r>
            <a:r>
              <a:rPr spc="-5" dirty="0">
                <a:latin typeface="Avenir Medium"/>
                <a:cs typeface="Arial"/>
              </a:rPr>
              <a:t>de café en </a:t>
            </a:r>
            <a:r>
              <a:rPr spc="-10" dirty="0">
                <a:latin typeface="Avenir Medium"/>
                <a:cs typeface="Arial"/>
              </a:rPr>
              <a:t>Brasil,  manos </a:t>
            </a:r>
            <a:r>
              <a:rPr spc="-5" dirty="0">
                <a:latin typeface="Avenir Medium"/>
                <a:cs typeface="Arial"/>
              </a:rPr>
              <a:t>de </a:t>
            </a:r>
            <a:r>
              <a:rPr spc="-10" dirty="0">
                <a:latin typeface="Avenir Medium"/>
                <a:cs typeface="Arial"/>
              </a:rPr>
              <a:t>niños </a:t>
            </a:r>
            <a:r>
              <a:rPr spc="-5" dirty="0">
                <a:latin typeface="Avenir Medium"/>
                <a:cs typeface="Arial"/>
              </a:rPr>
              <a:t>útiles en</a:t>
            </a:r>
            <a:r>
              <a:rPr spc="-45" dirty="0">
                <a:latin typeface="Avenir Medium"/>
                <a:cs typeface="Arial"/>
              </a:rPr>
              <a:t> </a:t>
            </a:r>
            <a:r>
              <a:rPr spc="-10" dirty="0">
                <a:latin typeface="Avenir Medium"/>
                <a:cs typeface="Arial"/>
              </a:rPr>
              <a:t>tiempos</a:t>
            </a:r>
            <a:endParaRPr dirty="0">
              <a:latin typeface="Avenir Medium"/>
              <a:cs typeface="Arial"/>
            </a:endParaRPr>
          </a:p>
          <a:p>
            <a:pPr marL="92075" algn="ctr">
              <a:lnSpc>
                <a:spcPct val="100000"/>
              </a:lnSpc>
            </a:pPr>
            <a:r>
              <a:rPr spc="-5" dirty="0">
                <a:latin typeface="Avenir Medium"/>
                <a:cs typeface="Arial"/>
              </a:rPr>
              <a:t>de </a:t>
            </a:r>
            <a:r>
              <a:rPr spc="-10" dirty="0">
                <a:latin typeface="Avenir Medium"/>
                <a:cs typeface="Arial"/>
              </a:rPr>
              <a:t>cosecha, fuente barata </a:t>
            </a:r>
            <a:r>
              <a:rPr spc="-5" dirty="0">
                <a:latin typeface="Avenir Medium"/>
                <a:cs typeface="Arial"/>
              </a:rPr>
              <a:t>de</a:t>
            </a:r>
            <a:r>
              <a:rPr spc="45" dirty="0">
                <a:latin typeface="Avenir Medium"/>
                <a:cs typeface="Arial"/>
              </a:rPr>
              <a:t> </a:t>
            </a:r>
            <a:r>
              <a:rPr spc="-10" dirty="0">
                <a:latin typeface="Avenir Medium"/>
                <a:cs typeface="Arial"/>
              </a:rPr>
              <a:t>trabajo.</a:t>
            </a:r>
            <a:endParaRPr dirty="0">
              <a:latin typeface="Avenir Medium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1964F39-5D44-4725-96C6-2556ABEC799E}"/>
              </a:ext>
            </a:extLst>
          </p:cNvPr>
          <p:cNvSpPr txBox="1"/>
          <p:nvPr/>
        </p:nvSpPr>
        <p:spPr>
          <a:xfrm>
            <a:off x="1583929" y="4275892"/>
            <a:ext cx="2731363" cy="964094"/>
          </a:xfrm>
          <a:custGeom>
            <a:avLst/>
            <a:gdLst>
              <a:gd name="connsiteX0" fmla="*/ 0 w 2731363"/>
              <a:gd name="connsiteY0" fmla="*/ 160686 h 964094"/>
              <a:gd name="connsiteX1" fmla="*/ 160686 w 2731363"/>
              <a:gd name="connsiteY1" fmla="*/ 0 h 964094"/>
              <a:gd name="connsiteX2" fmla="*/ 714984 w 2731363"/>
              <a:gd name="connsiteY2" fmla="*/ 0 h 964094"/>
              <a:gd name="connsiteX3" fmla="*/ 1365682 w 2731363"/>
              <a:gd name="connsiteY3" fmla="*/ 0 h 964094"/>
              <a:gd name="connsiteX4" fmla="*/ 1992279 w 2731363"/>
              <a:gd name="connsiteY4" fmla="*/ 0 h 964094"/>
              <a:gd name="connsiteX5" fmla="*/ 2570677 w 2731363"/>
              <a:gd name="connsiteY5" fmla="*/ 0 h 964094"/>
              <a:gd name="connsiteX6" fmla="*/ 2731363 w 2731363"/>
              <a:gd name="connsiteY6" fmla="*/ 160686 h 964094"/>
              <a:gd name="connsiteX7" fmla="*/ 2731363 w 2731363"/>
              <a:gd name="connsiteY7" fmla="*/ 803408 h 964094"/>
              <a:gd name="connsiteX8" fmla="*/ 2570677 w 2731363"/>
              <a:gd name="connsiteY8" fmla="*/ 964094 h 964094"/>
              <a:gd name="connsiteX9" fmla="*/ 1992279 w 2731363"/>
              <a:gd name="connsiteY9" fmla="*/ 964094 h 964094"/>
              <a:gd name="connsiteX10" fmla="*/ 1413881 w 2731363"/>
              <a:gd name="connsiteY10" fmla="*/ 964094 h 964094"/>
              <a:gd name="connsiteX11" fmla="*/ 787284 w 2731363"/>
              <a:gd name="connsiteY11" fmla="*/ 964094 h 964094"/>
              <a:gd name="connsiteX12" fmla="*/ 160686 w 2731363"/>
              <a:gd name="connsiteY12" fmla="*/ 964094 h 964094"/>
              <a:gd name="connsiteX13" fmla="*/ 0 w 2731363"/>
              <a:gd name="connsiteY13" fmla="*/ 803408 h 964094"/>
              <a:gd name="connsiteX14" fmla="*/ 0 w 2731363"/>
              <a:gd name="connsiteY14" fmla="*/ 160686 h 96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31363" h="964094" fill="none" extrusionOk="0">
                <a:moveTo>
                  <a:pt x="0" y="160686"/>
                </a:moveTo>
                <a:cubicBezTo>
                  <a:pt x="5796" y="64866"/>
                  <a:pt x="76340" y="7468"/>
                  <a:pt x="160686" y="0"/>
                </a:cubicBezTo>
                <a:cubicBezTo>
                  <a:pt x="432268" y="-19265"/>
                  <a:pt x="536171" y="-16377"/>
                  <a:pt x="714984" y="0"/>
                </a:cubicBezTo>
                <a:cubicBezTo>
                  <a:pt x="893797" y="16377"/>
                  <a:pt x="1211191" y="6430"/>
                  <a:pt x="1365682" y="0"/>
                </a:cubicBezTo>
                <a:cubicBezTo>
                  <a:pt x="1520173" y="-6430"/>
                  <a:pt x="1855002" y="20093"/>
                  <a:pt x="1992279" y="0"/>
                </a:cubicBezTo>
                <a:cubicBezTo>
                  <a:pt x="2129556" y="-20093"/>
                  <a:pt x="2419106" y="-11302"/>
                  <a:pt x="2570677" y="0"/>
                </a:cubicBezTo>
                <a:cubicBezTo>
                  <a:pt x="2661530" y="2939"/>
                  <a:pt x="2729530" y="70383"/>
                  <a:pt x="2731363" y="160686"/>
                </a:cubicBezTo>
                <a:cubicBezTo>
                  <a:pt x="2755128" y="309208"/>
                  <a:pt x="2717112" y="545052"/>
                  <a:pt x="2731363" y="803408"/>
                </a:cubicBezTo>
                <a:cubicBezTo>
                  <a:pt x="2728082" y="909322"/>
                  <a:pt x="2670211" y="968196"/>
                  <a:pt x="2570677" y="964094"/>
                </a:cubicBezTo>
                <a:cubicBezTo>
                  <a:pt x="2413201" y="943474"/>
                  <a:pt x="2253130" y="956623"/>
                  <a:pt x="1992279" y="964094"/>
                </a:cubicBezTo>
                <a:cubicBezTo>
                  <a:pt x="1731428" y="971565"/>
                  <a:pt x="1584075" y="968515"/>
                  <a:pt x="1413881" y="964094"/>
                </a:cubicBezTo>
                <a:cubicBezTo>
                  <a:pt x="1243687" y="959673"/>
                  <a:pt x="932106" y="975392"/>
                  <a:pt x="787284" y="964094"/>
                </a:cubicBezTo>
                <a:cubicBezTo>
                  <a:pt x="642462" y="952796"/>
                  <a:pt x="309233" y="982224"/>
                  <a:pt x="160686" y="964094"/>
                </a:cubicBezTo>
                <a:cubicBezTo>
                  <a:pt x="74176" y="953781"/>
                  <a:pt x="5943" y="901508"/>
                  <a:pt x="0" y="803408"/>
                </a:cubicBezTo>
                <a:cubicBezTo>
                  <a:pt x="-19669" y="627973"/>
                  <a:pt x="-5199" y="414984"/>
                  <a:pt x="0" y="160686"/>
                </a:cubicBezTo>
                <a:close/>
              </a:path>
              <a:path w="2731363" h="964094" stroke="0" extrusionOk="0">
                <a:moveTo>
                  <a:pt x="0" y="160686"/>
                </a:moveTo>
                <a:cubicBezTo>
                  <a:pt x="-12429" y="58078"/>
                  <a:pt x="72578" y="2703"/>
                  <a:pt x="160686" y="0"/>
                </a:cubicBezTo>
                <a:cubicBezTo>
                  <a:pt x="436476" y="9632"/>
                  <a:pt x="618819" y="14421"/>
                  <a:pt x="787284" y="0"/>
                </a:cubicBezTo>
                <a:cubicBezTo>
                  <a:pt x="955749" y="-14421"/>
                  <a:pt x="1111997" y="18219"/>
                  <a:pt x="1317482" y="0"/>
                </a:cubicBezTo>
                <a:cubicBezTo>
                  <a:pt x="1522967" y="-18219"/>
                  <a:pt x="1717634" y="19315"/>
                  <a:pt x="1847680" y="0"/>
                </a:cubicBezTo>
                <a:cubicBezTo>
                  <a:pt x="1977726" y="-19315"/>
                  <a:pt x="2341407" y="-732"/>
                  <a:pt x="2570677" y="0"/>
                </a:cubicBezTo>
                <a:cubicBezTo>
                  <a:pt x="2662206" y="-5527"/>
                  <a:pt x="2749046" y="75888"/>
                  <a:pt x="2731363" y="160686"/>
                </a:cubicBezTo>
                <a:cubicBezTo>
                  <a:pt x="2701650" y="397114"/>
                  <a:pt x="2742078" y="523129"/>
                  <a:pt x="2731363" y="803408"/>
                </a:cubicBezTo>
                <a:cubicBezTo>
                  <a:pt x="2734706" y="893642"/>
                  <a:pt x="2651501" y="979121"/>
                  <a:pt x="2570677" y="964094"/>
                </a:cubicBezTo>
                <a:cubicBezTo>
                  <a:pt x="2324738" y="958958"/>
                  <a:pt x="2233472" y="939434"/>
                  <a:pt x="2016379" y="964094"/>
                </a:cubicBezTo>
                <a:cubicBezTo>
                  <a:pt x="1799286" y="988754"/>
                  <a:pt x="1665916" y="949432"/>
                  <a:pt x="1437981" y="964094"/>
                </a:cubicBezTo>
                <a:cubicBezTo>
                  <a:pt x="1210046" y="978756"/>
                  <a:pt x="1063622" y="966490"/>
                  <a:pt x="883683" y="964094"/>
                </a:cubicBezTo>
                <a:cubicBezTo>
                  <a:pt x="703744" y="961698"/>
                  <a:pt x="507541" y="937316"/>
                  <a:pt x="160686" y="964094"/>
                </a:cubicBezTo>
                <a:cubicBezTo>
                  <a:pt x="86622" y="950092"/>
                  <a:pt x="10487" y="898999"/>
                  <a:pt x="0" y="803408"/>
                </a:cubicBezTo>
                <a:cubicBezTo>
                  <a:pt x="-18876" y="637578"/>
                  <a:pt x="4416" y="295928"/>
                  <a:pt x="0" y="160686"/>
                </a:cubicBezTo>
                <a:close/>
              </a:path>
            </a:pathLst>
          </a:custGeom>
          <a:solidFill>
            <a:srgbClr val="E5DFBF"/>
          </a:solidFill>
          <a:ln w="28575">
            <a:solidFill>
              <a:srgbClr val="C72F2D"/>
            </a:solidFill>
            <a:extLst>
              <a:ext uri="{C807C97D-BFC1-408E-A445-0C87EB9F89A2}">
                <ask:lineSketchStyleProps xmlns:ask="http://schemas.microsoft.com/office/drawing/2018/sketchyshapes" sd="269458154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wrap="square" lIns="0" tIns="40005" rIns="0" bIns="0" rtlCol="0">
            <a:spAutoFit/>
          </a:bodyPr>
          <a:lstStyle/>
          <a:p>
            <a:pPr marL="92075" marR="132080" algn="ctr">
              <a:lnSpc>
                <a:spcPct val="100000"/>
              </a:lnSpc>
              <a:spcBef>
                <a:spcPts val="315"/>
              </a:spcBef>
            </a:pPr>
            <a:r>
              <a:rPr spc="-5" dirty="0">
                <a:latin typeface="Avenir Medium"/>
                <a:cs typeface="Arial"/>
              </a:rPr>
              <a:t>Abolición británica del  </a:t>
            </a:r>
            <a:r>
              <a:rPr spc="-10" dirty="0">
                <a:latin typeface="Avenir Medium"/>
                <a:cs typeface="Arial"/>
              </a:rPr>
              <a:t>comercio </a:t>
            </a:r>
            <a:r>
              <a:rPr spc="-5" dirty="0">
                <a:latin typeface="Avenir Medium"/>
                <a:cs typeface="Arial"/>
              </a:rPr>
              <a:t>en </a:t>
            </a:r>
            <a:r>
              <a:rPr spc="-10" dirty="0">
                <a:latin typeface="Avenir Medium"/>
                <a:cs typeface="Arial"/>
              </a:rPr>
              <a:t>1807,  esclavistas prefieren</a:t>
            </a:r>
            <a:r>
              <a:rPr spc="5" dirty="0">
                <a:latin typeface="Avenir Medium"/>
                <a:cs typeface="Arial"/>
              </a:rPr>
              <a:t> </a:t>
            </a:r>
            <a:r>
              <a:rPr spc="-10" dirty="0">
                <a:latin typeface="Avenir Medium"/>
                <a:cs typeface="Arial"/>
              </a:rPr>
              <a:t>niños</a:t>
            </a:r>
            <a:endParaRPr dirty="0">
              <a:latin typeface="Avenir Medium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8ED2131-C6DE-4ADF-892B-913CB072C747}"/>
              </a:ext>
            </a:extLst>
          </p:cNvPr>
          <p:cNvSpPr txBox="1"/>
          <p:nvPr/>
        </p:nvSpPr>
        <p:spPr>
          <a:xfrm>
            <a:off x="6861078" y="3982195"/>
            <a:ext cx="3597344" cy="1257791"/>
          </a:xfrm>
          <a:custGeom>
            <a:avLst/>
            <a:gdLst>
              <a:gd name="connsiteX0" fmla="*/ 0 w 3597344"/>
              <a:gd name="connsiteY0" fmla="*/ 209636 h 1257791"/>
              <a:gd name="connsiteX1" fmla="*/ 209636 w 3597344"/>
              <a:gd name="connsiteY1" fmla="*/ 0 h 1257791"/>
              <a:gd name="connsiteX2" fmla="*/ 749908 w 3597344"/>
              <a:gd name="connsiteY2" fmla="*/ 0 h 1257791"/>
              <a:gd name="connsiteX3" fmla="*/ 1385523 w 3597344"/>
              <a:gd name="connsiteY3" fmla="*/ 0 h 1257791"/>
              <a:gd name="connsiteX4" fmla="*/ 2021137 w 3597344"/>
              <a:gd name="connsiteY4" fmla="*/ 0 h 1257791"/>
              <a:gd name="connsiteX5" fmla="*/ 2593190 w 3597344"/>
              <a:gd name="connsiteY5" fmla="*/ 0 h 1257791"/>
              <a:gd name="connsiteX6" fmla="*/ 3387708 w 3597344"/>
              <a:gd name="connsiteY6" fmla="*/ 0 h 1257791"/>
              <a:gd name="connsiteX7" fmla="*/ 3597344 w 3597344"/>
              <a:gd name="connsiteY7" fmla="*/ 209636 h 1257791"/>
              <a:gd name="connsiteX8" fmla="*/ 3597344 w 3597344"/>
              <a:gd name="connsiteY8" fmla="*/ 603740 h 1257791"/>
              <a:gd name="connsiteX9" fmla="*/ 3597344 w 3597344"/>
              <a:gd name="connsiteY9" fmla="*/ 1048155 h 1257791"/>
              <a:gd name="connsiteX10" fmla="*/ 3387708 w 3597344"/>
              <a:gd name="connsiteY10" fmla="*/ 1257791 h 1257791"/>
              <a:gd name="connsiteX11" fmla="*/ 2815655 w 3597344"/>
              <a:gd name="connsiteY11" fmla="*/ 1257791 h 1257791"/>
              <a:gd name="connsiteX12" fmla="*/ 2148260 w 3597344"/>
              <a:gd name="connsiteY12" fmla="*/ 1257791 h 1257791"/>
              <a:gd name="connsiteX13" fmla="*/ 1480865 w 3597344"/>
              <a:gd name="connsiteY13" fmla="*/ 1257791 h 1257791"/>
              <a:gd name="connsiteX14" fmla="*/ 940593 w 3597344"/>
              <a:gd name="connsiteY14" fmla="*/ 1257791 h 1257791"/>
              <a:gd name="connsiteX15" fmla="*/ 209636 w 3597344"/>
              <a:gd name="connsiteY15" fmla="*/ 1257791 h 1257791"/>
              <a:gd name="connsiteX16" fmla="*/ 0 w 3597344"/>
              <a:gd name="connsiteY16" fmla="*/ 1048155 h 1257791"/>
              <a:gd name="connsiteX17" fmla="*/ 0 w 3597344"/>
              <a:gd name="connsiteY17" fmla="*/ 628896 h 1257791"/>
              <a:gd name="connsiteX18" fmla="*/ 0 w 3597344"/>
              <a:gd name="connsiteY18" fmla="*/ 209636 h 125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97344" h="1257791" fill="none" extrusionOk="0">
                <a:moveTo>
                  <a:pt x="0" y="209636"/>
                </a:moveTo>
                <a:cubicBezTo>
                  <a:pt x="-15204" y="82715"/>
                  <a:pt x="92282" y="13762"/>
                  <a:pt x="209636" y="0"/>
                </a:cubicBezTo>
                <a:cubicBezTo>
                  <a:pt x="474252" y="4479"/>
                  <a:pt x="541671" y="-15704"/>
                  <a:pt x="749908" y="0"/>
                </a:cubicBezTo>
                <a:cubicBezTo>
                  <a:pt x="958145" y="15704"/>
                  <a:pt x="1157046" y="6494"/>
                  <a:pt x="1385523" y="0"/>
                </a:cubicBezTo>
                <a:cubicBezTo>
                  <a:pt x="1614000" y="-6494"/>
                  <a:pt x="1889500" y="-12485"/>
                  <a:pt x="2021137" y="0"/>
                </a:cubicBezTo>
                <a:cubicBezTo>
                  <a:pt x="2152774" y="12485"/>
                  <a:pt x="2341647" y="23549"/>
                  <a:pt x="2593190" y="0"/>
                </a:cubicBezTo>
                <a:cubicBezTo>
                  <a:pt x="2844733" y="-23549"/>
                  <a:pt x="3059758" y="-4999"/>
                  <a:pt x="3387708" y="0"/>
                </a:cubicBezTo>
                <a:cubicBezTo>
                  <a:pt x="3483057" y="15393"/>
                  <a:pt x="3600266" y="94507"/>
                  <a:pt x="3597344" y="209636"/>
                </a:cubicBezTo>
                <a:cubicBezTo>
                  <a:pt x="3601059" y="304414"/>
                  <a:pt x="3589496" y="486446"/>
                  <a:pt x="3597344" y="603740"/>
                </a:cubicBezTo>
                <a:cubicBezTo>
                  <a:pt x="3605192" y="721034"/>
                  <a:pt x="3607253" y="829683"/>
                  <a:pt x="3597344" y="1048155"/>
                </a:cubicBezTo>
                <a:cubicBezTo>
                  <a:pt x="3600871" y="1163963"/>
                  <a:pt x="3498606" y="1282863"/>
                  <a:pt x="3387708" y="1257791"/>
                </a:cubicBezTo>
                <a:cubicBezTo>
                  <a:pt x="3163207" y="1231568"/>
                  <a:pt x="2954243" y="1244963"/>
                  <a:pt x="2815655" y="1257791"/>
                </a:cubicBezTo>
                <a:cubicBezTo>
                  <a:pt x="2677067" y="1270619"/>
                  <a:pt x="2478239" y="1250332"/>
                  <a:pt x="2148260" y="1257791"/>
                </a:cubicBezTo>
                <a:cubicBezTo>
                  <a:pt x="1818281" y="1265250"/>
                  <a:pt x="1633011" y="1240126"/>
                  <a:pt x="1480865" y="1257791"/>
                </a:cubicBezTo>
                <a:cubicBezTo>
                  <a:pt x="1328720" y="1275456"/>
                  <a:pt x="1134328" y="1279428"/>
                  <a:pt x="940593" y="1257791"/>
                </a:cubicBezTo>
                <a:cubicBezTo>
                  <a:pt x="746858" y="1236154"/>
                  <a:pt x="432861" y="1255095"/>
                  <a:pt x="209636" y="1257791"/>
                </a:cubicBezTo>
                <a:cubicBezTo>
                  <a:pt x="104765" y="1241039"/>
                  <a:pt x="735" y="1158898"/>
                  <a:pt x="0" y="1048155"/>
                </a:cubicBezTo>
                <a:cubicBezTo>
                  <a:pt x="910" y="886600"/>
                  <a:pt x="17394" y="755165"/>
                  <a:pt x="0" y="628896"/>
                </a:cubicBezTo>
                <a:cubicBezTo>
                  <a:pt x="-17394" y="502627"/>
                  <a:pt x="9101" y="407075"/>
                  <a:pt x="0" y="209636"/>
                </a:cubicBezTo>
                <a:close/>
              </a:path>
              <a:path w="3597344" h="1257791" stroke="0" extrusionOk="0">
                <a:moveTo>
                  <a:pt x="0" y="209636"/>
                </a:moveTo>
                <a:cubicBezTo>
                  <a:pt x="-6125" y="119949"/>
                  <a:pt x="86430" y="10573"/>
                  <a:pt x="209636" y="0"/>
                </a:cubicBezTo>
                <a:cubicBezTo>
                  <a:pt x="500921" y="-23276"/>
                  <a:pt x="562258" y="-31037"/>
                  <a:pt x="877031" y="0"/>
                </a:cubicBezTo>
                <a:cubicBezTo>
                  <a:pt x="1191805" y="31037"/>
                  <a:pt x="1388318" y="-21449"/>
                  <a:pt x="1544426" y="0"/>
                </a:cubicBezTo>
                <a:cubicBezTo>
                  <a:pt x="1700535" y="21449"/>
                  <a:pt x="2013750" y="-20398"/>
                  <a:pt x="2211821" y="0"/>
                </a:cubicBezTo>
                <a:cubicBezTo>
                  <a:pt x="2409893" y="20398"/>
                  <a:pt x="3086879" y="375"/>
                  <a:pt x="3387708" y="0"/>
                </a:cubicBezTo>
                <a:cubicBezTo>
                  <a:pt x="3503229" y="-17146"/>
                  <a:pt x="3593797" y="71557"/>
                  <a:pt x="3597344" y="209636"/>
                </a:cubicBezTo>
                <a:cubicBezTo>
                  <a:pt x="3600992" y="398450"/>
                  <a:pt x="3588167" y="449314"/>
                  <a:pt x="3597344" y="628896"/>
                </a:cubicBezTo>
                <a:cubicBezTo>
                  <a:pt x="3606521" y="808478"/>
                  <a:pt x="3604620" y="930075"/>
                  <a:pt x="3597344" y="1048155"/>
                </a:cubicBezTo>
                <a:cubicBezTo>
                  <a:pt x="3581348" y="1170411"/>
                  <a:pt x="3521101" y="1262903"/>
                  <a:pt x="3387708" y="1257791"/>
                </a:cubicBezTo>
                <a:cubicBezTo>
                  <a:pt x="3179593" y="1242171"/>
                  <a:pt x="2939697" y="1261091"/>
                  <a:pt x="2752094" y="1257791"/>
                </a:cubicBezTo>
                <a:cubicBezTo>
                  <a:pt x="2564491" y="1254491"/>
                  <a:pt x="2464647" y="1266090"/>
                  <a:pt x="2180041" y="1257791"/>
                </a:cubicBezTo>
                <a:cubicBezTo>
                  <a:pt x="1895435" y="1249492"/>
                  <a:pt x="1798970" y="1264855"/>
                  <a:pt x="1544426" y="1257791"/>
                </a:cubicBezTo>
                <a:cubicBezTo>
                  <a:pt x="1289883" y="1250727"/>
                  <a:pt x="1228840" y="1276793"/>
                  <a:pt x="940593" y="1257791"/>
                </a:cubicBezTo>
                <a:cubicBezTo>
                  <a:pt x="652346" y="1238789"/>
                  <a:pt x="383520" y="1246407"/>
                  <a:pt x="209636" y="1257791"/>
                </a:cubicBezTo>
                <a:cubicBezTo>
                  <a:pt x="93266" y="1254668"/>
                  <a:pt x="-24497" y="1153565"/>
                  <a:pt x="0" y="1048155"/>
                </a:cubicBezTo>
                <a:cubicBezTo>
                  <a:pt x="6710" y="954860"/>
                  <a:pt x="15616" y="781350"/>
                  <a:pt x="0" y="637281"/>
                </a:cubicBezTo>
                <a:cubicBezTo>
                  <a:pt x="-15616" y="493212"/>
                  <a:pt x="17872" y="336219"/>
                  <a:pt x="0" y="209636"/>
                </a:cubicBezTo>
                <a:close/>
              </a:path>
            </a:pathLst>
          </a:custGeom>
          <a:solidFill>
            <a:srgbClr val="E5DFBF"/>
          </a:solidFill>
          <a:ln w="28575">
            <a:solidFill>
              <a:srgbClr val="C72F2D"/>
            </a:solidFill>
            <a:extLst>
              <a:ext uri="{C807C97D-BFC1-408E-A445-0C87EB9F89A2}">
                <ask:lineSketchStyleProps xmlns:ask="http://schemas.microsoft.com/office/drawing/2018/sketchyshapes" sd="416305139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wrap="square" lIns="0" tIns="40005" rIns="0" bIns="0" rtlCol="0">
            <a:spAutoFit/>
          </a:bodyPr>
          <a:lstStyle/>
          <a:p>
            <a:pPr marL="203200" indent="-111125">
              <a:lnSpc>
                <a:spcPts val="1675"/>
              </a:lnSpc>
              <a:spcBef>
                <a:spcPts val="315"/>
              </a:spcBef>
              <a:buClr>
                <a:srgbClr val="010000"/>
              </a:buClr>
              <a:buChar char="•"/>
              <a:tabLst>
                <a:tab pos="203835" algn="l"/>
              </a:tabLst>
            </a:pPr>
            <a:r>
              <a:rPr spc="-5" dirty="0">
                <a:latin typeface="Avenir Medium"/>
                <a:cs typeface="Arial"/>
              </a:rPr>
              <a:t>más </a:t>
            </a:r>
            <a:r>
              <a:rPr spc="-10" dirty="0">
                <a:latin typeface="Avenir Medium"/>
                <a:cs typeface="Arial"/>
              </a:rPr>
              <a:t>personas </a:t>
            </a:r>
            <a:r>
              <a:rPr spc="-5" dirty="0">
                <a:latin typeface="Avenir Medium"/>
                <a:cs typeface="Arial"/>
              </a:rPr>
              <a:t>en los</a:t>
            </a:r>
            <a:r>
              <a:rPr spc="-35" dirty="0">
                <a:latin typeface="Avenir Medium"/>
                <a:cs typeface="Arial"/>
              </a:rPr>
              <a:t> </a:t>
            </a:r>
            <a:r>
              <a:rPr spc="-10" dirty="0" err="1">
                <a:latin typeface="Avenir Medium"/>
                <a:cs typeface="Arial"/>
              </a:rPr>
              <a:t>barcos</a:t>
            </a:r>
            <a:r>
              <a:rPr lang="es-PA" spc="-10" dirty="0">
                <a:latin typeface="Avenir Medium"/>
                <a:cs typeface="Arial"/>
              </a:rPr>
              <a:t>.</a:t>
            </a:r>
            <a:endParaRPr dirty="0">
              <a:latin typeface="Avenir Medium"/>
              <a:cs typeface="Arial"/>
            </a:endParaRPr>
          </a:p>
          <a:p>
            <a:pPr marL="203200" indent="-111125">
              <a:lnSpc>
                <a:spcPts val="1675"/>
              </a:lnSpc>
              <a:buClr>
                <a:srgbClr val="010000"/>
              </a:buClr>
              <a:buChar char="•"/>
              <a:tabLst>
                <a:tab pos="203835" algn="l"/>
              </a:tabLst>
            </a:pPr>
            <a:r>
              <a:rPr spc="-5" dirty="0">
                <a:latin typeface="Avenir Medium"/>
                <a:cs typeface="Arial"/>
              </a:rPr>
              <a:t>sin </a:t>
            </a:r>
            <a:r>
              <a:rPr spc="-10" dirty="0">
                <a:latin typeface="Avenir Medium"/>
                <a:cs typeface="Arial"/>
              </a:rPr>
              <a:t>riesgo creciente </a:t>
            </a:r>
            <a:r>
              <a:rPr spc="-5" dirty="0">
                <a:latin typeface="Avenir Medium"/>
                <a:cs typeface="Arial"/>
              </a:rPr>
              <a:t>de </a:t>
            </a:r>
            <a:r>
              <a:rPr spc="-10" dirty="0" err="1">
                <a:latin typeface="Avenir Medium"/>
                <a:cs typeface="Arial"/>
              </a:rPr>
              <a:t>rebelión</a:t>
            </a:r>
            <a:r>
              <a:rPr lang="es-PA" spc="-10" dirty="0">
                <a:latin typeface="Avenir Medium"/>
                <a:cs typeface="Arial"/>
              </a:rPr>
              <a:t>.</a:t>
            </a:r>
            <a:endParaRPr dirty="0">
              <a:latin typeface="Avenir Medium"/>
              <a:cs typeface="Arial"/>
            </a:endParaRPr>
          </a:p>
          <a:p>
            <a:pPr marL="203200" indent="-111125">
              <a:lnSpc>
                <a:spcPts val="1675"/>
              </a:lnSpc>
              <a:buClr>
                <a:srgbClr val="010000"/>
              </a:buClr>
              <a:buChar char="•"/>
              <a:tabLst>
                <a:tab pos="203835" algn="l"/>
              </a:tabLst>
            </a:pPr>
            <a:r>
              <a:rPr spc="-10" dirty="0">
                <a:latin typeface="Avenir Medium"/>
                <a:cs typeface="Arial"/>
              </a:rPr>
              <a:t>posibilidad embarcar </a:t>
            </a:r>
            <a:r>
              <a:rPr spc="-5" dirty="0">
                <a:latin typeface="Avenir Medium"/>
                <a:cs typeface="Arial"/>
              </a:rPr>
              <a:t>más </a:t>
            </a:r>
            <a:r>
              <a:rPr spc="-10" dirty="0">
                <a:latin typeface="Avenir Medium"/>
                <a:cs typeface="Arial"/>
              </a:rPr>
              <a:t>rápido</a:t>
            </a:r>
            <a:r>
              <a:rPr spc="25" dirty="0">
                <a:latin typeface="Avenir Medium"/>
                <a:cs typeface="Arial"/>
              </a:rPr>
              <a:t> </a:t>
            </a:r>
            <a:r>
              <a:rPr spc="-5" dirty="0">
                <a:latin typeface="Avenir Medium"/>
                <a:cs typeface="Arial"/>
              </a:rPr>
              <a:t>y</a:t>
            </a:r>
            <a:endParaRPr dirty="0">
              <a:latin typeface="Avenir Medium"/>
              <a:cs typeface="Arial"/>
            </a:endParaRPr>
          </a:p>
          <a:p>
            <a:pPr marL="203200" indent="-111125">
              <a:lnSpc>
                <a:spcPts val="1675"/>
              </a:lnSpc>
              <a:buClr>
                <a:srgbClr val="010000"/>
              </a:buClr>
              <a:buChar char="•"/>
              <a:tabLst>
                <a:tab pos="203835" algn="l"/>
              </a:tabLst>
            </a:pPr>
            <a:r>
              <a:rPr spc="-10" dirty="0">
                <a:latin typeface="Avenir Medium"/>
                <a:cs typeface="Arial"/>
              </a:rPr>
              <a:t>eludir vigilancia </a:t>
            </a:r>
            <a:r>
              <a:rPr spc="-5" dirty="0">
                <a:latin typeface="Avenir Medium"/>
                <a:cs typeface="Arial"/>
              </a:rPr>
              <a:t>de </a:t>
            </a:r>
            <a:r>
              <a:rPr spc="-10" dirty="0">
                <a:latin typeface="Avenir Medium"/>
                <a:cs typeface="Arial"/>
              </a:rPr>
              <a:t>patrullas</a:t>
            </a:r>
            <a:r>
              <a:rPr spc="70" dirty="0">
                <a:latin typeface="Avenir Medium"/>
                <a:cs typeface="Arial"/>
              </a:rPr>
              <a:t> </a:t>
            </a:r>
            <a:r>
              <a:rPr spc="-10" dirty="0">
                <a:latin typeface="Avenir Medium"/>
                <a:cs typeface="Arial"/>
              </a:rPr>
              <a:t>británicas.</a:t>
            </a:r>
            <a:endParaRPr dirty="0">
              <a:latin typeface="Avenir Medium"/>
              <a:cs typeface="Arial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6491B4EF-E86A-4809-8D66-EF803CAB5A33}"/>
              </a:ext>
            </a:extLst>
          </p:cNvPr>
          <p:cNvSpPr/>
          <p:nvPr/>
        </p:nvSpPr>
        <p:spPr>
          <a:xfrm>
            <a:off x="6400859" y="3937499"/>
            <a:ext cx="495782" cy="1388201"/>
          </a:xfrm>
          <a:custGeom>
            <a:avLst/>
            <a:gdLst/>
            <a:ahLst/>
            <a:cxnLst/>
            <a:rect l="l" t="t" r="r" b="b"/>
            <a:pathLst>
              <a:path w="576579" h="1224279">
                <a:moveTo>
                  <a:pt x="576072" y="0"/>
                </a:moveTo>
                <a:lnTo>
                  <a:pt x="509971" y="2654"/>
                </a:lnTo>
                <a:lnTo>
                  <a:pt x="449322" y="10228"/>
                </a:lnTo>
                <a:lnTo>
                  <a:pt x="395844" y="22133"/>
                </a:lnTo>
                <a:lnTo>
                  <a:pt x="351257" y="37784"/>
                </a:lnTo>
                <a:lnTo>
                  <a:pt x="317280" y="56594"/>
                </a:lnTo>
                <a:lnTo>
                  <a:pt x="288036" y="101346"/>
                </a:lnTo>
                <a:lnTo>
                  <a:pt x="288036" y="509778"/>
                </a:lnTo>
                <a:lnTo>
                  <a:pt x="280438" y="533188"/>
                </a:lnTo>
                <a:lnTo>
                  <a:pt x="224814" y="573639"/>
                </a:lnTo>
                <a:lnTo>
                  <a:pt x="180227" y="589452"/>
                </a:lnTo>
                <a:lnTo>
                  <a:pt x="126749" y="601506"/>
                </a:lnTo>
                <a:lnTo>
                  <a:pt x="66100" y="609189"/>
                </a:lnTo>
                <a:lnTo>
                  <a:pt x="0" y="611886"/>
                </a:lnTo>
                <a:lnTo>
                  <a:pt x="66100" y="614582"/>
                </a:lnTo>
                <a:lnTo>
                  <a:pt x="126749" y="622265"/>
                </a:lnTo>
                <a:lnTo>
                  <a:pt x="180227" y="634319"/>
                </a:lnTo>
                <a:lnTo>
                  <a:pt x="224814" y="650132"/>
                </a:lnTo>
                <a:lnTo>
                  <a:pt x="258791" y="669091"/>
                </a:lnTo>
                <a:lnTo>
                  <a:pt x="288036" y="713994"/>
                </a:lnTo>
                <a:lnTo>
                  <a:pt x="288036" y="1121664"/>
                </a:lnTo>
                <a:lnTo>
                  <a:pt x="295633" y="1145074"/>
                </a:lnTo>
                <a:lnTo>
                  <a:pt x="351257" y="1185525"/>
                </a:lnTo>
                <a:lnTo>
                  <a:pt x="395844" y="1201338"/>
                </a:lnTo>
                <a:lnTo>
                  <a:pt x="449322" y="1213392"/>
                </a:lnTo>
                <a:lnTo>
                  <a:pt x="509971" y="1221075"/>
                </a:lnTo>
                <a:lnTo>
                  <a:pt x="576072" y="1223772"/>
                </a:lnTo>
              </a:path>
            </a:pathLst>
          </a:custGeom>
          <a:ln w="38100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9F6851B-CC7F-4EC8-888F-B650476300D7}"/>
              </a:ext>
            </a:extLst>
          </p:cNvPr>
          <p:cNvGrpSpPr/>
          <p:nvPr/>
        </p:nvGrpSpPr>
        <p:grpSpPr>
          <a:xfrm>
            <a:off x="4626808" y="2940878"/>
            <a:ext cx="1706104" cy="947112"/>
            <a:chOff x="6096000" y="2346408"/>
            <a:chExt cx="1706104" cy="947112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40198F20-48AA-4EE4-8F73-0BBB0F735C90}"/>
                </a:ext>
              </a:extLst>
            </p:cNvPr>
            <p:cNvGrpSpPr/>
            <p:nvPr/>
          </p:nvGrpSpPr>
          <p:grpSpPr>
            <a:xfrm>
              <a:off x="6258414" y="2436955"/>
              <a:ext cx="1440180" cy="576580"/>
              <a:chOff x="6737809" y="2423170"/>
              <a:chExt cx="1440180" cy="576580"/>
            </a:xfrm>
          </p:grpSpPr>
          <p:sp>
            <p:nvSpPr>
              <p:cNvPr id="22" name="object 7">
                <a:extLst>
                  <a:ext uri="{FF2B5EF4-FFF2-40B4-BE49-F238E27FC236}">
                    <a16:creationId xmlns:a16="http://schemas.microsoft.com/office/drawing/2014/main" id="{2D98AD89-C781-4C46-85CC-C1ADD5D38426}"/>
                  </a:ext>
                </a:extLst>
              </p:cNvPr>
              <p:cNvSpPr/>
              <p:nvPr/>
            </p:nvSpPr>
            <p:spPr>
              <a:xfrm>
                <a:off x="6737809" y="2423170"/>
                <a:ext cx="1440180" cy="576580"/>
              </a:xfrm>
              <a:custGeom>
                <a:avLst/>
                <a:gdLst/>
                <a:ahLst/>
                <a:cxnLst/>
                <a:rect l="l" t="t" r="r" b="b"/>
                <a:pathLst>
                  <a:path w="1440179" h="576579">
                    <a:moveTo>
                      <a:pt x="1440180" y="288035"/>
                    </a:moveTo>
                    <a:lnTo>
                      <a:pt x="1428580" y="236213"/>
                    </a:lnTo>
                    <a:lnTo>
                      <a:pt x="1395137" y="187458"/>
                    </a:lnTo>
                    <a:lnTo>
                      <a:pt x="1341882" y="142578"/>
                    </a:lnTo>
                    <a:lnTo>
                      <a:pt x="1308459" y="121845"/>
                    </a:lnTo>
                    <a:lnTo>
                      <a:pt x="1270846" y="102383"/>
                    </a:lnTo>
                    <a:lnTo>
                      <a:pt x="1229296" y="84296"/>
                    </a:lnTo>
                    <a:lnTo>
                      <a:pt x="1184063" y="67683"/>
                    </a:lnTo>
                    <a:lnTo>
                      <a:pt x="1135401" y="52645"/>
                    </a:lnTo>
                    <a:lnTo>
                      <a:pt x="1083564" y="39285"/>
                    </a:lnTo>
                    <a:lnTo>
                      <a:pt x="1028805" y="27702"/>
                    </a:lnTo>
                    <a:lnTo>
                      <a:pt x="971380" y="17999"/>
                    </a:lnTo>
                    <a:lnTo>
                      <a:pt x="911542" y="10276"/>
                    </a:lnTo>
                    <a:lnTo>
                      <a:pt x="849545" y="4634"/>
                    </a:lnTo>
                    <a:lnTo>
                      <a:pt x="785643" y="1175"/>
                    </a:lnTo>
                    <a:lnTo>
                      <a:pt x="720089" y="0"/>
                    </a:lnTo>
                    <a:lnTo>
                      <a:pt x="654536" y="1175"/>
                    </a:lnTo>
                    <a:lnTo>
                      <a:pt x="590634" y="4634"/>
                    </a:lnTo>
                    <a:lnTo>
                      <a:pt x="528637" y="10276"/>
                    </a:lnTo>
                    <a:lnTo>
                      <a:pt x="468799" y="17999"/>
                    </a:lnTo>
                    <a:lnTo>
                      <a:pt x="411374" y="27702"/>
                    </a:lnTo>
                    <a:lnTo>
                      <a:pt x="356615" y="39285"/>
                    </a:lnTo>
                    <a:lnTo>
                      <a:pt x="304778" y="52645"/>
                    </a:lnTo>
                    <a:lnTo>
                      <a:pt x="256116" y="67683"/>
                    </a:lnTo>
                    <a:lnTo>
                      <a:pt x="210883" y="84296"/>
                    </a:lnTo>
                    <a:lnTo>
                      <a:pt x="169333" y="102383"/>
                    </a:lnTo>
                    <a:lnTo>
                      <a:pt x="131720" y="121845"/>
                    </a:lnTo>
                    <a:lnTo>
                      <a:pt x="98297" y="142578"/>
                    </a:lnTo>
                    <a:lnTo>
                      <a:pt x="45042" y="187458"/>
                    </a:lnTo>
                    <a:lnTo>
                      <a:pt x="11599" y="236213"/>
                    </a:lnTo>
                    <a:lnTo>
                      <a:pt x="0" y="288036"/>
                    </a:lnTo>
                    <a:lnTo>
                      <a:pt x="2942" y="314279"/>
                    </a:lnTo>
                    <a:lnTo>
                      <a:pt x="25717" y="364669"/>
                    </a:lnTo>
                    <a:lnTo>
                      <a:pt x="69320" y="411588"/>
                    </a:lnTo>
                    <a:lnTo>
                      <a:pt x="131720" y="454226"/>
                    </a:lnTo>
                    <a:lnTo>
                      <a:pt x="169333" y="473688"/>
                    </a:lnTo>
                    <a:lnTo>
                      <a:pt x="210883" y="491775"/>
                    </a:lnTo>
                    <a:lnTo>
                      <a:pt x="256116" y="508388"/>
                    </a:lnTo>
                    <a:lnTo>
                      <a:pt x="304778" y="523426"/>
                    </a:lnTo>
                    <a:lnTo>
                      <a:pt x="356615" y="536786"/>
                    </a:lnTo>
                    <a:lnTo>
                      <a:pt x="411374" y="548369"/>
                    </a:lnTo>
                    <a:lnTo>
                      <a:pt x="468799" y="558072"/>
                    </a:lnTo>
                    <a:lnTo>
                      <a:pt x="528637" y="565795"/>
                    </a:lnTo>
                    <a:lnTo>
                      <a:pt x="590634" y="571437"/>
                    </a:lnTo>
                    <a:lnTo>
                      <a:pt x="654536" y="574896"/>
                    </a:lnTo>
                    <a:lnTo>
                      <a:pt x="720089" y="576072"/>
                    </a:lnTo>
                    <a:lnTo>
                      <a:pt x="785643" y="574896"/>
                    </a:lnTo>
                    <a:lnTo>
                      <a:pt x="849545" y="571437"/>
                    </a:lnTo>
                    <a:lnTo>
                      <a:pt x="911542" y="565795"/>
                    </a:lnTo>
                    <a:lnTo>
                      <a:pt x="971380" y="558072"/>
                    </a:lnTo>
                    <a:lnTo>
                      <a:pt x="1028805" y="548369"/>
                    </a:lnTo>
                    <a:lnTo>
                      <a:pt x="1083564" y="536786"/>
                    </a:lnTo>
                    <a:lnTo>
                      <a:pt x="1135401" y="523426"/>
                    </a:lnTo>
                    <a:lnTo>
                      <a:pt x="1184063" y="508388"/>
                    </a:lnTo>
                    <a:lnTo>
                      <a:pt x="1229296" y="491775"/>
                    </a:lnTo>
                    <a:lnTo>
                      <a:pt x="1270846" y="473688"/>
                    </a:lnTo>
                    <a:lnTo>
                      <a:pt x="1308459" y="454226"/>
                    </a:lnTo>
                    <a:lnTo>
                      <a:pt x="1341882" y="433493"/>
                    </a:lnTo>
                    <a:lnTo>
                      <a:pt x="1395137" y="388613"/>
                    </a:lnTo>
                    <a:lnTo>
                      <a:pt x="1428580" y="339858"/>
                    </a:lnTo>
                    <a:lnTo>
                      <a:pt x="1440180" y="288035"/>
                    </a:lnTo>
                    <a:close/>
                  </a:path>
                </a:pathLst>
              </a:custGeom>
              <a:solidFill>
                <a:srgbClr val="C72F2D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23" name="object 9">
                <a:extLst>
                  <a:ext uri="{FF2B5EF4-FFF2-40B4-BE49-F238E27FC236}">
                    <a16:creationId xmlns:a16="http://schemas.microsoft.com/office/drawing/2014/main" id="{D8EE95B2-3E1A-4D7D-AEF5-09CAEF27EE71}"/>
                  </a:ext>
                </a:extLst>
              </p:cNvPr>
              <p:cNvSpPr txBox="1"/>
              <p:nvPr/>
            </p:nvSpPr>
            <p:spPr>
              <a:xfrm>
                <a:off x="6900374" y="2560597"/>
                <a:ext cx="1092835" cy="28511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</a:pPr>
                <a:r>
                  <a:rPr sz="1800" dirty="0">
                    <a:solidFill>
                      <a:schemeClr val="bg1"/>
                    </a:solidFill>
                    <a:latin typeface="Avenir Medium"/>
                    <a:cs typeface="Arial"/>
                  </a:rPr>
                  <a:t>¿Por</a:t>
                </a:r>
                <a:r>
                  <a:rPr sz="1800" spc="-90" dirty="0">
                    <a:solidFill>
                      <a:schemeClr val="bg1"/>
                    </a:solidFill>
                    <a:latin typeface="Avenir Medium"/>
                    <a:cs typeface="Arial"/>
                  </a:rPr>
                  <a:t> </a:t>
                </a:r>
                <a:r>
                  <a:rPr sz="1800" spc="-5" dirty="0">
                    <a:solidFill>
                      <a:schemeClr val="bg1"/>
                    </a:solidFill>
                    <a:latin typeface="Avenir Medium"/>
                    <a:cs typeface="Arial"/>
                  </a:rPr>
                  <a:t>qué?</a:t>
                </a:r>
                <a:endParaRPr sz="1800" dirty="0">
                  <a:solidFill>
                    <a:schemeClr val="bg1"/>
                  </a:solidFill>
                  <a:latin typeface="Avenir Medium"/>
                  <a:cs typeface="Arial"/>
                </a:endParaRPr>
              </a:p>
            </p:txBody>
          </p:sp>
        </p:grpSp>
        <p:cxnSp>
          <p:nvCxnSpPr>
            <p:cNvPr id="26" name="Conector recto de flecha 25">
              <a:extLst>
                <a:ext uri="{FF2B5EF4-FFF2-40B4-BE49-F238E27FC236}">
                  <a16:creationId xmlns:a16="http://schemas.microsoft.com/office/drawing/2014/main" id="{751DE297-20EF-4D8B-96BD-D02CBCF4CF60}"/>
                </a:ext>
              </a:extLst>
            </p:cNvPr>
            <p:cNvCxnSpPr>
              <a:stCxn id="23" idx="1"/>
            </p:cNvCxnSpPr>
            <p:nvPr/>
          </p:nvCxnSpPr>
          <p:spPr>
            <a:xfrm flipH="1" flipV="1">
              <a:off x="6096000" y="2346408"/>
              <a:ext cx="324979" cy="370532"/>
            </a:xfrm>
            <a:prstGeom prst="straightConnector1">
              <a:avLst/>
            </a:prstGeom>
            <a:ln w="38100">
              <a:solidFill>
                <a:srgbClr val="3503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C5CA2841-6197-4014-9FE8-76418FAFC6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2716940"/>
              <a:ext cx="324980" cy="576580"/>
            </a:xfrm>
            <a:prstGeom prst="straightConnector1">
              <a:avLst/>
            </a:prstGeom>
            <a:ln w="38100">
              <a:solidFill>
                <a:srgbClr val="3503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776AC557-464A-4752-A97D-8B9EE5D942CF}"/>
                </a:ext>
              </a:extLst>
            </p:cNvPr>
            <p:cNvCxnSpPr/>
            <p:nvPr/>
          </p:nvCxnSpPr>
          <p:spPr>
            <a:xfrm flipV="1">
              <a:off x="7513814" y="2346408"/>
              <a:ext cx="288290" cy="370532"/>
            </a:xfrm>
            <a:prstGeom prst="straightConnector1">
              <a:avLst/>
            </a:prstGeom>
            <a:ln w="38100">
              <a:solidFill>
                <a:srgbClr val="3503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9491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DF503C7-6488-5047-9F1A-53012688F84D}"/>
              </a:ext>
            </a:extLst>
          </p:cNvPr>
          <p:cNvSpPr/>
          <p:nvPr/>
        </p:nvSpPr>
        <p:spPr>
          <a:xfrm>
            <a:off x="3761710" y="233424"/>
            <a:ext cx="5459412" cy="6391152"/>
          </a:xfrm>
          <a:prstGeom prst="roundRect">
            <a:avLst/>
          </a:prstGeom>
          <a:blipFill>
            <a:blip r:embed="rId3" cstate="print"/>
            <a:stretch>
              <a:fillRect l="-1026" t="-1219" r="-2328" b="-70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49784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C806773-3E73-2344-AA1D-24F9B3BC38D2}"/>
              </a:ext>
            </a:extLst>
          </p:cNvPr>
          <p:cNvSpPr/>
          <p:nvPr/>
        </p:nvSpPr>
        <p:spPr>
          <a:xfrm>
            <a:off x="1843238" y="1255889"/>
            <a:ext cx="7620000" cy="5181600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378EBBBD-4CBE-F74B-B6D2-7362F5B1F45F}"/>
              </a:ext>
            </a:extLst>
          </p:cNvPr>
          <p:cNvSpPr txBox="1">
            <a:spLocks/>
          </p:cNvSpPr>
          <p:nvPr/>
        </p:nvSpPr>
        <p:spPr>
          <a:xfrm>
            <a:off x="810304" y="259644"/>
            <a:ext cx="9685867" cy="707886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6115" algn="ctr">
              <a:lnSpc>
                <a:spcPct val="100000"/>
              </a:lnSpc>
            </a:pPr>
            <a:r>
              <a:rPr lang="es-PA" sz="3200" b="1" i="1" dirty="0">
                <a:solidFill>
                  <a:srgbClr val="350303"/>
                </a:solidFill>
                <a:latin typeface="Avenir Black Oblique" panose="02000503020000020003" pitchFamily="2" charset="0"/>
              </a:rPr>
              <a:t>Hacia el Océano Indico, 1868</a:t>
            </a:r>
          </a:p>
        </p:txBody>
      </p:sp>
    </p:spTree>
    <p:extLst>
      <p:ext uri="{BB962C8B-B14F-4D97-AF65-F5344CB8AC3E}">
        <p14:creationId xmlns:p14="http://schemas.microsoft.com/office/powerpoint/2010/main" val="34759190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F427531-0694-7D46-92A3-228DEC1C453F}"/>
              </a:ext>
            </a:extLst>
          </p:cNvPr>
          <p:cNvSpPr/>
          <p:nvPr/>
        </p:nvSpPr>
        <p:spPr>
          <a:xfrm>
            <a:off x="3307079" y="317386"/>
            <a:ext cx="6395185" cy="4848808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5B3E93E2-153C-E04D-A19B-CF4C17B302D9}"/>
              </a:ext>
            </a:extLst>
          </p:cNvPr>
          <p:cNvSpPr txBox="1"/>
          <p:nvPr/>
        </p:nvSpPr>
        <p:spPr>
          <a:xfrm>
            <a:off x="3307080" y="5297329"/>
            <a:ext cx="162105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542A00"/>
                </a:solidFill>
                <a:latin typeface="Avenir Medium"/>
                <a:cs typeface="Arial"/>
              </a:rPr>
              <a:t>PRO-FO</a:t>
            </a:r>
            <a:r>
              <a:rPr sz="1600" spc="-90" dirty="0">
                <a:solidFill>
                  <a:srgbClr val="542A00"/>
                </a:solidFill>
                <a:latin typeface="Avenir Medium"/>
                <a:cs typeface="Arial"/>
              </a:rPr>
              <a:t> </a:t>
            </a:r>
            <a:r>
              <a:rPr sz="1600" spc="-5" dirty="0">
                <a:solidFill>
                  <a:srgbClr val="542A00"/>
                </a:solidFill>
                <a:latin typeface="Avenir Medium"/>
                <a:cs typeface="Arial"/>
              </a:rPr>
              <a:t>84/1310</a:t>
            </a:r>
            <a:endParaRPr sz="1600" dirty="0">
              <a:latin typeface="Avenir Medium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17352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111B2022-EDEF-A74D-871D-BEDF6DBC4DC1}"/>
              </a:ext>
            </a:extLst>
          </p:cNvPr>
          <p:cNvSpPr txBox="1"/>
          <p:nvPr/>
        </p:nvSpPr>
        <p:spPr>
          <a:xfrm>
            <a:off x="1813110" y="1341437"/>
            <a:ext cx="9092313" cy="4175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3700" marR="7620" indent="-381000">
              <a:lnSpc>
                <a:spcPts val="1150"/>
              </a:lnSpc>
            </a:pPr>
            <a:r>
              <a:rPr sz="1200" spc="-5" dirty="0">
                <a:latin typeface="Arial"/>
                <a:cs typeface="Arial"/>
              </a:rPr>
              <a:t>Cáceres, </a:t>
            </a:r>
            <a:r>
              <a:rPr sz="1200" spc="-10" dirty="0">
                <a:latin typeface="Arial"/>
                <a:cs typeface="Arial"/>
              </a:rPr>
              <a:t>Rina </a:t>
            </a:r>
            <a:r>
              <a:rPr sz="1200" spc="-5" dirty="0">
                <a:latin typeface="Arial"/>
                <a:cs typeface="Arial"/>
              </a:rPr>
              <a:t>(ed.). </a:t>
            </a:r>
            <a:r>
              <a:rPr sz="1200" u="sng" spc="-5" dirty="0">
                <a:latin typeface="Arial"/>
                <a:cs typeface="Arial"/>
              </a:rPr>
              <a:t>Del Olvido a la Memoria: África en tiempos de </a:t>
            </a:r>
            <a:r>
              <a:rPr sz="1200" u="sng" spc="-10" dirty="0">
                <a:latin typeface="Arial"/>
                <a:cs typeface="Arial"/>
              </a:rPr>
              <a:t>la esclavitud</a:t>
            </a:r>
            <a:r>
              <a:rPr sz="1200" spc="-10" dirty="0">
                <a:latin typeface="Arial"/>
                <a:cs typeface="Arial"/>
              </a:rPr>
              <a:t>. </a:t>
            </a:r>
            <a:r>
              <a:rPr sz="1200" spc="-5" dirty="0">
                <a:latin typeface="Arial"/>
                <a:cs typeface="Arial"/>
              </a:rPr>
              <a:t>San José, C.R.: Oficina </a:t>
            </a:r>
            <a:r>
              <a:rPr sz="1200" spc="-10" dirty="0">
                <a:latin typeface="Arial"/>
                <a:cs typeface="Arial"/>
              </a:rPr>
              <a:t>Regional de  </a:t>
            </a:r>
            <a:r>
              <a:rPr sz="1200" spc="-5" dirty="0">
                <a:latin typeface="Arial"/>
                <a:cs typeface="Arial"/>
              </a:rPr>
              <a:t>la UNESCO para Centroamérica </a:t>
            </a:r>
            <a:r>
              <a:rPr sz="1200" dirty="0">
                <a:latin typeface="Arial"/>
                <a:cs typeface="Arial"/>
              </a:rPr>
              <a:t>y </a:t>
            </a:r>
            <a:r>
              <a:rPr sz="1200" spc="-5" dirty="0">
                <a:latin typeface="Arial"/>
                <a:cs typeface="Arial"/>
              </a:rPr>
              <a:t>Panamá,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2008.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Mapas e</a:t>
            </a:r>
            <a:r>
              <a:rPr sz="1200" b="1" spc="-9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imágenes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393700" marR="124460" indent="-381000">
              <a:lnSpc>
                <a:spcPts val="1150"/>
              </a:lnSpc>
              <a:buAutoNum type="arabicParenBoth"/>
              <a:tabLst>
                <a:tab pos="241300" algn="l"/>
              </a:tabLst>
            </a:pPr>
            <a:r>
              <a:rPr sz="1200" spc="-5" dirty="0">
                <a:latin typeface="Arial"/>
                <a:cs typeface="Arial"/>
              </a:rPr>
              <a:t>La traite des </a:t>
            </a:r>
            <a:r>
              <a:rPr sz="1200" spc="-10" dirty="0">
                <a:latin typeface="Arial"/>
                <a:cs typeface="Arial"/>
              </a:rPr>
              <a:t>esclaves. </a:t>
            </a:r>
            <a:r>
              <a:rPr sz="1200" spc="-5" dirty="0">
                <a:latin typeface="Arial"/>
                <a:cs typeface="Arial"/>
              </a:rPr>
              <a:t>En: Duby, Georges. </a:t>
            </a:r>
            <a:r>
              <a:rPr sz="1200" u="sng" spc="-5" dirty="0">
                <a:latin typeface="Arial"/>
                <a:cs typeface="Arial"/>
              </a:rPr>
              <a:t>Atlas </a:t>
            </a:r>
            <a:r>
              <a:rPr sz="1200" u="sng" spc="-10" dirty="0">
                <a:latin typeface="Arial"/>
                <a:cs typeface="Arial"/>
              </a:rPr>
              <a:t>Historique </a:t>
            </a:r>
            <a:r>
              <a:rPr sz="1200" u="sng" dirty="0">
                <a:latin typeface="Arial"/>
                <a:cs typeface="Arial"/>
              </a:rPr>
              <a:t>: </a:t>
            </a:r>
            <a:r>
              <a:rPr sz="1200" u="sng" spc="-10" dirty="0">
                <a:latin typeface="Arial"/>
                <a:cs typeface="Arial"/>
              </a:rPr>
              <a:t>L’histoire </a:t>
            </a:r>
            <a:r>
              <a:rPr sz="1200" u="sng" spc="-5" dirty="0">
                <a:latin typeface="Arial"/>
                <a:cs typeface="Arial"/>
              </a:rPr>
              <a:t>du monde en 334 cartes</a:t>
            </a:r>
            <a:r>
              <a:rPr sz="1200" spc="-5" dirty="0">
                <a:latin typeface="Arial"/>
                <a:cs typeface="Arial"/>
              </a:rPr>
              <a:t>. Larousse, </a:t>
            </a:r>
            <a:r>
              <a:rPr sz="1200" spc="-10" dirty="0">
                <a:latin typeface="Arial"/>
                <a:cs typeface="Arial"/>
              </a:rPr>
              <a:t>1994.  </a:t>
            </a:r>
            <a:r>
              <a:rPr sz="1200" spc="-5" dirty="0">
                <a:latin typeface="Arial"/>
                <a:cs typeface="Arial"/>
              </a:rPr>
              <a:t>p.252.</a:t>
            </a:r>
            <a:endParaRPr sz="1200" dirty="0">
              <a:latin typeface="Arial"/>
              <a:cs typeface="Arial"/>
            </a:endParaRPr>
          </a:p>
          <a:p>
            <a:pPr marL="393700" marR="39370" indent="-381000">
              <a:lnSpc>
                <a:spcPct val="80000"/>
              </a:lnSpc>
              <a:spcBef>
                <a:spcPts val="290"/>
              </a:spcBef>
              <a:buAutoNum type="arabicParenBoth"/>
              <a:tabLst>
                <a:tab pos="241935" algn="l"/>
              </a:tabLst>
            </a:pPr>
            <a:r>
              <a:rPr sz="1200" spc="-5" dirty="0">
                <a:latin typeface="Arial"/>
                <a:cs typeface="Arial"/>
              </a:rPr>
              <a:t>La traite des esclaves noirs (XVIe </a:t>
            </a:r>
            <a:r>
              <a:rPr sz="1200" dirty="0">
                <a:latin typeface="Arial"/>
                <a:cs typeface="Arial"/>
              </a:rPr>
              <a:t>–XVIIIe Siècle). </a:t>
            </a:r>
            <a:r>
              <a:rPr sz="1200" spc="-5" dirty="0">
                <a:latin typeface="Arial"/>
                <a:cs typeface="Arial"/>
              </a:rPr>
              <a:t>En: Chaliand, Gèrard </a:t>
            </a:r>
            <a:r>
              <a:rPr sz="1200" dirty="0">
                <a:latin typeface="Arial"/>
                <a:cs typeface="Arial"/>
              </a:rPr>
              <a:t>; </a:t>
            </a:r>
            <a:r>
              <a:rPr sz="1200" spc="-5" dirty="0">
                <a:latin typeface="Arial"/>
                <a:cs typeface="Arial"/>
              </a:rPr>
              <a:t>Jan, Michel </a:t>
            </a:r>
            <a:r>
              <a:rPr sz="1200" dirty="0">
                <a:latin typeface="Arial"/>
                <a:cs typeface="Arial"/>
              </a:rPr>
              <a:t>; </a:t>
            </a:r>
            <a:r>
              <a:rPr sz="1200" spc="-5" dirty="0">
                <a:latin typeface="Arial"/>
                <a:cs typeface="Arial"/>
              </a:rPr>
              <a:t>Rageau, Jean-Pierre. </a:t>
            </a:r>
            <a:r>
              <a:rPr sz="1200" u="sng" dirty="0">
                <a:latin typeface="Arial"/>
                <a:cs typeface="Arial"/>
              </a:rPr>
              <a:t>Atlas  </a:t>
            </a:r>
            <a:r>
              <a:rPr sz="1200" u="sng" spc="-5" dirty="0">
                <a:latin typeface="Arial"/>
                <a:cs typeface="Arial"/>
              </a:rPr>
              <a:t>Historique des </a:t>
            </a:r>
            <a:r>
              <a:rPr sz="1200" u="sng" spc="-10" dirty="0">
                <a:latin typeface="Arial"/>
                <a:cs typeface="Arial"/>
              </a:rPr>
              <a:t>Migrations</a:t>
            </a:r>
            <a:r>
              <a:rPr sz="1200" spc="-10" dirty="0">
                <a:latin typeface="Arial"/>
                <a:cs typeface="Arial"/>
              </a:rPr>
              <a:t>. Editions </a:t>
            </a:r>
            <a:r>
              <a:rPr sz="1200" spc="-5" dirty="0">
                <a:latin typeface="Arial"/>
                <a:cs typeface="Arial"/>
              </a:rPr>
              <a:t>du </a:t>
            </a:r>
            <a:r>
              <a:rPr sz="1200" spc="-10" dirty="0">
                <a:latin typeface="Arial"/>
                <a:cs typeface="Arial"/>
              </a:rPr>
              <a:t>Seuil, </a:t>
            </a:r>
            <a:r>
              <a:rPr sz="1200" spc="-5" dirty="0">
                <a:latin typeface="Arial"/>
                <a:cs typeface="Arial"/>
              </a:rPr>
              <a:t>1994.</a:t>
            </a:r>
            <a:r>
              <a:rPr sz="1200" spc="6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p.65.</a:t>
            </a:r>
            <a:endParaRPr sz="1200" dirty="0">
              <a:latin typeface="Arial"/>
              <a:cs typeface="Arial"/>
            </a:endParaRPr>
          </a:p>
          <a:p>
            <a:pPr marL="393700" marR="5080" indent="-381000">
              <a:lnSpc>
                <a:spcPct val="79600"/>
              </a:lnSpc>
              <a:spcBef>
                <a:spcPts val="290"/>
              </a:spcBef>
              <a:buAutoNum type="arabicParenBoth"/>
              <a:tabLst>
                <a:tab pos="242570" algn="l"/>
              </a:tabLst>
            </a:pPr>
            <a:r>
              <a:rPr sz="1200" spc="-5" dirty="0">
                <a:latin typeface="Arial"/>
                <a:cs typeface="Arial"/>
              </a:rPr>
              <a:t>Central America and the Caribbean (2002). En: Perry-Castañeda </a:t>
            </a:r>
            <a:r>
              <a:rPr sz="1200" spc="-10" dirty="0">
                <a:latin typeface="Arial"/>
                <a:cs typeface="Arial"/>
              </a:rPr>
              <a:t>Library </a:t>
            </a:r>
            <a:r>
              <a:rPr sz="1200" spc="-5" dirty="0">
                <a:latin typeface="Arial"/>
                <a:cs typeface="Arial"/>
              </a:rPr>
              <a:t>Map </a:t>
            </a:r>
            <a:r>
              <a:rPr sz="1200" spc="-10" dirty="0">
                <a:latin typeface="Arial"/>
                <a:cs typeface="Arial"/>
              </a:rPr>
              <a:t>Collection. </a:t>
            </a:r>
            <a:r>
              <a:rPr sz="1200" spc="-5" dirty="0">
                <a:latin typeface="Arial"/>
                <a:cs typeface="Arial"/>
              </a:rPr>
              <a:t>Última visita 18 de marzo  de 2009.</a:t>
            </a:r>
            <a:r>
              <a:rPr sz="1200" spc="130" dirty="0"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009A9A"/>
                </a:solidFill>
                <a:latin typeface="Arial"/>
                <a:cs typeface="Arial"/>
                <a:hlinkClick r:id="rId3"/>
              </a:rPr>
              <a:t>http://www.lib.utexas.edu/maps/americas.html</a:t>
            </a:r>
            <a:endParaRPr sz="1200" dirty="0">
              <a:latin typeface="Arial"/>
              <a:cs typeface="Arial"/>
            </a:endParaRPr>
          </a:p>
          <a:p>
            <a:pPr marL="393700" marR="3553460" indent="-381000">
              <a:lnSpc>
                <a:spcPct val="100000"/>
              </a:lnSpc>
              <a:buAutoNum type="arabicParenBoth"/>
              <a:tabLst>
                <a:tab pos="241935" algn="l"/>
              </a:tabLst>
            </a:pPr>
            <a:r>
              <a:rPr sz="1200" spc="-5" dirty="0">
                <a:latin typeface="Arial"/>
                <a:cs typeface="Arial"/>
              </a:rPr>
              <a:t>Panama Map. (1995). </a:t>
            </a:r>
            <a:r>
              <a:rPr sz="1200" dirty="0">
                <a:latin typeface="Arial"/>
                <a:cs typeface="Arial"/>
              </a:rPr>
              <a:t>En: </a:t>
            </a:r>
            <a:r>
              <a:rPr sz="1200" spc="-5" dirty="0">
                <a:latin typeface="Arial"/>
                <a:cs typeface="Arial"/>
              </a:rPr>
              <a:t>Ibid.  </a:t>
            </a:r>
            <a:r>
              <a:rPr sz="1200" u="sng" spc="-5" dirty="0">
                <a:solidFill>
                  <a:srgbClr val="009A9A"/>
                </a:solidFill>
                <a:latin typeface="Arial"/>
                <a:cs typeface="Arial"/>
                <a:hlinkClick r:id="rId4"/>
              </a:rPr>
              <a:t>http://www.lib.utexas.edu/maps/americas/panama_relief.jpg</a:t>
            </a:r>
            <a:endParaRPr sz="1200" dirty="0">
              <a:latin typeface="Arial"/>
              <a:cs typeface="Arial"/>
            </a:endParaRPr>
          </a:p>
          <a:p>
            <a:pPr marL="393700" marR="3198495" indent="-381000">
              <a:lnSpc>
                <a:spcPct val="100000"/>
              </a:lnSpc>
              <a:buAutoNum type="arabicParenBoth"/>
              <a:tabLst>
                <a:tab pos="241935" algn="l"/>
              </a:tabLst>
            </a:pPr>
            <a:r>
              <a:rPr sz="1200" spc="-5" dirty="0">
                <a:latin typeface="Arial"/>
                <a:cs typeface="Arial"/>
              </a:rPr>
              <a:t>Africa (Reference Map). (1999). </a:t>
            </a:r>
            <a:r>
              <a:rPr sz="1200" dirty="0">
                <a:latin typeface="Arial"/>
                <a:cs typeface="Arial"/>
              </a:rPr>
              <a:t>En: Ibid.  </a:t>
            </a:r>
            <a:r>
              <a:rPr sz="1200" u="sng" spc="-5" dirty="0">
                <a:solidFill>
                  <a:srgbClr val="009A9A"/>
                </a:solidFill>
                <a:latin typeface="Arial"/>
                <a:cs typeface="Arial"/>
                <a:hlinkClick r:id="rId5"/>
              </a:rPr>
              <a:t>http://www.lib.utexas.edu/maps/africa/africa_ref802641_1999.jpg</a:t>
            </a:r>
            <a:endParaRPr sz="1200" dirty="0">
              <a:latin typeface="Arial"/>
              <a:cs typeface="Arial"/>
            </a:endParaRPr>
          </a:p>
          <a:p>
            <a:pPr marL="393700" marR="2888615" indent="-381000">
              <a:lnSpc>
                <a:spcPts val="1440"/>
              </a:lnSpc>
              <a:spcBef>
                <a:spcPts val="40"/>
              </a:spcBef>
              <a:buAutoNum type="arabicParenBoth"/>
              <a:tabLst>
                <a:tab pos="241935" algn="l"/>
              </a:tabLst>
            </a:pPr>
            <a:r>
              <a:rPr sz="1200" spc="-5" dirty="0">
                <a:latin typeface="Arial"/>
                <a:cs typeface="Arial"/>
              </a:rPr>
              <a:t>Physical Map of the World. (2008). </a:t>
            </a:r>
            <a:r>
              <a:rPr sz="1200" dirty="0">
                <a:latin typeface="Arial"/>
                <a:cs typeface="Arial"/>
              </a:rPr>
              <a:t>En: Ibid.  </a:t>
            </a:r>
            <a:r>
              <a:rPr sz="1200" u="sng" spc="-5" dirty="0">
                <a:solidFill>
                  <a:srgbClr val="009A9A"/>
                </a:solidFill>
                <a:latin typeface="Arial"/>
                <a:cs typeface="Arial"/>
                <a:hlinkClick r:id="rId6"/>
              </a:rPr>
              <a:t>http://www.lib.utexas.edu/maps/world_maps/world_physical_2008.pdf</a:t>
            </a:r>
            <a:endParaRPr sz="1200" dirty="0">
              <a:latin typeface="Arial"/>
              <a:cs typeface="Arial"/>
            </a:endParaRPr>
          </a:p>
          <a:p>
            <a:pPr marL="241300" indent="-228600">
              <a:lnSpc>
                <a:spcPts val="1385"/>
              </a:lnSpc>
              <a:buAutoNum type="arabicParenBoth"/>
              <a:tabLst>
                <a:tab pos="241300" algn="l"/>
              </a:tabLst>
            </a:pPr>
            <a:r>
              <a:rPr sz="1200" spc="-5" dirty="0">
                <a:latin typeface="Arial"/>
                <a:cs typeface="Arial"/>
              </a:rPr>
              <a:t>La traite des esclaves. </a:t>
            </a:r>
            <a:r>
              <a:rPr sz="1200" dirty="0">
                <a:latin typeface="Arial"/>
                <a:cs typeface="Arial"/>
              </a:rPr>
              <a:t>Duby, G. Op.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cit.</a:t>
            </a:r>
          </a:p>
          <a:p>
            <a:pPr marL="393700" marR="54610" indent="-381000">
              <a:lnSpc>
                <a:spcPts val="1150"/>
              </a:lnSpc>
              <a:spcBef>
                <a:spcPts val="280"/>
              </a:spcBef>
              <a:buAutoNum type="arabicParenBoth"/>
              <a:tabLst>
                <a:tab pos="241300" algn="l"/>
              </a:tabLst>
            </a:pPr>
            <a:r>
              <a:rPr sz="1200" spc="-5" dirty="0">
                <a:latin typeface="Arial"/>
                <a:cs typeface="Arial"/>
              </a:rPr>
              <a:t>Les Grands Secteurs de Traite. En: Meyer, </a:t>
            </a:r>
            <a:r>
              <a:rPr sz="1200" spc="-10" dirty="0">
                <a:latin typeface="Arial"/>
                <a:cs typeface="Arial"/>
              </a:rPr>
              <a:t>Jean. </a:t>
            </a:r>
            <a:r>
              <a:rPr sz="1200" u="sng" spc="-5" dirty="0">
                <a:latin typeface="Arial"/>
                <a:cs typeface="Arial"/>
              </a:rPr>
              <a:t>Esclaves et Négriers. </a:t>
            </a:r>
            <a:r>
              <a:rPr sz="1200" spc="-5" dirty="0">
                <a:latin typeface="Arial"/>
                <a:cs typeface="Arial"/>
              </a:rPr>
              <a:t>Découvertes </a:t>
            </a:r>
            <a:r>
              <a:rPr sz="1200" spc="-10" dirty="0">
                <a:latin typeface="Arial"/>
                <a:cs typeface="Arial"/>
              </a:rPr>
              <a:t>Gallimard </a:t>
            </a:r>
            <a:r>
              <a:rPr sz="1200" spc="-5" dirty="0">
                <a:latin typeface="Arial"/>
                <a:cs typeface="Arial"/>
              </a:rPr>
              <a:t>11. Histoire: Paris:  Gallimard, 1998.</a:t>
            </a:r>
            <a:r>
              <a:rPr sz="1200" spc="-9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p.43.</a:t>
            </a:r>
            <a:endParaRPr sz="1200" dirty="0">
              <a:latin typeface="Arial"/>
              <a:cs typeface="Arial"/>
            </a:endParaRPr>
          </a:p>
          <a:p>
            <a:pPr marL="393700" marR="2545715" indent="-381000">
              <a:lnSpc>
                <a:spcPct val="100000"/>
              </a:lnSpc>
              <a:buAutoNum type="arabicParenBoth"/>
              <a:tabLst>
                <a:tab pos="241935" algn="l"/>
              </a:tabLst>
            </a:pPr>
            <a:r>
              <a:rPr sz="1200" spc="-5" dirty="0">
                <a:latin typeface="Arial"/>
                <a:cs typeface="Arial"/>
              </a:rPr>
              <a:t>Africa (1829). </a:t>
            </a:r>
            <a:r>
              <a:rPr sz="1200" dirty="0">
                <a:latin typeface="Arial"/>
                <a:cs typeface="Arial"/>
              </a:rPr>
              <a:t>Northwest </a:t>
            </a:r>
            <a:r>
              <a:rPr sz="1200" spc="-5" dirty="0">
                <a:latin typeface="Arial"/>
                <a:cs typeface="Arial"/>
              </a:rPr>
              <a:t>Africa. </a:t>
            </a:r>
            <a:r>
              <a:rPr sz="1200" dirty="0">
                <a:latin typeface="Arial"/>
                <a:cs typeface="Arial"/>
              </a:rPr>
              <a:t>En: </a:t>
            </a:r>
            <a:r>
              <a:rPr sz="1200" spc="-5" dirty="0">
                <a:latin typeface="Arial"/>
                <a:cs typeface="Arial"/>
              </a:rPr>
              <a:t>Perry-Castañeda </a:t>
            </a:r>
            <a:r>
              <a:rPr sz="1200" spc="-10" dirty="0">
                <a:latin typeface="Arial"/>
                <a:cs typeface="Arial"/>
              </a:rPr>
              <a:t>Library </a:t>
            </a:r>
            <a:r>
              <a:rPr sz="1200" spc="-5" dirty="0">
                <a:latin typeface="Arial"/>
                <a:cs typeface="Arial"/>
              </a:rPr>
              <a:t>Map </a:t>
            </a:r>
            <a:r>
              <a:rPr sz="1200" spc="-10" dirty="0">
                <a:latin typeface="Arial"/>
                <a:cs typeface="Arial"/>
              </a:rPr>
              <a:t>Collection.  </a:t>
            </a:r>
            <a:r>
              <a:rPr sz="1200" u="sng" spc="-10" dirty="0">
                <a:solidFill>
                  <a:srgbClr val="009A9A"/>
                </a:solidFill>
                <a:latin typeface="Arial"/>
                <a:cs typeface="Arial"/>
                <a:hlinkClick r:id="rId7"/>
              </a:rPr>
              <a:t>http://www.lib.utexas.edu/maps/historical/africa_sw_1829.jpg</a:t>
            </a:r>
            <a:endParaRPr sz="1200" dirty="0">
              <a:latin typeface="Arial"/>
              <a:cs typeface="Arial"/>
            </a:endParaRPr>
          </a:p>
          <a:p>
            <a:pPr marL="393700" marR="3198495" indent="-381000">
              <a:lnSpc>
                <a:spcPts val="1440"/>
              </a:lnSpc>
              <a:spcBef>
                <a:spcPts val="40"/>
              </a:spcBef>
              <a:buAutoNum type="arabicParenBoth"/>
              <a:tabLst>
                <a:tab pos="326390" algn="l"/>
              </a:tabLst>
            </a:pPr>
            <a:r>
              <a:rPr sz="1200" dirty="0">
                <a:latin typeface="Arial"/>
                <a:cs typeface="Arial"/>
              </a:rPr>
              <a:t>Africa </a:t>
            </a:r>
            <a:r>
              <a:rPr sz="1200" spc="-5" dirty="0">
                <a:latin typeface="Arial"/>
                <a:cs typeface="Arial"/>
              </a:rPr>
              <a:t>(Reference Map). (1999). </a:t>
            </a:r>
            <a:r>
              <a:rPr sz="1200" dirty="0">
                <a:latin typeface="Arial"/>
                <a:cs typeface="Arial"/>
              </a:rPr>
              <a:t>En: Ibid.  </a:t>
            </a:r>
            <a:r>
              <a:rPr sz="1200" u="sng" spc="-5" dirty="0">
                <a:solidFill>
                  <a:srgbClr val="009A9A"/>
                </a:solidFill>
                <a:latin typeface="Arial"/>
                <a:cs typeface="Arial"/>
                <a:hlinkClick r:id="rId5"/>
              </a:rPr>
              <a:t>http://www.lib.utexas.edu/maps/africa/africa_ref802641_1999.jpg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E535A1-F74E-4969-95D0-736AA3711BD6}"/>
              </a:ext>
            </a:extLst>
          </p:cNvPr>
          <p:cNvSpPr txBox="1"/>
          <p:nvPr/>
        </p:nvSpPr>
        <p:spPr>
          <a:xfrm>
            <a:off x="3928887" y="433137"/>
            <a:ext cx="486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i="1" dirty="0">
                <a:latin typeface="Avenir Black Oblique" panose="02000503020000020003"/>
              </a:rPr>
              <a:t>Referencia</a:t>
            </a:r>
          </a:p>
        </p:txBody>
      </p:sp>
    </p:spTree>
    <p:extLst>
      <p:ext uri="{BB962C8B-B14F-4D97-AF65-F5344CB8AC3E}">
        <p14:creationId xmlns:p14="http://schemas.microsoft.com/office/powerpoint/2010/main" val="32464963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CFF152A3-95BA-644A-BC74-9C5EE44BD013}"/>
              </a:ext>
            </a:extLst>
          </p:cNvPr>
          <p:cNvSpPr txBox="1"/>
          <p:nvPr/>
        </p:nvSpPr>
        <p:spPr>
          <a:xfrm>
            <a:off x="2101533" y="1432877"/>
            <a:ext cx="7988934" cy="399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Mapas e</a:t>
            </a:r>
            <a:r>
              <a:rPr sz="1200" b="1" spc="-9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imágenes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 dirty="0">
              <a:latin typeface="Times New Roman"/>
              <a:cs typeface="Times New Roman"/>
            </a:endParaRPr>
          </a:p>
          <a:p>
            <a:pPr marL="393700" indent="-381000">
              <a:lnSpc>
                <a:spcPts val="1435"/>
              </a:lnSpc>
              <a:buAutoNum type="arabicParenBoth" startAt="11"/>
              <a:tabLst>
                <a:tab pos="326390" algn="l"/>
              </a:tabLst>
            </a:pPr>
            <a:r>
              <a:rPr sz="1200" spc="-5" dirty="0">
                <a:latin typeface="Arial"/>
                <a:cs typeface="Arial"/>
              </a:rPr>
              <a:t>Imagen. Meyer. </a:t>
            </a:r>
            <a:r>
              <a:rPr sz="1200" dirty="0">
                <a:latin typeface="Arial"/>
                <a:cs typeface="Arial"/>
              </a:rPr>
              <a:t>Op. cit.,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p.54.</a:t>
            </a:r>
          </a:p>
          <a:p>
            <a:pPr marL="326390" indent="-313690">
              <a:lnSpc>
                <a:spcPts val="1435"/>
              </a:lnSpc>
              <a:buAutoNum type="arabicParenBoth" startAt="11"/>
              <a:tabLst>
                <a:tab pos="327025" algn="l"/>
              </a:tabLst>
            </a:pPr>
            <a:r>
              <a:rPr sz="1200" spc="-5" dirty="0">
                <a:latin typeface="Arial"/>
                <a:cs typeface="Arial"/>
              </a:rPr>
              <a:t>Les États soudaniens (XVIe </a:t>
            </a:r>
            <a:r>
              <a:rPr sz="1200" dirty="0">
                <a:latin typeface="Arial"/>
                <a:cs typeface="Arial"/>
              </a:rPr>
              <a:t>S.). En: Duby. Op. cit.,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p.268.</a:t>
            </a:r>
            <a:endParaRPr sz="1200" dirty="0">
              <a:latin typeface="Arial"/>
              <a:cs typeface="Arial"/>
            </a:endParaRPr>
          </a:p>
          <a:p>
            <a:pPr marL="393700" marR="1355090" indent="-381000">
              <a:lnSpc>
                <a:spcPct val="79600"/>
              </a:lnSpc>
              <a:spcBef>
                <a:spcPts val="290"/>
              </a:spcBef>
              <a:buAutoNum type="arabicParenBoth" startAt="11"/>
              <a:tabLst>
                <a:tab pos="325755" algn="l"/>
              </a:tabLst>
            </a:pPr>
            <a:r>
              <a:rPr sz="1200" spc="-5" dirty="0">
                <a:latin typeface="Arial"/>
                <a:cs typeface="Arial"/>
              </a:rPr>
              <a:t>West Africa Explored 1800-55. (2005). En: </a:t>
            </a:r>
            <a:r>
              <a:rPr sz="1200" spc="-10" dirty="0">
                <a:latin typeface="Arial"/>
                <a:cs typeface="Arial"/>
              </a:rPr>
              <a:t>Unimaps.com. </a:t>
            </a:r>
            <a:r>
              <a:rPr sz="1200" spc="-5" dirty="0">
                <a:latin typeface="Arial"/>
                <a:cs typeface="Arial"/>
              </a:rPr>
              <a:t>Última visita: 12 de marzo de </a:t>
            </a:r>
            <a:r>
              <a:rPr sz="1200" spc="-10" dirty="0">
                <a:latin typeface="Arial"/>
                <a:cs typeface="Arial"/>
              </a:rPr>
              <a:t>2009.  </a:t>
            </a:r>
            <a:r>
              <a:rPr sz="1200" u="sng" spc="-10" dirty="0">
                <a:solidFill>
                  <a:srgbClr val="009A9A"/>
                </a:solidFill>
                <a:latin typeface="Arial"/>
                <a:cs typeface="Arial"/>
                <a:hlinkClick r:id="rId3"/>
              </a:rPr>
              <a:t>http://unimaps.com/wafrica-explored/index.html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AutoNum type="arabicParenBoth" startAt="11"/>
            </a:pPr>
            <a:endParaRPr sz="1250" dirty="0">
              <a:latin typeface="Times New Roman"/>
              <a:cs typeface="Times New Roman"/>
            </a:endParaRPr>
          </a:p>
          <a:p>
            <a:pPr marL="325755" indent="-313055">
              <a:lnSpc>
                <a:spcPts val="1435"/>
              </a:lnSpc>
              <a:buAutoNum type="arabicParenBoth" startAt="11"/>
              <a:tabLst>
                <a:tab pos="326390" algn="l"/>
              </a:tabLst>
            </a:pPr>
            <a:r>
              <a:rPr sz="1200" dirty="0">
                <a:latin typeface="Arial"/>
                <a:cs typeface="Arial"/>
              </a:rPr>
              <a:t>Africa </a:t>
            </a:r>
            <a:r>
              <a:rPr sz="1200" spc="-5" dirty="0">
                <a:latin typeface="Arial"/>
                <a:cs typeface="Arial"/>
              </a:rPr>
              <a:t>(Reference Map). </a:t>
            </a:r>
            <a:r>
              <a:rPr sz="1200" dirty="0">
                <a:latin typeface="Arial"/>
                <a:cs typeface="Arial"/>
              </a:rPr>
              <a:t>En: </a:t>
            </a:r>
            <a:r>
              <a:rPr sz="1200" spc="-5" dirty="0">
                <a:latin typeface="Arial"/>
                <a:cs typeface="Arial"/>
              </a:rPr>
              <a:t>Perry-Castañeda </a:t>
            </a:r>
            <a:r>
              <a:rPr sz="1200" spc="-10" dirty="0">
                <a:latin typeface="Arial"/>
                <a:cs typeface="Arial"/>
              </a:rPr>
              <a:t>Library </a:t>
            </a:r>
            <a:r>
              <a:rPr sz="1200" spc="-5" dirty="0">
                <a:latin typeface="Arial"/>
                <a:cs typeface="Arial"/>
              </a:rPr>
              <a:t>Map </a:t>
            </a:r>
            <a:r>
              <a:rPr sz="1200" spc="-10" dirty="0">
                <a:latin typeface="Arial"/>
                <a:cs typeface="Arial"/>
              </a:rPr>
              <a:t>Collection. </a:t>
            </a:r>
            <a:r>
              <a:rPr sz="1200" spc="-5" dirty="0">
                <a:latin typeface="Arial"/>
                <a:cs typeface="Arial"/>
              </a:rPr>
              <a:t>Op</a:t>
            </a:r>
            <a:r>
              <a:rPr sz="1200" spc="8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cit.</a:t>
            </a:r>
            <a:endParaRPr sz="1200" dirty="0">
              <a:latin typeface="Arial"/>
              <a:cs typeface="Arial"/>
            </a:endParaRPr>
          </a:p>
          <a:p>
            <a:pPr marL="393700" marR="2481580" indent="-381000">
              <a:lnSpc>
                <a:spcPct val="80000"/>
              </a:lnSpc>
              <a:spcBef>
                <a:spcPts val="285"/>
              </a:spcBef>
              <a:buAutoNum type="arabicParenBoth" startAt="11"/>
              <a:tabLst>
                <a:tab pos="326390" algn="l"/>
              </a:tabLst>
            </a:pPr>
            <a:r>
              <a:rPr sz="1200" dirty="0">
                <a:latin typeface="Arial"/>
                <a:cs typeface="Arial"/>
              </a:rPr>
              <a:t>Africa West </a:t>
            </a:r>
            <a:r>
              <a:rPr sz="1200" spc="-5" dirty="0">
                <a:latin typeface="Arial"/>
                <a:cs typeface="Arial"/>
              </a:rPr>
              <a:t>Coast. (1832). </a:t>
            </a:r>
            <a:r>
              <a:rPr sz="1200" dirty="0">
                <a:latin typeface="Arial"/>
                <a:cs typeface="Arial"/>
              </a:rPr>
              <a:t>En: </a:t>
            </a:r>
            <a:r>
              <a:rPr sz="1200" spc="-5" dirty="0">
                <a:latin typeface="Arial"/>
                <a:cs typeface="Arial"/>
              </a:rPr>
              <a:t>Perry-Castañeda Library Map </a:t>
            </a:r>
            <a:r>
              <a:rPr sz="1200" spc="-10" dirty="0">
                <a:latin typeface="Arial"/>
                <a:cs typeface="Arial"/>
              </a:rPr>
              <a:t>Collection. </a:t>
            </a:r>
            <a:r>
              <a:rPr sz="1200" spc="-5" dirty="0">
                <a:latin typeface="Arial"/>
                <a:cs typeface="Arial"/>
              </a:rPr>
              <a:t>Ibid.  </a:t>
            </a:r>
            <a:r>
              <a:rPr sz="1200" u="sng" spc="-5" dirty="0">
                <a:solidFill>
                  <a:srgbClr val="009A9A"/>
                </a:solidFill>
                <a:latin typeface="Arial"/>
                <a:cs typeface="Arial"/>
                <a:hlinkClick r:id="rId4"/>
              </a:rPr>
              <a:t>http://www.lib.utexas.edu/maps/historical/africa_west_coast.jpg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AutoNum type="arabicParenBoth" startAt="11"/>
            </a:pPr>
            <a:endParaRPr sz="1200" dirty="0">
              <a:latin typeface="Times New Roman"/>
              <a:cs typeface="Times New Roman"/>
            </a:endParaRPr>
          </a:p>
          <a:p>
            <a:pPr marL="325120" indent="-312420">
              <a:lnSpc>
                <a:spcPct val="100000"/>
              </a:lnSpc>
              <a:spcBef>
                <a:spcPts val="5"/>
              </a:spcBef>
              <a:buAutoNum type="arabicParenBoth" startAt="11"/>
              <a:tabLst>
                <a:tab pos="325755" algn="l"/>
              </a:tabLst>
            </a:pPr>
            <a:r>
              <a:rPr sz="1200" spc="-10" dirty="0">
                <a:latin typeface="Arial"/>
                <a:cs typeface="Arial"/>
              </a:rPr>
              <a:t>Les </a:t>
            </a:r>
            <a:r>
              <a:rPr sz="1200" dirty="0">
                <a:latin typeface="Arial"/>
                <a:cs typeface="Arial"/>
              </a:rPr>
              <a:t>États </a:t>
            </a:r>
            <a:r>
              <a:rPr sz="1200" spc="-5" dirty="0">
                <a:latin typeface="Arial"/>
                <a:cs typeface="Arial"/>
              </a:rPr>
              <a:t>soudaniens </a:t>
            </a:r>
            <a:r>
              <a:rPr sz="1200" dirty="0">
                <a:latin typeface="Arial"/>
                <a:cs typeface="Arial"/>
              </a:rPr>
              <a:t>(Xe </a:t>
            </a:r>
            <a:r>
              <a:rPr sz="1200" spc="-5" dirty="0">
                <a:latin typeface="Arial"/>
                <a:cs typeface="Arial"/>
              </a:rPr>
              <a:t>– XIVe </a:t>
            </a:r>
            <a:r>
              <a:rPr sz="1200" dirty="0">
                <a:latin typeface="Arial"/>
                <a:cs typeface="Arial"/>
              </a:rPr>
              <a:t>S.). En: Duby. Op. cit.,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p.252.</a:t>
            </a:r>
            <a:endParaRPr sz="1200" dirty="0">
              <a:latin typeface="Arial"/>
              <a:cs typeface="Arial"/>
            </a:endParaRPr>
          </a:p>
          <a:p>
            <a:pPr marL="325755" indent="-313055">
              <a:lnSpc>
                <a:spcPts val="1435"/>
              </a:lnSpc>
              <a:buAutoNum type="arabicParenBoth" startAt="11"/>
              <a:tabLst>
                <a:tab pos="326390" algn="l"/>
              </a:tabLst>
            </a:pPr>
            <a:r>
              <a:rPr sz="1200" spc="-5" dirty="0">
                <a:latin typeface="Arial"/>
                <a:cs typeface="Arial"/>
              </a:rPr>
              <a:t>Traites et esclavages. En: Lemarchand. </a:t>
            </a:r>
            <a:r>
              <a:rPr sz="1200" u="sng" spc="-5" dirty="0">
                <a:latin typeface="Arial"/>
                <a:cs typeface="Arial"/>
              </a:rPr>
              <a:t>L’Afrique et L’Europe</a:t>
            </a:r>
            <a:r>
              <a:rPr sz="1200" spc="-5" dirty="0">
                <a:latin typeface="Arial"/>
                <a:cs typeface="Arial"/>
              </a:rPr>
              <a:t>. Atlas du XXe Siecle. Editions </a:t>
            </a:r>
            <a:r>
              <a:rPr sz="1200" spc="-10" dirty="0">
                <a:latin typeface="Arial"/>
                <a:cs typeface="Arial"/>
              </a:rPr>
              <a:t>Complexe.</a:t>
            </a:r>
            <a:r>
              <a:rPr sz="1200" spc="7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p.18.</a:t>
            </a:r>
            <a:endParaRPr sz="1200" dirty="0">
              <a:latin typeface="Arial"/>
              <a:cs typeface="Arial"/>
            </a:endParaRPr>
          </a:p>
          <a:p>
            <a:pPr marL="325120" indent="-312420">
              <a:lnSpc>
                <a:spcPts val="1435"/>
              </a:lnSpc>
              <a:buAutoNum type="arabicParenBoth" startAt="11"/>
              <a:tabLst>
                <a:tab pos="325755" algn="l"/>
              </a:tabLst>
            </a:pPr>
            <a:r>
              <a:rPr sz="1200" spc="-10" dirty="0">
                <a:latin typeface="Arial"/>
                <a:cs typeface="Arial"/>
              </a:rPr>
              <a:t>Cabeza. </a:t>
            </a:r>
            <a:r>
              <a:rPr sz="1200" spc="-5" dirty="0">
                <a:latin typeface="Arial"/>
                <a:cs typeface="Arial"/>
              </a:rPr>
              <a:t>En: </a:t>
            </a:r>
            <a:r>
              <a:rPr sz="1200" u="sng" spc="-5" dirty="0">
                <a:latin typeface="Arial"/>
                <a:cs typeface="Arial"/>
              </a:rPr>
              <a:t>Del Olvido a la Memoria: África en tiempos de </a:t>
            </a:r>
            <a:r>
              <a:rPr sz="1200" u="sng" spc="-10" dirty="0">
                <a:latin typeface="Arial"/>
                <a:cs typeface="Arial"/>
              </a:rPr>
              <a:t>la </a:t>
            </a:r>
            <a:r>
              <a:rPr sz="1200" u="sng" spc="-5" dirty="0">
                <a:latin typeface="Arial"/>
                <a:cs typeface="Arial"/>
              </a:rPr>
              <a:t>esclavitud </a:t>
            </a:r>
            <a:r>
              <a:rPr sz="1200" dirty="0">
                <a:latin typeface="Arial"/>
                <a:cs typeface="Arial"/>
              </a:rPr>
              <a:t>/ </a:t>
            </a:r>
            <a:r>
              <a:rPr sz="1200" spc="-5" dirty="0">
                <a:latin typeface="Arial"/>
                <a:cs typeface="Arial"/>
              </a:rPr>
              <a:t>Cáceres (ed). </a:t>
            </a:r>
            <a:r>
              <a:rPr sz="1200" dirty="0">
                <a:latin typeface="Arial"/>
                <a:cs typeface="Arial"/>
              </a:rPr>
              <a:t>Op. cit.,</a:t>
            </a:r>
            <a:r>
              <a:rPr sz="1200" spc="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p.24.</a:t>
            </a:r>
          </a:p>
          <a:p>
            <a:pPr marL="393700" marR="5080" indent="-381000">
              <a:lnSpc>
                <a:spcPct val="79800"/>
              </a:lnSpc>
              <a:spcBef>
                <a:spcPts val="290"/>
              </a:spcBef>
              <a:buAutoNum type="arabicParenBoth" startAt="11"/>
              <a:tabLst>
                <a:tab pos="325755" algn="l"/>
              </a:tabLst>
            </a:pPr>
            <a:r>
              <a:rPr sz="1200" spc="-5" dirty="0">
                <a:latin typeface="Arial"/>
                <a:cs typeface="Arial"/>
              </a:rPr>
              <a:t>Africa. 1885. From the Scottish Geographical Magazine. Published by the Scottish Geographical Society </a:t>
            </a:r>
            <a:r>
              <a:rPr sz="1200" spc="-10" dirty="0">
                <a:latin typeface="Arial"/>
                <a:cs typeface="Arial"/>
              </a:rPr>
              <a:t>and  </a:t>
            </a:r>
            <a:r>
              <a:rPr sz="1200" spc="-5" dirty="0">
                <a:latin typeface="Arial"/>
                <a:cs typeface="Arial"/>
              </a:rPr>
              <a:t>edited by </a:t>
            </a:r>
            <a:r>
              <a:rPr sz="1200" spc="-10" dirty="0">
                <a:latin typeface="Arial"/>
                <a:cs typeface="Arial"/>
              </a:rPr>
              <a:t>Hugh </a:t>
            </a:r>
            <a:r>
              <a:rPr sz="1200" spc="-5" dirty="0">
                <a:latin typeface="Arial"/>
                <a:cs typeface="Arial"/>
              </a:rPr>
              <a:t>A. Webster and Arthur Silva White. Volume I, </a:t>
            </a:r>
            <a:r>
              <a:rPr sz="1200" spc="-10" dirty="0">
                <a:latin typeface="Arial"/>
                <a:cs typeface="Arial"/>
              </a:rPr>
              <a:t>1885. </a:t>
            </a:r>
            <a:r>
              <a:rPr sz="1200" spc="-5" dirty="0">
                <a:latin typeface="Arial"/>
                <a:cs typeface="Arial"/>
              </a:rPr>
              <a:t>En: Perry-Castañeda Library Map </a:t>
            </a:r>
            <a:r>
              <a:rPr sz="1200" spc="-10" dirty="0">
                <a:latin typeface="Arial"/>
                <a:cs typeface="Arial"/>
              </a:rPr>
              <a:t>Collection.  </a:t>
            </a:r>
            <a:r>
              <a:rPr sz="1200" dirty="0">
                <a:latin typeface="Arial"/>
                <a:cs typeface="Arial"/>
              </a:rPr>
              <a:t>Op</a:t>
            </a:r>
            <a:r>
              <a:rPr sz="1200" spc="-10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cit.</a:t>
            </a:r>
          </a:p>
          <a:p>
            <a:pPr marL="393700">
              <a:lnSpc>
                <a:spcPct val="100000"/>
              </a:lnSpc>
            </a:pPr>
            <a:r>
              <a:rPr sz="1200" u="sng" spc="-5" dirty="0">
                <a:solidFill>
                  <a:srgbClr val="009A9A"/>
                </a:solidFill>
                <a:latin typeface="Arial"/>
                <a:cs typeface="Arial"/>
                <a:hlinkClick r:id="rId5"/>
              </a:rPr>
              <a:t>http://www.lib.utexas.edu/maps/historical/africa_1885.jpg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325755" indent="-313055">
              <a:lnSpc>
                <a:spcPts val="1435"/>
              </a:lnSpc>
              <a:spcBef>
                <a:spcPts val="5"/>
              </a:spcBef>
              <a:buAutoNum type="arabicParenBoth" startAt="20"/>
              <a:tabLst>
                <a:tab pos="326390" algn="l"/>
              </a:tabLst>
            </a:pPr>
            <a:r>
              <a:rPr sz="1200" spc="-5" dirty="0">
                <a:latin typeface="Arial"/>
                <a:cs typeface="Arial"/>
              </a:rPr>
              <a:t>Canoas ibo en aguas nigerianas. En: </a:t>
            </a:r>
            <a:r>
              <a:rPr sz="1200" u="sng" spc="-5" dirty="0">
                <a:latin typeface="Arial"/>
                <a:cs typeface="Arial"/>
              </a:rPr>
              <a:t>Del Olvido a la Memoria: </a:t>
            </a:r>
            <a:r>
              <a:rPr sz="1200" u="sng" dirty="0">
                <a:latin typeface="Arial"/>
                <a:cs typeface="Arial"/>
              </a:rPr>
              <a:t>África </a:t>
            </a:r>
            <a:r>
              <a:rPr sz="1200" u="sng" spc="-5" dirty="0">
                <a:latin typeface="Arial"/>
                <a:cs typeface="Arial"/>
              </a:rPr>
              <a:t>en tiempos de </a:t>
            </a:r>
            <a:r>
              <a:rPr sz="1200" u="sng" spc="-10" dirty="0">
                <a:latin typeface="Arial"/>
                <a:cs typeface="Arial"/>
              </a:rPr>
              <a:t>la </a:t>
            </a:r>
            <a:r>
              <a:rPr sz="1200" u="sng" spc="-5" dirty="0">
                <a:latin typeface="Arial"/>
                <a:cs typeface="Arial"/>
              </a:rPr>
              <a:t>esclavitud.  </a:t>
            </a:r>
            <a:r>
              <a:rPr sz="1200" dirty="0">
                <a:latin typeface="Arial"/>
                <a:cs typeface="Arial"/>
              </a:rPr>
              <a:t>Op. cit.,</a:t>
            </a:r>
            <a:r>
              <a:rPr sz="1200" spc="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p.25.</a:t>
            </a:r>
          </a:p>
          <a:p>
            <a:pPr marL="393700" marR="123189" indent="-381000">
              <a:lnSpc>
                <a:spcPts val="1150"/>
              </a:lnSpc>
              <a:spcBef>
                <a:spcPts val="275"/>
              </a:spcBef>
              <a:buAutoNum type="arabicParenBoth" startAt="20"/>
              <a:tabLst>
                <a:tab pos="326390" algn="l"/>
              </a:tabLst>
            </a:pPr>
            <a:r>
              <a:rPr sz="1200" spc="-5" dirty="0">
                <a:latin typeface="Arial"/>
                <a:cs typeface="Arial"/>
              </a:rPr>
              <a:t>Africa – Political. En: The comparative atlasof physical </a:t>
            </a:r>
            <a:r>
              <a:rPr sz="1200" spc="-10" dirty="0">
                <a:latin typeface="Arial"/>
                <a:cs typeface="Arial"/>
              </a:rPr>
              <a:t>and </a:t>
            </a:r>
            <a:r>
              <a:rPr sz="1200" spc="-5" dirty="0">
                <a:latin typeface="Arial"/>
                <a:cs typeface="Arial"/>
              </a:rPr>
              <a:t>political geography, founded by the late  J.G.Bartholomew. London, </a:t>
            </a:r>
            <a:r>
              <a:rPr sz="1200" spc="-10" dirty="0">
                <a:latin typeface="Arial"/>
                <a:cs typeface="Arial"/>
              </a:rPr>
              <a:t>Meiklejohn </a:t>
            </a:r>
            <a:r>
              <a:rPr sz="1200" dirty="0">
                <a:latin typeface="Arial"/>
                <a:cs typeface="Arial"/>
              </a:rPr>
              <a:t>&amp; Son. </a:t>
            </a:r>
            <a:r>
              <a:rPr sz="1200" spc="-5" dirty="0">
                <a:latin typeface="Arial"/>
                <a:cs typeface="Arial"/>
              </a:rPr>
              <a:t>1922. </a:t>
            </a:r>
            <a:r>
              <a:rPr sz="1200" spc="-10" dirty="0">
                <a:latin typeface="Arial"/>
                <a:cs typeface="Arial"/>
              </a:rPr>
              <a:t>Michigan </a:t>
            </a:r>
            <a:r>
              <a:rPr sz="1200" spc="-5" dirty="0">
                <a:latin typeface="Arial"/>
                <a:cs typeface="Arial"/>
              </a:rPr>
              <a:t>State </a:t>
            </a:r>
            <a:r>
              <a:rPr sz="1200" spc="-10" dirty="0">
                <a:latin typeface="Arial"/>
                <a:cs typeface="Arial"/>
              </a:rPr>
              <a:t>University </a:t>
            </a:r>
            <a:r>
              <a:rPr sz="1200" spc="-5" dirty="0">
                <a:latin typeface="Arial"/>
                <a:cs typeface="Arial"/>
              </a:rPr>
              <a:t>Map Library. Ültima visita: 9 </a:t>
            </a:r>
            <a:r>
              <a:rPr sz="1200" spc="-10" dirty="0">
                <a:latin typeface="Arial"/>
                <a:cs typeface="Arial"/>
              </a:rPr>
              <a:t>de  </a:t>
            </a:r>
            <a:r>
              <a:rPr sz="1200" spc="-5" dirty="0">
                <a:latin typeface="Arial"/>
                <a:cs typeface="Arial"/>
              </a:rPr>
              <a:t>marzo </a:t>
            </a:r>
            <a:r>
              <a:rPr sz="1200" spc="-10" dirty="0">
                <a:latin typeface="Arial"/>
                <a:cs typeface="Arial"/>
              </a:rPr>
              <a:t>de 2009.</a:t>
            </a:r>
            <a:r>
              <a:rPr sz="1200" spc="140" dirty="0">
                <a:latin typeface="Arial"/>
                <a:cs typeface="Arial"/>
              </a:rPr>
              <a:t> </a:t>
            </a:r>
            <a:r>
              <a:rPr sz="1200" u="sng" spc="-5" dirty="0">
                <a:solidFill>
                  <a:srgbClr val="009A9A"/>
                </a:solidFill>
                <a:latin typeface="Arial"/>
                <a:cs typeface="Arial"/>
                <a:hlinkClick r:id="rId6"/>
              </a:rPr>
              <a:t>http://maps.lib.msu.edu/mapscan/AfJPEGs/af1922l.htm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AD4585-708B-46AB-80DA-30FB301162C4}"/>
              </a:ext>
            </a:extLst>
          </p:cNvPr>
          <p:cNvSpPr txBox="1"/>
          <p:nvPr/>
        </p:nvSpPr>
        <p:spPr>
          <a:xfrm>
            <a:off x="3928887" y="433137"/>
            <a:ext cx="486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i="1" dirty="0">
                <a:latin typeface="Avenir Black Oblique" panose="02000503020000020003"/>
              </a:rPr>
              <a:t>Referencia</a:t>
            </a:r>
          </a:p>
        </p:txBody>
      </p:sp>
    </p:spTree>
    <p:extLst>
      <p:ext uri="{BB962C8B-B14F-4D97-AF65-F5344CB8AC3E}">
        <p14:creationId xmlns:p14="http://schemas.microsoft.com/office/powerpoint/2010/main" val="24255483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2AD0AC84-7038-B44E-A691-695C6365E9FD}"/>
              </a:ext>
            </a:extLst>
          </p:cNvPr>
          <p:cNvSpPr txBox="1"/>
          <p:nvPr/>
        </p:nvSpPr>
        <p:spPr>
          <a:xfrm>
            <a:off x="2078990" y="1871345"/>
            <a:ext cx="8034020" cy="3115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Mapas e</a:t>
            </a:r>
            <a:r>
              <a:rPr sz="1200" b="1" spc="-9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imágenes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355600" marR="355600" indent="-342900">
              <a:lnSpc>
                <a:spcPct val="100000"/>
              </a:lnSpc>
              <a:buAutoNum type="arabicParenBoth" startAt="22"/>
              <a:tabLst>
                <a:tab pos="325755" algn="l"/>
              </a:tabLst>
            </a:pPr>
            <a:r>
              <a:rPr sz="1200" spc="-5" dirty="0">
                <a:latin typeface="Arial"/>
                <a:cs typeface="Arial"/>
              </a:rPr>
              <a:t>Carta dos </a:t>
            </a:r>
            <a:r>
              <a:rPr sz="1200" spc="-10" dirty="0">
                <a:latin typeface="Arial"/>
                <a:cs typeface="Arial"/>
              </a:rPr>
              <a:t>Reinos </a:t>
            </a:r>
            <a:r>
              <a:rPr sz="1200" spc="-5" dirty="0">
                <a:latin typeface="Arial"/>
                <a:cs typeface="Arial"/>
              </a:rPr>
              <a:t>de </a:t>
            </a:r>
            <a:r>
              <a:rPr sz="1200" spc="-10" dirty="0">
                <a:latin typeface="Arial"/>
                <a:cs typeface="Arial"/>
              </a:rPr>
              <a:t>Angola </a:t>
            </a:r>
            <a:r>
              <a:rPr sz="1200" spc="-5" dirty="0">
                <a:latin typeface="Arial"/>
                <a:cs typeface="Arial"/>
              </a:rPr>
              <a:t>e </a:t>
            </a:r>
            <a:r>
              <a:rPr sz="1200" spc="-10" dirty="0">
                <a:latin typeface="Arial"/>
                <a:cs typeface="Arial"/>
              </a:rPr>
              <a:t>Benguela </a:t>
            </a:r>
            <a:r>
              <a:rPr sz="1200" spc="-5" dirty="0">
                <a:latin typeface="Arial"/>
                <a:cs typeface="Arial"/>
              </a:rPr>
              <a:t>no </a:t>
            </a:r>
            <a:r>
              <a:rPr sz="1200" spc="-10" dirty="0">
                <a:latin typeface="Arial"/>
                <a:cs typeface="Arial"/>
              </a:rPr>
              <a:t>século </a:t>
            </a:r>
            <a:r>
              <a:rPr sz="1200" spc="-5" dirty="0">
                <a:latin typeface="Arial"/>
                <a:cs typeface="Arial"/>
              </a:rPr>
              <a:t>XVII. </a:t>
            </a:r>
            <a:r>
              <a:rPr sz="1200" dirty="0">
                <a:latin typeface="Arial"/>
                <a:cs typeface="Arial"/>
              </a:rPr>
              <a:t>En: </a:t>
            </a:r>
            <a:r>
              <a:rPr sz="1200" u="sng" spc="-5" dirty="0">
                <a:latin typeface="Arial"/>
                <a:cs typeface="Arial"/>
              </a:rPr>
              <a:t>Del Olvido a la </a:t>
            </a:r>
            <a:r>
              <a:rPr sz="1200" u="sng" spc="-10" dirty="0">
                <a:latin typeface="Arial"/>
                <a:cs typeface="Arial"/>
              </a:rPr>
              <a:t>Memoria: </a:t>
            </a:r>
            <a:r>
              <a:rPr sz="1200" u="sng" spc="-5" dirty="0">
                <a:latin typeface="Arial"/>
                <a:cs typeface="Arial"/>
              </a:rPr>
              <a:t>África en tiempos de </a:t>
            </a:r>
            <a:r>
              <a:rPr sz="1200" u="sng" spc="-10" dirty="0">
                <a:latin typeface="Arial"/>
                <a:cs typeface="Arial"/>
              </a:rPr>
              <a:t>la  </a:t>
            </a:r>
            <a:r>
              <a:rPr sz="1200" u="sng" spc="-5" dirty="0">
                <a:latin typeface="Arial"/>
                <a:cs typeface="Arial"/>
              </a:rPr>
              <a:t>esclavitud. </a:t>
            </a:r>
            <a:r>
              <a:rPr sz="1200" dirty="0">
                <a:latin typeface="Arial"/>
                <a:cs typeface="Arial"/>
              </a:rPr>
              <a:t>Op. cit.,</a:t>
            </a:r>
            <a:r>
              <a:rPr sz="1200" spc="-9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p.43.</a:t>
            </a:r>
          </a:p>
          <a:p>
            <a:pPr marL="398145" marR="3801110" indent="-385445">
              <a:lnSpc>
                <a:spcPts val="1730"/>
              </a:lnSpc>
              <a:spcBef>
                <a:spcPts val="95"/>
              </a:spcBef>
              <a:buAutoNum type="arabicParenBoth" startAt="22"/>
              <a:tabLst>
                <a:tab pos="325755" algn="l"/>
              </a:tabLst>
            </a:pPr>
            <a:r>
              <a:rPr sz="1200" dirty="0">
                <a:latin typeface="Arial"/>
                <a:cs typeface="Arial"/>
              </a:rPr>
              <a:t>Africa </a:t>
            </a:r>
            <a:r>
              <a:rPr sz="1200" spc="-5" dirty="0">
                <a:latin typeface="Arial"/>
                <a:cs typeface="Arial"/>
              </a:rPr>
              <a:t>1829. </a:t>
            </a:r>
            <a:r>
              <a:rPr sz="1200" dirty="0">
                <a:latin typeface="Arial"/>
                <a:cs typeface="Arial"/>
              </a:rPr>
              <a:t>En: </a:t>
            </a:r>
            <a:r>
              <a:rPr sz="1200" spc="-5" dirty="0">
                <a:latin typeface="Arial"/>
                <a:cs typeface="Arial"/>
              </a:rPr>
              <a:t>Perry-Castañeda </a:t>
            </a:r>
            <a:r>
              <a:rPr sz="1200" spc="-10" dirty="0">
                <a:latin typeface="Arial"/>
                <a:cs typeface="Arial"/>
              </a:rPr>
              <a:t>Library </a:t>
            </a:r>
            <a:r>
              <a:rPr sz="1200" spc="-5" dirty="0">
                <a:latin typeface="Arial"/>
                <a:cs typeface="Arial"/>
              </a:rPr>
              <a:t>Map </a:t>
            </a:r>
            <a:r>
              <a:rPr sz="1200" spc="-10" dirty="0">
                <a:latin typeface="Arial"/>
                <a:cs typeface="Arial"/>
              </a:rPr>
              <a:t>Collection.  </a:t>
            </a:r>
            <a:r>
              <a:rPr sz="1200" u="sng" spc="-5" dirty="0">
                <a:solidFill>
                  <a:srgbClr val="009A9A"/>
                </a:solidFill>
                <a:latin typeface="Arial"/>
                <a:cs typeface="Arial"/>
                <a:hlinkClick r:id="rId3"/>
              </a:rPr>
              <a:t>http://www.lib.utexas.edu/maps/historical/africa_1829.jpg</a:t>
            </a:r>
            <a:endParaRPr sz="1200" dirty="0">
              <a:latin typeface="Arial"/>
              <a:cs typeface="Arial"/>
            </a:endParaRPr>
          </a:p>
          <a:p>
            <a:pPr marL="355600" marR="254000" indent="-342900">
              <a:lnSpc>
                <a:spcPct val="100000"/>
              </a:lnSpc>
              <a:spcBef>
                <a:spcPts val="175"/>
              </a:spcBef>
              <a:buAutoNum type="arabicParenBoth" startAt="22"/>
              <a:tabLst>
                <a:tab pos="325755" algn="l"/>
              </a:tabLst>
            </a:pPr>
            <a:r>
              <a:rPr sz="1200" spc="-5" dirty="0">
                <a:latin typeface="Arial"/>
                <a:cs typeface="Arial"/>
              </a:rPr>
              <a:t>Rutas comerciales a través del Sahara en </a:t>
            </a:r>
            <a:r>
              <a:rPr sz="1200" spc="-10" dirty="0">
                <a:latin typeface="Arial"/>
                <a:cs typeface="Arial"/>
              </a:rPr>
              <a:t>la Edad </a:t>
            </a:r>
            <a:r>
              <a:rPr sz="1200" spc="-5" dirty="0">
                <a:latin typeface="Arial"/>
                <a:cs typeface="Arial"/>
              </a:rPr>
              <a:t>Media. En: </a:t>
            </a:r>
            <a:r>
              <a:rPr sz="1200" u="sng" spc="-5" dirty="0">
                <a:latin typeface="Arial"/>
                <a:cs typeface="Arial"/>
              </a:rPr>
              <a:t>Del Olvido a la Memoria: África </a:t>
            </a:r>
            <a:r>
              <a:rPr sz="1200" u="sng" spc="-10" dirty="0">
                <a:latin typeface="Arial"/>
                <a:cs typeface="Arial"/>
              </a:rPr>
              <a:t>en </a:t>
            </a:r>
            <a:r>
              <a:rPr sz="1200" u="sng" spc="-5" dirty="0">
                <a:latin typeface="Arial"/>
                <a:cs typeface="Arial"/>
              </a:rPr>
              <a:t>tiempos de </a:t>
            </a:r>
            <a:r>
              <a:rPr sz="1200" u="sng" spc="-10" dirty="0">
                <a:latin typeface="Arial"/>
                <a:cs typeface="Arial"/>
              </a:rPr>
              <a:t>la  </a:t>
            </a:r>
            <a:r>
              <a:rPr sz="1200" u="sng" spc="-5" dirty="0">
                <a:latin typeface="Arial"/>
                <a:cs typeface="Arial"/>
              </a:rPr>
              <a:t>esclavitud. </a:t>
            </a:r>
            <a:r>
              <a:rPr sz="1200" dirty="0">
                <a:latin typeface="Arial"/>
                <a:cs typeface="Arial"/>
              </a:rPr>
              <a:t>Op. cit., p.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41.</a:t>
            </a:r>
          </a:p>
          <a:p>
            <a:pPr marL="325755" indent="-313055">
              <a:lnSpc>
                <a:spcPct val="100000"/>
              </a:lnSpc>
              <a:spcBef>
                <a:spcPts val="280"/>
              </a:spcBef>
              <a:buAutoNum type="arabicParenBoth" startAt="22"/>
              <a:tabLst>
                <a:tab pos="325755" algn="l"/>
              </a:tabLst>
            </a:pPr>
            <a:r>
              <a:rPr sz="1200" spc="-10" dirty="0">
                <a:latin typeface="Arial"/>
                <a:cs typeface="Arial"/>
              </a:rPr>
              <a:t>Redes </a:t>
            </a:r>
            <a:r>
              <a:rPr sz="1200" spc="-5" dirty="0">
                <a:latin typeface="Arial"/>
                <a:cs typeface="Arial"/>
              </a:rPr>
              <a:t>de barco. Huelva, </a:t>
            </a:r>
            <a:r>
              <a:rPr sz="1200" spc="-10" dirty="0">
                <a:latin typeface="Arial"/>
                <a:cs typeface="Arial"/>
              </a:rPr>
              <a:t>14 </a:t>
            </a:r>
            <a:r>
              <a:rPr sz="1200" dirty="0">
                <a:latin typeface="Arial"/>
                <a:cs typeface="Arial"/>
              </a:rPr>
              <a:t>feb. </a:t>
            </a:r>
            <a:r>
              <a:rPr sz="1200" spc="-10" dirty="0">
                <a:latin typeface="Arial"/>
                <a:cs typeface="Arial"/>
              </a:rPr>
              <a:t>2009. </a:t>
            </a:r>
            <a:r>
              <a:rPr sz="1200" dirty="0">
                <a:latin typeface="Arial"/>
                <a:cs typeface="Arial"/>
              </a:rPr>
              <a:t>En: </a:t>
            </a:r>
            <a:r>
              <a:rPr sz="1200" spc="-5" dirty="0">
                <a:latin typeface="Arial"/>
                <a:cs typeface="Arial"/>
              </a:rPr>
              <a:t>Ibarra, </a:t>
            </a:r>
            <a:r>
              <a:rPr sz="1200" dirty="0">
                <a:latin typeface="Arial"/>
                <a:cs typeface="Arial"/>
              </a:rPr>
              <a:t>Op.</a:t>
            </a:r>
            <a:r>
              <a:rPr sz="1200" spc="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cit.</a:t>
            </a:r>
          </a:p>
          <a:p>
            <a:pPr marL="325120" indent="-312420">
              <a:lnSpc>
                <a:spcPct val="100000"/>
              </a:lnSpc>
              <a:spcBef>
                <a:spcPts val="285"/>
              </a:spcBef>
              <a:buAutoNum type="arabicParenBoth" startAt="22"/>
              <a:tabLst>
                <a:tab pos="325755" algn="l"/>
              </a:tabLst>
            </a:pPr>
            <a:r>
              <a:rPr sz="1200" spc="-5" dirty="0">
                <a:latin typeface="Arial"/>
                <a:cs typeface="Arial"/>
              </a:rPr>
              <a:t>Paisaje de </a:t>
            </a:r>
            <a:r>
              <a:rPr sz="1200" spc="-10" dirty="0">
                <a:latin typeface="Arial"/>
                <a:cs typeface="Arial"/>
              </a:rPr>
              <a:t>Huelva.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Ibid.</a:t>
            </a:r>
            <a:endParaRPr sz="1200" dirty="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280"/>
              </a:spcBef>
              <a:buAutoNum type="arabicParenBoth" startAt="22"/>
              <a:tabLst>
                <a:tab pos="326390" algn="l"/>
              </a:tabLst>
            </a:pPr>
            <a:r>
              <a:rPr sz="1200" spc="-5" dirty="0">
                <a:latin typeface="Arial"/>
                <a:cs typeface="Arial"/>
              </a:rPr>
              <a:t>« Caravana llegando a Tombuctú ». Henry Barth, Travelsands </a:t>
            </a:r>
            <a:r>
              <a:rPr sz="1200" spc="-10" dirty="0">
                <a:latin typeface="Arial"/>
                <a:cs typeface="Arial"/>
              </a:rPr>
              <a:t>Discoveries </a:t>
            </a:r>
            <a:r>
              <a:rPr sz="1200" spc="-5" dirty="0">
                <a:latin typeface="Arial"/>
                <a:cs typeface="Arial"/>
              </a:rPr>
              <a:t>in North </a:t>
            </a:r>
            <a:r>
              <a:rPr sz="1200" spc="-10" dirty="0">
                <a:latin typeface="Arial"/>
                <a:cs typeface="Arial"/>
              </a:rPr>
              <a:t>and Central </a:t>
            </a:r>
            <a:r>
              <a:rPr sz="1200" spc="-5" dirty="0">
                <a:latin typeface="Arial"/>
                <a:cs typeface="Arial"/>
              </a:rPr>
              <a:t>África, </a:t>
            </a:r>
            <a:r>
              <a:rPr sz="1200" spc="-10" dirty="0">
                <a:latin typeface="Arial"/>
                <a:cs typeface="Arial"/>
              </a:rPr>
              <a:t>1849-1855.  </a:t>
            </a:r>
            <a:r>
              <a:rPr sz="1200" spc="-5" dirty="0">
                <a:latin typeface="Arial"/>
                <a:cs typeface="Arial"/>
              </a:rPr>
              <a:t>New YorK: Hapers </a:t>
            </a:r>
            <a:r>
              <a:rPr sz="1200" dirty="0">
                <a:latin typeface="Arial"/>
                <a:cs typeface="Arial"/>
              </a:rPr>
              <a:t>&amp; </a:t>
            </a:r>
            <a:r>
              <a:rPr sz="1200" spc="-5" dirty="0">
                <a:latin typeface="Arial"/>
                <a:cs typeface="Arial"/>
              </a:rPr>
              <a:t>Brothers Publishers, 1857. En: </a:t>
            </a:r>
            <a:r>
              <a:rPr sz="1200" u="sng" spc="-5" dirty="0">
                <a:latin typeface="Arial"/>
                <a:cs typeface="Arial"/>
              </a:rPr>
              <a:t>Del Olvido a </a:t>
            </a:r>
            <a:r>
              <a:rPr sz="1200" u="sng" spc="-10" dirty="0">
                <a:latin typeface="Arial"/>
                <a:cs typeface="Arial"/>
              </a:rPr>
              <a:t>la </a:t>
            </a:r>
            <a:r>
              <a:rPr sz="1200" u="sng" spc="-5" dirty="0">
                <a:latin typeface="Arial"/>
                <a:cs typeface="Arial"/>
              </a:rPr>
              <a:t>Memoria: África en tiempos </a:t>
            </a:r>
            <a:r>
              <a:rPr sz="1200" u="sng" spc="-10" dirty="0">
                <a:latin typeface="Arial"/>
                <a:cs typeface="Arial"/>
              </a:rPr>
              <a:t>de la esclavitud.  </a:t>
            </a:r>
            <a:r>
              <a:rPr sz="1200" dirty="0">
                <a:latin typeface="Arial"/>
                <a:cs typeface="Arial"/>
              </a:rPr>
              <a:t>Op. cit.,</a:t>
            </a:r>
            <a:r>
              <a:rPr sz="1200" spc="-10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p.39.</a:t>
            </a:r>
          </a:p>
          <a:p>
            <a:pPr marL="325755" indent="-313055">
              <a:lnSpc>
                <a:spcPct val="100000"/>
              </a:lnSpc>
              <a:spcBef>
                <a:spcPts val="285"/>
              </a:spcBef>
              <a:buAutoNum type="arabicParenBoth" startAt="22"/>
              <a:tabLst>
                <a:tab pos="326390" algn="l"/>
              </a:tabLst>
            </a:pPr>
            <a:r>
              <a:rPr sz="1200" spc="-5" dirty="0">
                <a:latin typeface="Arial"/>
                <a:cs typeface="Arial"/>
              </a:rPr>
              <a:t>Mezquita de Djenné.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Ibid.</a:t>
            </a:r>
            <a:endParaRPr sz="1200" dirty="0">
              <a:latin typeface="Arial"/>
              <a:cs typeface="Arial"/>
            </a:endParaRPr>
          </a:p>
          <a:p>
            <a:pPr marL="325755" indent="-313055">
              <a:lnSpc>
                <a:spcPct val="100000"/>
              </a:lnSpc>
              <a:spcBef>
                <a:spcPts val="280"/>
              </a:spcBef>
              <a:buAutoNum type="arabicParenBoth" startAt="22"/>
              <a:tabLst>
                <a:tab pos="326390" algn="l"/>
              </a:tabLst>
            </a:pPr>
            <a:r>
              <a:rPr sz="1200" spc="-5" dirty="0">
                <a:latin typeface="Arial"/>
                <a:cs typeface="Arial"/>
              </a:rPr>
              <a:t>Lemesle, Raymond-Marin.  </a:t>
            </a:r>
            <a:r>
              <a:rPr sz="1200" u="sng" spc="-10" dirty="0">
                <a:latin typeface="Arial"/>
                <a:cs typeface="Arial"/>
              </a:rPr>
              <a:t>Le </a:t>
            </a:r>
            <a:r>
              <a:rPr sz="1200" u="sng" spc="-5" dirty="0">
                <a:latin typeface="Arial"/>
                <a:cs typeface="Arial"/>
              </a:rPr>
              <a:t>commerce colonial triangulaire (XVIIIe-XIXe siècles). </a:t>
            </a:r>
            <a:r>
              <a:rPr sz="1200" spc="-5" dirty="0">
                <a:latin typeface="Arial"/>
                <a:cs typeface="Arial"/>
              </a:rPr>
              <a:t>Que </a:t>
            </a:r>
            <a:r>
              <a:rPr sz="1200" spc="-10" dirty="0">
                <a:latin typeface="Arial"/>
                <a:cs typeface="Arial"/>
              </a:rPr>
              <a:t>sais-je?, 1998.</a:t>
            </a:r>
            <a:r>
              <a:rPr sz="1200" spc="18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p.41.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B00032-E2D0-4C80-B645-A2DBA42885D1}"/>
              </a:ext>
            </a:extLst>
          </p:cNvPr>
          <p:cNvSpPr txBox="1"/>
          <p:nvPr/>
        </p:nvSpPr>
        <p:spPr>
          <a:xfrm>
            <a:off x="3928887" y="433137"/>
            <a:ext cx="486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000" b="1" i="1" dirty="0">
                <a:latin typeface="Avenir Black Oblique" panose="02000503020000020003"/>
              </a:rPr>
              <a:t>Referencia</a:t>
            </a:r>
          </a:p>
        </p:txBody>
      </p:sp>
    </p:spTree>
    <p:extLst>
      <p:ext uri="{BB962C8B-B14F-4D97-AF65-F5344CB8AC3E}">
        <p14:creationId xmlns:p14="http://schemas.microsoft.com/office/powerpoint/2010/main" val="1512870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A637EB35-0672-B647-8038-606D6D2BCB85}"/>
              </a:ext>
            </a:extLst>
          </p:cNvPr>
          <p:cNvSpPr/>
          <p:nvPr/>
        </p:nvSpPr>
        <p:spPr>
          <a:xfrm>
            <a:off x="2339176" y="426308"/>
            <a:ext cx="7513648" cy="6005383"/>
          </a:xfrm>
          <a:prstGeom prst="roundRect">
            <a:avLst/>
          </a:prstGeom>
          <a:blipFill>
            <a:blip r:embed="rId3" cstate="print"/>
            <a:stretch>
              <a:fillRect l="-923" t="-5648" r="-980" b="-265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2925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4B46DA9-B1BC-F84A-9669-346D08161EED}"/>
              </a:ext>
            </a:extLst>
          </p:cNvPr>
          <p:cNvSpPr/>
          <p:nvPr/>
        </p:nvSpPr>
        <p:spPr>
          <a:xfrm>
            <a:off x="2857936" y="200159"/>
            <a:ext cx="6476128" cy="6457682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059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879A14E1-A15E-C349-B44C-0F975B4C0136}"/>
              </a:ext>
            </a:extLst>
          </p:cNvPr>
          <p:cNvSpPr/>
          <p:nvPr/>
        </p:nvSpPr>
        <p:spPr>
          <a:xfrm>
            <a:off x="3705184" y="163769"/>
            <a:ext cx="4781632" cy="6530462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4405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FEDC019B-3E35-1147-ADE5-014673E4BB11}"/>
              </a:ext>
            </a:extLst>
          </p:cNvPr>
          <p:cNvGrpSpPr/>
          <p:nvPr/>
        </p:nvGrpSpPr>
        <p:grpSpPr>
          <a:xfrm>
            <a:off x="3370273" y="1176176"/>
            <a:ext cx="7587572" cy="3560323"/>
            <a:chOff x="3370273" y="1176176"/>
            <a:chExt cx="7587572" cy="3560323"/>
          </a:xfrm>
        </p:grpSpPr>
        <p:sp>
          <p:nvSpPr>
            <p:cNvPr id="2" name="Rectángulo redondeado 1">
              <a:extLst>
                <a:ext uri="{FF2B5EF4-FFF2-40B4-BE49-F238E27FC236}">
                  <a16:creationId xmlns:a16="http://schemas.microsoft.com/office/drawing/2014/main" id="{C0AE1122-2681-7D4F-9D31-541BF67D84D2}"/>
                </a:ext>
              </a:extLst>
            </p:cNvPr>
            <p:cNvSpPr/>
            <p:nvPr/>
          </p:nvSpPr>
          <p:spPr>
            <a:xfrm>
              <a:off x="3370273" y="1506917"/>
              <a:ext cx="2101174" cy="379379"/>
            </a:xfrm>
            <a:prstGeom prst="roundRect">
              <a:avLst/>
            </a:prstGeom>
            <a:solidFill>
              <a:srgbClr val="ED8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dirty="0"/>
                <a:t>Desde Antigüedad</a:t>
              </a:r>
            </a:p>
          </p:txBody>
        </p:sp>
        <p:sp>
          <p:nvSpPr>
            <p:cNvPr id="3" name="Rectángulo redondeado 2">
              <a:extLst>
                <a:ext uri="{FF2B5EF4-FFF2-40B4-BE49-F238E27FC236}">
                  <a16:creationId xmlns:a16="http://schemas.microsoft.com/office/drawing/2014/main" id="{672C554D-F523-9A4E-8A0D-D8AC1DDFE131}"/>
                </a:ext>
              </a:extLst>
            </p:cNvPr>
            <p:cNvSpPr/>
            <p:nvPr/>
          </p:nvSpPr>
          <p:spPr>
            <a:xfrm>
              <a:off x="6249658" y="1506917"/>
              <a:ext cx="2675105" cy="379379"/>
            </a:xfrm>
            <a:prstGeom prst="roundRect">
              <a:avLst/>
            </a:prstGeom>
            <a:solidFill>
              <a:srgbClr val="ED8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dirty="0"/>
                <a:t>Institución extendida por</a:t>
              </a:r>
            </a:p>
          </p:txBody>
        </p:sp>
        <p:sp>
          <p:nvSpPr>
            <p:cNvPr id="4" name="Rectángulo redondeado 3">
              <a:extLst>
                <a:ext uri="{FF2B5EF4-FFF2-40B4-BE49-F238E27FC236}">
                  <a16:creationId xmlns:a16="http://schemas.microsoft.com/office/drawing/2014/main" id="{4CDF3317-2DAA-D840-9ABB-EC584162914A}"/>
                </a:ext>
              </a:extLst>
            </p:cNvPr>
            <p:cNvSpPr/>
            <p:nvPr/>
          </p:nvSpPr>
          <p:spPr>
            <a:xfrm>
              <a:off x="9474378" y="1239406"/>
              <a:ext cx="1167316" cy="379379"/>
            </a:xfrm>
            <a:prstGeom prst="roundRect">
              <a:avLst/>
            </a:prstGeom>
            <a:solidFill>
              <a:srgbClr val="ED8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dirty="0"/>
                <a:t>Griegos</a:t>
              </a:r>
            </a:p>
          </p:txBody>
        </p:sp>
        <p:sp>
          <p:nvSpPr>
            <p:cNvPr id="5" name="Rectángulo redondeado 4">
              <a:extLst>
                <a:ext uri="{FF2B5EF4-FFF2-40B4-BE49-F238E27FC236}">
                  <a16:creationId xmlns:a16="http://schemas.microsoft.com/office/drawing/2014/main" id="{CA225984-25A4-6D41-AAE6-923678ED33CB}"/>
                </a:ext>
              </a:extLst>
            </p:cNvPr>
            <p:cNvSpPr/>
            <p:nvPr/>
          </p:nvSpPr>
          <p:spPr>
            <a:xfrm>
              <a:off x="9474377" y="1696606"/>
              <a:ext cx="1167317" cy="379379"/>
            </a:xfrm>
            <a:prstGeom prst="roundRect">
              <a:avLst/>
            </a:prstGeom>
            <a:solidFill>
              <a:srgbClr val="ED8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dirty="0"/>
                <a:t>Romanos</a:t>
              </a:r>
            </a:p>
          </p:txBody>
        </p:sp>
        <p:sp>
          <p:nvSpPr>
            <p:cNvPr id="6" name="Abrir llave 5">
              <a:extLst>
                <a:ext uri="{FF2B5EF4-FFF2-40B4-BE49-F238E27FC236}">
                  <a16:creationId xmlns:a16="http://schemas.microsoft.com/office/drawing/2014/main" id="{630D531E-B7FB-D641-BF7F-0F4B56223D15}"/>
                </a:ext>
              </a:extLst>
            </p:cNvPr>
            <p:cNvSpPr/>
            <p:nvPr/>
          </p:nvSpPr>
          <p:spPr>
            <a:xfrm>
              <a:off x="9051222" y="1176176"/>
              <a:ext cx="330741" cy="1040859"/>
            </a:xfrm>
            <a:prstGeom prst="leftBrace">
              <a:avLst/>
            </a:prstGeom>
            <a:noFill/>
            <a:ln w="19050">
              <a:solidFill>
                <a:srgbClr val="ED872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7" name="Flecha derecha 6">
              <a:extLst>
                <a:ext uri="{FF2B5EF4-FFF2-40B4-BE49-F238E27FC236}">
                  <a16:creationId xmlns:a16="http://schemas.microsoft.com/office/drawing/2014/main" id="{E1B4240C-46DA-6E4B-A91B-F6E01516AC01}"/>
                </a:ext>
              </a:extLst>
            </p:cNvPr>
            <p:cNvSpPr/>
            <p:nvPr/>
          </p:nvSpPr>
          <p:spPr>
            <a:xfrm>
              <a:off x="5597906" y="1550691"/>
              <a:ext cx="525293" cy="301559"/>
            </a:xfrm>
            <a:prstGeom prst="rightArrow">
              <a:avLst/>
            </a:prstGeom>
            <a:solidFill>
              <a:srgbClr val="ED8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8" name="Rectángulo redondeado 7">
              <a:extLst>
                <a:ext uri="{FF2B5EF4-FFF2-40B4-BE49-F238E27FC236}">
                  <a16:creationId xmlns:a16="http://schemas.microsoft.com/office/drawing/2014/main" id="{5423BB92-30D0-6C49-AB72-820D9C6CB956}"/>
                </a:ext>
              </a:extLst>
            </p:cNvPr>
            <p:cNvSpPr/>
            <p:nvPr/>
          </p:nvSpPr>
          <p:spPr>
            <a:xfrm>
              <a:off x="3370273" y="2820151"/>
              <a:ext cx="2101174" cy="583660"/>
            </a:xfrm>
            <a:prstGeom prst="roundRect">
              <a:avLst/>
            </a:prstGeom>
            <a:solidFill>
              <a:srgbClr val="ED8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dirty="0"/>
                <a:t>En relatos de europeos en África</a:t>
              </a:r>
            </a:p>
          </p:txBody>
        </p:sp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id="{6F96589E-3974-C741-8A40-E108FBB3FE3E}"/>
                </a:ext>
              </a:extLst>
            </p:cNvPr>
            <p:cNvSpPr/>
            <p:nvPr/>
          </p:nvSpPr>
          <p:spPr>
            <a:xfrm>
              <a:off x="6249658" y="2825014"/>
              <a:ext cx="2023356" cy="578797"/>
            </a:xfrm>
            <a:prstGeom prst="roundRect">
              <a:avLst/>
            </a:prstGeom>
            <a:solidFill>
              <a:srgbClr val="ED8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dirty="0"/>
                <a:t>Esclavos del rey</a:t>
              </a:r>
            </a:p>
          </p:txBody>
        </p:sp>
        <p:sp>
          <p:nvSpPr>
            <p:cNvPr id="10" name="Flecha derecha 9">
              <a:extLst>
                <a:ext uri="{FF2B5EF4-FFF2-40B4-BE49-F238E27FC236}">
                  <a16:creationId xmlns:a16="http://schemas.microsoft.com/office/drawing/2014/main" id="{EAE0A1FD-4A0F-2041-B643-486B8A682068}"/>
                </a:ext>
              </a:extLst>
            </p:cNvPr>
            <p:cNvSpPr/>
            <p:nvPr/>
          </p:nvSpPr>
          <p:spPr>
            <a:xfrm>
              <a:off x="5578450" y="3014704"/>
              <a:ext cx="525293" cy="301559"/>
            </a:xfrm>
            <a:prstGeom prst="rightArrow">
              <a:avLst/>
            </a:prstGeom>
            <a:solidFill>
              <a:srgbClr val="ED8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1" name="Igual 10">
              <a:extLst>
                <a:ext uri="{FF2B5EF4-FFF2-40B4-BE49-F238E27FC236}">
                  <a16:creationId xmlns:a16="http://schemas.microsoft.com/office/drawing/2014/main" id="{D1C520C3-149D-0244-8CA3-6DC2DB3C6297}"/>
                </a:ext>
              </a:extLst>
            </p:cNvPr>
            <p:cNvSpPr/>
            <p:nvPr/>
          </p:nvSpPr>
          <p:spPr>
            <a:xfrm>
              <a:off x="8418929" y="3048750"/>
              <a:ext cx="233464" cy="233465"/>
            </a:xfrm>
            <a:prstGeom prst="mathEqual">
              <a:avLst/>
            </a:prstGeom>
            <a:solidFill>
              <a:srgbClr val="ED8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>
                <a:solidFill>
                  <a:schemeClr val="tx1"/>
                </a:solidFill>
              </a:endParaRPr>
            </a:p>
          </p:txBody>
        </p:sp>
        <p:sp>
          <p:nvSpPr>
            <p:cNvPr id="12" name="Rectángulo redondeado 11">
              <a:extLst>
                <a:ext uri="{FF2B5EF4-FFF2-40B4-BE49-F238E27FC236}">
                  <a16:creationId xmlns:a16="http://schemas.microsoft.com/office/drawing/2014/main" id="{365C7A76-BD43-884C-AC5C-1652FBCAF4FD}"/>
                </a:ext>
              </a:extLst>
            </p:cNvPr>
            <p:cNvSpPr/>
            <p:nvPr/>
          </p:nvSpPr>
          <p:spPr>
            <a:xfrm>
              <a:off x="8788577" y="2825014"/>
              <a:ext cx="2023356" cy="578797"/>
            </a:xfrm>
            <a:prstGeom prst="roundRect">
              <a:avLst/>
            </a:prstGeom>
            <a:solidFill>
              <a:srgbClr val="ED8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dirty="0"/>
                <a:t>Súbditos del rey</a:t>
              </a:r>
            </a:p>
          </p:txBody>
        </p:sp>
        <p:sp>
          <p:nvSpPr>
            <p:cNvPr id="13" name="Flecha derecha 12">
              <a:extLst>
                <a:ext uri="{FF2B5EF4-FFF2-40B4-BE49-F238E27FC236}">
                  <a16:creationId xmlns:a16="http://schemas.microsoft.com/office/drawing/2014/main" id="{7CDB2059-E6BB-9944-BB4A-FEA31E45E3FE}"/>
                </a:ext>
              </a:extLst>
            </p:cNvPr>
            <p:cNvSpPr/>
            <p:nvPr/>
          </p:nvSpPr>
          <p:spPr>
            <a:xfrm rot="5400000">
              <a:off x="9537608" y="3612956"/>
              <a:ext cx="525293" cy="301559"/>
            </a:xfrm>
            <a:prstGeom prst="rightArrow">
              <a:avLst/>
            </a:prstGeom>
            <a:solidFill>
              <a:srgbClr val="ED8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4" name="Rectángulo redondeado 13">
              <a:extLst>
                <a:ext uri="{FF2B5EF4-FFF2-40B4-BE49-F238E27FC236}">
                  <a16:creationId xmlns:a16="http://schemas.microsoft.com/office/drawing/2014/main" id="{9B88C3A9-E87D-B24F-A1F7-A186D5F56B30}"/>
                </a:ext>
              </a:extLst>
            </p:cNvPr>
            <p:cNvSpPr/>
            <p:nvPr/>
          </p:nvSpPr>
          <p:spPr>
            <a:xfrm>
              <a:off x="8642663" y="4152839"/>
              <a:ext cx="2315182" cy="583660"/>
            </a:xfrm>
            <a:prstGeom prst="roundRect">
              <a:avLst/>
            </a:prstGeom>
            <a:solidFill>
              <a:srgbClr val="ED8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dirty="0"/>
                <a:t>Concepción diferente a esclavitud europea</a:t>
              </a:r>
            </a:p>
          </p:txBody>
        </p:sp>
      </p:grpSp>
      <p:sp>
        <p:nvSpPr>
          <p:cNvPr id="15" name="object 2">
            <a:extLst>
              <a:ext uri="{FF2B5EF4-FFF2-40B4-BE49-F238E27FC236}">
                <a16:creationId xmlns:a16="http://schemas.microsoft.com/office/drawing/2014/main" id="{992D568F-A77F-5347-BA26-CB9E0243B406}"/>
              </a:ext>
            </a:extLst>
          </p:cNvPr>
          <p:cNvSpPr txBox="1">
            <a:spLocks/>
          </p:cNvSpPr>
          <p:nvPr/>
        </p:nvSpPr>
        <p:spPr>
          <a:xfrm>
            <a:off x="2100810" y="46960"/>
            <a:ext cx="9458844" cy="830997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90320">
              <a:lnSpc>
                <a:spcPct val="100000"/>
              </a:lnSpc>
            </a:pPr>
            <a:r>
              <a:rPr lang="es-PA" sz="4000" b="1">
                <a:solidFill>
                  <a:srgbClr val="350303"/>
                </a:solidFill>
                <a:latin typeface="Avenir Black" panose="02000503020000020003" pitchFamily="2" charset="0"/>
              </a:rPr>
              <a:t>Esclavitud no exclusiva de</a:t>
            </a:r>
            <a:r>
              <a:rPr lang="es-PA" sz="4000" b="1" spc="-80">
                <a:solidFill>
                  <a:srgbClr val="350303"/>
                </a:solidFill>
                <a:latin typeface="Avenir Black" panose="02000503020000020003" pitchFamily="2" charset="0"/>
              </a:rPr>
              <a:t> </a:t>
            </a:r>
            <a:r>
              <a:rPr lang="es-PA" sz="4000" b="1">
                <a:solidFill>
                  <a:srgbClr val="350303"/>
                </a:solidFill>
                <a:latin typeface="Avenir Black" panose="02000503020000020003" pitchFamily="2" charset="0"/>
              </a:rPr>
              <a:t>África</a:t>
            </a:r>
            <a:endParaRPr lang="es-PA" sz="4000" b="1" dirty="0">
              <a:solidFill>
                <a:srgbClr val="350303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7465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2930</Words>
  <Application>Microsoft Office PowerPoint</Application>
  <PresentationFormat>Panorámica</PresentationFormat>
  <Paragraphs>393</Paragraphs>
  <Slides>54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3" baseType="lpstr">
      <vt:lpstr>Arial</vt:lpstr>
      <vt:lpstr>Avenir Black</vt:lpstr>
      <vt:lpstr>Avenir Black Oblique</vt:lpstr>
      <vt:lpstr>Avenir Book</vt:lpstr>
      <vt:lpstr>Avenir Medium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Gloria Y. Lombardo H.</dc:creator>
  <cp:lastModifiedBy>Yurineth Rios</cp:lastModifiedBy>
  <cp:revision>8</cp:revision>
  <dcterms:created xsi:type="dcterms:W3CDTF">2021-12-22T14:02:12Z</dcterms:created>
  <dcterms:modified xsi:type="dcterms:W3CDTF">2022-01-14T13:31:44Z</dcterms:modified>
</cp:coreProperties>
</file>