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9144000" cy="6858000" type="screen4x3"/>
  <p:notesSz cx="6858000" cy="9144000"/>
  <p:defaultTextStyle>
    <a:defPPr>
      <a:defRPr lang="es-P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5F5F5F"/>
    <a:srgbClr val="3366CC"/>
    <a:srgbClr val="00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07" d="100"/>
          <a:sy n="107" d="100"/>
        </p:scale>
        <p:origin x="-90" y="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F0C27E-77DF-4C00-9F08-FD1E8453168E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PA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151C7-82DA-48C7-A82B-CE33C8DFA49C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2907088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51C7-82DA-48C7-A82B-CE33C8DFA49C}" type="slidenum">
              <a:rPr lang="es-PA" smtClean="0"/>
              <a:t>3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10462098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PA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A151C7-82DA-48C7-A82B-CE33C8DFA49C}" type="slidenum">
              <a:rPr lang="es-PA" smtClean="0"/>
              <a:t>5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7265401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500639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56301507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96232222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767881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8230901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7611214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1077173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55652051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358762418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10650894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PA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PA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97296703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4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PA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PA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1BB4301-0754-40CE-A6CD-B5D202FC3079}" type="datetimeFigureOut">
              <a:rPr lang="es-PA" smtClean="0"/>
              <a:t>05/05/2016</a:t>
            </a:fld>
            <a:endParaRPr lang="es-PA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PA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9AF591-FAEB-497F-92E4-8F7AB87B55A7}" type="slidenum">
              <a:rPr lang="es-PA" smtClean="0"/>
              <a:t>‹Nº›</a:t>
            </a:fld>
            <a:endParaRPr lang="es-PA"/>
          </a:p>
        </p:txBody>
      </p:sp>
    </p:spTree>
    <p:extLst>
      <p:ext uri="{BB962C8B-B14F-4D97-AF65-F5344CB8AC3E}">
        <p14:creationId xmlns:p14="http://schemas.microsoft.com/office/powerpoint/2010/main" val="2856830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P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Relationship Id="rId4" Type="http://schemas.microsoft.com/office/2007/relationships/hdphoto" Target="../media/hdphoto1.wdp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3 Imagen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251504" cy="6858000"/>
          </a:xfrm>
          <a:prstGeom prst="rect">
            <a:avLst/>
          </a:prstGeom>
        </p:spPr>
      </p:pic>
      <p:sp>
        <p:nvSpPr>
          <p:cNvPr id="5" name="4 Rectángulo"/>
          <p:cNvSpPr/>
          <p:nvPr/>
        </p:nvSpPr>
        <p:spPr>
          <a:xfrm>
            <a:off x="1619672" y="476672"/>
            <a:ext cx="72008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s-ES" sz="5400" dirty="0">
                <a:solidFill>
                  <a:srgbClr val="FFFFFF"/>
                </a:solidFill>
                <a:latin typeface="Gabriola" pitchFamily="82" charset="0"/>
                <a:ea typeface="+mj-ea"/>
                <a:cs typeface="+mj-cs"/>
              </a:rPr>
              <a:t>Causas de la Seguridad </a:t>
            </a:r>
            <a:r>
              <a:rPr lang="es-ES" sz="5400" dirty="0" smtClean="0">
                <a:solidFill>
                  <a:srgbClr val="FFFFFF"/>
                </a:solidFill>
                <a:latin typeface="Gabriola" pitchFamily="82" charset="0"/>
                <a:ea typeface="+mj-ea"/>
                <a:cs typeface="+mj-cs"/>
              </a:rPr>
              <a:t>Alimentaria</a:t>
            </a:r>
            <a:r>
              <a:rPr lang="es-ES" sz="5400" dirty="0" smtClean="0">
                <a:solidFill>
                  <a:srgbClr val="000000"/>
                </a:solidFill>
                <a:ea typeface="+mj-ea"/>
                <a:cs typeface="+mj-cs"/>
              </a:rPr>
              <a:t> </a:t>
            </a:r>
            <a:endParaRPr lang="es-PA" sz="5400" dirty="0"/>
          </a:p>
        </p:txBody>
      </p:sp>
      <p:sp>
        <p:nvSpPr>
          <p:cNvPr id="6" name="5 Rectángulo"/>
          <p:cNvSpPr/>
          <p:nvPr/>
        </p:nvSpPr>
        <p:spPr>
          <a:xfrm>
            <a:off x="107504" y="3861048"/>
            <a:ext cx="4572000" cy="1766637"/>
          </a:xfrm>
          <a:prstGeom prst="rect">
            <a:avLst/>
          </a:prstGeom>
        </p:spPr>
        <p:txBody>
          <a:bodyPr>
            <a:spAutoFit/>
          </a:bodyPr>
          <a:lstStyle/>
          <a:p>
            <a:pPr lvl="0">
              <a:spcBef>
                <a:spcPct val="20000"/>
              </a:spcBef>
            </a:pPr>
            <a:r>
              <a:rPr lang="es-ES" sz="3200" dirty="0">
                <a:solidFill>
                  <a:schemeClr val="bg1"/>
                </a:solidFill>
                <a:latin typeface="Gabriola" pitchFamily="82" charset="0"/>
              </a:rPr>
              <a:t>Preparado por:</a:t>
            </a:r>
          </a:p>
          <a:p>
            <a:pPr lvl="0">
              <a:spcBef>
                <a:spcPct val="20000"/>
              </a:spcBef>
            </a:pPr>
            <a:r>
              <a:rPr lang="es-ES" sz="3200" dirty="0" err="1">
                <a:solidFill>
                  <a:schemeClr val="bg1"/>
                </a:solidFill>
                <a:latin typeface="Gabriola" pitchFamily="82" charset="0"/>
              </a:rPr>
              <a:t>Yuli</a:t>
            </a:r>
            <a:r>
              <a:rPr lang="es-ES" sz="3200" dirty="0">
                <a:solidFill>
                  <a:schemeClr val="bg1"/>
                </a:solidFill>
                <a:latin typeface="Gabriola" pitchFamily="82" charset="0"/>
              </a:rPr>
              <a:t> </a:t>
            </a:r>
            <a:r>
              <a:rPr lang="es-ES" sz="3200" dirty="0" smtClean="0">
                <a:solidFill>
                  <a:schemeClr val="bg1"/>
                </a:solidFill>
                <a:latin typeface="Gabriola" pitchFamily="82" charset="0"/>
              </a:rPr>
              <a:t>Domínguez.</a:t>
            </a:r>
            <a:endParaRPr lang="es-ES" sz="3200" dirty="0">
              <a:solidFill>
                <a:schemeClr val="bg1"/>
              </a:solidFill>
              <a:latin typeface="Gabriola" pitchFamily="82" charset="0"/>
            </a:endParaRPr>
          </a:p>
          <a:p>
            <a:pPr lvl="0">
              <a:spcBef>
                <a:spcPct val="20000"/>
              </a:spcBef>
            </a:pPr>
            <a:r>
              <a:rPr lang="es-ES" sz="3200" dirty="0">
                <a:solidFill>
                  <a:schemeClr val="bg1"/>
                </a:solidFill>
                <a:latin typeface="Gabriola" pitchFamily="82" charset="0"/>
              </a:rPr>
              <a:t>Portal Educa Panamá</a:t>
            </a:r>
            <a:endParaRPr lang="es-PA" sz="3200" dirty="0">
              <a:solidFill>
                <a:schemeClr val="bg1"/>
              </a:solidFill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4468764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>
                <a:solidFill>
                  <a:srgbClr val="00B0F0"/>
                </a:solidFill>
                <a:latin typeface="Gabriola" pitchFamily="82" charset="0"/>
              </a:rPr>
              <a:t>Causas de la Seguridad </a:t>
            </a:r>
            <a:r>
              <a:rPr lang="es-ES" dirty="0" smtClean="0">
                <a:solidFill>
                  <a:srgbClr val="00B0F0"/>
                </a:solidFill>
                <a:latin typeface="Gabriola" pitchFamily="82" charset="0"/>
              </a:rPr>
              <a:t>Alimentaria</a:t>
            </a:r>
            <a:r>
              <a:rPr lang="es-ES" dirty="0" smtClean="0">
                <a:solidFill>
                  <a:srgbClr val="00B0F0"/>
                </a:solidFill>
              </a:rPr>
              <a:t> </a:t>
            </a:r>
            <a:endParaRPr lang="es-PA" dirty="0">
              <a:solidFill>
                <a:srgbClr val="00B0F0"/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107504" y="1844824"/>
            <a:ext cx="5554960" cy="4525963"/>
          </a:xfrm>
        </p:spPr>
        <p:txBody>
          <a:bodyPr>
            <a:normAutofit/>
          </a:bodyPr>
          <a:lstStyle/>
          <a:p>
            <a:pPr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bg1"/>
                </a:solidFill>
                <a:latin typeface="Gabriola" pitchFamily="82" charset="0"/>
              </a:rPr>
              <a:t> Escasez de agua</a:t>
            </a:r>
          </a:p>
          <a:p>
            <a:pPr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bg1"/>
                </a:solidFill>
                <a:latin typeface="Gabriola" pitchFamily="82" charset="0"/>
              </a:rPr>
              <a:t> Degradación de suelos y desertificación </a:t>
            </a:r>
          </a:p>
          <a:p>
            <a:pPr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bg1"/>
                </a:solidFill>
                <a:latin typeface="Gabriola" pitchFamily="82" charset="0"/>
              </a:rPr>
              <a:t> Cambio Climático</a:t>
            </a:r>
          </a:p>
          <a:p>
            <a:pPr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bg1"/>
                </a:solidFill>
                <a:latin typeface="Gabriola" pitchFamily="82" charset="0"/>
              </a:rPr>
              <a:t> Explosión demográfica</a:t>
            </a:r>
          </a:p>
          <a:p>
            <a:pPr>
              <a:buFont typeface="Wingdings" pitchFamily="2" charset="2"/>
              <a:buChar char="v"/>
            </a:pPr>
            <a:r>
              <a:rPr lang="es-ES" sz="3200" dirty="0" smtClean="0">
                <a:solidFill>
                  <a:schemeClr val="bg1"/>
                </a:solidFill>
                <a:latin typeface="Gabriola" pitchFamily="82" charset="0"/>
              </a:rPr>
              <a:t> Problemas de gobernabilidad</a:t>
            </a:r>
          </a:p>
          <a:p>
            <a:pPr>
              <a:buFont typeface="Wingdings" pitchFamily="2" charset="2"/>
              <a:buChar char="v"/>
            </a:pPr>
            <a:endParaRPr lang="es-ES" sz="3200" dirty="0" smtClean="0">
              <a:latin typeface="Gabriola" pitchFamily="82" charset="0"/>
            </a:endParaRPr>
          </a:p>
          <a:p>
            <a:endParaRPr lang="es-PA" sz="32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9241497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66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323528" y="188640"/>
            <a:ext cx="8229600" cy="1143000"/>
          </a:xfrm>
        </p:spPr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92D050"/>
                </a:solidFill>
                <a:latin typeface="Gabriola" pitchFamily="82" charset="0"/>
              </a:rPr>
              <a:t>Escasez de Agua </a:t>
            </a:r>
            <a:endParaRPr lang="es-PA" sz="5400" dirty="0">
              <a:solidFill>
                <a:srgbClr val="92D050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endParaRPr lang="es-ES" dirty="0" smtClean="0">
              <a:latin typeface="Gabriola" pitchFamily="82" charset="0"/>
            </a:endParaRPr>
          </a:p>
          <a:p>
            <a:pPr algn="just"/>
            <a:r>
              <a:rPr lang="es-ES" dirty="0" smtClean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Es un problema que muchos países </a:t>
            </a:r>
            <a:r>
              <a:rPr lang="es-ES" dirty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tienen que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afrontar por la falta de agua.</a:t>
            </a:r>
          </a:p>
          <a:p>
            <a:pPr algn="just"/>
            <a:r>
              <a:rPr lang="es-ES" dirty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 </a:t>
            </a:r>
            <a:r>
              <a:rPr lang="es-ES" dirty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H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ay </a:t>
            </a:r>
            <a:r>
              <a:rPr lang="es-ES" dirty="0" smtClean="0">
                <a:solidFill>
                  <a:schemeClr val="bg1">
                    <a:lumMod val="75000"/>
                  </a:schemeClr>
                </a:solidFill>
                <a:latin typeface="Gabriola" pitchFamily="82" charset="0"/>
              </a:rPr>
              <a:t>sectores en Panamá que el agua potable se pierde por ruptura de tuberías. Sin embargo hay lugares que tienen que ir a buscar a los ríos o quebradas y luego hervirla para para poder consumirla.</a:t>
            </a:r>
            <a:endParaRPr lang="es-PA" dirty="0">
              <a:solidFill>
                <a:schemeClr val="bg1">
                  <a:lumMod val="75000"/>
                </a:schemeClr>
              </a:solidFill>
              <a:latin typeface="Gabriola" pitchFamily="82" charset="0"/>
            </a:endParaRPr>
          </a:p>
        </p:txBody>
      </p:sp>
      <p:pic>
        <p:nvPicPr>
          <p:cNvPr id="4" name="3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5951" y="4293096"/>
            <a:ext cx="3419872" cy="227991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02204643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dirty="0">
                <a:solidFill>
                  <a:schemeClr val="accent3">
                    <a:lumMod val="60000"/>
                    <a:lumOff val="40000"/>
                  </a:schemeClr>
                </a:solidFill>
                <a:latin typeface="Gabriola" pitchFamily="82" charset="0"/>
                <a:ea typeface="+mn-ea"/>
                <a:cs typeface="+mn-cs"/>
              </a:rPr>
              <a:t>Degradación de suelos y desertificación</a:t>
            </a:r>
            <a:endParaRPr lang="es-PA" dirty="0">
              <a:solidFill>
                <a:schemeClr val="accent3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251520" y="1628800"/>
            <a:ext cx="4038600" cy="4525963"/>
          </a:xfrm>
        </p:spPr>
        <p:txBody>
          <a:bodyPr>
            <a:normAutofit/>
          </a:bodyPr>
          <a:lstStyle/>
          <a:p>
            <a:pPr algn="just"/>
            <a:r>
              <a:rPr lang="es-ES" dirty="0" smtClean="0">
                <a:solidFill>
                  <a:srgbClr val="92D050"/>
                </a:solidFill>
                <a:latin typeface="Gabriola" pitchFamily="82" charset="0"/>
              </a:rPr>
              <a:t>En Panamá la agricultura presenta un agotamiento en los suelos en los que se trabaja el cultivo.</a:t>
            </a:r>
          </a:p>
          <a:p>
            <a:pPr algn="just"/>
            <a:r>
              <a:rPr lang="es-ES" dirty="0" smtClean="0">
                <a:solidFill>
                  <a:srgbClr val="92D050"/>
                </a:solidFill>
                <a:latin typeface="Gabriola" pitchFamily="82" charset="0"/>
              </a:rPr>
              <a:t>La degradación a afectado los suelos de las tierras altas de Chiriquí,  allí se cultiva las hortalizas y los vegetales para la venta y para consumo propio.</a:t>
            </a:r>
            <a:endParaRPr lang="es-PA" dirty="0">
              <a:solidFill>
                <a:srgbClr val="92D050"/>
              </a:solidFill>
              <a:latin typeface="Gabriola" pitchFamily="8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99992" y="2060848"/>
            <a:ext cx="4038600" cy="26924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4439129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ES" sz="5400" dirty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  <a:t>Cambio Climático</a:t>
            </a: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1"/>
          </p:nvPr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9865" b="100000" l="10000" r="9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04" y="1916832"/>
            <a:ext cx="4392488" cy="3061015"/>
          </a:xfrm>
        </p:spPr>
      </p:pic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355976" y="2276872"/>
            <a:ext cx="4038600" cy="2952329"/>
          </a:xfrm>
          <a:noFill/>
          <a:scene3d>
            <a:camera prst="isometricOffAxis2Left"/>
            <a:lightRig rig="threePt" dir="t"/>
          </a:scene3d>
        </p:spPr>
        <p:txBody>
          <a:bodyPr>
            <a:normAutofit fontScale="92500" lnSpcReduction="20000"/>
          </a:bodyPr>
          <a:lstStyle/>
          <a:p>
            <a:pPr marL="0" lvl="0" indent="0">
              <a:buNone/>
            </a:pPr>
            <a:endParaRPr lang="es-ES" dirty="0" smtClean="0">
              <a:solidFill>
                <a:srgbClr val="000000"/>
              </a:solidFill>
            </a:endParaRPr>
          </a:p>
          <a:p>
            <a:pPr marL="0" lvl="0" indent="0">
              <a:buNone/>
            </a:pPr>
            <a:r>
              <a:rPr lang="es-ES" sz="3500" dirty="0" smtClean="0">
                <a:solidFill>
                  <a:srgbClr val="92D050"/>
                </a:solidFill>
                <a:latin typeface="Gabriola" pitchFamily="82" charset="0"/>
              </a:rPr>
              <a:t>Es </a:t>
            </a:r>
            <a:r>
              <a:rPr lang="es-ES" sz="3500" dirty="0">
                <a:solidFill>
                  <a:srgbClr val="92D050"/>
                </a:solidFill>
                <a:latin typeface="Gabriola" pitchFamily="82" charset="0"/>
              </a:rPr>
              <a:t>un problema grave por el cual esta pasando el mundo en este </a:t>
            </a:r>
            <a:r>
              <a:rPr lang="es-ES" sz="3500" dirty="0" smtClean="0">
                <a:solidFill>
                  <a:srgbClr val="92D050"/>
                </a:solidFill>
                <a:latin typeface="Gabriola" pitchFamily="82" charset="0"/>
              </a:rPr>
              <a:t>momento.</a:t>
            </a:r>
          </a:p>
          <a:p>
            <a:pPr marL="0" lvl="0" indent="0">
              <a:buNone/>
            </a:pPr>
            <a:r>
              <a:rPr lang="es-ES" sz="3500" dirty="0" smtClean="0">
                <a:solidFill>
                  <a:srgbClr val="92D050"/>
                </a:solidFill>
                <a:latin typeface="Gabriola" pitchFamily="82" charset="0"/>
              </a:rPr>
              <a:t>Los suelos se ven afectados por la falta de agua</a:t>
            </a:r>
            <a:r>
              <a:rPr lang="es-ES" sz="3200" dirty="0" smtClean="0">
                <a:solidFill>
                  <a:srgbClr val="92D050"/>
                </a:solidFill>
                <a:latin typeface="Gabriola" pitchFamily="82" charset="0"/>
              </a:rPr>
              <a:t>. </a:t>
            </a:r>
          </a:p>
          <a:p>
            <a:pPr marL="0" lvl="0" indent="0">
              <a:buNone/>
            </a:pPr>
            <a:r>
              <a:rPr lang="es-ES" dirty="0" smtClean="0">
                <a:solidFill>
                  <a:srgbClr val="000000"/>
                </a:solidFill>
              </a:rPr>
              <a:t> </a:t>
            </a:r>
            <a:endParaRPr lang="es-PA" dirty="0">
              <a:solidFill>
                <a:srgbClr val="000000"/>
              </a:solidFill>
            </a:endParaRPr>
          </a:p>
          <a:p>
            <a:endParaRPr lang="es-PA" dirty="0"/>
          </a:p>
        </p:txBody>
      </p:sp>
    </p:spTree>
    <p:extLst>
      <p:ext uri="{BB962C8B-B14F-4D97-AF65-F5344CB8AC3E}">
        <p14:creationId xmlns:p14="http://schemas.microsoft.com/office/powerpoint/2010/main" val="159758808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5F5F5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>
                <a:solidFill>
                  <a:srgbClr val="00B0F0"/>
                </a:solidFill>
                <a:latin typeface="Gabriola" pitchFamily="82" charset="0"/>
              </a:rPr>
              <a:t>Explosión Demográfica</a:t>
            </a:r>
            <a:endParaRPr lang="es-PA" sz="5400" dirty="0">
              <a:solidFill>
                <a:srgbClr val="00B0F0"/>
              </a:solidFill>
              <a:latin typeface="Gabriola" pitchFamily="82" charset="0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600200"/>
            <a:ext cx="7499176" cy="4525963"/>
          </a:xfrm>
        </p:spPr>
        <p:txBody>
          <a:bodyPr>
            <a:normAutofit/>
          </a:bodyPr>
          <a:lstStyle/>
          <a:p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La seguridad alimentaria es muy importante en el mundo entero.</a:t>
            </a:r>
          </a:p>
          <a:p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Ya que </a:t>
            </a:r>
            <a:r>
              <a:rPr lang="es-ES" smtClean="0">
                <a:solidFill>
                  <a:schemeClr val="bg1"/>
                </a:solidFill>
                <a:latin typeface="Gabriola" pitchFamily="82" charset="0"/>
              </a:rPr>
              <a:t>es  la que nos </a:t>
            </a:r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provee alimentos saludables no solo en el hogar sino en todo el mundo.</a:t>
            </a:r>
          </a:p>
          <a:p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Evita una pandemia causada por la falta de higiene en los alimentos.</a:t>
            </a:r>
          </a:p>
        </p:txBody>
      </p:sp>
    </p:spTree>
    <p:extLst>
      <p:ext uri="{BB962C8B-B14F-4D97-AF65-F5344CB8AC3E}">
        <p14:creationId xmlns:p14="http://schemas.microsoft.com/office/powerpoint/2010/main" val="234364681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marL="342900" lvl="0" indent="-342900">
              <a:spcBef>
                <a:spcPct val="20000"/>
              </a:spcBef>
            </a:pPr>
            <a:r>
              <a:rPr lang="es-ES" sz="3200" dirty="0" smtClean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  <a:t/>
            </a:r>
            <a:br>
              <a:rPr lang="es-ES" sz="3200" dirty="0" smtClean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</a:br>
            <a:r>
              <a:rPr lang="es-ES" sz="5300" dirty="0" smtClean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  <a:t>Problemas </a:t>
            </a:r>
            <a:r>
              <a:rPr lang="es-ES" sz="5300" dirty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  <a:t>de gobernabilidad</a:t>
            </a:r>
            <a:r>
              <a:rPr lang="es-ES" sz="3200" dirty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FFFFFF"/>
                </a:solidFill>
                <a:latin typeface="Gabriola" pitchFamily="82" charset="0"/>
                <a:ea typeface="+mn-ea"/>
                <a:cs typeface="+mn-cs"/>
              </a:rPr>
            </a:br>
            <a:r>
              <a:rPr lang="es-ES" sz="3200" dirty="0">
                <a:solidFill>
                  <a:srgbClr val="000000"/>
                </a:solidFill>
                <a:latin typeface="Gabriola" pitchFamily="82" charset="0"/>
                <a:ea typeface="+mn-ea"/>
                <a:cs typeface="+mn-cs"/>
              </a:rPr>
              <a:t/>
            </a:r>
            <a:br>
              <a:rPr lang="es-ES" sz="3200" dirty="0">
                <a:solidFill>
                  <a:srgbClr val="000000"/>
                </a:solidFill>
                <a:latin typeface="Gabriola" pitchFamily="82" charset="0"/>
                <a:ea typeface="+mn-ea"/>
                <a:cs typeface="+mn-cs"/>
              </a:rPr>
            </a:br>
            <a:endParaRPr lang="es-PA" dirty="0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67544" y="1700808"/>
            <a:ext cx="4038600" cy="4525963"/>
          </a:xfrm>
        </p:spPr>
        <p:txBody>
          <a:bodyPr/>
          <a:lstStyle/>
          <a:p>
            <a:pPr marL="0" indent="0" algn="just">
              <a:buNone/>
            </a:pPr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Hay dos fundamentos para obtener de forma mas rápida.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Gabriola" pitchFamily="82" charset="0"/>
              </a:rPr>
              <a:t>L</a:t>
            </a:r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a </a:t>
            </a:r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lógica y trayectoria entre las políticas y los eventos de los países a través de sus gobiernos. </a:t>
            </a:r>
          </a:p>
          <a:p>
            <a:pPr algn="just"/>
            <a:r>
              <a:rPr lang="es-ES" dirty="0">
                <a:solidFill>
                  <a:schemeClr val="bg1"/>
                </a:solidFill>
                <a:latin typeface="Gabriola" pitchFamily="82" charset="0"/>
              </a:rPr>
              <a:t>L</a:t>
            </a:r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a </a:t>
            </a:r>
            <a:r>
              <a:rPr lang="es-ES" dirty="0" smtClean="0">
                <a:solidFill>
                  <a:schemeClr val="bg1"/>
                </a:solidFill>
                <a:latin typeface="Gabriola" pitchFamily="82" charset="0"/>
              </a:rPr>
              <a:t>seguridad esta implicada en hacerle frente a pobreza y al hambre en la que vive la población.</a:t>
            </a:r>
            <a:endParaRPr lang="es-PA" dirty="0">
              <a:solidFill>
                <a:schemeClr val="bg1"/>
              </a:solidFill>
              <a:latin typeface="Gabriola" pitchFamily="82" charset="0"/>
            </a:endParaRPr>
          </a:p>
        </p:txBody>
      </p:sp>
      <p:pic>
        <p:nvPicPr>
          <p:cNvPr id="5" name="4 Marcador de contenido"/>
          <p:cNvPicPr>
            <a:picLocks noGrp="1" noChangeAspect="1"/>
          </p:cNvPicPr>
          <p:nvPr>
            <p:ph sz="half" idx="2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040" y="2348880"/>
            <a:ext cx="3888432" cy="25922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819882547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Ángulos">
      <a:dk1>
        <a:srgbClr val="000000"/>
      </a:dk1>
      <a:lt1>
        <a:srgbClr val="FFFFFF"/>
      </a:lt1>
      <a:dk2>
        <a:srgbClr val="434342"/>
      </a:dk2>
      <a:lt2>
        <a:srgbClr val="CDD7D9"/>
      </a:lt2>
      <a:accent1>
        <a:srgbClr val="797B7E"/>
      </a:accent1>
      <a:accent2>
        <a:srgbClr val="F96A1B"/>
      </a:accent2>
      <a:accent3>
        <a:srgbClr val="08A1D9"/>
      </a:accent3>
      <a:accent4>
        <a:srgbClr val="7C984A"/>
      </a:accent4>
      <a:accent5>
        <a:srgbClr val="C2AD8D"/>
      </a:accent5>
      <a:accent6>
        <a:srgbClr val="506E94"/>
      </a:accent6>
      <a:hlink>
        <a:srgbClr val="5F5F5F"/>
      </a:hlink>
      <a:folHlink>
        <a:srgbClr val="969696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1780</TotalTime>
  <Words>273</Words>
  <Application>Microsoft Office PowerPoint</Application>
  <PresentationFormat>Presentación en pantalla (4:3)</PresentationFormat>
  <Paragraphs>32</Paragraphs>
  <Slides>7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7</vt:i4>
      </vt:variant>
    </vt:vector>
  </HeadingPairs>
  <TitlesOfParts>
    <vt:vector size="8" baseType="lpstr">
      <vt:lpstr>Tema de Office</vt:lpstr>
      <vt:lpstr>Presentación de PowerPoint</vt:lpstr>
      <vt:lpstr>Causas de la Seguridad Alimentaria </vt:lpstr>
      <vt:lpstr>Escasez de Agua </vt:lpstr>
      <vt:lpstr>Degradación de suelos y desertificación</vt:lpstr>
      <vt:lpstr>Cambio Climático</vt:lpstr>
      <vt:lpstr>Explosión Demográfica</vt:lpstr>
      <vt:lpstr>  Problemas de gobernabilidad  </vt:lpstr>
    </vt:vector>
  </TitlesOfParts>
  <Company>meduca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portal-15</dc:creator>
  <cp:lastModifiedBy>portal-15</cp:lastModifiedBy>
  <cp:revision>30</cp:revision>
  <dcterms:created xsi:type="dcterms:W3CDTF">2016-04-13T08:35:41Z</dcterms:created>
  <dcterms:modified xsi:type="dcterms:W3CDTF">2016-05-05T21:12:43Z</dcterms:modified>
</cp:coreProperties>
</file>