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2" r:id="rId15"/>
    <p:sldId id="270" r:id="rId16"/>
    <p:sldId id="271" r:id="rId17"/>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rdon"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CB581C2-89ED-4AD9-BD6E-3890280055E9}" type="datetimeFigureOut">
              <a:rPr lang="es-PA" smtClean="0"/>
              <a:t>10/02/2012</a:t>
            </a:fld>
            <a:endParaRPr lang="es-P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P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E6D52F-8369-41B3-8E27-94A9B680D386}" type="slidenum">
              <a:rPr lang="es-PA" smtClean="0"/>
              <a:t>‹Nº›</a:t>
            </a:fld>
            <a:endParaRPr lang="es-P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CB581C2-89ED-4AD9-BD6E-3890280055E9}" type="datetimeFigureOut">
              <a:rPr lang="es-PA" smtClean="0"/>
              <a:t>10/02/2012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FE6D52F-8369-41B3-8E27-94A9B680D386}" type="slidenum">
              <a:rPr lang="es-PA" smtClean="0"/>
              <a:t>‹Nº›</a:t>
            </a:fld>
            <a:endParaRPr lang="es-P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CB581C2-89ED-4AD9-BD6E-3890280055E9}" type="datetimeFigureOut">
              <a:rPr lang="es-PA" smtClean="0"/>
              <a:t>10/02/2012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FE6D52F-8369-41B3-8E27-94A9B680D386}" type="slidenum">
              <a:rPr lang="es-PA" smtClean="0"/>
              <a:t>‹Nº›</a:t>
            </a:fld>
            <a:endParaRPr lang="es-P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CB581C2-89ED-4AD9-BD6E-3890280055E9}" type="datetimeFigureOut">
              <a:rPr lang="es-PA" smtClean="0"/>
              <a:t>10/02/2012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FE6D52F-8369-41B3-8E27-94A9B680D386}" type="slidenum">
              <a:rPr lang="es-PA" smtClean="0"/>
              <a:t>‹Nº›</a:t>
            </a:fld>
            <a:endParaRPr lang="es-PA"/>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CB581C2-89ED-4AD9-BD6E-3890280055E9}" type="datetimeFigureOut">
              <a:rPr lang="es-PA" smtClean="0"/>
              <a:t>10/02/2012</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1FE6D52F-8369-41B3-8E27-94A9B680D386}" type="slidenum">
              <a:rPr lang="es-PA" smtClean="0"/>
              <a:t>‹Nº›</a:t>
            </a:fld>
            <a:endParaRPr lang="es-P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B581C2-89ED-4AD9-BD6E-3890280055E9}" type="datetimeFigureOut">
              <a:rPr lang="es-PA" smtClean="0"/>
              <a:t>10/02/2012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FE6D52F-8369-41B3-8E27-94A9B680D386}" type="slidenum">
              <a:rPr lang="es-PA" smtClean="0"/>
              <a:t>‹Nº›</a:t>
            </a:fld>
            <a:endParaRPr lang="es-PA"/>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CB581C2-89ED-4AD9-BD6E-3890280055E9}" type="datetimeFigureOut">
              <a:rPr lang="es-PA" smtClean="0"/>
              <a:t>10/02/2012</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1FE6D52F-8369-41B3-8E27-94A9B680D386}" type="slidenum">
              <a:rPr lang="es-PA" smtClean="0"/>
              <a:t>‹Nº›</a:t>
            </a:fld>
            <a:endParaRPr lang="es-P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CB581C2-89ED-4AD9-BD6E-3890280055E9}" type="datetimeFigureOut">
              <a:rPr lang="es-PA" smtClean="0"/>
              <a:t>10/02/2012</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1FE6D52F-8369-41B3-8E27-94A9B680D386}" type="slidenum">
              <a:rPr lang="es-PA" smtClean="0"/>
              <a:t>‹Nº›</a:t>
            </a:fld>
            <a:endParaRPr lang="es-P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581C2-89ED-4AD9-BD6E-3890280055E9}" type="datetimeFigureOut">
              <a:rPr lang="es-PA" smtClean="0"/>
              <a:t>10/02/2012</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1FE6D52F-8369-41B3-8E27-94A9B680D386}"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B581C2-89ED-4AD9-BD6E-3890280055E9}" type="datetimeFigureOut">
              <a:rPr lang="es-PA" smtClean="0"/>
              <a:t>10/02/2012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FE6D52F-8369-41B3-8E27-94A9B680D386}"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CB581C2-89ED-4AD9-BD6E-3890280055E9}" type="datetimeFigureOut">
              <a:rPr lang="es-PA" smtClean="0"/>
              <a:t>10/02/2012</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1FE6D52F-8369-41B3-8E27-94A9B680D386}" type="slidenum">
              <a:rPr lang="es-PA" smtClean="0"/>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CB581C2-89ED-4AD9-BD6E-3890280055E9}" type="datetimeFigureOut">
              <a:rPr lang="es-PA" smtClean="0"/>
              <a:t>10/02/2012</a:t>
            </a:fld>
            <a:endParaRPr lang="es-P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P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E6D52F-8369-41B3-8E27-94A9B680D386}" type="slidenum">
              <a:rPr lang="es-PA" smtClean="0"/>
              <a:t>‹Nº›</a:t>
            </a:fld>
            <a:endParaRPr lang="es-P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iperiodicodigital.com/edicion2010/articulo.php?id=6137" TargetMode="External"/><Relationship Id="rId13" Type="http://schemas.openxmlformats.org/officeDocument/2006/relationships/hyperlink" Target="http://www.elultimocazadordemonstruos.blogspot.com/" TargetMode="External"/><Relationship Id="rId18" Type="http://schemas.openxmlformats.org/officeDocument/2006/relationships/hyperlink" Target="http://www.juntosporsiemprenove.blogspot.com/" TargetMode="External"/><Relationship Id="rId3" Type="http://schemas.openxmlformats.org/officeDocument/2006/relationships/hyperlink" Target="http://www.las-drogas.com/" TargetMode="External"/><Relationship Id="rId7" Type="http://schemas.openxmlformats.org/officeDocument/2006/relationships/hyperlink" Target="http://rubistar.4teachers.org/index.php?ts=1319638293" TargetMode="External"/><Relationship Id="rId12" Type="http://schemas.openxmlformats.org/officeDocument/2006/relationships/hyperlink" Target="http://www.drcalderonpediatra.blogspot.com/" TargetMode="External"/><Relationship Id="rId17" Type="http://schemas.openxmlformats.org/officeDocument/2006/relationships/hyperlink" Target="http://www.informador.com.mx/" TargetMode="External"/><Relationship Id="rId2" Type="http://schemas.openxmlformats.org/officeDocument/2006/relationships/hyperlink" Target="http://mural.uv.es/sovimur/" TargetMode="External"/><Relationship Id="rId16" Type="http://schemas.openxmlformats.org/officeDocument/2006/relationships/hyperlink" Target="http://www.lacebolla.net/" TargetMode="External"/><Relationship Id="rId1" Type="http://schemas.openxmlformats.org/officeDocument/2006/relationships/slideLayout" Target="../slideLayouts/slideLayout2.xml"/><Relationship Id="rId6" Type="http://schemas.openxmlformats.org/officeDocument/2006/relationships/hyperlink" Target="http://www.marcobarria.es.tl/Drogas-ilicitas,-%BF-de-donde-provienen--f-.htm" TargetMode="External"/><Relationship Id="rId11" Type="http://schemas.openxmlformats.org/officeDocument/2006/relationships/hyperlink" Target="http://www.gotohouse.wikispaces.com/" TargetMode="External"/><Relationship Id="rId5" Type="http://schemas.openxmlformats.org/officeDocument/2006/relationships/hyperlink" Target="http://www.consumodedrogas.net/tratamiento-y-rehabilitacion/tratamiento-contra-las-drogas.php" TargetMode="External"/><Relationship Id="rId15" Type="http://schemas.openxmlformats.org/officeDocument/2006/relationships/hyperlink" Target="http://www.entrecomillastv10.blogspot.com/" TargetMode="External"/><Relationship Id="rId10" Type="http://schemas.openxmlformats.org/officeDocument/2006/relationships/hyperlink" Target="http://www.flickr.com/" TargetMode="External"/><Relationship Id="rId4" Type="http://schemas.openxmlformats.org/officeDocument/2006/relationships/hyperlink" Target="http://www.fundagenesis.org/desintoxica.htm" TargetMode="External"/><Relationship Id="rId9" Type="http://schemas.openxmlformats.org/officeDocument/2006/relationships/hyperlink" Target="http://www.youtube.com/watch?v=jLFelHkBLq8" TargetMode="External"/><Relationship Id="rId14" Type="http://schemas.openxmlformats.org/officeDocument/2006/relationships/hyperlink" Target="http://www.alcoholismoriesgosyconsecuencias.blogspot.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Documento_de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package" Target="../embeddings/Documento_de_Microsoft_Word2.docx"/><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package" Target="../embeddings/Documento_de_Microsoft_Word3.docx"/><Relationship Id="rId3" Type="http://schemas.openxmlformats.org/officeDocument/2006/relationships/hyperlink" Target="file:///C:\Users\Gordon\Desktop\Proyecto%20Gordon\Videos\Tipos%20de%20drogas%20sus%20efectos%20y%20consecuencias%20(parte%201).wmv" TargetMode="Externa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hyperlink" Target="file:///C:\Users\Gordon\Desktop\Proyecto%20Gordon\Documentos\INDICACIONES%20PARA%20ELABORAR%20EL%20ENSAYO%20ILUSTRADO.docx" TargetMode="External"/><Relationship Id="rId4" Type="http://schemas.openxmlformats.org/officeDocument/2006/relationships/hyperlink" Target="http://www.youtube.com/watch?v=jLFelHkBLq8" TargetMode="Externa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file:///C:\Users\Gordon\Desktop\Proyecto%20Gordon\Documentos\texto%20act%203.docx" TargetMode="Externa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Documento_de_Microsoft_Word5.docx"/><Relationship Id="rId5" Type="http://schemas.openxmlformats.org/officeDocument/2006/relationships/image" Target="../media/image9.wmf"/><Relationship Id="rId4" Type="http://schemas.openxmlformats.org/officeDocument/2006/relationships/package" Target="../embeddings/Documento_de_Microsoft_Word4.docx"/></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effectLst>
            <a:glow rad="139700">
              <a:schemeClr val="accent5">
                <a:satMod val="175000"/>
                <a:alpha val="40000"/>
              </a:schemeClr>
            </a:glow>
          </a:effectLst>
          <a:scene3d>
            <a:camera prst="orthographicFront"/>
            <a:lightRig rig="threePt" dir="t"/>
          </a:scene3d>
          <a:sp3d>
            <a:bevelT/>
          </a:sp3d>
        </p:spPr>
        <p:txBody>
          <a:bodyPr/>
          <a:lstStyle/>
          <a:p>
            <a:r>
              <a:rPr lang="es-PA" sz="4000" dirty="0" smtClean="0"/>
              <a:t>DROGAS, MAL QUE AQUEJA NUESTRA JUVENTUD</a:t>
            </a:r>
            <a:endParaRPr lang="es-PA" sz="4000" dirty="0"/>
          </a:p>
        </p:txBody>
      </p:sp>
      <p:sp>
        <p:nvSpPr>
          <p:cNvPr id="3" name="2 Subtítulo"/>
          <p:cNvSpPr>
            <a:spLocks noGrp="1"/>
          </p:cNvSpPr>
          <p:nvPr>
            <p:ph type="subTitle" idx="1"/>
          </p:nvPr>
        </p:nvSpPr>
        <p:spPr/>
        <p:txBody>
          <a:bodyPr/>
          <a:lstStyle/>
          <a:p>
            <a:r>
              <a:rPr lang="es-PA" dirty="0" smtClean="0">
                <a:solidFill>
                  <a:schemeClr val="tx1"/>
                </a:solidFill>
              </a:rPr>
              <a:t>Profesor José Antonio Gordón</a:t>
            </a:r>
          </a:p>
          <a:p>
            <a:r>
              <a:rPr lang="es-PA" dirty="0" smtClean="0"/>
              <a:t>10</a:t>
            </a:r>
            <a:r>
              <a:rPr lang="es-PA" dirty="0" smtClean="0">
                <a:solidFill>
                  <a:schemeClr val="tx1"/>
                </a:solidFill>
              </a:rPr>
              <a:t>°| </a:t>
            </a:r>
            <a:r>
              <a:rPr lang="es-PA" dirty="0" smtClean="0"/>
              <a:t>11</a:t>
            </a:r>
            <a:r>
              <a:rPr lang="es-PA" dirty="0" smtClean="0">
                <a:solidFill>
                  <a:schemeClr val="tx1"/>
                </a:solidFill>
              </a:rPr>
              <a:t>°|12°</a:t>
            </a:r>
            <a:endParaRPr lang="es-PA" dirty="0">
              <a:solidFill>
                <a:schemeClr val="tx1"/>
              </a:solidFill>
            </a:endParaRPr>
          </a:p>
        </p:txBody>
      </p:sp>
      <p:pic>
        <p:nvPicPr>
          <p:cNvPr id="4" name="03 hay momento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49147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4"/>
                </p:tgtEl>
              </p:cMediaNode>
            </p:audio>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17604718"/>
              </p:ext>
            </p:extLst>
          </p:nvPr>
        </p:nvGraphicFramePr>
        <p:xfrm>
          <a:off x="827584" y="2492897"/>
          <a:ext cx="7776864" cy="3312367"/>
        </p:xfrm>
        <a:graphic>
          <a:graphicData uri="http://schemas.openxmlformats.org/drawingml/2006/table">
            <a:tbl>
              <a:tblPr firstRow="1" firstCol="1" bandRow="1" bandCol="1"/>
              <a:tblGrid>
                <a:gridCol w="5273510"/>
                <a:gridCol w="1279218"/>
                <a:gridCol w="1224136"/>
              </a:tblGrid>
              <a:tr h="579648">
                <a:tc>
                  <a:txBody>
                    <a:bodyPr/>
                    <a:lstStyle/>
                    <a:p>
                      <a:pPr algn="just">
                        <a:spcAft>
                          <a:spcPts val="0"/>
                        </a:spcAft>
                      </a:pPr>
                      <a:r>
                        <a:rPr lang="es-MX" sz="1800" b="1" dirty="0">
                          <a:solidFill>
                            <a:srgbClr val="FFFFFF"/>
                          </a:solidFill>
                          <a:effectLst/>
                          <a:latin typeface="Times New Roman"/>
                          <a:ea typeface="Times New Roman"/>
                          <a:cs typeface="Times New Roman"/>
                        </a:rPr>
                        <a:t>CRITERIOS</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s-MX" sz="1800" b="1">
                          <a:solidFill>
                            <a:srgbClr val="FFFFFF"/>
                          </a:solidFill>
                          <a:effectLst/>
                          <a:latin typeface="Times New Roman"/>
                          <a:ea typeface="Times New Roman"/>
                          <a:cs typeface="Times New Roman"/>
                        </a:rPr>
                        <a:t>SI</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s-MX" sz="1800" b="1" dirty="0">
                          <a:solidFill>
                            <a:srgbClr val="FFFFFF"/>
                          </a:solidFill>
                          <a:effectLst/>
                          <a:latin typeface="Times New Roman"/>
                          <a:ea typeface="Times New Roman"/>
                          <a:cs typeface="Times New Roman"/>
                        </a:rPr>
                        <a:t>NO</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24127">
                <a:tc>
                  <a:txBody>
                    <a:bodyPr/>
                    <a:lstStyle/>
                    <a:p>
                      <a:pPr algn="just">
                        <a:spcAft>
                          <a:spcPts val="0"/>
                        </a:spcAft>
                      </a:pPr>
                      <a:r>
                        <a:rPr lang="es-MX" sz="1800" b="1" dirty="0">
                          <a:effectLst/>
                          <a:latin typeface="Times New Roman"/>
                          <a:ea typeface="Times New Roman"/>
                          <a:cs typeface="Times New Roman"/>
                        </a:rPr>
                        <a:t>Se entregó en la fecha indicada</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148">
                <a:tc>
                  <a:txBody>
                    <a:bodyPr/>
                    <a:lstStyle/>
                    <a:p>
                      <a:pPr algn="just">
                        <a:spcAft>
                          <a:spcPts val="0"/>
                        </a:spcAft>
                      </a:pPr>
                      <a:r>
                        <a:rPr lang="es-MX" sz="1800" b="1" dirty="0">
                          <a:effectLst/>
                          <a:latin typeface="Times New Roman"/>
                          <a:ea typeface="Times New Roman"/>
                          <a:cs typeface="Times New Roman"/>
                        </a:rPr>
                        <a:t>Es producto del trabajo en equipo</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148">
                <a:tc>
                  <a:txBody>
                    <a:bodyPr/>
                    <a:lstStyle/>
                    <a:p>
                      <a:pPr algn="just">
                        <a:spcAft>
                          <a:spcPts val="0"/>
                        </a:spcAft>
                      </a:pPr>
                      <a:r>
                        <a:rPr lang="es-MX" sz="1800" b="1" dirty="0">
                          <a:effectLst/>
                          <a:latin typeface="Times New Roman"/>
                          <a:ea typeface="Times New Roman"/>
                          <a:cs typeface="Times New Roman"/>
                        </a:rPr>
                        <a:t>Contiene toda la información solicitada</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148">
                <a:tc>
                  <a:txBody>
                    <a:bodyPr/>
                    <a:lstStyle/>
                    <a:p>
                      <a:pPr algn="just">
                        <a:spcAft>
                          <a:spcPts val="0"/>
                        </a:spcAft>
                      </a:pPr>
                      <a:r>
                        <a:rPr lang="es-MX" sz="1800" b="1" dirty="0">
                          <a:effectLst/>
                          <a:latin typeface="Times New Roman"/>
                          <a:ea typeface="Times New Roman"/>
                          <a:cs typeface="Times New Roman"/>
                        </a:rPr>
                        <a:t>La ortografía empleada es adecuada</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148">
                <a:tc>
                  <a:txBody>
                    <a:bodyPr/>
                    <a:lstStyle/>
                    <a:p>
                      <a:pPr algn="just">
                        <a:spcAft>
                          <a:spcPts val="0"/>
                        </a:spcAft>
                      </a:pPr>
                      <a:r>
                        <a:rPr lang="es-MX" sz="1800" b="1" dirty="0">
                          <a:effectLst/>
                          <a:latin typeface="Times New Roman"/>
                          <a:ea typeface="Times New Roman"/>
                          <a:cs typeface="Times New Roman"/>
                        </a:rPr>
                        <a:t>Presentan imágenes relacionadas con el tema</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noAutofit/>
          </a:bodyPr>
          <a:lstStyle/>
          <a:p>
            <a:r>
              <a:rPr lang="es-PA" sz="3600" dirty="0"/>
              <a:t>LISTA DE VERIFICACION Nº  </a:t>
            </a:r>
            <a:r>
              <a:rPr lang="es-PA" sz="3600" dirty="0" smtClean="0"/>
              <a:t>3 PRESENTACIÓN  </a:t>
            </a:r>
            <a:r>
              <a:rPr lang="es-PA" sz="3600" dirty="0"/>
              <a:t>POWER POINT</a:t>
            </a:r>
          </a:p>
        </p:txBody>
      </p:sp>
      <p:sp>
        <p:nvSpPr>
          <p:cNvPr id="5" name="Rectangle 1"/>
          <p:cNvSpPr>
            <a:spLocks noChangeArrowheads="1"/>
          </p:cNvSpPr>
          <p:nvPr/>
        </p:nvSpPr>
        <p:spPr bwMode="auto">
          <a:xfrm>
            <a:off x="2165350" y="3314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14274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PA" dirty="0" smtClean="0"/>
              <a:t>La </a:t>
            </a:r>
            <a:r>
              <a:rPr lang="es-PA" dirty="0"/>
              <a:t>información debe ser relevante (ideas claves </a:t>
            </a:r>
            <a:r>
              <a:rPr lang="es-PA" dirty="0" smtClean="0"/>
              <a:t>).</a:t>
            </a:r>
          </a:p>
          <a:p>
            <a:r>
              <a:rPr lang="es-PA" dirty="0" smtClean="0"/>
              <a:t>El guion debe tener una duración mínima de 45 segundos y máxima de 1.5 minutos.</a:t>
            </a:r>
            <a:endParaRPr lang="es-PA" dirty="0"/>
          </a:p>
          <a:p>
            <a:r>
              <a:rPr lang="es-PA" dirty="0" smtClean="0"/>
              <a:t>Deben </a:t>
            </a:r>
            <a:r>
              <a:rPr lang="es-PA" dirty="0"/>
              <a:t>presentar imágenes acorde al tema.</a:t>
            </a:r>
          </a:p>
          <a:p>
            <a:r>
              <a:rPr lang="es-PA" dirty="0" smtClean="0"/>
              <a:t>En </a:t>
            </a:r>
            <a:r>
              <a:rPr lang="es-PA" dirty="0"/>
              <a:t>la presentación deben participar los cuatros miembros del grupo.</a:t>
            </a:r>
          </a:p>
          <a:p>
            <a:r>
              <a:rPr lang="es-PA" dirty="0" smtClean="0"/>
              <a:t>Deben </a:t>
            </a:r>
            <a:r>
              <a:rPr lang="es-PA" dirty="0"/>
              <a:t>finalizar la presentación con unas conclusiones.</a:t>
            </a:r>
          </a:p>
          <a:p>
            <a:r>
              <a:rPr lang="es-PA" dirty="0" smtClean="0"/>
              <a:t>El </a:t>
            </a:r>
            <a:r>
              <a:rPr lang="es-PA" dirty="0"/>
              <a:t>proyecto deben entregarlo grabado en un CD.</a:t>
            </a:r>
          </a:p>
          <a:p>
            <a:endParaRPr lang="es-PA" dirty="0"/>
          </a:p>
        </p:txBody>
      </p:sp>
      <p:sp>
        <p:nvSpPr>
          <p:cNvPr id="2" name="1 Título"/>
          <p:cNvSpPr>
            <a:spLocks noGrp="1"/>
          </p:cNvSpPr>
          <p:nvPr>
            <p:ph type="title"/>
          </p:nvPr>
        </p:nvSpPr>
        <p:spPr/>
        <p:txBody>
          <a:bodyPr>
            <a:normAutofit fontScale="90000"/>
          </a:bodyPr>
          <a:lstStyle/>
          <a:p>
            <a:r>
              <a:rPr lang="es-PA" dirty="0" smtClean="0"/>
              <a:t>INDICACIONES DEL PRODUCTO FINAL</a:t>
            </a:r>
            <a:endParaRPr lang="es-PA" dirty="0"/>
          </a:p>
        </p:txBody>
      </p:sp>
    </p:spTree>
    <p:extLst>
      <p:ext uri="{BB962C8B-B14F-4D97-AF65-F5344CB8AC3E}">
        <p14:creationId xmlns:p14="http://schemas.microsoft.com/office/powerpoint/2010/main" val="38313435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553572053"/>
              </p:ext>
            </p:extLst>
          </p:nvPr>
        </p:nvGraphicFramePr>
        <p:xfrm>
          <a:off x="611561" y="1196753"/>
          <a:ext cx="7920881" cy="5544616"/>
        </p:xfrm>
        <a:graphic>
          <a:graphicData uri="http://schemas.openxmlformats.org/drawingml/2006/table">
            <a:tbl>
              <a:tblPr firstRow="1" firstCol="1" bandRow="1"/>
              <a:tblGrid>
                <a:gridCol w="1255749"/>
                <a:gridCol w="1738730"/>
                <a:gridCol w="1642134"/>
                <a:gridCol w="1738730"/>
                <a:gridCol w="1545538"/>
              </a:tblGrid>
              <a:tr h="302028">
                <a:tc>
                  <a:txBody>
                    <a:bodyPr/>
                    <a:lstStyle/>
                    <a:p>
                      <a:pPr algn="ctr">
                        <a:spcAft>
                          <a:spcPts val="0"/>
                        </a:spcAft>
                      </a:pPr>
                      <a:r>
                        <a:rPr lang="es-PA" sz="800" dirty="0">
                          <a:effectLst/>
                          <a:latin typeface="Arial" pitchFamily="34" charset="0"/>
                          <a:ea typeface="Times New Roman"/>
                          <a:cs typeface="Arial" pitchFamily="34" charset="0"/>
                        </a:rPr>
                        <a:t>CATEGORIA </a:t>
                      </a: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s-PA" sz="800" dirty="0">
                          <a:effectLst/>
                          <a:latin typeface="Arial" pitchFamily="34" charset="0"/>
                          <a:ea typeface="Times New Roman"/>
                          <a:cs typeface="Arial" pitchFamily="34" charset="0"/>
                        </a:rPr>
                        <a:t>4 </a:t>
                      </a: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s-PA" sz="800">
                          <a:effectLst/>
                          <a:latin typeface="Arial" pitchFamily="34" charset="0"/>
                          <a:ea typeface="Times New Roman"/>
                          <a:cs typeface="Arial" pitchFamily="34" charset="0"/>
                        </a:rPr>
                        <a:t>3 </a:t>
                      </a: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s-PA" sz="800">
                          <a:effectLst/>
                          <a:latin typeface="Arial" pitchFamily="34" charset="0"/>
                          <a:ea typeface="Times New Roman"/>
                          <a:cs typeface="Arial" pitchFamily="34" charset="0"/>
                        </a:rPr>
                        <a:t>2 </a:t>
                      </a: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spcAft>
                          <a:spcPts val="0"/>
                        </a:spcAft>
                      </a:pPr>
                      <a:r>
                        <a:rPr lang="es-PA" sz="800">
                          <a:effectLst/>
                          <a:latin typeface="Arial" pitchFamily="34" charset="0"/>
                          <a:ea typeface="Times New Roman"/>
                          <a:cs typeface="Arial" pitchFamily="34" charset="0"/>
                        </a:rPr>
                        <a:t>1 </a:t>
                      </a: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985788">
                <a:tc>
                  <a:txBody>
                    <a:bodyPr/>
                    <a:lstStyle/>
                    <a:p>
                      <a:pPr>
                        <a:spcAft>
                          <a:spcPts val="0"/>
                        </a:spcAft>
                      </a:pPr>
                      <a:r>
                        <a:rPr lang="es-PA" sz="800" b="1" dirty="0">
                          <a:solidFill>
                            <a:srgbClr val="000000"/>
                          </a:solidFill>
                          <a:effectLst/>
                          <a:latin typeface="Arial" pitchFamily="34" charset="0"/>
                          <a:ea typeface="Times New Roman"/>
                          <a:cs typeface="Arial" pitchFamily="34" charset="0"/>
                        </a:rPr>
                        <a:t> </a:t>
                      </a:r>
                      <a:endParaRPr lang="es-PA" sz="800" dirty="0">
                        <a:effectLst/>
                        <a:latin typeface="Arial" pitchFamily="34" charset="0"/>
                        <a:ea typeface="Times New Roman"/>
                        <a:cs typeface="Arial" pitchFamily="34" charset="0"/>
                      </a:endParaRPr>
                    </a:p>
                    <a:p>
                      <a:pPr>
                        <a:spcAft>
                          <a:spcPts val="0"/>
                        </a:spcAft>
                      </a:pPr>
                      <a:r>
                        <a:rPr lang="es-PA" sz="800" b="1" dirty="0">
                          <a:solidFill>
                            <a:srgbClr val="000000"/>
                          </a:solidFill>
                          <a:effectLst/>
                          <a:latin typeface="Arial" pitchFamily="34" charset="0"/>
                          <a:ea typeface="Times New Roman"/>
                          <a:cs typeface="Arial" pitchFamily="34" charset="0"/>
                        </a:rPr>
                        <a:t> </a:t>
                      </a:r>
                      <a:endParaRPr lang="es-PA" sz="800" dirty="0">
                        <a:effectLst/>
                        <a:latin typeface="Arial" pitchFamily="34" charset="0"/>
                        <a:ea typeface="Times New Roman"/>
                        <a:cs typeface="Arial" pitchFamily="34" charset="0"/>
                      </a:endParaRPr>
                    </a:p>
                    <a:p>
                      <a:pPr>
                        <a:spcAft>
                          <a:spcPts val="0"/>
                        </a:spcAft>
                      </a:pPr>
                      <a:r>
                        <a:rPr lang="es-PA" sz="800" b="1" dirty="0">
                          <a:solidFill>
                            <a:srgbClr val="000000"/>
                          </a:solidFill>
                          <a:effectLst/>
                          <a:latin typeface="Arial" pitchFamily="34" charset="0"/>
                          <a:ea typeface="Times New Roman"/>
                          <a:cs typeface="Arial" pitchFamily="34" charset="0"/>
                        </a:rPr>
                        <a:t> </a:t>
                      </a:r>
                      <a:endParaRPr lang="es-PA" sz="800" dirty="0">
                        <a:effectLst/>
                        <a:latin typeface="Arial" pitchFamily="34" charset="0"/>
                        <a:ea typeface="Times New Roman"/>
                        <a:cs typeface="Arial" pitchFamily="34" charset="0"/>
                      </a:endParaRPr>
                    </a:p>
                    <a:p>
                      <a:pPr>
                        <a:spcAft>
                          <a:spcPts val="0"/>
                        </a:spcAft>
                      </a:pPr>
                      <a:r>
                        <a:rPr lang="es-PA" sz="800" b="1" dirty="0">
                          <a:solidFill>
                            <a:srgbClr val="000000"/>
                          </a:solidFill>
                          <a:effectLst/>
                          <a:latin typeface="Arial" pitchFamily="34" charset="0"/>
                          <a:ea typeface="Times New Roman"/>
                          <a:cs typeface="Arial" pitchFamily="34" charset="0"/>
                        </a:rPr>
                        <a:t> </a:t>
                      </a:r>
                      <a:endParaRPr lang="es-PA" sz="800" dirty="0">
                        <a:effectLst/>
                        <a:latin typeface="Arial" pitchFamily="34" charset="0"/>
                        <a:ea typeface="Times New Roman"/>
                        <a:cs typeface="Arial" pitchFamily="34" charset="0"/>
                      </a:endParaRPr>
                    </a:p>
                    <a:p>
                      <a:pPr>
                        <a:spcAft>
                          <a:spcPts val="0"/>
                        </a:spcAft>
                      </a:pPr>
                      <a:r>
                        <a:rPr lang="es-PA" sz="800" b="1" dirty="0">
                          <a:solidFill>
                            <a:srgbClr val="000000"/>
                          </a:solidFill>
                          <a:effectLst/>
                          <a:latin typeface="Arial" pitchFamily="34" charset="0"/>
                          <a:ea typeface="Times New Roman"/>
                          <a:cs typeface="Arial" pitchFamily="34" charset="0"/>
                        </a:rPr>
                        <a:t>Trabajo en Equipo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Los estudiantes se reunieron y comentaron regularmente. Todos los estudiantes contribuyeron a la discusión y escucharon respetuosamente. Todos los miembros del equipo contribuyeron equitativamente al trabajo.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Los estudiantes se reunieron y comentaron regularmente. La mayoría de los estudiantes contribuyeron a la discusión y todos escucharon respetuosamente. Todos los miembros del equipo contribuyeron equitativamente al trabajo.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Sólo unas cuantas reuniones del equipo tuvieron lugar. La mayoría de los estudiantes contribuyeron a la discusión y escucharon respetuosamente. Todos los miembros del equipo contribuyeron equitativamente al trabajo.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No hubo reuniones Y/O algunos de los miembros del equipo no contribuyeron equitativamente al trabajo.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766222">
                <a:tc>
                  <a:txBody>
                    <a:bodyPr/>
                    <a:lstStyle/>
                    <a:p>
                      <a:pPr>
                        <a:spcAft>
                          <a:spcPts val="0"/>
                        </a:spcAft>
                      </a:pPr>
                      <a:r>
                        <a:rPr lang="es-PA" sz="800" b="1">
                          <a:solidFill>
                            <a:srgbClr val="000000"/>
                          </a:solidFill>
                          <a:effectLst/>
                          <a:latin typeface="Arial" pitchFamily="34" charset="0"/>
                          <a:ea typeface="Times New Roman"/>
                          <a:cs typeface="Arial" pitchFamily="34" charset="0"/>
                        </a:rPr>
                        <a:t> </a:t>
                      </a:r>
                      <a:endParaRPr lang="es-PA" sz="800">
                        <a:effectLst/>
                        <a:latin typeface="Arial" pitchFamily="34" charset="0"/>
                        <a:ea typeface="Times New Roman"/>
                        <a:cs typeface="Arial" pitchFamily="34" charset="0"/>
                      </a:endParaRPr>
                    </a:p>
                    <a:p>
                      <a:pPr>
                        <a:spcAft>
                          <a:spcPts val="0"/>
                        </a:spcAft>
                      </a:pPr>
                      <a:r>
                        <a:rPr lang="es-PA" sz="800" b="1">
                          <a:solidFill>
                            <a:srgbClr val="000000"/>
                          </a:solidFill>
                          <a:effectLst/>
                          <a:latin typeface="Arial" pitchFamily="34" charset="0"/>
                          <a:ea typeface="Times New Roman"/>
                          <a:cs typeface="Arial" pitchFamily="34" charset="0"/>
                        </a:rPr>
                        <a:t> </a:t>
                      </a:r>
                      <a:endParaRPr lang="es-PA" sz="800">
                        <a:effectLst/>
                        <a:latin typeface="Arial" pitchFamily="34" charset="0"/>
                        <a:ea typeface="Times New Roman"/>
                        <a:cs typeface="Arial" pitchFamily="34" charset="0"/>
                      </a:endParaRPr>
                    </a:p>
                    <a:p>
                      <a:pPr>
                        <a:spcAft>
                          <a:spcPts val="0"/>
                        </a:spcAft>
                      </a:pPr>
                      <a:r>
                        <a:rPr lang="es-PA" sz="800" b="1">
                          <a:solidFill>
                            <a:srgbClr val="000000"/>
                          </a:solidFill>
                          <a:effectLst/>
                          <a:latin typeface="Arial" pitchFamily="34" charset="0"/>
                          <a:ea typeface="Times New Roman"/>
                          <a:cs typeface="Arial" pitchFamily="34" charset="0"/>
                        </a:rPr>
                        <a:t>Contenido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El contenido está completo,  claro y es preciso. Toda la información es significativa.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El contenido está bastante completo. Está clara la información. El contenido muestra un nivel aceptable planeamiento.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El contenido tiene algunas fallas mayores. No está siempre claro. El contenido muestra un intento de planeamiento, pero parece incompleto.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El  contenido está totalmente errado, no muestra ningún planeamiento.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232235">
                <a:tc>
                  <a:txBody>
                    <a:bodyPr/>
                    <a:lstStyle/>
                    <a:p>
                      <a:pPr>
                        <a:spcAft>
                          <a:spcPts val="0"/>
                        </a:spcAft>
                      </a:pPr>
                      <a:r>
                        <a:rPr lang="es-PA" sz="800" b="1" dirty="0">
                          <a:solidFill>
                            <a:srgbClr val="000000"/>
                          </a:solidFill>
                          <a:effectLst/>
                          <a:latin typeface="Arial" pitchFamily="34" charset="0"/>
                          <a:ea typeface="Times New Roman"/>
                          <a:cs typeface="Arial" pitchFamily="34" charset="0"/>
                        </a:rPr>
                        <a:t> </a:t>
                      </a:r>
                      <a:endParaRPr lang="es-PA" sz="800" dirty="0">
                        <a:effectLst/>
                        <a:latin typeface="Arial" pitchFamily="34" charset="0"/>
                        <a:ea typeface="Times New Roman"/>
                        <a:cs typeface="Arial" pitchFamily="34" charset="0"/>
                      </a:endParaRPr>
                    </a:p>
                    <a:p>
                      <a:pPr>
                        <a:spcAft>
                          <a:spcPts val="0"/>
                        </a:spcAft>
                      </a:pPr>
                      <a:r>
                        <a:rPr lang="es-PA" sz="800" b="1" dirty="0">
                          <a:solidFill>
                            <a:srgbClr val="000000"/>
                          </a:solidFill>
                          <a:effectLst/>
                          <a:latin typeface="Arial" pitchFamily="34" charset="0"/>
                          <a:ea typeface="Times New Roman"/>
                          <a:cs typeface="Arial" pitchFamily="34" charset="0"/>
                        </a:rPr>
                        <a:t> </a:t>
                      </a:r>
                      <a:endParaRPr lang="es-PA" sz="800" dirty="0">
                        <a:effectLst/>
                        <a:latin typeface="Arial" pitchFamily="34" charset="0"/>
                        <a:ea typeface="Times New Roman"/>
                        <a:cs typeface="Arial" pitchFamily="34" charset="0"/>
                      </a:endParaRPr>
                    </a:p>
                    <a:p>
                      <a:pPr>
                        <a:spcAft>
                          <a:spcPts val="0"/>
                        </a:spcAft>
                      </a:pPr>
                      <a:r>
                        <a:rPr lang="es-PA" sz="800" b="1" dirty="0">
                          <a:solidFill>
                            <a:srgbClr val="000000"/>
                          </a:solidFill>
                          <a:effectLst/>
                          <a:latin typeface="Arial" pitchFamily="34" charset="0"/>
                          <a:ea typeface="Times New Roman"/>
                          <a:cs typeface="Arial" pitchFamily="34" charset="0"/>
                        </a:rPr>
                        <a:t>Preparación del Equipo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Todo el equipo/provisiones necesarios están localizados y reservados con bastante antelación. Todo el equipo (sonido, luces, video) es reclamado el día antes de empezar el rodaje para asegurarse de su funcionamiento. Un plan de contingencia es desarrollado para cubrir posibles problemas con la electricidad, luz, etc.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Todo el equipo/provisiones necesarios están localizados y reservados con unos cuantos días de anterioridad. Todo el equipo (sonido, luz, video) es reclamado el día antes del rodaje para asegurarse de que funcionan. Un plan de contingencia es desarrollado.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En el día del rodaje, todo el equipo/provisiones necesarios están localizados y revisados para asegurarse de que funcionan. Tal vez haya o no un plan de contingencia.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Las provisiones/equipo necesarios no están disponibles O no fueron obtenidos antes del rodaje.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149332">
                <a:tc>
                  <a:txBody>
                    <a:bodyPr/>
                    <a:lstStyle/>
                    <a:p>
                      <a:pPr>
                        <a:spcAft>
                          <a:spcPts val="0"/>
                        </a:spcAft>
                      </a:pPr>
                      <a:r>
                        <a:rPr lang="es-PA" sz="800" b="1">
                          <a:solidFill>
                            <a:srgbClr val="000000"/>
                          </a:solidFill>
                          <a:effectLst/>
                          <a:latin typeface="Arial" pitchFamily="34" charset="0"/>
                          <a:ea typeface="Times New Roman"/>
                          <a:cs typeface="Arial" pitchFamily="34" charset="0"/>
                        </a:rPr>
                        <a:t> </a:t>
                      </a:r>
                      <a:endParaRPr lang="es-PA" sz="800">
                        <a:effectLst/>
                        <a:latin typeface="Arial" pitchFamily="34" charset="0"/>
                        <a:ea typeface="Times New Roman"/>
                        <a:cs typeface="Arial" pitchFamily="34" charset="0"/>
                      </a:endParaRPr>
                    </a:p>
                    <a:p>
                      <a:pPr>
                        <a:spcAft>
                          <a:spcPts val="0"/>
                        </a:spcAft>
                      </a:pPr>
                      <a:r>
                        <a:rPr lang="es-PA" sz="800" b="1">
                          <a:solidFill>
                            <a:srgbClr val="000000"/>
                          </a:solidFill>
                          <a:effectLst/>
                          <a:latin typeface="Arial" pitchFamily="34" charset="0"/>
                          <a:ea typeface="Times New Roman"/>
                          <a:cs typeface="Arial" pitchFamily="34" charset="0"/>
                        </a:rPr>
                        <a:t> </a:t>
                      </a:r>
                      <a:endParaRPr lang="es-PA" sz="800">
                        <a:effectLst/>
                        <a:latin typeface="Arial" pitchFamily="34" charset="0"/>
                        <a:ea typeface="Times New Roman"/>
                        <a:cs typeface="Arial" pitchFamily="34" charset="0"/>
                      </a:endParaRPr>
                    </a:p>
                    <a:p>
                      <a:pPr>
                        <a:spcAft>
                          <a:spcPts val="0"/>
                        </a:spcAft>
                      </a:pPr>
                      <a:r>
                        <a:rPr lang="es-PA" sz="800" b="1">
                          <a:solidFill>
                            <a:srgbClr val="000000"/>
                          </a:solidFill>
                          <a:effectLst/>
                          <a:latin typeface="Arial" pitchFamily="34" charset="0"/>
                          <a:ea typeface="Times New Roman"/>
                          <a:cs typeface="Arial" pitchFamily="34" charset="0"/>
                        </a:rPr>
                        <a:t>Investigación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Las tarjetas de notas indican que los miembros del grupo desarrollaron preguntas sobre el tema asignado, consultaron por lo menos 3 fuentes de referencia, desarrollaron una posición basada en sus fuentes y citaron correctamente sus fuentes.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Las tarjetas de notas indican que los miembros del grupo consultaron por lo menos 3 fuentes de referencia, desarrollaron una posición basada en sus fuentes, y citaron correctamente sus fuentes.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Las tarjetas de notas indican que los miembros del grupo consultaron al menos 2 fuentes de referencia, desarrollaron una posición basada en sus fuentes y citaron correctamente las mismas.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Hay menos de dos tarjetas de notas O las fuentes están citadas incorrectamente.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1109011">
                <a:tc>
                  <a:txBody>
                    <a:bodyPr/>
                    <a:lstStyle/>
                    <a:p>
                      <a:pPr>
                        <a:spcAft>
                          <a:spcPts val="0"/>
                        </a:spcAft>
                      </a:pPr>
                      <a:r>
                        <a:rPr lang="es-PA" sz="800" b="1">
                          <a:solidFill>
                            <a:srgbClr val="000000"/>
                          </a:solidFill>
                          <a:effectLst/>
                          <a:latin typeface="Arial" pitchFamily="34" charset="0"/>
                          <a:ea typeface="Times New Roman"/>
                          <a:cs typeface="Arial" pitchFamily="34" charset="0"/>
                        </a:rPr>
                        <a:t> </a:t>
                      </a:r>
                      <a:endParaRPr lang="es-PA" sz="800">
                        <a:effectLst/>
                        <a:latin typeface="Arial" pitchFamily="34" charset="0"/>
                        <a:ea typeface="Times New Roman"/>
                        <a:cs typeface="Arial" pitchFamily="34" charset="0"/>
                      </a:endParaRPr>
                    </a:p>
                    <a:p>
                      <a:pPr>
                        <a:spcAft>
                          <a:spcPts val="0"/>
                        </a:spcAft>
                      </a:pPr>
                      <a:r>
                        <a:rPr lang="es-PA" sz="800" b="1">
                          <a:solidFill>
                            <a:srgbClr val="000000"/>
                          </a:solidFill>
                          <a:effectLst/>
                          <a:latin typeface="Arial" pitchFamily="34" charset="0"/>
                          <a:ea typeface="Times New Roman"/>
                          <a:cs typeface="Arial" pitchFamily="34" charset="0"/>
                        </a:rPr>
                        <a:t> </a:t>
                      </a:r>
                      <a:endParaRPr lang="es-PA" sz="800">
                        <a:effectLst/>
                        <a:latin typeface="Arial" pitchFamily="34" charset="0"/>
                        <a:ea typeface="Times New Roman"/>
                        <a:cs typeface="Arial" pitchFamily="34" charset="0"/>
                      </a:endParaRPr>
                    </a:p>
                    <a:p>
                      <a:pPr>
                        <a:spcAft>
                          <a:spcPts val="0"/>
                        </a:spcAft>
                      </a:pPr>
                      <a:r>
                        <a:rPr lang="es-PA" sz="800" b="1">
                          <a:solidFill>
                            <a:srgbClr val="000000"/>
                          </a:solidFill>
                          <a:effectLst/>
                          <a:latin typeface="Arial" pitchFamily="34" charset="0"/>
                          <a:ea typeface="Times New Roman"/>
                          <a:cs typeface="Arial" pitchFamily="34" charset="0"/>
                        </a:rPr>
                        <a:t>Tarjeta de Cuentos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La tarjeta de cuentos está completa con dibujos para cada escena, notas detalladas en los títulos, transiciones, efectos especiales, sonido, etc. La tarjeta de cuantos refleja un planeamiento y una organización sobresalientes para los efectos visuales en el video.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La tarjeta de cuentos está relativamente completa con dibujos para la mayoría de las escenas y notas en los títulos, transiciones, efectos especiales, sonido, etc. La tarjeta de cuentos refleja un planeamiento y una organización efectivos para los efectos visuales en el video.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a:solidFill>
                            <a:srgbClr val="000000"/>
                          </a:solidFill>
                          <a:effectLst/>
                          <a:latin typeface="Arial" pitchFamily="34" charset="0"/>
                          <a:ea typeface="Times New Roman"/>
                          <a:cs typeface="Arial" pitchFamily="34" charset="0"/>
                        </a:rPr>
                        <a:t>La tarjeta de cuentos tiene omisiones significativas en el planeamiento de las escenas. Hay algunos dibujos y notas en los títulos, transiciones, efectos especiales, sonido, etc. La tarjeta de cuentos refleja intentos de planeamiento y organización para los efectos visuales en el video. </a:t>
                      </a:r>
                      <a:endParaRPr lang="es-PA" sz="80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spcAft>
                          <a:spcPts val="0"/>
                        </a:spcAft>
                      </a:pPr>
                      <a:r>
                        <a:rPr lang="es-PA" sz="800" dirty="0">
                          <a:solidFill>
                            <a:srgbClr val="000000"/>
                          </a:solidFill>
                          <a:effectLst/>
                          <a:latin typeface="Arial" pitchFamily="34" charset="0"/>
                          <a:ea typeface="Times New Roman"/>
                          <a:cs typeface="Arial" pitchFamily="34" charset="0"/>
                        </a:rPr>
                        <a:t>La tarjeta de cuentos no está terminada o está tan incompleta que no podría ser usada ni como una guía general. La tarjeta de cuentos refleja muy poca planeamiento de los efectos visuales. </a:t>
                      </a:r>
                      <a:endParaRPr lang="es-PA" sz="800" dirty="0">
                        <a:effectLst/>
                        <a:latin typeface="Arial" pitchFamily="34" charset="0"/>
                        <a:ea typeface="Times New Roman"/>
                        <a:cs typeface="Arial" pitchFamily="34" charset="0"/>
                      </a:endParaRPr>
                    </a:p>
                  </a:txBody>
                  <a:tcPr marL="23223" marR="2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2" name="1 Título"/>
          <p:cNvSpPr>
            <a:spLocks noGrp="1"/>
          </p:cNvSpPr>
          <p:nvPr>
            <p:ph type="title"/>
          </p:nvPr>
        </p:nvSpPr>
        <p:spPr>
          <a:xfrm>
            <a:off x="683568" y="116632"/>
            <a:ext cx="7756263" cy="1054250"/>
          </a:xfrm>
        </p:spPr>
        <p:txBody>
          <a:bodyPr/>
          <a:lstStyle/>
          <a:p>
            <a:r>
              <a:rPr lang="es-PA" sz="4000" dirty="0"/>
              <a:t>Rúbrica</a:t>
            </a:r>
          </a:p>
        </p:txBody>
      </p:sp>
    </p:spTree>
    <p:extLst>
      <p:ext uri="{BB962C8B-B14F-4D97-AF65-F5344CB8AC3E}">
        <p14:creationId xmlns:p14="http://schemas.microsoft.com/office/powerpoint/2010/main" val="499027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55000" lnSpcReduction="20000"/>
          </a:bodyPr>
          <a:lstStyle/>
          <a:p>
            <a:r>
              <a:rPr lang="es-PA" dirty="0"/>
              <a:t>Proyecto elaborado por</a:t>
            </a:r>
            <a:r>
              <a:rPr lang="es-PA" dirty="0" smtClean="0"/>
              <a:t>: José Antonio Gordón</a:t>
            </a:r>
            <a:endParaRPr lang="es-PA" dirty="0"/>
          </a:p>
          <a:p>
            <a:r>
              <a:rPr lang="es-PA" dirty="0"/>
              <a:t>Materia: </a:t>
            </a:r>
            <a:r>
              <a:rPr lang="es-PA" dirty="0" smtClean="0"/>
              <a:t>Educación Física</a:t>
            </a:r>
            <a:endParaRPr lang="es-PA" dirty="0"/>
          </a:p>
          <a:p>
            <a:r>
              <a:rPr lang="es-PA" dirty="0"/>
              <a:t>Tema: </a:t>
            </a:r>
            <a:r>
              <a:rPr lang="es-PA" dirty="0" smtClean="0"/>
              <a:t>Las Drogas  </a:t>
            </a:r>
            <a:endParaRPr lang="es-PA" dirty="0"/>
          </a:p>
          <a:p>
            <a:r>
              <a:rPr lang="es-PA" dirty="0"/>
              <a:t>Grado: </a:t>
            </a:r>
            <a:r>
              <a:rPr lang="es-PA" dirty="0" smtClean="0"/>
              <a:t>10° 11° 12°</a:t>
            </a:r>
            <a:endParaRPr lang="es-PA" dirty="0"/>
          </a:p>
          <a:p>
            <a:r>
              <a:rPr lang="es-PA" dirty="0"/>
              <a:t>Idioma: </a:t>
            </a:r>
            <a:r>
              <a:rPr lang="es-PA" dirty="0" smtClean="0"/>
              <a:t>Español</a:t>
            </a:r>
            <a:endParaRPr lang="es-PA" dirty="0"/>
          </a:p>
          <a:p>
            <a:r>
              <a:rPr lang="es-PA" smtClean="0"/>
              <a:t> </a:t>
            </a:r>
            <a:r>
              <a:rPr lang="es-PA" dirty="0"/>
              <a:t>Descripción: En este proyecto nuestros estudiantes comprenderán los riesgos, causas y efectos que conllevan el uso de los diferentes tipos de drogas y cómo afecta esta su salud, vida social y familiar. </a:t>
            </a:r>
          </a:p>
          <a:p>
            <a:r>
              <a:rPr lang="es-PA" dirty="0"/>
              <a:t>Para alcanzar estos objetivos primero elaborarán un cuadro sinóptico en donde afianzarán sus conocimientos sobre: ¿qué son las drogas, sus formas y de dónde  provienen?, seguidamente en su segunda actividad presentarán un ensayo ilustrado, en donde plasmarán los efectos negativos que causan las  drogas en la adolescencia tanto a su organismo como a su vida diaria, ilustrándolos con imágenes y en su tercera actividad proyectarán y expondrán en Power Point los mecanismos existentes para evitar caer en el flagelo de las drogas.</a:t>
            </a:r>
          </a:p>
          <a:p>
            <a:r>
              <a:rPr lang="es-PA" dirty="0"/>
              <a:t>El Producto Final será la elaboración de un guión para un comercial de sensibilización sobre los riesgos y efectos que producen el consumo de drogas en la juventud, en donde concentrarán todo este conocimiento adquirido y propondrán alternativas para combatir este flagelo.</a:t>
            </a:r>
          </a:p>
          <a:p>
            <a:endParaRPr lang="es-PA" dirty="0"/>
          </a:p>
          <a:p>
            <a:endParaRPr lang="es-PA" dirty="0"/>
          </a:p>
          <a:p>
            <a:endParaRPr lang="es-PA" dirty="0"/>
          </a:p>
        </p:txBody>
      </p:sp>
      <p:sp>
        <p:nvSpPr>
          <p:cNvPr id="2" name="1 Título"/>
          <p:cNvSpPr>
            <a:spLocks noGrp="1"/>
          </p:cNvSpPr>
          <p:nvPr>
            <p:ph type="title"/>
          </p:nvPr>
        </p:nvSpPr>
        <p:spPr/>
        <p:txBody>
          <a:bodyPr/>
          <a:lstStyle/>
          <a:p>
            <a:r>
              <a:rPr lang="es-PA" dirty="0"/>
              <a:t>Ficha Técnica </a:t>
            </a:r>
          </a:p>
        </p:txBody>
      </p:sp>
    </p:spTree>
    <p:extLst>
      <p:ext uri="{BB962C8B-B14F-4D97-AF65-F5344CB8AC3E}">
        <p14:creationId xmlns:p14="http://schemas.microsoft.com/office/powerpoint/2010/main" val="36045373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PA" dirty="0"/>
              <a:t>Lo que se quiere lograr: </a:t>
            </a:r>
            <a:r>
              <a:rPr lang="es-PA" dirty="0" smtClean="0"/>
              <a:t>Que nuestros jóvenes tomen conciencia de los efectos y causas que provocan  el consumo de cualquier tipo de droga.</a:t>
            </a:r>
            <a:endParaRPr lang="es-PA" dirty="0"/>
          </a:p>
          <a:p>
            <a:r>
              <a:rPr lang="es-PA" dirty="0"/>
              <a:t>Escuela: </a:t>
            </a:r>
            <a:r>
              <a:rPr lang="es-PA" dirty="0" smtClean="0"/>
              <a:t>IPT de Veraguas.</a:t>
            </a:r>
            <a:endParaRPr lang="es-PA" dirty="0"/>
          </a:p>
          <a:p>
            <a:r>
              <a:rPr lang="es-PA" dirty="0"/>
              <a:t>Derechos: Libres para usos educativos</a:t>
            </a:r>
          </a:p>
          <a:p>
            <a:r>
              <a:rPr lang="es-PA" dirty="0"/>
              <a:t>Recursos necesarios: Internet, bocinas, Microsoft Office,  Windows Media Player. </a:t>
            </a:r>
          </a:p>
          <a:p>
            <a:r>
              <a:rPr lang="es-PA" dirty="0"/>
              <a:t>Tiempo: Cuatro sesiones de 40 </a:t>
            </a:r>
            <a:r>
              <a:rPr lang="es-PA" dirty="0" smtClean="0"/>
              <a:t>minutos.</a:t>
            </a:r>
            <a:endParaRPr lang="es-PA" dirty="0"/>
          </a:p>
          <a:p>
            <a:r>
              <a:rPr lang="es-PA" dirty="0"/>
              <a:t>Fuentes de consulta: Google, Bing, </a:t>
            </a:r>
            <a:r>
              <a:rPr lang="es-PA" dirty="0" err="1"/>
              <a:t>You</a:t>
            </a:r>
            <a:r>
              <a:rPr lang="es-PA" dirty="0"/>
              <a:t> </a:t>
            </a:r>
            <a:r>
              <a:rPr lang="es-PA" dirty="0" err="1"/>
              <a:t>Tube</a:t>
            </a:r>
            <a:r>
              <a:rPr lang="es-PA" dirty="0"/>
              <a:t>.</a:t>
            </a:r>
          </a:p>
          <a:p>
            <a:r>
              <a:rPr lang="es-PA" dirty="0"/>
              <a:t>Ubicación en el programa de estudio: </a:t>
            </a:r>
          </a:p>
          <a:p>
            <a:r>
              <a:rPr lang="es-PA" dirty="0"/>
              <a:t>     -</a:t>
            </a:r>
            <a:r>
              <a:rPr lang="es-PA" dirty="0" smtClean="0"/>
              <a:t>Área: Salud individual y colectiva.</a:t>
            </a:r>
            <a:endParaRPr lang="es-PA" dirty="0"/>
          </a:p>
          <a:p>
            <a:r>
              <a:rPr lang="es-PA" dirty="0"/>
              <a:t>     -Contenido</a:t>
            </a:r>
            <a:r>
              <a:rPr lang="es-PA" dirty="0" smtClean="0"/>
              <a:t>: Las drogas</a:t>
            </a:r>
            <a:endParaRPr lang="es-PA" dirty="0"/>
          </a:p>
          <a:p>
            <a:r>
              <a:rPr lang="es-PA" dirty="0"/>
              <a:t>Palabras claves: </a:t>
            </a:r>
            <a:r>
              <a:rPr lang="es-PA" dirty="0" smtClean="0"/>
              <a:t>Drogas, sensibilización.</a:t>
            </a:r>
            <a:endParaRPr lang="es-PA" dirty="0"/>
          </a:p>
        </p:txBody>
      </p:sp>
      <p:sp>
        <p:nvSpPr>
          <p:cNvPr id="3" name="2 Título"/>
          <p:cNvSpPr>
            <a:spLocks noGrp="1"/>
          </p:cNvSpPr>
          <p:nvPr>
            <p:ph type="title"/>
          </p:nvPr>
        </p:nvSpPr>
        <p:spPr/>
        <p:txBody>
          <a:bodyPr/>
          <a:lstStyle/>
          <a:p>
            <a:endParaRPr lang="es-PA"/>
          </a:p>
        </p:txBody>
      </p:sp>
    </p:spTree>
    <p:extLst>
      <p:ext uri="{BB962C8B-B14F-4D97-AF65-F5344CB8AC3E}">
        <p14:creationId xmlns:p14="http://schemas.microsoft.com/office/powerpoint/2010/main" val="3596820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randombar(horizont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80728"/>
            <a:ext cx="8784976" cy="5760639"/>
          </a:xfrm>
        </p:spPr>
        <p:txBody>
          <a:bodyPr numCol="2">
            <a:noAutofit/>
          </a:bodyPr>
          <a:lstStyle/>
          <a:p>
            <a:pPr>
              <a:lnSpc>
                <a:spcPct val="115000"/>
              </a:lnSpc>
              <a:spcAft>
                <a:spcPts val="1000"/>
              </a:spcAft>
            </a:pPr>
            <a:r>
              <a:rPr lang="es-PA" sz="1400" dirty="0">
                <a:latin typeface="Arial" pitchFamily="34" charset="0"/>
                <a:ea typeface="Calibri"/>
                <a:cs typeface="Arial" pitchFamily="34" charset="0"/>
              </a:rPr>
              <a:t>Textos:</a:t>
            </a: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2"/>
              </a:rPr>
              <a:t>http://mural.uv.es/sovimur/</a:t>
            </a:r>
            <a:r>
              <a:rPr lang="es-PA" sz="1400" dirty="0">
                <a:latin typeface="Arial" pitchFamily="34" charset="0"/>
                <a:ea typeface="Calibri"/>
                <a:cs typeface="Arial" pitchFamily="34" charset="0"/>
              </a:rPr>
              <a:t>               </a:t>
            </a:r>
          </a:p>
          <a:p>
            <a:pPr>
              <a:lnSpc>
                <a:spcPct val="115000"/>
              </a:lnSpc>
              <a:spcAft>
                <a:spcPts val="1000"/>
              </a:spcAft>
            </a:pPr>
            <a:r>
              <a:rPr lang="es-PA" sz="1400" dirty="0">
                <a:latin typeface="Arial" pitchFamily="34" charset="0"/>
                <a:ea typeface="Calibri"/>
                <a:cs typeface="Arial" pitchFamily="34" charset="0"/>
              </a:rPr>
              <a:t> </a:t>
            </a:r>
            <a:r>
              <a:rPr lang="es-PA" sz="1400" u="sng" dirty="0">
                <a:solidFill>
                  <a:srgbClr val="0000FF"/>
                </a:solidFill>
                <a:latin typeface="Arial" pitchFamily="34" charset="0"/>
                <a:ea typeface="Calibri"/>
                <a:cs typeface="Arial" pitchFamily="34" charset="0"/>
                <a:hlinkClick r:id="rId3"/>
              </a:rPr>
              <a:t>http://www.las-drogas.com/</a:t>
            </a:r>
            <a:endParaRPr lang="es-PA" sz="1400" dirty="0">
              <a:latin typeface="Arial" pitchFamily="34" charset="0"/>
              <a:ea typeface="Calibri"/>
              <a:cs typeface="Arial" pitchFamily="34" charset="0"/>
            </a:endParaRPr>
          </a:p>
          <a:p>
            <a:pPr>
              <a:lnSpc>
                <a:spcPct val="115000"/>
              </a:lnSpc>
              <a:spcAft>
                <a:spcPts val="1000"/>
              </a:spcAft>
            </a:pPr>
            <a:r>
              <a:rPr lang="es-PA" sz="1400" dirty="0">
                <a:latin typeface="Arial" pitchFamily="34" charset="0"/>
                <a:ea typeface="Calibri"/>
                <a:cs typeface="Arial" pitchFamily="34" charset="0"/>
              </a:rPr>
              <a:t> </a:t>
            </a:r>
            <a:r>
              <a:rPr lang="es-PA" sz="1400" u="sng" dirty="0">
                <a:solidFill>
                  <a:srgbClr val="0000FF"/>
                </a:solidFill>
                <a:latin typeface="Arial" pitchFamily="34" charset="0"/>
                <a:ea typeface="Calibri"/>
                <a:cs typeface="Arial" pitchFamily="34" charset="0"/>
                <a:hlinkClick r:id="rId4"/>
              </a:rPr>
              <a:t>http://www.fundagenesis.org/desintoxica.htm</a:t>
            </a:r>
            <a:endParaRPr lang="es-PA" sz="1400" dirty="0">
              <a:latin typeface="Arial" pitchFamily="34" charset="0"/>
              <a:ea typeface="Calibri"/>
              <a:cs typeface="Arial" pitchFamily="34" charset="0"/>
            </a:endParaRPr>
          </a:p>
          <a:p>
            <a:pPr>
              <a:lnSpc>
                <a:spcPct val="115000"/>
              </a:lnSpc>
              <a:spcAft>
                <a:spcPts val="1000"/>
              </a:spcAft>
            </a:pPr>
            <a:r>
              <a:rPr lang="es-PA" sz="1400" dirty="0">
                <a:latin typeface="Arial" pitchFamily="34" charset="0"/>
                <a:ea typeface="Calibri"/>
                <a:cs typeface="Arial" pitchFamily="34" charset="0"/>
              </a:rPr>
              <a:t> </a:t>
            </a:r>
            <a:r>
              <a:rPr lang="es-PA" sz="1400" u="sng" dirty="0">
                <a:solidFill>
                  <a:srgbClr val="0000FF"/>
                </a:solidFill>
                <a:latin typeface="Arial" pitchFamily="34" charset="0"/>
                <a:ea typeface="Calibri"/>
                <a:cs typeface="Arial" pitchFamily="34" charset="0"/>
                <a:hlinkClick r:id="rId5"/>
              </a:rPr>
              <a:t>http://</a:t>
            </a:r>
            <a:r>
              <a:rPr lang="es-PA" sz="1400" u="sng" dirty="0" smtClean="0">
                <a:solidFill>
                  <a:srgbClr val="0000FF"/>
                </a:solidFill>
                <a:latin typeface="Arial" pitchFamily="34" charset="0"/>
                <a:ea typeface="Calibri"/>
                <a:cs typeface="Arial" pitchFamily="34" charset="0"/>
                <a:hlinkClick r:id="rId5"/>
              </a:rPr>
              <a:t>www.consumodedrogas.net/tratamiento-y-rehabilitacion/tratamiento-contra-las-drogas.php</a:t>
            </a:r>
            <a:r>
              <a:rPr lang="es-PA" sz="1400" dirty="0" smtClean="0">
                <a:latin typeface="Arial" pitchFamily="34" charset="0"/>
                <a:ea typeface="Calibri"/>
                <a:cs typeface="Arial" pitchFamily="34" charset="0"/>
              </a:rPr>
              <a:t> </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6"/>
              </a:rPr>
              <a:t>http://www.marcobarria.es.tl/Drogas-ilicitas,-%BF-de-donde-provienen--f-.htm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7"/>
              </a:rPr>
              <a:t>http://rubistar.4teachers.org/index.php?ts=1319638293</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8"/>
              </a:rPr>
              <a:t>http://www.miperiodicodigital.com/edicion2010/articulo.php?id=6137</a:t>
            </a:r>
            <a:endParaRPr lang="es-PA" sz="1400" dirty="0">
              <a:latin typeface="Arial" pitchFamily="34" charset="0"/>
              <a:ea typeface="Calibri"/>
              <a:cs typeface="Arial" pitchFamily="34" charset="0"/>
            </a:endParaRPr>
          </a:p>
          <a:p>
            <a:pPr>
              <a:lnSpc>
                <a:spcPct val="115000"/>
              </a:lnSpc>
              <a:spcAft>
                <a:spcPts val="1000"/>
              </a:spcAft>
            </a:pPr>
            <a:r>
              <a:rPr lang="es-PA" sz="1400" dirty="0">
                <a:latin typeface="Arial" pitchFamily="34" charset="0"/>
                <a:ea typeface="Calibri"/>
                <a:cs typeface="Arial" pitchFamily="34" charset="0"/>
              </a:rPr>
              <a:t>Videos: </a:t>
            </a: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9"/>
              </a:rPr>
              <a:t>http://www.youtube.com/watch?v=jLFelHkBLq8</a:t>
            </a:r>
            <a:endParaRPr lang="es-PA" sz="1400" dirty="0">
              <a:latin typeface="Arial" pitchFamily="34" charset="0"/>
              <a:ea typeface="Calibri"/>
              <a:cs typeface="Arial" pitchFamily="34" charset="0"/>
            </a:endParaRPr>
          </a:p>
          <a:p>
            <a:pPr>
              <a:lnSpc>
                <a:spcPct val="115000"/>
              </a:lnSpc>
              <a:spcAft>
                <a:spcPts val="1000"/>
              </a:spcAft>
            </a:pPr>
            <a:endParaRPr lang="es-PA" sz="1400" dirty="0" smtClean="0">
              <a:latin typeface="Arial" pitchFamily="34" charset="0"/>
              <a:ea typeface="Calibri"/>
              <a:cs typeface="Arial" pitchFamily="34" charset="0"/>
            </a:endParaRPr>
          </a:p>
          <a:p>
            <a:pPr>
              <a:lnSpc>
                <a:spcPct val="115000"/>
              </a:lnSpc>
              <a:spcAft>
                <a:spcPts val="1000"/>
              </a:spcAft>
            </a:pPr>
            <a:r>
              <a:rPr lang="es-PA" sz="1400" dirty="0" smtClean="0">
                <a:latin typeface="Arial" pitchFamily="34" charset="0"/>
                <a:ea typeface="Calibri"/>
                <a:cs typeface="Arial" pitchFamily="34" charset="0"/>
              </a:rPr>
              <a:t>Imágenes</a:t>
            </a:r>
            <a:r>
              <a:rPr lang="es-PA" sz="1400" dirty="0">
                <a:latin typeface="Arial" pitchFamily="34" charset="0"/>
                <a:ea typeface="Calibri"/>
                <a:cs typeface="Arial" pitchFamily="34" charset="0"/>
              </a:rPr>
              <a:t>:</a:t>
            </a: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0"/>
              </a:rPr>
              <a:t>www.flickr.com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1"/>
              </a:rPr>
              <a:t>www.gotohouse.wikispaces.com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2"/>
              </a:rPr>
              <a:t>www.drcalderonpediatra.blogspot.com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3"/>
              </a:rPr>
              <a:t>www.elultimocazadordemonstruos.blogspot.com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4"/>
              </a:rPr>
              <a:t>www.alcoholismoriesgosyconsecuencias.blogspot.com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5"/>
              </a:rPr>
              <a:t>www.entrecomillastv10.blogspot.com</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6"/>
              </a:rPr>
              <a:t>www.lacebolla.net</a:t>
            </a:r>
            <a:endParaRPr lang="es-PA" sz="1400" dirty="0">
              <a:latin typeface="Arial" pitchFamily="34" charset="0"/>
              <a:ea typeface="Calibri"/>
              <a:cs typeface="Arial" pitchFamily="34" charset="0"/>
            </a:endParaRPr>
          </a:p>
          <a:p>
            <a:pPr>
              <a:lnSpc>
                <a:spcPct val="115000"/>
              </a:lnSpc>
              <a:spcAft>
                <a:spcPts val="1000"/>
              </a:spcAft>
            </a:pPr>
            <a:r>
              <a:rPr lang="es-PA" sz="1400" u="sng" dirty="0">
                <a:solidFill>
                  <a:srgbClr val="0000FF"/>
                </a:solidFill>
                <a:latin typeface="Arial" pitchFamily="34" charset="0"/>
                <a:ea typeface="Calibri"/>
                <a:cs typeface="Arial" pitchFamily="34" charset="0"/>
                <a:hlinkClick r:id="rId17"/>
              </a:rPr>
              <a:t>www.informador.com.mx</a:t>
            </a:r>
            <a:endParaRPr lang="es-PA" sz="1400" dirty="0">
              <a:latin typeface="Arial" pitchFamily="34" charset="0"/>
              <a:ea typeface="Calibri"/>
              <a:cs typeface="Arial" pitchFamily="34" charset="0"/>
            </a:endParaRPr>
          </a:p>
          <a:p>
            <a:pPr>
              <a:lnSpc>
                <a:spcPct val="115000"/>
              </a:lnSpc>
              <a:spcAft>
                <a:spcPts val="1000"/>
              </a:spcAft>
            </a:pPr>
            <a:r>
              <a:rPr lang="es-PA" sz="1400" dirty="0">
                <a:latin typeface="Arial" pitchFamily="34" charset="0"/>
                <a:ea typeface="Calibri"/>
                <a:cs typeface="Arial" pitchFamily="34" charset="0"/>
              </a:rPr>
              <a:t> </a:t>
            </a:r>
            <a:r>
              <a:rPr lang="es-PA" sz="1400" u="sng" dirty="0">
                <a:solidFill>
                  <a:srgbClr val="0000FF"/>
                </a:solidFill>
                <a:latin typeface="Arial" pitchFamily="34" charset="0"/>
                <a:ea typeface="Calibri"/>
                <a:cs typeface="Arial" pitchFamily="34" charset="0"/>
                <a:hlinkClick r:id="rId18"/>
              </a:rPr>
              <a:t>www.juntosporsiemprenove.blogspot.com</a:t>
            </a:r>
            <a:endParaRPr lang="es-PA" sz="1400" dirty="0">
              <a:latin typeface="Arial" pitchFamily="34" charset="0"/>
              <a:ea typeface="Calibri"/>
              <a:cs typeface="Arial" pitchFamily="34" charset="0"/>
            </a:endParaRPr>
          </a:p>
          <a:p>
            <a:endParaRPr lang="es-PA" sz="1400" dirty="0">
              <a:latin typeface="Arial" pitchFamily="34" charset="0"/>
              <a:cs typeface="Arial" pitchFamily="34" charset="0"/>
            </a:endParaRPr>
          </a:p>
        </p:txBody>
      </p:sp>
      <p:sp>
        <p:nvSpPr>
          <p:cNvPr id="2" name="1 Título"/>
          <p:cNvSpPr>
            <a:spLocks noGrp="1"/>
          </p:cNvSpPr>
          <p:nvPr>
            <p:ph type="title"/>
          </p:nvPr>
        </p:nvSpPr>
        <p:spPr>
          <a:xfrm>
            <a:off x="755576" y="30591"/>
            <a:ext cx="7756263" cy="1054250"/>
          </a:xfrm>
        </p:spPr>
        <p:txBody>
          <a:bodyPr>
            <a:normAutofit/>
          </a:bodyPr>
          <a:lstStyle/>
          <a:p>
            <a:r>
              <a:rPr lang="es-PA" sz="3600" dirty="0"/>
              <a:t>FUENTES</a:t>
            </a:r>
          </a:p>
        </p:txBody>
      </p:sp>
    </p:spTree>
    <p:extLst>
      <p:ext uri="{BB962C8B-B14F-4D97-AF65-F5344CB8AC3E}">
        <p14:creationId xmlns:p14="http://schemas.microsoft.com/office/powerpoint/2010/main" val="2217230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Effect transition="in" filter="fade">
                                      <p:cBhvr>
                                        <p:cTn id="83" dur="1000"/>
                                        <p:tgtEl>
                                          <p:spTgt spid="3">
                                            <p:txEl>
                                              <p:pRg st="11" end="11"/>
                                            </p:txEl>
                                          </p:spTgt>
                                        </p:tgtEl>
                                      </p:cBhvr>
                                    </p:animEffect>
                                    <p:anim calcmode="lin" valueType="num">
                                      <p:cBhvr>
                                        <p:cTn id="8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Effect transition="in" filter="fade">
                                      <p:cBhvr>
                                        <p:cTn id="90" dur="1000"/>
                                        <p:tgtEl>
                                          <p:spTgt spid="3">
                                            <p:txEl>
                                              <p:pRg st="12" end="12"/>
                                            </p:txEl>
                                          </p:spTgt>
                                        </p:tgtEl>
                                      </p:cBhvr>
                                    </p:animEffect>
                                    <p:anim calcmode="lin" valueType="num">
                                      <p:cBhvr>
                                        <p:cTn id="9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Effect transition="in" filter="fade">
                                      <p:cBhvr>
                                        <p:cTn id="97" dur="1000"/>
                                        <p:tgtEl>
                                          <p:spTgt spid="3">
                                            <p:txEl>
                                              <p:pRg st="13" end="13"/>
                                            </p:txEl>
                                          </p:spTgt>
                                        </p:tgtEl>
                                      </p:cBhvr>
                                    </p:animEffect>
                                    <p:anim calcmode="lin" valueType="num">
                                      <p:cBhvr>
                                        <p:cTn id="9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3">
                                            <p:txEl>
                                              <p:pRg st="14" end="14"/>
                                            </p:txEl>
                                          </p:spTgt>
                                        </p:tgtEl>
                                        <p:attrNameLst>
                                          <p:attrName>style.visibility</p:attrName>
                                        </p:attrNameLst>
                                      </p:cBhvr>
                                      <p:to>
                                        <p:strVal val="visible"/>
                                      </p:to>
                                    </p:set>
                                    <p:animEffect transition="in" filter="fade">
                                      <p:cBhvr>
                                        <p:cTn id="104" dur="1000"/>
                                        <p:tgtEl>
                                          <p:spTgt spid="3">
                                            <p:txEl>
                                              <p:pRg st="14" end="14"/>
                                            </p:txEl>
                                          </p:spTgt>
                                        </p:tgtEl>
                                      </p:cBhvr>
                                    </p:animEffect>
                                    <p:anim calcmode="lin" valueType="num">
                                      <p:cBhvr>
                                        <p:cTn id="10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3">
                                            <p:txEl>
                                              <p:pRg st="15" end="15"/>
                                            </p:txEl>
                                          </p:spTgt>
                                        </p:tgtEl>
                                        <p:attrNameLst>
                                          <p:attrName>style.visibility</p:attrName>
                                        </p:attrNameLst>
                                      </p:cBhvr>
                                      <p:to>
                                        <p:strVal val="visible"/>
                                      </p:to>
                                    </p:set>
                                    <p:animEffect transition="in" filter="fade">
                                      <p:cBhvr>
                                        <p:cTn id="111" dur="1000"/>
                                        <p:tgtEl>
                                          <p:spTgt spid="3">
                                            <p:txEl>
                                              <p:pRg st="15" end="15"/>
                                            </p:txEl>
                                          </p:spTgt>
                                        </p:tgtEl>
                                      </p:cBhvr>
                                    </p:animEffect>
                                    <p:anim calcmode="lin" valueType="num">
                                      <p:cBhvr>
                                        <p:cTn id="11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3">
                                            <p:txEl>
                                              <p:pRg st="16" end="16"/>
                                            </p:txEl>
                                          </p:spTgt>
                                        </p:tgtEl>
                                        <p:attrNameLst>
                                          <p:attrName>style.visibility</p:attrName>
                                        </p:attrNameLst>
                                      </p:cBhvr>
                                      <p:to>
                                        <p:strVal val="visible"/>
                                      </p:to>
                                    </p:set>
                                    <p:animEffect transition="in" filter="fade">
                                      <p:cBhvr>
                                        <p:cTn id="118" dur="1000"/>
                                        <p:tgtEl>
                                          <p:spTgt spid="3">
                                            <p:txEl>
                                              <p:pRg st="16" end="16"/>
                                            </p:txEl>
                                          </p:spTgt>
                                        </p:tgtEl>
                                      </p:cBhvr>
                                    </p:animEffect>
                                    <p:anim calcmode="lin" valueType="num">
                                      <p:cBhvr>
                                        <p:cTn id="11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20"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
                                            <p:txEl>
                                              <p:pRg st="17" end="17"/>
                                            </p:txEl>
                                          </p:spTgt>
                                        </p:tgtEl>
                                        <p:attrNameLst>
                                          <p:attrName>style.visibility</p:attrName>
                                        </p:attrNameLst>
                                      </p:cBhvr>
                                      <p:to>
                                        <p:strVal val="visible"/>
                                      </p:to>
                                    </p:set>
                                    <p:animEffect transition="in" filter="fade">
                                      <p:cBhvr>
                                        <p:cTn id="125" dur="1000"/>
                                        <p:tgtEl>
                                          <p:spTgt spid="3">
                                            <p:txEl>
                                              <p:pRg st="17" end="17"/>
                                            </p:txEl>
                                          </p:spTgt>
                                        </p:tgtEl>
                                      </p:cBhvr>
                                    </p:animEffect>
                                    <p:anim calcmode="lin" valueType="num">
                                      <p:cBhvr>
                                        <p:cTn id="126"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27"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
                                            <p:txEl>
                                              <p:pRg st="18" end="18"/>
                                            </p:txEl>
                                          </p:spTgt>
                                        </p:tgtEl>
                                        <p:attrNameLst>
                                          <p:attrName>style.visibility</p:attrName>
                                        </p:attrNameLst>
                                      </p:cBhvr>
                                      <p:to>
                                        <p:strVal val="visible"/>
                                      </p:to>
                                    </p:set>
                                    <p:animEffect transition="in" filter="fade">
                                      <p:cBhvr>
                                        <p:cTn id="132" dur="1000"/>
                                        <p:tgtEl>
                                          <p:spTgt spid="3">
                                            <p:txEl>
                                              <p:pRg st="18" end="18"/>
                                            </p:txEl>
                                          </p:spTgt>
                                        </p:tgtEl>
                                      </p:cBhvr>
                                    </p:animEffect>
                                    <p:anim calcmode="lin" valueType="num">
                                      <p:cBhvr>
                                        <p:cTn id="13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34"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3">
                                            <p:txEl>
                                              <p:pRg st="19" end="19"/>
                                            </p:txEl>
                                          </p:spTgt>
                                        </p:tgtEl>
                                        <p:attrNameLst>
                                          <p:attrName>style.visibility</p:attrName>
                                        </p:attrNameLst>
                                      </p:cBhvr>
                                      <p:to>
                                        <p:strVal val="visible"/>
                                      </p:to>
                                    </p:set>
                                    <p:animEffect transition="in" filter="fade">
                                      <p:cBhvr>
                                        <p:cTn id="139" dur="1000"/>
                                        <p:tgtEl>
                                          <p:spTgt spid="3">
                                            <p:txEl>
                                              <p:pRg st="19" end="19"/>
                                            </p:txEl>
                                          </p:spTgt>
                                        </p:tgtEl>
                                      </p:cBhvr>
                                    </p:animEffect>
                                    <p:anim calcmode="lin" valueType="num">
                                      <p:cBhvr>
                                        <p:cTn id="140"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41"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3">
                                            <p:txEl>
                                              <p:pRg st="20" end="20"/>
                                            </p:txEl>
                                          </p:spTgt>
                                        </p:tgtEl>
                                        <p:attrNameLst>
                                          <p:attrName>style.visibility</p:attrName>
                                        </p:attrNameLst>
                                      </p:cBhvr>
                                      <p:to>
                                        <p:strVal val="visible"/>
                                      </p:to>
                                    </p:set>
                                    <p:animEffect transition="in" filter="fade">
                                      <p:cBhvr>
                                        <p:cTn id="146" dur="1000"/>
                                        <p:tgtEl>
                                          <p:spTgt spid="3">
                                            <p:txEl>
                                              <p:pRg st="20" end="20"/>
                                            </p:txEl>
                                          </p:spTgt>
                                        </p:tgtEl>
                                      </p:cBhvr>
                                    </p:animEffect>
                                    <p:anim calcmode="lin" valueType="num">
                                      <p:cBhvr>
                                        <p:cTn id="147"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48"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556793"/>
            <a:ext cx="6336704" cy="3663702"/>
          </a:xfrm>
        </p:spPr>
      </p:pic>
    </p:spTree>
    <p:extLst>
      <p:ext uri="{BB962C8B-B14F-4D97-AF65-F5344CB8AC3E}">
        <p14:creationId xmlns:p14="http://schemas.microsoft.com/office/powerpoint/2010/main" val="33352255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MX" b="1" dirty="0">
                <a:effectLst>
                  <a:outerShdw blurRad="69850" dist="43180" dir="5400000" sx="0" sy="0">
                    <a:srgbClr val="000000">
                      <a:alpha val="65000"/>
                    </a:srgbClr>
                  </a:outerShdw>
                </a:effectLst>
              </a:rPr>
              <a:t>Una tarde soleada, Juan y Pedro caminaban alegremente por el parque en la avenida central, Santiago, cuando de pronto se encuentran un sobre transparente, Juan con mucha curiosidad recoge el sobre y dice; Pedro, mira estas piedras que están en el sobre, si las veo parecen las que usan algunos indigentes para fumar. ¡Oye amigo! será esta la razón por la cual están enfermos, como esa sustancia les habrá afectado en su vidas? Qué tal si averiguamos e investigamos. </a:t>
            </a:r>
            <a:endParaRPr lang="es-PA" dirty="0"/>
          </a:p>
        </p:txBody>
      </p:sp>
      <p:sp>
        <p:nvSpPr>
          <p:cNvPr id="2" name="1 Título"/>
          <p:cNvSpPr>
            <a:spLocks noGrp="1"/>
          </p:cNvSpPr>
          <p:nvPr>
            <p:ph type="title"/>
          </p:nvPr>
        </p:nvSpPr>
        <p:spPr/>
        <p:txBody>
          <a:bodyPr/>
          <a:lstStyle/>
          <a:p>
            <a:r>
              <a:rPr lang="es-PA" dirty="0"/>
              <a:t>Situación de aprendizaje</a:t>
            </a:r>
          </a:p>
        </p:txBody>
      </p:sp>
    </p:spTree>
    <p:extLst>
      <p:ext uri="{BB962C8B-B14F-4D97-AF65-F5344CB8AC3E}">
        <p14:creationId xmlns:p14="http://schemas.microsoft.com/office/powerpoint/2010/main" val="4212143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PA" dirty="0" smtClean="0"/>
          </a:p>
          <a:p>
            <a:r>
              <a:rPr lang="es-PA" dirty="0" smtClean="0"/>
              <a:t>¿Por qué crees que las drogas afectan el desarrollo de la juventud?. </a:t>
            </a:r>
          </a:p>
          <a:p>
            <a:endParaRPr lang="es-PA" dirty="0"/>
          </a:p>
        </p:txBody>
      </p:sp>
      <p:sp>
        <p:nvSpPr>
          <p:cNvPr id="2" name="1 Título"/>
          <p:cNvSpPr>
            <a:spLocks noGrp="1"/>
          </p:cNvSpPr>
          <p:nvPr>
            <p:ph type="title"/>
          </p:nvPr>
        </p:nvSpPr>
        <p:spPr/>
        <p:txBody>
          <a:bodyPr/>
          <a:lstStyle/>
          <a:p>
            <a:r>
              <a:rPr lang="es-PA" dirty="0"/>
              <a:t>Pregunta generadora</a:t>
            </a:r>
          </a:p>
        </p:txBody>
      </p:sp>
    </p:spTree>
    <p:extLst>
      <p:ext uri="{BB962C8B-B14F-4D97-AF65-F5344CB8AC3E}">
        <p14:creationId xmlns:p14="http://schemas.microsoft.com/office/powerpoint/2010/main" val="15294381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PA" dirty="0" smtClean="0"/>
              <a:t>Elaborar un guión para un comercial de sensibilización sobre los riesgos y efectos que producen el consumo de drogas en la juventud.</a:t>
            </a:r>
            <a:endParaRPr lang="es-PA" dirty="0"/>
          </a:p>
        </p:txBody>
      </p:sp>
      <p:sp>
        <p:nvSpPr>
          <p:cNvPr id="2" name="1 Título"/>
          <p:cNvSpPr>
            <a:spLocks noGrp="1"/>
          </p:cNvSpPr>
          <p:nvPr>
            <p:ph type="title"/>
          </p:nvPr>
        </p:nvSpPr>
        <p:spPr/>
        <p:txBody>
          <a:bodyPr/>
          <a:lstStyle/>
          <a:p>
            <a:r>
              <a:rPr lang="es-PA" dirty="0"/>
              <a:t>Producto Final</a:t>
            </a:r>
          </a:p>
        </p:txBody>
      </p:sp>
    </p:spTree>
    <p:extLst>
      <p:ext uri="{BB962C8B-B14F-4D97-AF65-F5344CB8AC3E}">
        <p14:creationId xmlns:p14="http://schemas.microsoft.com/office/powerpoint/2010/main" val="38718216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a:bodyPr>
          <a:lstStyle/>
          <a:p>
            <a:pPr marL="0" indent="0" algn="just">
              <a:spcAft>
                <a:spcPts val="0"/>
              </a:spcAft>
              <a:buNone/>
            </a:pPr>
            <a:r>
              <a:rPr lang="es-MX" dirty="0">
                <a:latin typeface="Times New Roman"/>
                <a:ea typeface="Times New Roman"/>
              </a:rPr>
              <a:t> ¿Qué son las drogas, sus formas y de dónde crees que provienen?</a:t>
            </a:r>
            <a:endParaRPr lang="es-PA" dirty="0">
              <a:latin typeface="Times New Roman"/>
              <a:ea typeface="Times New Roman"/>
            </a:endParaRPr>
          </a:p>
          <a:p>
            <a:pPr marL="0" indent="0" algn="just">
              <a:spcAft>
                <a:spcPts val="0"/>
              </a:spcAft>
              <a:buNone/>
            </a:pPr>
            <a:r>
              <a:rPr lang="es-MX" dirty="0">
                <a:latin typeface="Times New Roman"/>
                <a:ea typeface="Times New Roman"/>
              </a:rPr>
              <a:t> </a:t>
            </a:r>
            <a:endParaRPr lang="es-PA" dirty="0">
              <a:latin typeface="Times New Roman"/>
              <a:ea typeface="Times New Roman"/>
            </a:endParaRPr>
          </a:p>
          <a:p>
            <a:pPr lvl="0" algn="just">
              <a:buFont typeface="Wingdings"/>
              <a:buChar char=""/>
            </a:pPr>
            <a:r>
              <a:rPr lang="es-PA" dirty="0">
                <a:latin typeface="Times New Roman"/>
                <a:ea typeface="Times New Roman"/>
              </a:rPr>
              <a:t> Formen equipos de cuatro alumnos; estos equipos de trabajo deberán ser mixtos. </a:t>
            </a:r>
          </a:p>
          <a:p>
            <a:pPr lvl="0" algn="just">
              <a:buFont typeface="Wingdings"/>
              <a:buChar char=""/>
            </a:pPr>
            <a:r>
              <a:rPr lang="es-PA" dirty="0">
                <a:latin typeface="Times New Roman"/>
                <a:ea typeface="Times New Roman"/>
              </a:rPr>
              <a:t>Lean el siguiente texto que les proporciono.  Clic </a:t>
            </a:r>
            <a:r>
              <a:rPr lang="es-MX" dirty="0" smtClean="0">
                <a:latin typeface="Times New Roman"/>
                <a:ea typeface="Times New Roman"/>
              </a:rPr>
              <a:t>aquí</a:t>
            </a:r>
            <a:r>
              <a:rPr lang="es-PA" dirty="0" smtClean="0">
                <a:latin typeface="Times New Roman"/>
                <a:ea typeface="Times New Roman"/>
              </a:rPr>
              <a:t>  </a:t>
            </a:r>
            <a:endParaRPr lang="es-PA" dirty="0">
              <a:latin typeface="Times New Roman"/>
              <a:ea typeface="Times New Roman"/>
            </a:endParaRPr>
          </a:p>
          <a:p>
            <a:pPr lvl="0" algn="just">
              <a:buFont typeface="Wingdings"/>
              <a:buChar char=""/>
            </a:pPr>
            <a:r>
              <a:rPr lang="es-PA" dirty="0">
                <a:latin typeface="Times New Roman"/>
                <a:ea typeface="Times New Roman"/>
              </a:rPr>
              <a:t>Comenten con sus compañeros lo leído en el texto.</a:t>
            </a:r>
          </a:p>
          <a:p>
            <a:pPr lvl="0" algn="just">
              <a:buFont typeface="Wingdings"/>
              <a:buChar char=""/>
            </a:pPr>
            <a:r>
              <a:rPr lang="es-MX" dirty="0">
                <a:latin typeface="Times New Roman"/>
                <a:ea typeface="Times New Roman"/>
              </a:rPr>
              <a:t> </a:t>
            </a:r>
            <a:r>
              <a:rPr lang="es-PA" dirty="0">
                <a:latin typeface="Times New Roman"/>
                <a:ea typeface="Times New Roman"/>
              </a:rPr>
              <a:t>Elaboren y presenten un cuadro sinóptico que reflejen definición, las diferentes formas o clases de drogas y su proveniencia.  Clic </a:t>
            </a:r>
            <a:r>
              <a:rPr lang="es-PA" dirty="0" smtClean="0">
                <a:latin typeface="Times New Roman"/>
                <a:ea typeface="Times New Roman"/>
              </a:rPr>
              <a:t>aquí </a:t>
            </a:r>
            <a:endParaRPr lang="es-PA" dirty="0">
              <a:latin typeface="Times New Roman"/>
              <a:ea typeface="Times New Roman"/>
            </a:endParaRPr>
          </a:p>
          <a:p>
            <a:pPr marL="0" indent="0" algn="just">
              <a:spcAft>
                <a:spcPts val="0"/>
              </a:spcAft>
              <a:buNone/>
            </a:pPr>
            <a:r>
              <a:rPr lang="es-PA" dirty="0">
                <a:latin typeface="Times New Roman"/>
                <a:ea typeface="Times New Roman"/>
              </a:rPr>
              <a:t> </a:t>
            </a:r>
            <a:endParaRPr lang="es-PA" dirty="0"/>
          </a:p>
        </p:txBody>
      </p:sp>
      <p:sp>
        <p:nvSpPr>
          <p:cNvPr id="2" name="1 Título"/>
          <p:cNvSpPr>
            <a:spLocks noGrp="1"/>
          </p:cNvSpPr>
          <p:nvPr>
            <p:ph type="title"/>
          </p:nvPr>
        </p:nvSpPr>
        <p:spPr/>
        <p:txBody>
          <a:bodyPr>
            <a:normAutofit fontScale="90000"/>
          </a:bodyPr>
          <a:lstStyle/>
          <a:p>
            <a:r>
              <a:rPr lang="es-PA" dirty="0"/>
              <a:t>ACTIVIDAD Nº 1       </a:t>
            </a:r>
            <a:r>
              <a:rPr lang="es-PA" dirty="0" smtClean="0"/>
              <a:t/>
            </a:r>
            <a:br>
              <a:rPr lang="es-PA" dirty="0" smtClean="0"/>
            </a:br>
            <a:r>
              <a:rPr lang="es-PA" dirty="0" smtClean="0"/>
              <a:t> </a:t>
            </a:r>
            <a:r>
              <a:rPr lang="es-PA" dirty="0"/>
              <a:t>CUADRO SINÓPTICO</a:t>
            </a:r>
          </a:p>
        </p:txBody>
      </p:sp>
      <p:graphicFrame>
        <p:nvGraphicFramePr>
          <p:cNvPr id="4" name="3 Objeto">
            <a:hlinkClick r:id="" action="ppaction://ole?verb=1"/>
          </p:cNvPr>
          <p:cNvGraphicFramePr>
            <a:graphicFrameLocks noChangeAspect="1"/>
          </p:cNvGraphicFramePr>
          <p:nvPr>
            <p:extLst>
              <p:ext uri="{D42A27DB-BD31-4B8C-83A1-F6EECF244321}">
                <p14:modId xmlns:p14="http://schemas.microsoft.com/office/powerpoint/2010/main" val="3372499093"/>
              </p:ext>
            </p:extLst>
          </p:nvPr>
        </p:nvGraphicFramePr>
        <p:xfrm>
          <a:off x="7308304" y="3501008"/>
          <a:ext cx="1621513" cy="1368152"/>
        </p:xfrm>
        <a:graphic>
          <a:graphicData uri="http://schemas.openxmlformats.org/presentationml/2006/ole">
            <mc:AlternateContent xmlns:mc="http://schemas.openxmlformats.org/markup-compatibility/2006">
              <mc:Choice xmlns:v="urn:schemas-microsoft-com:vml" Requires="v">
                <p:oleObj spid="_x0000_s1028" name="Documento" showAsIcon="1" r:id="rId3" imgW="914400" imgH="771480" progId="Word.Document.12">
                  <p:embed/>
                </p:oleObj>
              </mc:Choice>
              <mc:Fallback>
                <p:oleObj name="Documento" showAsIcon="1" r:id="rId3" imgW="914400" imgH="771480" progId="Word.Document.12">
                  <p:embed/>
                  <p:pic>
                    <p:nvPicPr>
                      <p:cNvPr id="0" name=""/>
                      <p:cNvPicPr/>
                      <p:nvPr/>
                    </p:nvPicPr>
                    <p:blipFill>
                      <a:blip r:embed="rId4"/>
                      <a:stretch>
                        <a:fillRect/>
                      </a:stretch>
                    </p:blipFill>
                    <p:spPr>
                      <a:xfrm>
                        <a:off x="7308304" y="3501008"/>
                        <a:ext cx="1621513" cy="1368152"/>
                      </a:xfrm>
                      <a:prstGeom prst="rect">
                        <a:avLst/>
                      </a:prstGeom>
                    </p:spPr>
                  </p:pic>
                </p:oleObj>
              </mc:Fallback>
            </mc:AlternateContent>
          </a:graphicData>
        </a:graphic>
      </p:graphicFrame>
      <p:graphicFrame>
        <p:nvGraphicFramePr>
          <p:cNvPr id="5" name="4 Objeto">
            <a:hlinkClick r:id="" action="ppaction://ole?verb=1"/>
          </p:cNvPr>
          <p:cNvGraphicFramePr>
            <a:graphicFrameLocks noChangeAspect="1"/>
          </p:cNvGraphicFramePr>
          <p:nvPr>
            <p:extLst>
              <p:ext uri="{D42A27DB-BD31-4B8C-83A1-F6EECF244321}">
                <p14:modId xmlns:p14="http://schemas.microsoft.com/office/powerpoint/2010/main" val="1407021922"/>
              </p:ext>
            </p:extLst>
          </p:nvPr>
        </p:nvGraphicFramePr>
        <p:xfrm>
          <a:off x="7452320" y="5301208"/>
          <a:ext cx="1368152" cy="1154378"/>
        </p:xfrm>
        <a:graphic>
          <a:graphicData uri="http://schemas.openxmlformats.org/presentationml/2006/ole">
            <mc:AlternateContent xmlns:mc="http://schemas.openxmlformats.org/markup-compatibility/2006">
              <mc:Choice xmlns:v="urn:schemas-microsoft-com:vml" Requires="v">
                <p:oleObj spid="_x0000_s1029" name="Documento" showAsIcon="1" r:id="rId5" imgW="914400" imgH="771480" progId="Word.Document.12">
                  <p:embed/>
                </p:oleObj>
              </mc:Choice>
              <mc:Fallback>
                <p:oleObj name="Documento" showAsIcon="1" r:id="rId5" imgW="914400" imgH="771480" progId="Word.Document.12">
                  <p:embed/>
                  <p:pic>
                    <p:nvPicPr>
                      <p:cNvPr id="0" name=""/>
                      <p:cNvPicPr/>
                      <p:nvPr/>
                    </p:nvPicPr>
                    <p:blipFill>
                      <a:blip r:embed="rId6"/>
                      <a:stretch>
                        <a:fillRect/>
                      </a:stretch>
                    </p:blipFill>
                    <p:spPr>
                      <a:xfrm>
                        <a:off x="7452320" y="5301208"/>
                        <a:ext cx="1368152" cy="1154378"/>
                      </a:xfrm>
                      <a:prstGeom prst="rect">
                        <a:avLst/>
                      </a:prstGeom>
                    </p:spPr>
                  </p:pic>
                </p:oleObj>
              </mc:Fallback>
            </mc:AlternateContent>
          </a:graphicData>
        </a:graphic>
      </p:graphicFrame>
    </p:spTree>
    <p:extLst>
      <p:ext uri="{BB962C8B-B14F-4D97-AF65-F5344CB8AC3E}">
        <p14:creationId xmlns:p14="http://schemas.microsoft.com/office/powerpoint/2010/main" val="2883731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46226848"/>
              </p:ext>
            </p:extLst>
          </p:nvPr>
        </p:nvGraphicFramePr>
        <p:xfrm>
          <a:off x="971600" y="2276870"/>
          <a:ext cx="7488833" cy="2659234"/>
        </p:xfrm>
        <a:graphic>
          <a:graphicData uri="http://schemas.openxmlformats.org/drawingml/2006/table">
            <a:tbl>
              <a:tblPr firstRow="1" firstCol="1" bandRow="1" bandCol="1"/>
              <a:tblGrid>
                <a:gridCol w="5792805"/>
                <a:gridCol w="828520"/>
                <a:gridCol w="867508"/>
              </a:tblGrid>
              <a:tr h="576066">
                <a:tc>
                  <a:txBody>
                    <a:bodyPr/>
                    <a:lstStyle/>
                    <a:p>
                      <a:pPr algn="just">
                        <a:spcAft>
                          <a:spcPts val="0"/>
                        </a:spcAft>
                      </a:pPr>
                      <a:r>
                        <a:rPr lang="es-MX" sz="1800" b="1" dirty="0">
                          <a:solidFill>
                            <a:srgbClr val="FFFFFF"/>
                          </a:solidFill>
                          <a:effectLst/>
                          <a:latin typeface="Times New Roman"/>
                          <a:ea typeface="Times New Roman"/>
                          <a:cs typeface="Times New Roman"/>
                        </a:rPr>
                        <a:t>CRITERIOS</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s-MX" sz="1800" b="1" dirty="0">
                          <a:solidFill>
                            <a:srgbClr val="FFFFFF"/>
                          </a:solidFill>
                          <a:effectLst/>
                          <a:latin typeface="Times New Roman"/>
                          <a:ea typeface="Times New Roman"/>
                          <a:cs typeface="Times New Roman"/>
                        </a:rPr>
                        <a:t>SI</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s-MX" sz="1800" b="1" dirty="0">
                          <a:solidFill>
                            <a:srgbClr val="FFFFFF"/>
                          </a:solidFill>
                          <a:effectLst/>
                          <a:latin typeface="Times New Roman"/>
                          <a:ea typeface="Times New Roman"/>
                          <a:cs typeface="Times New Roman"/>
                        </a:rPr>
                        <a:t>NO</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520792">
                <a:tc>
                  <a:txBody>
                    <a:bodyPr/>
                    <a:lstStyle/>
                    <a:p>
                      <a:pPr algn="just">
                        <a:spcAft>
                          <a:spcPts val="0"/>
                        </a:spcAft>
                      </a:pPr>
                      <a:r>
                        <a:rPr lang="es-MX" sz="1800" b="1" dirty="0">
                          <a:effectLst/>
                          <a:latin typeface="Times New Roman"/>
                          <a:ea typeface="Times New Roman"/>
                          <a:cs typeface="Times New Roman"/>
                        </a:rPr>
                        <a:t>Se entregó en la fecha indicada</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20792">
                <a:tc>
                  <a:txBody>
                    <a:bodyPr/>
                    <a:lstStyle/>
                    <a:p>
                      <a:pPr algn="just">
                        <a:spcAft>
                          <a:spcPts val="0"/>
                        </a:spcAft>
                      </a:pPr>
                      <a:r>
                        <a:rPr lang="es-MX" sz="1800" b="1" dirty="0">
                          <a:effectLst/>
                          <a:latin typeface="Times New Roman"/>
                          <a:ea typeface="Times New Roman"/>
                          <a:cs typeface="Times New Roman"/>
                        </a:rPr>
                        <a:t>Es producto del trabajo en equipo</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792">
                <a:tc>
                  <a:txBody>
                    <a:bodyPr/>
                    <a:lstStyle/>
                    <a:p>
                      <a:pPr algn="just">
                        <a:spcAft>
                          <a:spcPts val="0"/>
                        </a:spcAft>
                      </a:pPr>
                      <a:r>
                        <a:rPr lang="es-MX" sz="1800" b="1" dirty="0">
                          <a:effectLst/>
                          <a:latin typeface="Times New Roman"/>
                          <a:ea typeface="Times New Roman"/>
                          <a:cs typeface="Times New Roman"/>
                        </a:rPr>
                        <a:t>Contiene toda la información solicitada</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520792">
                <a:tc>
                  <a:txBody>
                    <a:bodyPr/>
                    <a:lstStyle/>
                    <a:p>
                      <a:pPr algn="just">
                        <a:spcAft>
                          <a:spcPts val="0"/>
                        </a:spcAft>
                      </a:pPr>
                      <a:r>
                        <a:rPr lang="es-MX" sz="1800" b="1" dirty="0">
                          <a:effectLst/>
                          <a:latin typeface="Times New Roman"/>
                          <a:ea typeface="Times New Roman"/>
                          <a:cs typeface="Times New Roman"/>
                        </a:rPr>
                        <a:t>La ortografía empleada es adecuada</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1 Título"/>
          <p:cNvSpPr>
            <a:spLocks noGrp="1"/>
          </p:cNvSpPr>
          <p:nvPr>
            <p:ph type="title"/>
          </p:nvPr>
        </p:nvSpPr>
        <p:spPr>
          <a:xfrm>
            <a:off x="683568" y="476672"/>
            <a:ext cx="7756263" cy="1054250"/>
          </a:xfrm>
        </p:spPr>
        <p:txBody>
          <a:bodyPr>
            <a:noAutofit/>
          </a:bodyPr>
          <a:lstStyle/>
          <a:p>
            <a:r>
              <a:rPr lang="es-PA" sz="3200" dirty="0" smtClean="0"/>
              <a:t>LISTA DE VERIFICACION Nº  1 </a:t>
            </a:r>
            <a:br>
              <a:rPr lang="es-PA" sz="3200" dirty="0" smtClean="0"/>
            </a:br>
            <a:r>
              <a:rPr lang="es-PA" sz="3200" dirty="0" smtClean="0"/>
              <a:t>CUADRO SINÓPTICO</a:t>
            </a:r>
            <a:endParaRPr lang="es-PA" sz="3200" dirty="0"/>
          </a:p>
        </p:txBody>
      </p:sp>
      <p:sp>
        <p:nvSpPr>
          <p:cNvPr id="9" name="Rectangle 4"/>
          <p:cNvSpPr>
            <a:spLocks noChangeArrowheads="1"/>
          </p:cNvSpPr>
          <p:nvPr/>
        </p:nvSpPr>
        <p:spPr bwMode="auto">
          <a:xfrm>
            <a:off x="2132013" y="3387567"/>
            <a:ext cx="18473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P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99503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9" y="2248347"/>
            <a:ext cx="7128792" cy="4421013"/>
          </a:xfrm>
        </p:spPr>
        <p:txBody>
          <a:bodyPr>
            <a:normAutofit fontScale="92500" lnSpcReduction="10000"/>
          </a:bodyPr>
          <a:lstStyle/>
          <a:p>
            <a:pPr marL="0" indent="0" algn="just">
              <a:spcAft>
                <a:spcPts val="0"/>
              </a:spcAft>
              <a:buNone/>
            </a:pPr>
            <a:r>
              <a:rPr lang="es-MX" dirty="0">
                <a:latin typeface="Times New Roman"/>
                <a:ea typeface="Times New Roman"/>
              </a:rPr>
              <a:t>¿Cuáles crees tú que son los efectos que causan las drogas en la juventud?</a:t>
            </a:r>
            <a:endParaRPr lang="es-PA" dirty="0">
              <a:latin typeface="Times New Roman"/>
              <a:ea typeface="Times New Roman"/>
            </a:endParaRPr>
          </a:p>
          <a:p>
            <a:pPr marL="0" indent="0" algn="just">
              <a:spcAft>
                <a:spcPts val="0"/>
              </a:spcAft>
              <a:buNone/>
            </a:pPr>
            <a:r>
              <a:rPr lang="es-MX" dirty="0">
                <a:latin typeface="Times New Roman"/>
                <a:ea typeface="Times New Roman"/>
              </a:rPr>
              <a:t> </a:t>
            </a:r>
            <a:r>
              <a:rPr lang="es-MX" dirty="0" smtClean="0">
                <a:latin typeface="Times New Roman"/>
                <a:ea typeface="Times New Roman"/>
              </a:rPr>
              <a:t>Formen </a:t>
            </a:r>
            <a:r>
              <a:rPr lang="es-MX" dirty="0">
                <a:latin typeface="Times New Roman"/>
                <a:ea typeface="Times New Roman"/>
              </a:rPr>
              <a:t>grupos de cuatros estudiantes.</a:t>
            </a:r>
            <a:endParaRPr lang="es-PA" dirty="0">
              <a:latin typeface="Times New Roman"/>
              <a:ea typeface="Times New Roman"/>
            </a:endParaRPr>
          </a:p>
          <a:p>
            <a:pPr lvl="0">
              <a:buFont typeface="Wingdings"/>
              <a:buChar char=""/>
            </a:pPr>
            <a:r>
              <a:rPr lang="es-MX" dirty="0" smtClean="0">
                <a:latin typeface="Times New Roman"/>
                <a:ea typeface="Times New Roman"/>
              </a:rPr>
              <a:t>Observen el siguiente video: </a:t>
            </a:r>
            <a:r>
              <a:rPr lang="es-MX" i="1" dirty="0" smtClean="0">
                <a:latin typeface="Times New Roman"/>
                <a:ea typeface="Times New Roman"/>
              </a:rPr>
              <a:t>Clic aquí</a:t>
            </a:r>
            <a:r>
              <a:rPr lang="es-MX" dirty="0" smtClean="0">
                <a:latin typeface="Times New Roman"/>
                <a:ea typeface="Times New Roman"/>
              </a:rPr>
              <a:t>   </a:t>
            </a:r>
            <a:r>
              <a:rPr lang="es-PA" dirty="0" smtClean="0">
                <a:latin typeface="Times New Roman"/>
                <a:ea typeface="Times New Roman"/>
                <a:hlinkClick r:id="rId3" action="ppaction://hlinkfile"/>
              </a:rPr>
              <a:t> </a:t>
            </a:r>
            <a:endParaRPr lang="es-PA" dirty="0" smtClean="0">
              <a:latin typeface="Times New Roman"/>
              <a:ea typeface="Times New Roman"/>
            </a:endParaRPr>
          </a:p>
          <a:p>
            <a:pPr>
              <a:lnSpc>
                <a:spcPct val="115000"/>
              </a:lnSpc>
              <a:spcAft>
                <a:spcPts val="1000"/>
              </a:spcAft>
            </a:pPr>
            <a:r>
              <a:rPr lang="es-PA" u="sng" dirty="0">
                <a:solidFill>
                  <a:srgbClr val="0000FF"/>
                </a:solidFill>
                <a:latin typeface="Calibri"/>
                <a:ea typeface="Calibri"/>
                <a:cs typeface="Times New Roman"/>
                <a:hlinkClick r:id="rId4"/>
              </a:rPr>
              <a:t>http://</a:t>
            </a:r>
            <a:r>
              <a:rPr lang="es-PA" u="sng" dirty="0" smtClean="0">
                <a:solidFill>
                  <a:srgbClr val="0000FF"/>
                </a:solidFill>
                <a:latin typeface="Calibri"/>
                <a:ea typeface="Calibri"/>
                <a:cs typeface="Times New Roman"/>
                <a:hlinkClick r:id="rId4"/>
              </a:rPr>
              <a:t>www.youtube.com/watch?v=jLFelHkBLq8</a:t>
            </a:r>
            <a:endParaRPr lang="es-PA" dirty="0">
              <a:latin typeface="Times New Roman"/>
              <a:ea typeface="Times New Roman"/>
            </a:endParaRPr>
          </a:p>
          <a:p>
            <a:pPr lvl="0">
              <a:buFont typeface="Wingdings"/>
              <a:buChar char=""/>
            </a:pPr>
            <a:r>
              <a:rPr lang="es-MX" dirty="0">
                <a:latin typeface="Times New Roman"/>
                <a:ea typeface="Times New Roman"/>
              </a:rPr>
              <a:t>Comenten con sus compañeros lo observado en el video.</a:t>
            </a:r>
            <a:endParaRPr lang="es-PA" dirty="0">
              <a:latin typeface="Times New Roman"/>
              <a:ea typeface="Times New Roman"/>
            </a:endParaRPr>
          </a:p>
          <a:p>
            <a:pPr lvl="0">
              <a:buFont typeface="Wingdings"/>
              <a:buChar char=""/>
            </a:pPr>
            <a:r>
              <a:rPr lang="es-MX" dirty="0">
                <a:latin typeface="Times New Roman"/>
                <a:ea typeface="Times New Roman"/>
              </a:rPr>
              <a:t>Observen las siguientes imágenes relacionadas con los efectos de las drogas en el ser humano: </a:t>
            </a:r>
            <a:r>
              <a:rPr lang="es-MX" i="1" dirty="0">
                <a:latin typeface="Times New Roman"/>
                <a:ea typeface="Times New Roman"/>
              </a:rPr>
              <a:t>Clic aquí</a:t>
            </a:r>
            <a:r>
              <a:rPr lang="es-MX" dirty="0">
                <a:latin typeface="Times New Roman"/>
                <a:ea typeface="Times New Roman"/>
              </a:rPr>
              <a:t> </a:t>
            </a:r>
            <a:endParaRPr lang="es-PA" dirty="0">
              <a:latin typeface="Times New Roman"/>
              <a:ea typeface="Times New Roman"/>
            </a:endParaRPr>
          </a:p>
          <a:p>
            <a:pPr lvl="0">
              <a:buFont typeface="Wingdings"/>
              <a:buChar char=""/>
            </a:pPr>
            <a:r>
              <a:rPr lang="es-MX" dirty="0">
                <a:latin typeface="Times New Roman"/>
                <a:ea typeface="Times New Roman"/>
              </a:rPr>
              <a:t>Presenten un escrito sobre los efectos  negativos que causan las  drogas en la adolescencia, ilústrelos con imágenes:</a:t>
            </a:r>
            <a:r>
              <a:rPr lang="es-MX" i="1" dirty="0">
                <a:latin typeface="Times New Roman"/>
                <a:ea typeface="Times New Roman"/>
              </a:rPr>
              <a:t> Da clic aquí   </a:t>
            </a:r>
            <a:r>
              <a:rPr lang="es-PA" i="1" dirty="0">
                <a:latin typeface="Times New Roman"/>
                <a:ea typeface="Times New Roman"/>
                <a:hlinkClick r:id="rId5" action="ppaction://hlinkfile"/>
              </a:rPr>
              <a:t> </a:t>
            </a:r>
            <a:endParaRPr lang="es-PA" dirty="0">
              <a:latin typeface="Times New Roman"/>
              <a:ea typeface="Times New Roman"/>
            </a:endParaRPr>
          </a:p>
          <a:p>
            <a:pPr marL="0" indent="0">
              <a:spcAft>
                <a:spcPts val="0"/>
              </a:spcAft>
              <a:buNone/>
            </a:pPr>
            <a:r>
              <a:rPr lang="es-MX" dirty="0">
                <a:latin typeface="Times New Roman"/>
                <a:ea typeface="Times New Roman"/>
              </a:rPr>
              <a:t> </a:t>
            </a:r>
            <a:endParaRPr lang="es-PA" dirty="0">
              <a:latin typeface="Times New Roman"/>
              <a:ea typeface="Times New Roman"/>
            </a:endParaRPr>
          </a:p>
          <a:p>
            <a:endParaRPr lang="es-PA" dirty="0"/>
          </a:p>
        </p:txBody>
      </p:sp>
      <p:sp>
        <p:nvSpPr>
          <p:cNvPr id="2" name="1 Título"/>
          <p:cNvSpPr>
            <a:spLocks noGrp="1"/>
          </p:cNvSpPr>
          <p:nvPr>
            <p:ph type="title"/>
          </p:nvPr>
        </p:nvSpPr>
        <p:spPr/>
        <p:txBody>
          <a:bodyPr>
            <a:normAutofit fontScale="90000"/>
          </a:bodyPr>
          <a:lstStyle/>
          <a:p>
            <a:r>
              <a:rPr lang="pt-BR" dirty="0"/>
              <a:t>ACTIVIDAD Nº  2 </a:t>
            </a:r>
            <a:r>
              <a:rPr lang="pt-BR" dirty="0" smtClean="0"/>
              <a:t>    </a:t>
            </a:r>
            <a:br>
              <a:rPr lang="pt-BR" dirty="0" smtClean="0"/>
            </a:br>
            <a:r>
              <a:rPr lang="pt-BR" dirty="0" smtClean="0"/>
              <a:t>ENSAYO </a:t>
            </a:r>
            <a:r>
              <a:rPr lang="pt-BR" dirty="0"/>
              <a:t>ILUSTRADO</a:t>
            </a:r>
            <a:endParaRPr lang="es-PA" dirty="0"/>
          </a:p>
        </p:txBody>
      </p:sp>
      <p:graphicFrame>
        <p:nvGraphicFramePr>
          <p:cNvPr id="4" name="3 Objeto">
            <a:hlinkClick r:id="" action="ppaction://ole?verb=0"/>
          </p:cNvPr>
          <p:cNvGraphicFramePr>
            <a:graphicFrameLocks noChangeAspect="1"/>
          </p:cNvGraphicFramePr>
          <p:nvPr>
            <p:extLst>
              <p:ext uri="{D42A27DB-BD31-4B8C-83A1-F6EECF244321}">
                <p14:modId xmlns:p14="http://schemas.microsoft.com/office/powerpoint/2010/main" val="540551203"/>
              </p:ext>
            </p:extLst>
          </p:nvPr>
        </p:nvGraphicFramePr>
        <p:xfrm>
          <a:off x="7020272" y="4005064"/>
          <a:ext cx="1951716" cy="1646760"/>
        </p:xfrm>
        <a:graphic>
          <a:graphicData uri="http://schemas.openxmlformats.org/presentationml/2006/ole">
            <mc:AlternateContent xmlns:mc="http://schemas.openxmlformats.org/markup-compatibility/2006">
              <mc:Choice xmlns:v="urn:schemas-microsoft-com:vml" Requires="v">
                <p:oleObj spid="_x0000_s2052" name="Objeto empaquetador del shell" showAsIcon="1" r:id="rId6" imgW="914400" imgH="771480" progId="Package">
                  <p:embed/>
                </p:oleObj>
              </mc:Choice>
              <mc:Fallback>
                <p:oleObj name="Objeto empaquetador del shell" showAsIcon="1" r:id="rId6" imgW="914400" imgH="771480" progId="Package">
                  <p:embed/>
                  <p:pic>
                    <p:nvPicPr>
                      <p:cNvPr id="0" name=""/>
                      <p:cNvPicPr/>
                      <p:nvPr/>
                    </p:nvPicPr>
                    <p:blipFill>
                      <a:blip r:embed="rId7"/>
                      <a:stretch>
                        <a:fillRect/>
                      </a:stretch>
                    </p:blipFill>
                    <p:spPr>
                      <a:xfrm>
                        <a:off x="7020272" y="4005064"/>
                        <a:ext cx="1951716" cy="1646760"/>
                      </a:xfrm>
                      <a:prstGeom prst="rect">
                        <a:avLst/>
                      </a:prstGeom>
                    </p:spPr>
                  </p:pic>
                </p:oleObj>
              </mc:Fallback>
            </mc:AlternateContent>
          </a:graphicData>
        </a:graphic>
      </p:graphicFrame>
      <p:graphicFrame>
        <p:nvGraphicFramePr>
          <p:cNvPr id="5" name="4 Objeto">
            <a:hlinkClick r:id="" action="ppaction://ole?verb=1"/>
          </p:cNvPr>
          <p:cNvGraphicFramePr>
            <a:graphicFrameLocks noChangeAspect="1"/>
          </p:cNvGraphicFramePr>
          <p:nvPr>
            <p:extLst>
              <p:ext uri="{D42A27DB-BD31-4B8C-83A1-F6EECF244321}">
                <p14:modId xmlns:p14="http://schemas.microsoft.com/office/powerpoint/2010/main" val="2819086588"/>
              </p:ext>
            </p:extLst>
          </p:nvPr>
        </p:nvGraphicFramePr>
        <p:xfrm>
          <a:off x="7020272" y="5339081"/>
          <a:ext cx="1800200" cy="1518919"/>
        </p:xfrm>
        <a:graphic>
          <a:graphicData uri="http://schemas.openxmlformats.org/presentationml/2006/ole">
            <mc:AlternateContent xmlns:mc="http://schemas.openxmlformats.org/markup-compatibility/2006">
              <mc:Choice xmlns:v="urn:schemas-microsoft-com:vml" Requires="v">
                <p:oleObj spid="_x0000_s2053" name="Documento" showAsIcon="1" r:id="rId8" imgW="914400" imgH="771480" progId="Word.Document.12">
                  <p:embed/>
                </p:oleObj>
              </mc:Choice>
              <mc:Fallback>
                <p:oleObj name="Documento" showAsIcon="1" r:id="rId8" imgW="914400" imgH="771480" progId="Word.Document.12">
                  <p:embed/>
                  <p:pic>
                    <p:nvPicPr>
                      <p:cNvPr id="0" name=""/>
                      <p:cNvPicPr/>
                      <p:nvPr/>
                    </p:nvPicPr>
                    <p:blipFill>
                      <a:blip r:embed="rId9"/>
                      <a:stretch>
                        <a:fillRect/>
                      </a:stretch>
                    </p:blipFill>
                    <p:spPr>
                      <a:xfrm>
                        <a:off x="7020272" y="5339081"/>
                        <a:ext cx="1800200" cy="1518919"/>
                      </a:xfrm>
                      <a:prstGeom prst="rect">
                        <a:avLst/>
                      </a:prstGeom>
                    </p:spPr>
                  </p:pic>
                </p:oleObj>
              </mc:Fallback>
            </mc:AlternateContent>
          </a:graphicData>
        </a:graphic>
      </p:graphicFrame>
    </p:spTree>
    <p:extLst>
      <p:ext uri="{BB962C8B-B14F-4D97-AF65-F5344CB8AC3E}">
        <p14:creationId xmlns:p14="http://schemas.microsoft.com/office/powerpoint/2010/main" val="169920254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23142820"/>
              </p:ext>
            </p:extLst>
          </p:nvPr>
        </p:nvGraphicFramePr>
        <p:xfrm>
          <a:off x="1619672" y="2492896"/>
          <a:ext cx="6264696" cy="2664295"/>
        </p:xfrm>
        <a:graphic>
          <a:graphicData uri="http://schemas.openxmlformats.org/drawingml/2006/table">
            <a:tbl>
              <a:tblPr firstRow="1" firstCol="1" bandRow="1" bandCol="1"/>
              <a:tblGrid>
                <a:gridCol w="4845906"/>
                <a:gridCol w="693087"/>
                <a:gridCol w="725703"/>
              </a:tblGrid>
              <a:tr h="432004">
                <a:tc>
                  <a:txBody>
                    <a:bodyPr/>
                    <a:lstStyle/>
                    <a:p>
                      <a:pPr algn="just">
                        <a:spcAft>
                          <a:spcPts val="0"/>
                        </a:spcAft>
                      </a:pPr>
                      <a:r>
                        <a:rPr lang="es-MX" sz="1800" b="1" dirty="0">
                          <a:solidFill>
                            <a:srgbClr val="FFFFFF"/>
                          </a:solidFill>
                          <a:effectLst/>
                          <a:latin typeface="Times New Roman"/>
                          <a:ea typeface="Times New Roman"/>
                          <a:cs typeface="Times New Roman"/>
                        </a:rPr>
                        <a:t>CRITERIOS</a:t>
                      </a:r>
                      <a:endParaRPr lang="es-PA" sz="18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s-MX" sz="1800" b="1">
                          <a:solidFill>
                            <a:srgbClr val="FFFFFF"/>
                          </a:solidFill>
                          <a:effectLst/>
                          <a:latin typeface="Times New Roman"/>
                          <a:ea typeface="Times New Roman"/>
                          <a:cs typeface="Times New Roman"/>
                        </a:rPr>
                        <a:t>SI</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spcAft>
                          <a:spcPts val="0"/>
                        </a:spcAft>
                      </a:pPr>
                      <a:r>
                        <a:rPr lang="es-MX" sz="1800" b="1" dirty="0">
                          <a:solidFill>
                            <a:srgbClr val="FFFFFF"/>
                          </a:solidFill>
                          <a:effectLst/>
                          <a:latin typeface="Times New Roman"/>
                          <a:ea typeface="Times New Roman"/>
                          <a:cs typeface="Times New Roman"/>
                        </a:rPr>
                        <a:t>NO</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32004">
                <a:tc>
                  <a:txBody>
                    <a:bodyPr/>
                    <a:lstStyle/>
                    <a:p>
                      <a:pPr algn="just">
                        <a:spcAft>
                          <a:spcPts val="0"/>
                        </a:spcAft>
                      </a:pPr>
                      <a:r>
                        <a:rPr lang="es-MX" sz="1800" b="1" dirty="0">
                          <a:effectLst/>
                          <a:latin typeface="Times New Roman"/>
                          <a:ea typeface="Times New Roman"/>
                          <a:cs typeface="Times New Roman"/>
                        </a:rPr>
                        <a:t>Se entregó en la fecha indicada</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32004">
                <a:tc>
                  <a:txBody>
                    <a:bodyPr/>
                    <a:lstStyle/>
                    <a:p>
                      <a:pPr algn="just">
                        <a:spcAft>
                          <a:spcPts val="0"/>
                        </a:spcAft>
                      </a:pPr>
                      <a:r>
                        <a:rPr lang="es-MX" sz="1800" b="1">
                          <a:effectLst/>
                          <a:latin typeface="Times New Roman"/>
                          <a:ea typeface="Times New Roman"/>
                          <a:cs typeface="Times New Roman"/>
                        </a:rPr>
                        <a:t>Es producto del trabajo en equipo</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04">
                <a:tc>
                  <a:txBody>
                    <a:bodyPr/>
                    <a:lstStyle/>
                    <a:p>
                      <a:pPr algn="just">
                        <a:spcAft>
                          <a:spcPts val="0"/>
                        </a:spcAft>
                      </a:pPr>
                      <a:r>
                        <a:rPr lang="es-MX" sz="1800" b="1">
                          <a:effectLst/>
                          <a:latin typeface="Times New Roman"/>
                          <a:ea typeface="Times New Roman"/>
                          <a:cs typeface="Times New Roman"/>
                        </a:rPr>
                        <a:t>Contiene toda la información solicitada</a:t>
                      </a:r>
                      <a:endParaRPr lang="es-PA" sz="180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432004">
                <a:tc>
                  <a:txBody>
                    <a:bodyPr/>
                    <a:lstStyle/>
                    <a:p>
                      <a:pPr algn="just">
                        <a:spcAft>
                          <a:spcPts val="0"/>
                        </a:spcAft>
                      </a:pPr>
                      <a:r>
                        <a:rPr lang="es-MX" sz="1800" b="1">
                          <a:effectLst/>
                          <a:latin typeface="Times New Roman"/>
                          <a:ea typeface="Times New Roman"/>
                          <a:cs typeface="Times New Roman"/>
                        </a:rPr>
                        <a:t>La ortografía empleada es adecuada</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275">
                <a:tc>
                  <a:txBody>
                    <a:bodyPr/>
                    <a:lstStyle/>
                    <a:p>
                      <a:pPr algn="just">
                        <a:spcAft>
                          <a:spcPts val="0"/>
                        </a:spcAft>
                      </a:pPr>
                      <a:r>
                        <a:rPr lang="es-MX" sz="1800" b="1">
                          <a:effectLst/>
                          <a:latin typeface="Times New Roman"/>
                          <a:ea typeface="Times New Roman"/>
                          <a:cs typeface="Times New Roman"/>
                        </a:rPr>
                        <a:t>Presentan imágenes relacionadas con el tema</a:t>
                      </a:r>
                      <a:endParaRPr lang="es-PA" sz="180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a:effectLst/>
                          <a:latin typeface="Times New Roman"/>
                          <a:ea typeface="Times New Roman"/>
                          <a:cs typeface="Times New Roman"/>
                        </a:rPr>
                        <a:t> </a:t>
                      </a:r>
                      <a:endParaRPr lang="es-PA" sz="18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just">
                        <a:spcAft>
                          <a:spcPts val="0"/>
                        </a:spcAft>
                      </a:pPr>
                      <a:r>
                        <a:rPr lang="es-MX" sz="1800" dirty="0">
                          <a:effectLst/>
                          <a:latin typeface="Times New Roman"/>
                          <a:ea typeface="Times New Roman"/>
                          <a:cs typeface="Times New Roman"/>
                        </a:rPr>
                        <a:t> </a:t>
                      </a:r>
                      <a:endParaRPr lang="es-PA" sz="1800" dirty="0">
                        <a:effectLst/>
                        <a:latin typeface="Times New Roman"/>
                        <a:ea typeface="Times New Roman"/>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normAutofit fontScale="90000"/>
          </a:bodyPr>
          <a:lstStyle/>
          <a:p>
            <a:r>
              <a:rPr lang="es-PA" dirty="0"/>
              <a:t>Lista de verificación Nº </a:t>
            </a:r>
            <a:r>
              <a:rPr lang="es-PA" dirty="0" smtClean="0"/>
              <a:t>2</a:t>
            </a:r>
            <a:br>
              <a:rPr lang="es-PA" dirty="0" smtClean="0"/>
            </a:br>
            <a:r>
              <a:rPr lang="es-PA" dirty="0" smtClean="0"/>
              <a:t> </a:t>
            </a:r>
            <a:r>
              <a:rPr lang="es-PA" dirty="0"/>
              <a:t>ENSAYO ILUSTRADO</a:t>
            </a:r>
          </a:p>
        </p:txBody>
      </p:sp>
    </p:spTree>
    <p:extLst>
      <p:ext uri="{BB962C8B-B14F-4D97-AF65-F5344CB8AC3E}">
        <p14:creationId xmlns:p14="http://schemas.microsoft.com/office/powerpoint/2010/main" val="26493747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0557" y="2281602"/>
            <a:ext cx="6529715" cy="4387758"/>
          </a:xfrm>
        </p:spPr>
        <p:txBody>
          <a:bodyPr>
            <a:normAutofit fontScale="92500"/>
          </a:bodyPr>
          <a:lstStyle/>
          <a:p>
            <a:pPr algn="just">
              <a:spcAft>
                <a:spcPts val="0"/>
              </a:spcAft>
            </a:pPr>
            <a:r>
              <a:rPr lang="es-MX" dirty="0" smtClean="0">
                <a:latin typeface="Times New Roman"/>
                <a:ea typeface="Times New Roman"/>
              </a:rPr>
              <a:t> </a:t>
            </a:r>
            <a:r>
              <a:rPr lang="es-MX" sz="2600" dirty="0" smtClean="0">
                <a:solidFill>
                  <a:schemeClr val="bg2">
                    <a:lumMod val="60000"/>
                    <a:lumOff val="40000"/>
                  </a:schemeClr>
                </a:solidFill>
                <a:latin typeface="Times New Roman"/>
                <a:ea typeface="Times New Roman"/>
              </a:rPr>
              <a:t>¿Cuáles son los tratamientos existentes?</a:t>
            </a:r>
            <a:endParaRPr lang="es-PA" sz="2600" dirty="0" smtClean="0">
              <a:solidFill>
                <a:schemeClr val="bg2">
                  <a:lumMod val="60000"/>
                  <a:lumOff val="40000"/>
                </a:schemeClr>
              </a:solidFill>
              <a:latin typeface="Times New Roman"/>
              <a:ea typeface="Times New Roman"/>
            </a:endParaRPr>
          </a:p>
          <a:p>
            <a:pPr algn="just">
              <a:spcAft>
                <a:spcPts val="0"/>
              </a:spcAft>
            </a:pPr>
            <a:r>
              <a:rPr lang="es-MX" dirty="0" smtClean="0">
                <a:solidFill>
                  <a:schemeClr val="bg2">
                    <a:lumMod val="60000"/>
                    <a:lumOff val="40000"/>
                  </a:schemeClr>
                </a:solidFill>
                <a:latin typeface="Times New Roman"/>
                <a:ea typeface="Times New Roman"/>
              </a:rPr>
              <a:t> </a:t>
            </a:r>
            <a:r>
              <a:rPr lang="es-MX" sz="2800" dirty="0">
                <a:solidFill>
                  <a:schemeClr val="bg2">
                    <a:lumMod val="60000"/>
                    <a:lumOff val="40000"/>
                  </a:schemeClr>
                </a:solidFill>
                <a:latin typeface="Times New Roman"/>
                <a:ea typeface="Times New Roman"/>
              </a:rPr>
              <a:t>¿Cómo crees tú, que podemos evitar caer en el flagelo de las drogas?</a:t>
            </a:r>
            <a:endParaRPr lang="es-PA" sz="2800" dirty="0">
              <a:solidFill>
                <a:schemeClr val="bg2">
                  <a:lumMod val="60000"/>
                  <a:lumOff val="40000"/>
                </a:schemeClr>
              </a:solidFill>
              <a:latin typeface="Times New Roman"/>
              <a:ea typeface="Times New Roman"/>
            </a:endParaRPr>
          </a:p>
          <a:p>
            <a:pPr lvl="0" algn="just">
              <a:buFont typeface="Wingdings"/>
              <a:buChar char=""/>
            </a:pPr>
            <a:r>
              <a:rPr lang="es-PA" dirty="0" smtClean="0">
                <a:latin typeface="Times New Roman"/>
                <a:ea typeface="Times New Roman"/>
              </a:rPr>
              <a:t>Convoque </a:t>
            </a:r>
            <a:r>
              <a:rPr lang="es-PA" dirty="0">
                <a:latin typeface="Times New Roman"/>
                <a:ea typeface="Times New Roman"/>
              </a:rPr>
              <a:t>sus  grupos de trabajo.</a:t>
            </a:r>
          </a:p>
          <a:p>
            <a:pPr lvl="0" algn="just">
              <a:buFont typeface="Wingdings"/>
              <a:buChar char=""/>
            </a:pPr>
            <a:r>
              <a:rPr lang="es-PA" dirty="0">
                <a:latin typeface="Times New Roman"/>
                <a:ea typeface="Times New Roman"/>
              </a:rPr>
              <a:t>Lean el siguiente texto que les proporciono</a:t>
            </a:r>
            <a:r>
              <a:rPr lang="es-PA" dirty="0" smtClean="0">
                <a:latin typeface="Times New Roman"/>
                <a:ea typeface="Times New Roman"/>
              </a:rPr>
              <a:t>. </a:t>
            </a:r>
            <a:r>
              <a:rPr lang="es-PA" dirty="0">
                <a:latin typeface="Times New Roman"/>
                <a:ea typeface="Times New Roman"/>
              </a:rPr>
              <a:t>Clic aquí.</a:t>
            </a:r>
            <a:r>
              <a:rPr lang="es-PA" dirty="0">
                <a:latin typeface="Times New Roman"/>
                <a:ea typeface="Times New Roman"/>
                <a:hlinkClick r:id="rId3" action="ppaction://hlinkfile"/>
              </a:rPr>
              <a:t> </a:t>
            </a:r>
            <a:endParaRPr lang="es-PA" dirty="0">
              <a:latin typeface="Times New Roman"/>
              <a:ea typeface="Times New Roman"/>
            </a:endParaRPr>
          </a:p>
          <a:p>
            <a:pPr lvl="0" algn="just">
              <a:buFont typeface="Wingdings"/>
              <a:buChar char=""/>
            </a:pPr>
            <a:r>
              <a:rPr lang="es-PA" dirty="0">
                <a:latin typeface="Times New Roman"/>
                <a:ea typeface="Times New Roman"/>
              </a:rPr>
              <a:t>Comenten con sus compañeros lo leído en el texto.</a:t>
            </a:r>
          </a:p>
          <a:p>
            <a:r>
              <a:rPr lang="es-PA" dirty="0">
                <a:latin typeface="Times New Roman"/>
                <a:ea typeface="Times New Roman"/>
              </a:rPr>
              <a:t>Hagan una presentación en power point en donde expondrán los mecanismos existentes para evitar caer en el flagelo de las drogas y sus tratamientos ilústrelos con imágenes: Da clic aquí </a:t>
            </a:r>
            <a:endParaRPr lang="es-PA" dirty="0"/>
          </a:p>
        </p:txBody>
      </p:sp>
      <p:sp>
        <p:nvSpPr>
          <p:cNvPr id="2" name="1 Título"/>
          <p:cNvSpPr>
            <a:spLocks noGrp="1"/>
          </p:cNvSpPr>
          <p:nvPr>
            <p:ph type="title"/>
          </p:nvPr>
        </p:nvSpPr>
        <p:spPr/>
        <p:txBody>
          <a:bodyPr>
            <a:noAutofit/>
          </a:bodyPr>
          <a:lstStyle/>
          <a:p>
            <a:r>
              <a:rPr lang="es-PA" sz="3200" dirty="0"/>
              <a:t>ACTIVIDAD Nº </a:t>
            </a:r>
            <a:r>
              <a:rPr lang="es-PA" sz="3200" dirty="0" smtClean="0"/>
              <a:t>3        </a:t>
            </a:r>
            <a:br>
              <a:rPr lang="es-PA" sz="3200" dirty="0" smtClean="0"/>
            </a:br>
            <a:r>
              <a:rPr lang="es-PA" sz="3200" dirty="0" smtClean="0"/>
              <a:t>PRESENTACIÓN  </a:t>
            </a:r>
            <a:r>
              <a:rPr lang="es-PA" sz="3200" dirty="0"/>
              <a:t>POWER POINT</a:t>
            </a:r>
          </a:p>
        </p:txBody>
      </p:sp>
      <p:graphicFrame>
        <p:nvGraphicFramePr>
          <p:cNvPr id="6" name="5 Objeto">
            <a:hlinkClick r:id="" action="ppaction://ole?verb=1"/>
          </p:cNvPr>
          <p:cNvGraphicFramePr>
            <a:graphicFrameLocks noChangeAspect="1"/>
          </p:cNvGraphicFramePr>
          <p:nvPr>
            <p:extLst>
              <p:ext uri="{D42A27DB-BD31-4B8C-83A1-F6EECF244321}">
                <p14:modId xmlns:p14="http://schemas.microsoft.com/office/powerpoint/2010/main" val="2795765801"/>
              </p:ext>
            </p:extLst>
          </p:nvPr>
        </p:nvGraphicFramePr>
        <p:xfrm>
          <a:off x="6571100" y="3864974"/>
          <a:ext cx="1897360" cy="1600898"/>
        </p:xfrm>
        <a:graphic>
          <a:graphicData uri="http://schemas.openxmlformats.org/presentationml/2006/ole">
            <mc:AlternateContent xmlns:mc="http://schemas.openxmlformats.org/markup-compatibility/2006">
              <mc:Choice xmlns:v="urn:schemas-microsoft-com:vml" Requires="v">
                <p:oleObj spid="_x0000_s3076" name="Documento" showAsIcon="1" r:id="rId4" imgW="914400" imgH="771480" progId="Word.Document.12">
                  <p:embed/>
                </p:oleObj>
              </mc:Choice>
              <mc:Fallback>
                <p:oleObj name="Documento" showAsIcon="1" r:id="rId4" imgW="914400" imgH="771480" progId="Word.Document.12">
                  <p:embed/>
                  <p:pic>
                    <p:nvPicPr>
                      <p:cNvPr id="0" name=""/>
                      <p:cNvPicPr/>
                      <p:nvPr/>
                    </p:nvPicPr>
                    <p:blipFill>
                      <a:blip r:embed="rId5"/>
                      <a:stretch>
                        <a:fillRect/>
                      </a:stretch>
                    </p:blipFill>
                    <p:spPr>
                      <a:xfrm>
                        <a:off x="6571100" y="3864974"/>
                        <a:ext cx="1897360" cy="1600898"/>
                      </a:xfrm>
                      <a:prstGeom prst="rect">
                        <a:avLst/>
                      </a:prstGeom>
                    </p:spPr>
                  </p:pic>
                </p:oleObj>
              </mc:Fallback>
            </mc:AlternateContent>
          </a:graphicData>
        </a:graphic>
      </p:graphicFrame>
      <p:graphicFrame>
        <p:nvGraphicFramePr>
          <p:cNvPr id="7" name="6 Objeto">
            <a:hlinkClick r:id="" action="ppaction://ole?verb=1"/>
          </p:cNvPr>
          <p:cNvGraphicFramePr>
            <a:graphicFrameLocks noChangeAspect="1"/>
          </p:cNvGraphicFramePr>
          <p:nvPr>
            <p:extLst>
              <p:ext uri="{D42A27DB-BD31-4B8C-83A1-F6EECF244321}">
                <p14:modId xmlns:p14="http://schemas.microsoft.com/office/powerpoint/2010/main" val="3749869492"/>
              </p:ext>
            </p:extLst>
          </p:nvPr>
        </p:nvGraphicFramePr>
        <p:xfrm>
          <a:off x="6732240" y="5301208"/>
          <a:ext cx="1656185" cy="1397406"/>
        </p:xfrm>
        <a:graphic>
          <a:graphicData uri="http://schemas.openxmlformats.org/presentationml/2006/ole">
            <mc:AlternateContent xmlns:mc="http://schemas.openxmlformats.org/markup-compatibility/2006">
              <mc:Choice xmlns:v="urn:schemas-microsoft-com:vml" Requires="v">
                <p:oleObj spid="_x0000_s3077" name="Documento" showAsIcon="1" r:id="rId6" imgW="914400" imgH="771480" progId="Word.Document.12">
                  <p:embed/>
                </p:oleObj>
              </mc:Choice>
              <mc:Fallback>
                <p:oleObj name="Documento" showAsIcon="1" r:id="rId6" imgW="914400" imgH="771480" progId="Word.Document.12">
                  <p:embed/>
                  <p:pic>
                    <p:nvPicPr>
                      <p:cNvPr id="0" name=""/>
                      <p:cNvPicPr/>
                      <p:nvPr/>
                    </p:nvPicPr>
                    <p:blipFill>
                      <a:blip r:embed="rId7"/>
                      <a:stretch>
                        <a:fillRect/>
                      </a:stretch>
                    </p:blipFill>
                    <p:spPr>
                      <a:xfrm>
                        <a:off x="6732240" y="5301208"/>
                        <a:ext cx="1656185" cy="1397406"/>
                      </a:xfrm>
                      <a:prstGeom prst="rect">
                        <a:avLst/>
                      </a:prstGeom>
                    </p:spPr>
                  </p:pic>
                </p:oleObj>
              </mc:Fallback>
            </mc:AlternateContent>
          </a:graphicData>
        </a:graphic>
      </p:graphicFrame>
    </p:spTree>
    <p:extLst>
      <p:ext uri="{BB962C8B-B14F-4D97-AF65-F5344CB8AC3E}">
        <p14:creationId xmlns:p14="http://schemas.microsoft.com/office/powerpoint/2010/main" val="12151525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297</TotalTime>
  <Words>1422</Words>
  <Application>Microsoft Office PowerPoint</Application>
  <PresentationFormat>Presentación en pantalla (4:3)</PresentationFormat>
  <Paragraphs>180</Paragraphs>
  <Slides>16</Slides>
  <Notes>0</Notes>
  <HiddenSlides>0</HiddenSlides>
  <MMClips>1</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16</vt:i4>
      </vt:variant>
    </vt:vector>
  </HeadingPairs>
  <TitlesOfParts>
    <vt:vector size="19" baseType="lpstr">
      <vt:lpstr>Cartoné</vt:lpstr>
      <vt:lpstr>Paquete</vt:lpstr>
      <vt:lpstr>Documento de Microsoft Word</vt:lpstr>
      <vt:lpstr>DROGAS, MAL QUE AQUEJA NUESTRA JUVENTUD</vt:lpstr>
      <vt:lpstr>Situación de aprendizaje</vt:lpstr>
      <vt:lpstr>Pregunta generadora</vt:lpstr>
      <vt:lpstr>Producto Final</vt:lpstr>
      <vt:lpstr>ACTIVIDAD Nº 1         CUADRO SINÓPTICO</vt:lpstr>
      <vt:lpstr>LISTA DE VERIFICACION Nº  1  CUADRO SINÓPTICO</vt:lpstr>
      <vt:lpstr>ACTIVIDAD Nº  2      ENSAYO ILUSTRADO</vt:lpstr>
      <vt:lpstr>Lista de verificación Nº 2  ENSAYO ILUSTRADO</vt:lpstr>
      <vt:lpstr>ACTIVIDAD Nº 3         PRESENTACIÓN  POWER POINT</vt:lpstr>
      <vt:lpstr>LISTA DE VERIFICACION Nº  3 PRESENTACIÓN  POWER POINT</vt:lpstr>
      <vt:lpstr>INDICACIONES DEL PRODUCTO FINAL</vt:lpstr>
      <vt:lpstr>Rúbrica</vt:lpstr>
      <vt:lpstr>Ficha Técnica </vt:lpstr>
      <vt:lpstr>Presentación de PowerPoint</vt:lpstr>
      <vt:lpstr>FUENTES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DROGAS, MAL QUE AQUEJA NUESTRA JUVENTUD</dc:title>
  <dc:creator>Gordon</dc:creator>
  <cp:lastModifiedBy>Vostro</cp:lastModifiedBy>
  <cp:revision>24</cp:revision>
  <dcterms:created xsi:type="dcterms:W3CDTF">2011-10-26T16:44:38Z</dcterms:created>
  <dcterms:modified xsi:type="dcterms:W3CDTF">2012-10-02T18:55:23Z</dcterms:modified>
</cp:coreProperties>
</file>