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sldIdLst>
    <p:sldId id="280" r:id="rId2"/>
    <p:sldId id="256" r:id="rId3"/>
    <p:sldId id="270" r:id="rId4"/>
    <p:sldId id="276" r:id="rId5"/>
    <p:sldId id="278" r:id="rId6"/>
    <p:sldId id="271" r:id="rId7"/>
    <p:sldId id="260" r:id="rId8"/>
    <p:sldId id="274" r:id="rId9"/>
    <p:sldId id="261" r:id="rId10"/>
    <p:sldId id="263" r:id="rId11"/>
    <p:sldId id="264" r:id="rId12"/>
    <p:sldId id="265" r:id="rId13"/>
    <p:sldId id="266" r:id="rId14"/>
    <p:sldId id="267" r:id="rId15"/>
    <p:sldId id="272" r:id="rId16"/>
    <p:sldId id="262" r:id="rId17"/>
    <p:sldId id="268" r:id="rId18"/>
    <p:sldId id="269" r:id="rId19"/>
    <p:sldId id="282" r:id="rId20"/>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5"/>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1905"/>
    <a:srgbClr val="F339D8"/>
    <a:srgbClr val="A281FF"/>
    <a:srgbClr val="EAE0FC"/>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95288" autoAdjust="0"/>
  </p:normalViewPr>
  <p:slideViewPr>
    <p:cSldViewPr>
      <p:cViewPr>
        <p:scale>
          <a:sx n="66" d="100"/>
          <a:sy n="66" d="100"/>
        </p:scale>
        <p:origin x="-1524" y="-474"/>
      </p:cViewPr>
      <p:guideLst>
        <p:guide orient="horz" pos="2160"/>
        <p:guide pos="2880"/>
      </p:guideLst>
    </p:cSldViewPr>
  </p:slideViewPr>
  <p:notesTextViewPr>
    <p:cViewPr>
      <p:scale>
        <a:sx n="100" d="100"/>
        <a:sy n="100" d="100"/>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B7F3F-3EC4-4BBA-B822-F99C3D7E36B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PA"/>
        </a:p>
      </dgm:t>
    </dgm:pt>
    <dgm:pt modelId="{425B23F4-E31B-42D2-B4A2-36BCDC405BE3}">
      <dgm:prSet phldrT="[Texto]"/>
      <dgm:spPr/>
      <dgm:t>
        <a:bodyPr/>
        <a:lstStyle/>
        <a:p>
          <a:r>
            <a:rPr lang="es-PA" dirty="0" smtClean="0"/>
            <a:t>GRUPOS INDIGENAS</a:t>
          </a:r>
          <a:endParaRPr lang="es-PA" dirty="0"/>
        </a:p>
      </dgm:t>
    </dgm:pt>
    <dgm:pt modelId="{0092485E-BC96-41C1-B6D7-F91B493D1DFF}" type="parTrans" cxnId="{B662F6C9-5CC4-4F4F-A1C6-E7732861603F}">
      <dgm:prSet/>
      <dgm:spPr/>
      <dgm:t>
        <a:bodyPr/>
        <a:lstStyle/>
        <a:p>
          <a:endParaRPr lang="es-PA"/>
        </a:p>
      </dgm:t>
    </dgm:pt>
    <dgm:pt modelId="{5567B180-9549-4B39-AB8E-63C4087174AA}" type="sibTrans" cxnId="{B662F6C9-5CC4-4F4F-A1C6-E7732861603F}">
      <dgm:prSet/>
      <dgm:spPr/>
      <dgm:t>
        <a:bodyPr/>
        <a:lstStyle/>
        <a:p>
          <a:endParaRPr lang="es-PA"/>
        </a:p>
      </dgm:t>
    </dgm:pt>
    <dgm:pt modelId="{21B73A20-A680-4F47-9D95-03B321F1726B}">
      <dgm:prSet phldrT="[Texto]"/>
      <dgm:spPr>
        <a:solidFill>
          <a:srgbClr val="F339D8"/>
        </a:solidFill>
      </dgm:spPr>
      <dgm:t>
        <a:bodyPr/>
        <a:lstStyle/>
        <a:p>
          <a:r>
            <a:rPr lang="es-PA" dirty="0" smtClean="0"/>
            <a:t>EMBERA - WOUNAAN</a:t>
          </a:r>
          <a:endParaRPr lang="es-PA" dirty="0"/>
        </a:p>
      </dgm:t>
    </dgm:pt>
    <dgm:pt modelId="{CF2BB3DE-2CD6-4986-AA97-296FC68F58C1}" type="parTrans" cxnId="{B8AFCBFA-3114-4A65-AA07-879B9CD72057}">
      <dgm:prSet/>
      <dgm:spPr/>
      <dgm:t>
        <a:bodyPr/>
        <a:lstStyle/>
        <a:p>
          <a:endParaRPr lang="es-PA"/>
        </a:p>
      </dgm:t>
    </dgm:pt>
    <dgm:pt modelId="{6280F721-9D09-40F5-85CF-16C4098111D6}" type="sibTrans" cxnId="{B8AFCBFA-3114-4A65-AA07-879B9CD72057}">
      <dgm:prSet/>
      <dgm:spPr/>
      <dgm:t>
        <a:bodyPr/>
        <a:lstStyle/>
        <a:p>
          <a:endParaRPr lang="es-PA"/>
        </a:p>
      </dgm:t>
    </dgm:pt>
    <dgm:pt modelId="{7B0C59DA-5302-4480-9B74-6F0471DCC5F7}">
      <dgm:prSet phldrT="[Texto]"/>
      <dgm:spPr>
        <a:solidFill>
          <a:schemeClr val="bg2"/>
        </a:solidFill>
      </dgm:spPr>
      <dgm:t>
        <a:bodyPr/>
        <a:lstStyle/>
        <a:p>
          <a:r>
            <a:rPr lang="es-PA" dirty="0" smtClean="0"/>
            <a:t>NGOBE- BUGLE</a:t>
          </a:r>
          <a:endParaRPr lang="es-PA" dirty="0"/>
        </a:p>
      </dgm:t>
    </dgm:pt>
    <dgm:pt modelId="{D830E9D6-4A48-4D68-A10B-3B2012EB8E34}" type="parTrans" cxnId="{C48F9911-C915-48C8-ABE9-EC1D273F8D5F}">
      <dgm:prSet/>
      <dgm:spPr/>
      <dgm:t>
        <a:bodyPr/>
        <a:lstStyle/>
        <a:p>
          <a:endParaRPr lang="es-PA"/>
        </a:p>
      </dgm:t>
    </dgm:pt>
    <dgm:pt modelId="{8F10D3D2-D977-41E2-B6A5-69EA3A5304A8}" type="sibTrans" cxnId="{C48F9911-C915-48C8-ABE9-EC1D273F8D5F}">
      <dgm:prSet/>
      <dgm:spPr/>
      <dgm:t>
        <a:bodyPr/>
        <a:lstStyle/>
        <a:p>
          <a:endParaRPr lang="es-PA"/>
        </a:p>
      </dgm:t>
    </dgm:pt>
    <dgm:pt modelId="{E1223906-52DD-4853-B437-A752C1658973}">
      <dgm:prSet phldrT="[Texto]"/>
      <dgm:spPr>
        <a:solidFill>
          <a:schemeClr val="bg1">
            <a:lumMod val="95000"/>
            <a:lumOff val="5000"/>
          </a:schemeClr>
        </a:solidFill>
      </dgm:spPr>
      <dgm:t>
        <a:bodyPr/>
        <a:lstStyle/>
        <a:p>
          <a:r>
            <a:rPr lang="es-PA" dirty="0" smtClean="0">
              <a:solidFill>
                <a:schemeClr val="tx1"/>
              </a:solidFill>
            </a:rPr>
            <a:t>TERIBES</a:t>
          </a:r>
          <a:endParaRPr lang="es-PA" dirty="0">
            <a:solidFill>
              <a:schemeClr val="tx1"/>
            </a:solidFill>
          </a:endParaRPr>
        </a:p>
      </dgm:t>
    </dgm:pt>
    <dgm:pt modelId="{B9EF6139-9496-49A9-AD0B-E3E303320713}" type="parTrans" cxnId="{284CDFCE-52FB-484C-86B1-E77588668237}">
      <dgm:prSet/>
      <dgm:spPr/>
      <dgm:t>
        <a:bodyPr/>
        <a:lstStyle/>
        <a:p>
          <a:endParaRPr lang="es-PA"/>
        </a:p>
      </dgm:t>
    </dgm:pt>
    <dgm:pt modelId="{C94EA52B-B833-4E03-A004-B88629A6D91A}" type="sibTrans" cxnId="{284CDFCE-52FB-484C-86B1-E77588668237}">
      <dgm:prSet/>
      <dgm:spPr/>
      <dgm:t>
        <a:bodyPr/>
        <a:lstStyle/>
        <a:p>
          <a:endParaRPr lang="es-PA"/>
        </a:p>
      </dgm:t>
    </dgm:pt>
    <dgm:pt modelId="{41E913AD-A213-4A31-9759-E3E24B4404D8}">
      <dgm:prSet phldrT="[Texto]"/>
      <dgm:spPr>
        <a:solidFill>
          <a:schemeClr val="accent4">
            <a:lumMod val="50000"/>
          </a:schemeClr>
        </a:solidFill>
      </dgm:spPr>
      <dgm:t>
        <a:bodyPr/>
        <a:lstStyle/>
        <a:p>
          <a:r>
            <a:rPr lang="es-PA" dirty="0" smtClean="0"/>
            <a:t>KUNAS</a:t>
          </a:r>
          <a:endParaRPr lang="es-PA" dirty="0"/>
        </a:p>
      </dgm:t>
    </dgm:pt>
    <dgm:pt modelId="{EC4FB981-5757-4047-84D8-D87900DAFFF1}" type="parTrans" cxnId="{F5126100-CE6C-4A45-BE5C-E2EDD82995F0}">
      <dgm:prSet/>
      <dgm:spPr/>
      <dgm:t>
        <a:bodyPr/>
        <a:lstStyle/>
        <a:p>
          <a:endParaRPr lang="es-PA"/>
        </a:p>
      </dgm:t>
    </dgm:pt>
    <dgm:pt modelId="{72090219-E729-4AC9-AC95-DB1DF5E365AF}" type="sibTrans" cxnId="{F5126100-CE6C-4A45-BE5C-E2EDD82995F0}">
      <dgm:prSet/>
      <dgm:spPr/>
      <dgm:t>
        <a:bodyPr/>
        <a:lstStyle/>
        <a:p>
          <a:endParaRPr lang="es-PA"/>
        </a:p>
      </dgm:t>
    </dgm:pt>
    <dgm:pt modelId="{B7797202-3E4B-4E30-8F74-BF9C452BED2E}">
      <dgm:prSet/>
      <dgm:spPr/>
      <dgm:t>
        <a:bodyPr/>
        <a:lstStyle/>
        <a:p>
          <a:endParaRPr lang="es-PA"/>
        </a:p>
      </dgm:t>
    </dgm:pt>
    <dgm:pt modelId="{0253B2D9-C9DB-4BCA-A8BE-B785B4DDA35B}" type="parTrans" cxnId="{DACBB361-54EA-4AF5-841C-FEE5010039EC}">
      <dgm:prSet/>
      <dgm:spPr/>
      <dgm:t>
        <a:bodyPr/>
        <a:lstStyle/>
        <a:p>
          <a:endParaRPr lang="es-PA"/>
        </a:p>
      </dgm:t>
    </dgm:pt>
    <dgm:pt modelId="{6C026C6A-A142-4517-82F6-34E2066CDD15}" type="sibTrans" cxnId="{DACBB361-54EA-4AF5-841C-FEE5010039EC}">
      <dgm:prSet/>
      <dgm:spPr/>
      <dgm:t>
        <a:bodyPr/>
        <a:lstStyle/>
        <a:p>
          <a:endParaRPr lang="es-PA"/>
        </a:p>
      </dgm:t>
    </dgm:pt>
    <dgm:pt modelId="{BB6295B7-A44D-436A-811D-6BE5CE0E210F}">
      <dgm:prSet/>
      <dgm:spPr/>
      <dgm:t>
        <a:bodyPr/>
        <a:lstStyle/>
        <a:p>
          <a:endParaRPr lang="es-PA"/>
        </a:p>
      </dgm:t>
    </dgm:pt>
    <dgm:pt modelId="{BC066945-AE4B-4D61-A6DD-C95756976CBC}" type="parTrans" cxnId="{38A39144-4E90-4A03-B073-D7A434BD97E3}">
      <dgm:prSet/>
      <dgm:spPr/>
      <dgm:t>
        <a:bodyPr/>
        <a:lstStyle/>
        <a:p>
          <a:endParaRPr lang="es-PA"/>
        </a:p>
      </dgm:t>
    </dgm:pt>
    <dgm:pt modelId="{DEC43C52-87C0-4266-AA0B-B20B1AD8FA2F}" type="sibTrans" cxnId="{38A39144-4E90-4A03-B073-D7A434BD97E3}">
      <dgm:prSet/>
      <dgm:spPr/>
      <dgm:t>
        <a:bodyPr/>
        <a:lstStyle/>
        <a:p>
          <a:endParaRPr lang="es-PA"/>
        </a:p>
      </dgm:t>
    </dgm:pt>
    <dgm:pt modelId="{33F5567B-CDFB-4512-9C8B-AA980702001C}">
      <dgm:prSet/>
      <dgm:spPr/>
      <dgm:t>
        <a:bodyPr/>
        <a:lstStyle/>
        <a:p>
          <a:endParaRPr lang="es-PA"/>
        </a:p>
      </dgm:t>
    </dgm:pt>
    <dgm:pt modelId="{B7F7A19D-9902-4CC1-8DB1-7EF4C409D89B}" type="parTrans" cxnId="{BEC173AB-FA40-40F4-93F9-604C6B4BA5BF}">
      <dgm:prSet/>
      <dgm:spPr/>
      <dgm:t>
        <a:bodyPr/>
        <a:lstStyle/>
        <a:p>
          <a:endParaRPr lang="es-PA"/>
        </a:p>
      </dgm:t>
    </dgm:pt>
    <dgm:pt modelId="{93C3E01E-E10F-49E3-A222-CEA5A5CC1DB4}" type="sibTrans" cxnId="{BEC173AB-FA40-40F4-93F9-604C6B4BA5BF}">
      <dgm:prSet/>
      <dgm:spPr/>
      <dgm:t>
        <a:bodyPr/>
        <a:lstStyle/>
        <a:p>
          <a:endParaRPr lang="es-PA"/>
        </a:p>
      </dgm:t>
    </dgm:pt>
    <dgm:pt modelId="{C3F802FC-AC5C-44B7-AA97-36F67CE8ABA8}">
      <dgm:prSet/>
      <dgm:spPr/>
      <dgm:t>
        <a:bodyPr/>
        <a:lstStyle/>
        <a:p>
          <a:endParaRPr lang="es-PA" dirty="0"/>
        </a:p>
      </dgm:t>
    </dgm:pt>
    <dgm:pt modelId="{9D4B75F2-8317-42E6-8248-8E1226BC9BF5}" type="parTrans" cxnId="{95E053E3-7898-49F1-B600-1DC3C54E42E1}">
      <dgm:prSet/>
      <dgm:spPr/>
      <dgm:t>
        <a:bodyPr/>
        <a:lstStyle/>
        <a:p>
          <a:endParaRPr lang="es-PA"/>
        </a:p>
      </dgm:t>
    </dgm:pt>
    <dgm:pt modelId="{09D81B0F-00DD-40E3-8ED2-A9BCE344C32D}" type="sibTrans" cxnId="{95E053E3-7898-49F1-B600-1DC3C54E42E1}">
      <dgm:prSet/>
      <dgm:spPr/>
      <dgm:t>
        <a:bodyPr/>
        <a:lstStyle/>
        <a:p>
          <a:endParaRPr lang="es-PA"/>
        </a:p>
      </dgm:t>
    </dgm:pt>
    <dgm:pt modelId="{EE770F24-5AF1-4FB1-BC65-EA370A8787FE}">
      <dgm:prSet phldrT="[Texto]" custScaleX="218102" custScaleY="56235" custRadScaleRad="156071" custRadScaleInc="132221"/>
      <dgm:spPr/>
      <dgm:t>
        <a:bodyPr/>
        <a:lstStyle/>
        <a:p>
          <a:endParaRPr lang="es-PA"/>
        </a:p>
      </dgm:t>
    </dgm:pt>
    <dgm:pt modelId="{EEE44718-1614-408E-BE2E-4639DB854142}" type="parTrans" cxnId="{CAEED787-1A38-44DD-AB7B-1116BE189BEC}">
      <dgm:prSet/>
      <dgm:spPr/>
      <dgm:t>
        <a:bodyPr/>
        <a:lstStyle/>
        <a:p>
          <a:endParaRPr lang="es-PA"/>
        </a:p>
      </dgm:t>
    </dgm:pt>
    <dgm:pt modelId="{3E34E53B-D670-4B0C-9C41-976083736922}" type="sibTrans" cxnId="{CAEED787-1A38-44DD-AB7B-1116BE189BEC}">
      <dgm:prSet/>
      <dgm:spPr/>
      <dgm:t>
        <a:bodyPr/>
        <a:lstStyle/>
        <a:p>
          <a:endParaRPr lang="es-PA"/>
        </a:p>
      </dgm:t>
    </dgm:pt>
    <dgm:pt modelId="{13CA3636-A38B-4B77-B2B1-B60BD64EC764}">
      <dgm:prSet phldrT="[Texto]" custScaleX="218102" custScaleY="56235" custRadScaleRad="92252" custRadScaleInc="16922"/>
      <dgm:spPr/>
      <dgm:t>
        <a:bodyPr/>
        <a:lstStyle/>
        <a:p>
          <a:endParaRPr lang="es-PA"/>
        </a:p>
      </dgm:t>
    </dgm:pt>
    <dgm:pt modelId="{605F1FAD-76DE-455F-86E2-A5ABA25CE574}" type="parTrans" cxnId="{5BF27249-EFA5-4B99-A04B-A662E90FB183}">
      <dgm:prSet/>
      <dgm:spPr/>
      <dgm:t>
        <a:bodyPr/>
        <a:lstStyle/>
        <a:p>
          <a:endParaRPr lang="es-PA"/>
        </a:p>
      </dgm:t>
    </dgm:pt>
    <dgm:pt modelId="{6B2E388B-3155-4F66-A303-8AEFAA1EFF4F}" type="sibTrans" cxnId="{5BF27249-EFA5-4B99-A04B-A662E90FB183}">
      <dgm:prSet/>
      <dgm:spPr/>
      <dgm:t>
        <a:bodyPr/>
        <a:lstStyle/>
        <a:p>
          <a:endParaRPr lang="es-PA"/>
        </a:p>
      </dgm:t>
    </dgm:pt>
    <dgm:pt modelId="{C75581CC-3AFA-43B3-B1B5-6F520379CDF4}" type="pres">
      <dgm:prSet presAssocID="{8D5B7F3F-3EC4-4BBA-B822-F99C3D7E36BF}" presName="cycle" presStyleCnt="0">
        <dgm:presLayoutVars>
          <dgm:chMax val="1"/>
          <dgm:dir/>
          <dgm:animLvl val="ctr"/>
          <dgm:resizeHandles val="exact"/>
        </dgm:presLayoutVars>
      </dgm:prSet>
      <dgm:spPr/>
      <dgm:t>
        <a:bodyPr/>
        <a:lstStyle/>
        <a:p>
          <a:endParaRPr lang="es-PA"/>
        </a:p>
      </dgm:t>
    </dgm:pt>
    <dgm:pt modelId="{4295BF59-B067-4C5D-BDD1-59AB54B31BC4}" type="pres">
      <dgm:prSet presAssocID="{425B23F4-E31B-42D2-B4A2-36BCDC405BE3}" presName="centerShape" presStyleLbl="node0" presStyleIdx="0" presStyleCnt="1" custScaleX="186292" custScaleY="65058"/>
      <dgm:spPr/>
      <dgm:t>
        <a:bodyPr/>
        <a:lstStyle/>
        <a:p>
          <a:endParaRPr lang="es-PA"/>
        </a:p>
      </dgm:t>
    </dgm:pt>
    <dgm:pt modelId="{EEBA48F5-19AD-4BB8-9909-663873634F32}" type="pres">
      <dgm:prSet presAssocID="{CF2BB3DE-2CD6-4986-AA97-296FC68F58C1}" presName="Name9" presStyleLbl="parChTrans1D2" presStyleIdx="0" presStyleCnt="4"/>
      <dgm:spPr/>
      <dgm:t>
        <a:bodyPr/>
        <a:lstStyle/>
        <a:p>
          <a:endParaRPr lang="es-PA"/>
        </a:p>
      </dgm:t>
    </dgm:pt>
    <dgm:pt modelId="{06A5BD88-9614-4B83-9514-2838A6298E23}" type="pres">
      <dgm:prSet presAssocID="{CF2BB3DE-2CD6-4986-AA97-296FC68F58C1}" presName="connTx" presStyleLbl="parChTrans1D2" presStyleIdx="0" presStyleCnt="4"/>
      <dgm:spPr/>
      <dgm:t>
        <a:bodyPr/>
        <a:lstStyle/>
        <a:p>
          <a:endParaRPr lang="es-PA"/>
        </a:p>
      </dgm:t>
    </dgm:pt>
    <dgm:pt modelId="{A1CE96DA-0CDC-4AD1-8362-E6E580EE6DD2}" type="pres">
      <dgm:prSet presAssocID="{21B73A20-A680-4F47-9D95-03B321F1726B}" presName="node" presStyleLbl="node1" presStyleIdx="0" presStyleCnt="4" custScaleX="206766" custScaleY="53068">
        <dgm:presLayoutVars>
          <dgm:bulletEnabled val="1"/>
        </dgm:presLayoutVars>
      </dgm:prSet>
      <dgm:spPr/>
      <dgm:t>
        <a:bodyPr/>
        <a:lstStyle/>
        <a:p>
          <a:endParaRPr lang="es-PA"/>
        </a:p>
      </dgm:t>
    </dgm:pt>
    <dgm:pt modelId="{0B52886E-18A6-45AE-A0DA-F256561AF4D8}" type="pres">
      <dgm:prSet presAssocID="{D830E9D6-4A48-4D68-A10B-3B2012EB8E34}" presName="Name9" presStyleLbl="parChTrans1D2" presStyleIdx="1" presStyleCnt="4"/>
      <dgm:spPr/>
      <dgm:t>
        <a:bodyPr/>
        <a:lstStyle/>
        <a:p>
          <a:endParaRPr lang="es-PA"/>
        </a:p>
      </dgm:t>
    </dgm:pt>
    <dgm:pt modelId="{83FE4831-8D77-44D1-AD5F-9C9AE2F0BA55}" type="pres">
      <dgm:prSet presAssocID="{D830E9D6-4A48-4D68-A10B-3B2012EB8E34}" presName="connTx" presStyleLbl="parChTrans1D2" presStyleIdx="1" presStyleCnt="4"/>
      <dgm:spPr/>
      <dgm:t>
        <a:bodyPr/>
        <a:lstStyle/>
        <a:p>
          <a:endParaRPr lang="es-PA"/>
        </a:p>
      </dgm:t>
    </dgm:pt>
    <dgm:pt modelId="{F5E8D94E-758B-43DC-A790-F06B8A67EC9D}" type="pres">
      <dgm:prSet presAssocID="{7B0C59DA-5302-4480-9B74-6F0471DCC5F7}" presName="node" presStyleLbl="node1" presStyleIdx="1" presStyleCnt="4" custScaleX="138026" custScaleY="59052" custRadScaleRad="145673" custRadScaleInc="2510">
        <dgm:presLayoutVars>
          <dgm:bulletEnabled val="1"/>
        </dgm:presLayoutVars>
      </dgm:prSet>
      <dgm:spPr/>
      <dgm:t>
        <a:bodyPr/>
        <a:lstStyle/>
        <a:p>
          <a:endParaRPr lang="es-PA"/>
        </a:p>
      </dgm:t>
    </dgm:pt>
    <dgm:pt modelId="{229949EC-63E3-4F4A-B5D1-749EE01D6FA3}" type="pres">
      <dgm:prSet presAssocID="{B9EF6139-9496-49A9-AD0B-E3E303320713}" presName="Name9" presStyleLbl="parChTrans1D2" presStyleIdx="2" presStyleCnt="4"/>
      <dgm:spPr/>
      <dgm:t>
        <a:bodyPr/>
        <a:lstStyle/>
        <a:p>
          <a:endParaRPr lang="es-PA"/>
        </a:p>
      </dgm:t>
    </dgm:pt>
    <dgm:pt modelId="{B7D6BF2F-4623-4B55-B0FC-32DB66ED1727}" type="pres">
      <dgm:prSet presAssocID="{B9EF6139-9496-49A9-AD0B-E3E303320713}" presName="connTx" presStyleLbl="parChTrans1D2" presStyleIdx="2" presStyleCnt="4"/>
      <dgm:spPr/>
      <dgm:t>
        <a:bodyPr/>
        <a:lstStyle/>
        <a:p>
          <a:endParaRPr lang="es-PA"/>
        </a:p>
      </dgm:t>
    </dgm:pt>
    <dgm:pt modelId="{763754C6-3C97-4A4C-81D5-05EED2EAA360}" type="pres">
      <dgm:prSet presAssocID="{E1223906-52DD-4853-B437-A752C1658973}" presName="node" presStyleLbl="node1" presStyleIdx="2" presStyleCnt="4" custScaleX="218102" custScaleY="56235" custRadScaleRad="87364" custRadScaleInc="0">
        <dgm:presLayoutVars>
          <dgm:bulletEnabled val="1"/>
        </dgm:presLayoutVars>
      </dgm:prSet>
      <dgm:spPr/>
      <dgm:t>
        <a:bodyPr/>
        <a:lstStyle/>
        <a:p>
          <a:endParaRPr lang="es-PA"/>
        </a:p>
      </dgm:t>
    </dgm:pt>
    <dgm:pt modelId="{A2BB1DAB-AB3E-44C6-B921-70777C670C74}" type="pres">
      <dgm:prSet presAssocID="{EC4FB981-5757-4047-84D8-D87900DAFFF1}" presName="Name9" presStyleLbl="parChTrans1D2" presStyleIdx="3" presStyleCnt="4"/>
      <dgm:spPr/>
      <dgm:t>
        <a:bodyPr/>
        <a:lstStyle/>
        <a:p>
          <a:endParaRPr lang="es-PA"/>
        </a:p>
      </dgm:t>
    </dgm:pt>
    <dgm:pt modelId="{E39B3D0C-6FC4-4BB9-A205-49246089C30E}" type="pres">
      <dgm:prSet presAssocID="{EC4FB981-5757-4047-84D8-D87900DAFFF1}" presName="connTx" presStyleLbl="parChTrans1D2" presStyleIdx="3" presStyleCnt="4"/>
      <dgm:spPr/>
      <dgm:t>
        <a:bodyPr/>
        <a:lstStyle/>
        <a:p>
          <a:endParaRPr lang="es-PA"/>
        </a:p>
      </dgm:t>
    </dgm:pt>
    <dgm:pt modelId="{0491E616-426D-4474-AD44-F4C734E21EAD}" type="pres">
      <dgm:prSet presAssocID="{41E913AD-A213-4A31-9759-E3E24B4404D8}" presName="node" presStyleLbl="node1" presStyleIdx="3" presStyleCnt="4" custScaleX="165084" custScaleY="59051" custRadScaleRad="154854" custRadScaleInc="990">
        <dgm:presLayoutVars>
          <dgm:bulletEnabled val="1"/>
        </dgm:presLayoutVars>
      </dgm:prSet>
      <dgm:spPr/>
      <dgm:t>
        <a:bodyPr/>
        <a:lstStyle/>
        <a:p>
          <a:endParaRPr lang="es-PA"/>
        </a:p>
      </dgm:t>
    </dgm:pt>
  </dgm:ptLst>
  <dgm:cxnLst>
    <dgm:cxn modelId="{284CDFCE-52FB-484C-86B1-E77588668237}" srcId="{425B23F4-E31B-42D2-B4A2-36BCDC405BE3}" destId="{E1223906-52DD-4853-B437-A752C1658973}" srcOrd="2" destOrd="0" parTransId="{B9EF6139-9496-49A9-AD0B-E3E303320713}" sibTransId="{C94EA52B-B833-4E03-A004-B88629A6D91A}"/>
    <dgm:cxn modelId="{FB88BCFD-3597-461A-9C78-2FEB13E140E3}" type="presOf" srcId="{E1223906-52DD-4853-B437-A752C1658973}" destId="{763754C6-3C97-4A4C-81D5-05EED2EAA360}" srcOrd="0" destOrd="0" presId="urn:microsoft.com/office/officeart/2005/8/layout/radial1"/>
    <dgm:cxn modelId="{3C1E1799-7B22-4D15-94BB-C8641121A646}" type="presOf" srcId="{B9EF6139-9496-49A9-AD0B-E3E303320713}" destId="{229949EC-63E3-4F4A-B5D1-749EE01D6FA3}" srcOrd="0" destOrd="0" presId="urn:microsoft.com/office/officeart/2005/8/layout/radial1"/>
    <dgm:cxn modelId="{C48F9911-C915-48C8-ABE9-EC1D273F8D5F}" srcId="{425B23F4-E31B-42D2-B4A2-36BCDC405BE3}" destId="{7B0C59DA-5302-4480-9B74-6F0471DCC5F7}" srcOrd="1" destOrd="0" parTransId="{D830E9D6-4A48-4D68-A10B-3B2012EB8E34}" sibTransId="{8F10D3D2-D977-41E2-B6A5-69EA3A5304A8}"/>
    <dgm:cxn modelId="{65CF59A7-83EE-4623-BEEA-85C333316D8B}" type="presOf" srcId="{D830E9D6-4A48-4D68-A10B-3B2012EB8E34}" destId="{0B52886E-18A6-45AE-A0DA-F256561AF4D8}" srcOrd="0" destOrd="0" presId="urn:microsoft.com/office/officeart/2005/8/layout/radial1"/>
    <dgm:cxn modelId="{BEC173AB-FA40-40F4-93F9-604C6B4BA5BF}" srcId="{8D5B7F3F-3EC4-4BBA-B822-F99C3D7E36BF}" destId="{33F5567B-CDFB-4512-9C8B-AA980702001C}" srcOrd="3" destOrd="0" parTransId="{B7F7A19D-9902-4CC1-8DB1-7EF4C409D89B}" sibTransId="{93C3E01E-E10F-49E3-A222-CEA5A5CC1DB4}"/>
    <dgm:cxn modelId="{A6C3E49B-E3AF-43D2-8F53-C330493BADD8}" type="presOf" srcId="{B9EF6139-9496-49A9-AD0B-E3E303320713}" destId="{B7D6BF2F-4623-4B55-B0FC-32DB66ED1727}" srcOrd="1" destOrd="0" presId="urn:microsoft.com/office/officeart/2005/8/layout/radial1"/>
    <dgm:cxn modelId="{DACBB361-54EA-4AF5-841C-FEE5010039EC}" srcId="{8D5B7F3F-3EC4-4BBA-B822-F99C3D7E36BF}" destId="{B7797202-3E4B-4E30-8F74-BF9C452BED2E}" srcOrd="1" destOrd="0" parTransId="{0253B2D9-C9DB-4BCA-A8BE-B785B4DDA35B}" sibTransId="{6C026C6A-A142-4517-82F6-34E2066CDD15}"/>
    <dgm:cxn modelId="{4D9F192E-913C-4C4C-87D9-AF0DD28CCACE}" type="presOf" srcId="{8D5B7F3F-3EC4-4BBA-B822-F99C3D7E36BF}" destId="{C75581CC-3AFA-43B3-B1B5-6F520379CDF4}" srcOrd="0" destOrd="0" presId="urn:microsoft.com/office/officeart/2005/8/layout/radial1"/>
    <dgm:cxn modelId="{B8AFCBFA-3114-4A65-AA07-879B9CD72057}" srcId="{425B23F4-E31B-42D2-B4A2-36BCDC405BE3}" destId="{21B73A20-A680-4F47-9D95-03B321F1726B}" srcOrd="0" destOrd="0" parTransId="{CF2BB3DE-2CD6-4986-AA97-296FC68F58C1}" sibTransId="{6280F721-9D09-40F5-85CF-16C4098111D6}"/>
    <dgm:cxn modelId="{B662F6C9-5CC4-4F4F-A1C6-E7732861603F}" srcId="{8D5B7F3F-3EC4-4BBA-B822-F99C3D7E36BF}" destId="{425B23F4-E31B-42D2-B4A2-36BCDC405BE3}" srcOrd="0" destOrd="0" parTransId="{0092485E-BC96-41C1-B6D7-F91B493D1DFF}" sibTransId="{5567B180-9549-4B39-AB8E-63C4087174AA}"/>
    <dgm:cxn modelId="{95E053E3-7898-49F1-B600-1DC3C54E42E1}" srcId="{8D5B7F3F-3EC4-4BBA-B822-F99C3D7E36BF}" destId="{C3F802FC-AC5C-44B7-AA97-36F67CE8ABA8}" srcOrd="4" destOrd="0" parTransId="{9D4B75F2-8317-42E6-8248-8E1226BC9BF5}" sibTransId="{09D81B0F-00DD-40E3-8ED2-A9BCE344C32D}"/>
    <dgm:cxn modelId="{F5126100-CE6C-4A45-BE5C-E2EDD82995F0}" srcId="{425B23F4-E31B-42D2-B4A2-36BCDC405BE3}" destId="{41E913AD-A213-4A31-9759-E3E24B4404D8}" srcOrd="3" destOrd="0" parTransId="{EC4FB981-5757-4047-84D8-D87900DAFFF1}" sibTransId="{72090219-E729-4AC9-AC95-DB1DF5E365AF}"/>
    <dgm:cxn modelId="{38A39144-4E90-4A03-B073-D7A434BD97E3}" srcId="{8D5B7F3F-3EC4-4BBA-B822-F99C3D7E36BF}" destId="{BB6295B7-A44D-436A-811D-6BE5CE0E210F}" srcOrd="2" destOrd="0" parTransId="{BC066945-AE4B-4D61-A6DD-C95756976CBC}" sibTransId="{DEC43C52-87C0-4266-AA0B-B20B1AD8FA2F}"/>
    <dgm:cxn modelId="{8EEA0E29-8B42-4FDC-9775-B7DD09CEA049}" type="presOf" srcId="{41E913AD-A213-4A31-9759-E3E24B4404D8}" destId="{0491E616-426D-4474-AD44-F4C734E21EAD}" srcOrd="0" destOrd="0" presId="urn:microsoft.com/office/officeart/2005/8/layout/radial1"/>
    <dgm:cxn modelId="{CAEED787-1A38-44DD-AB7B-1116BE189BEC}" srcId="{8D5B7F3F-3EC4-4BBA-B822-F99C3D7E36BF}" destId="{EE770F24-5AF1-4FB1-BC65-EA370A8787FE}" srcOrd="5" destOrd="0" parTransId="{EEE44718-1614-408E-BE2E-4639DB854142}" sibTransId="{3E34E53B-D670-4B0C-9C41-976083736922}"/>
    <dgm:cxn modelId="{6F237598-ABC4-4B8F-9566-02DC9247D5D1}" type="presOf" srcId="{EC4FB981-5757-4047-84D8-D87900DAFFF1}" destId="{E39B3D0C-6FC4-4BB9-A205-49246089C30E}" srcOrd="1" destOrd="0" presId="urn:microsoft.com/office/officeart/2005/8/layout/radial1"/>
    <dgm:cxn modelId="{6F8179AC-B45D-4F60-B29A-AF4D818ECA05}" type="presOf" srcId="{CF2BB3DE-2CD6-4986-AA97-296FC68F58C1}" destId="{EEBA48F5-19AD-4BB8-9909-663873634F32}" srcOrd="0" destOrd="0" presId="urn:microsoft.com/office/officeart/2005/8/layout/radial1"/>
    <dgm:cxn modelId="{71FE3213-75FE-4E83-9C22-4470E843806A}" type="presOf" srcId="{EC4FB981-5757-4047-84D8-D87900DAFFF1}" destId="{A2BB1DAB-AB3E-44C6-B921-70777C670C74}" srcOrd="0" destOrd="0" presId="urn:microsoft.com/office/officeart/2005/8/layout/radial1"/>
    <dgm:cxn modelId="{AAF12C2B-9AE5-4519-B3F2-25700E722D38}" type="presOf" srcId="{425B23F4-E31B-42D2-B4A2-36BCDC405BE3}" destId="{4295BF59-B067-4C5D-BDD1-59AB54B31BC4}" srcOrd="0" destOrd="0" presId="urn:microsoft.com/office/officeart/2005/8/layout/radial1"/>
    <dgm:cxn modelId="{96F1B49C-0ED8-466D-B98D-23057F177C96}" type="presOf" srcId="{D830E9D6-4A48-4D68-A10B-3B2012EB8E34}" destId="{83FE4831-8D77-44D1-AD5F-9C9AE2F0BA55}" srcOrd="1" destOrd="0" presId="urn:microsoft.com/office/officeart/2005/8/layout/radial1"/>
    <dgm:cxn modelId="{EE690E2A-0296-40C3-9D34-76C0F6BED0DD}" type="presOf" srcId="{7B0C59DA-5302-4480-9B74-6F0471DCC5F7}" destId="{F5E8D94E-758B-43DC-A790-F06B8A67EC9D}" srcOrd="0" destOrd="0" presId="urn:microsoft.com/office/officeart/2005/8/layout/radial1"/>
    <dgm:cxn modelId="{643B3B4D-2567-4EE0-8A89-65AEBB69461A}" type="presOf" srcId="{CF2BB3DE-2CD6-4986-AA97-296FC68F58C1}" destId="{06A5BD88-9614-4B83-9514-2838A6298E23}" srcOrd="1" destOrd="0" presId="urn:microsoft.com/office/officeart/2005/8/layout/radial1"/>
    <dgm:cxn modelId="{5BF27249-EFA5-4B99-A04B-A662E90FB183}" srcId="{8D5B7F3F-3EC4-4BBA-B822-F99C3D7E36BF}" destId="{13CA3636-A38B-4B77-B2B1-B60BD64EC764}" srcOrd="6" destOrd="0" parTransId="{605F1FAD-76DE-455F-86E2-A5ABA25CE574}" sibTransId="{6B2E388B-3155-4F66-A303-8AEFAA1EFF4F}"/>
    <dgm:cxn modelId="{629336D9-AD67-4629-9415-0716C767A5FD}" type="presOf" srcId="{21B73A20-A680-4F47-9D95-03B321F1726B}" destId="{A1CE96DA-0CDC-4AD1-8362-E6E580EE6DD2}" srcOrd="0" destOrd="0" presId="urn:microsoft.com/office/officeart/2005/8/layout/radial1"/>
    <dgm:cxn modelId="{5DAF75C5-8253-45C2-81EE-860531B4AC71}" type="presParOf" srcId="{C75581CC-3AFA-43B3-B1B5-6F520379CDF4}" destId="{4295BF59-B067-4C5D-BDD1-59AB54B31BC4}" srcOrd="0" destOrd="0" presId="urn:microsoft.com/office/officeart/2005/8/layout/radial1"/>
    <dgm:cxn modelId="{1C03C577-268F-4187-A931-615E64C0EEBA}" type="presParOf" srcId="{C75581CC-3AFA-43B3-B1B5-6F520379CDF4}" destId="{EEBA48F5-19AD-4BB8-9909-663873634F32}" srcOrd="1" destOrd="0" presId="urn:microsoft.com/office/officeart/2005/8/layout/radial1"/>
    <dgm:cxn modelId="{B4C65928-0E9A-4BFA-9B0D-0D259163DCC3}" type="presParOf" srcId="{EEBA48F5-19AD-4BB8-9909-663873634F32}" destId="{06A5BD88-9614-4B83-9514-2838A6298E23}" srcOrd="0" destOrd="0" presId="urn:microsoft.com/office/officeart/2005/8/layout/radial1"/>
    <dgm:cxn modelId="{0DA7C60C-6AAB-4D41-B2BC-0794ADA164FC}" type="presParOf" srcId="{C75581CC-3AFA-43B3-B1B5-6F520379CDF4}" destId="{A1CE96DA-0CDC-4AD1-8362-E6E580EE6DD2}" srcOrd="2" destOrd="0" presId="urn:microsoft.com/office/officeart/2005/8/layout/radial1"/>
    <dgm:cxn modelId="{F232E1D7-94EB-4831-AAD8-3542F8051914}" type="presParOf" srcId="{C75581CC-3AFA-43B3-B1B5-6F520379CDF4}" destId="{0B52886E-18A6-45AE-A0DA-F256561AF4D8}" srcOrd="3" destOrd="0" presId="urn:microsoft.com/office/officeart/2005/8/layout/radial1"/>
    <dgm:cxn modelId="{F772881C-239B-4D6C-9E3C-DFE47BF970AB}" type="presParOf" srcId="{0B52886E-18A6-45AE-A0DA-F256561AF4D8}" destId="{83FE4831-8D77-44D1-AD5F-9C9AE2F0BA55}" srcOrd="0" destOrd="0" presId="urn:microsoft.com/office/officeart/2005/8/layout/radial1"/>
    <dgm:cxn modelId="{B2CE9C23-02F5-4CD8-A819-2626DFD88568}" type="presParOf" srcId="{C75581CC-3AFA-43B3-B1B5-6F520379CDF4}" destId="{F5E8D94E-758B-43DC-A790-F06B8A67EC9D}" srcOrd="4" destOrd="0" presId="urn:microsoft.com/office/officeart/2005/8/layout/radial1"/>
    <dgm:cxn modelId="{9E18CDD2-4E4B-4058-BB5A-0F35909A80A0}" type="presParOf" srcId="{C75581CC-3AFA-43B3-B1B5-6F520379CDF4}" destId="{229949EC-63E3-4F4A-B5D1-749EE01D6FA3}" srcOrd="5" destOrd="0" presId="urn:microsoft.com/office/officeart/2005/8/layout/radial1"/>
    <dgm:cxn modelId="{AF00EF3C-B3F1-4E62-A82A-6A9E6157DB41}" type="presParOf" srcId="{229949EC-63E3-4F4A-B5D1-749EE01D6FA3}" destId="{B7D6BF2F-4623-4B55-B0FC-32DB66ED1727}" srcOrd="0" destOrd="0" presId="urn:microsoft.com/office/officeart/2005/8/layout/radial1"/>
    <dgm:cxn modelId="{82733114-04E3-4673-9809-E59E07F48F8D}" type="presParOf" srcId="{C75581CC-3AFA-43B3-B1B5-6F520379CDF4}" destId="{763754C6-3C97-4A4C-81D5-05EED2EAA360}" srcOrd="6" destOrd="0" presId="urn:microsoft.com/office/officeart/2005/8/layout/radial1"/>
    <dgm:cxn modelId="{2AD1A1F5-82C0-4E03-9A9E-9D4991941EBE}" type="presParOf" srcId="{C75581CC-3AFA-43B3-B1B5-6F520379CDF4}" destId="{A2BB1DAB-AB3E-44C6-B921-70777C670C74}" srcOrd="7" destOrd="0" presId="urn:microsoft.com/office/officeart/2005/8/layout/radial1"/>
    <dgm:cxn modelId="{D318C7E0-F6D3-4A98-8735-A37F3950C66C}" type="presParOf" srcId="{A2BB1DAB-AB3E-44C6-B921-70777C670C74}" destId="{E39B3D0C-6FC4-4BB9-A205-49246089C30E}" srcOrd="0" destOrd="0" presId="urn:microsoft.com/office/officeart/2005/8/layout/radial1"/>
    <dgm:cxn modelId="{B13B5A6F-1EDB-4C2B-9E11-01D606DA48AA}" type="presParOf" srcId="{C75581CC-3AFA-43B3-B1B5-6F520379CDF4}" destId="{0491E616-426D-4474-AD44-F4C734E21EAD}"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ECEA0-68FF-47FF-9F43-17A86D93F7CE}" type="datetimeFigureOut">
              <a:rPr lang="es-PA" smtClean="0"/>
              <a:t>07/22/2011</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A89DB-19B3-4CF4-BAB7-69E3D057BCA4}" type="slidenum">
              <a:rPr lang="es-PA" smtClean="0"/>
              <a:t>‹Nº›</a:t>
            </a:fld>
            <a:endParaRPr lang="es-PA"/>
          </a:p>
        </p:txBody>
      </p:sp>
    </p:spTree>
    <p:extLst>
      <p:ext uri="{BB962C8B-B14F-4D97-AF65-F5344CB8AC3E}">
        <p14:creationId xmlns:p14="http://schemas.microsoft.com/office/powerpoint/2010/main" val="125851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1</a:t>
            </a:fld>
            <a:endParaRPr lang="es-PA"/>
          </a:p>
        </p:txBody>
      </p:sp>
    </p:spTree>
    <p:extLst>
      <p:ext uri="{BB962C8B-B14F-4D97-AF65-F5344CB8AC3E}">
        <p14:creationId xmlns:p14="http://schemas.microsoft.com/office/powerpoint/2010/main" val="282049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2</a:t>
            </a:fld>
            <a:endParaRPr lang="es-PA"/>
          </a:p>
        </p:txBody>
      </p:sp>
    </p:spTree>
    <p:extLst>
      <p:ext uri="{BB962C8B-B14F-4D97-AF65-F5344CB8AC3E}">
        <p14:creationId xmlns:p14="http://schemas.microsoft.com/office/powerpoint/2010/main" val="30625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4</a:t>
            </a:fld>
            <a:endParaRPr lang="es-PA"/>
          </a:p>
        </p:txBody>
      </p:sp>
    </p:spTree>
    <p:extLst>
      <p:ext uri="{BB962C8B-B14F-4D97-AF65-F5344CB8AC3E}">
        <p14:creationId xmlns:p14="http://schemas.microsoft.com/office/powerpoint/2010/main" val="95052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5</a:t>
            </a:fld>
            <a:endParaRPr lang="es-P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7</a:t>
            </a:fld>
            <a:endParaRPr lang="es-PA"/>
          </a:p>
        </p:txBody>
      </p:sp>
    </p:spTree>
    <p:extLst>
      <p:ext uri="{BB962C8B-B14F-4D97-AF65-F5344CB8AC3E}">
        <p14:creationId xmlns:p14="http://schemas.microsoft.com/office/powerpoint/2010/main" val="18639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8</a:t>
            </a:fld>
            <a:endParaRPr lang="es-PA"/>
          </a:p>
        </p:txBody>
      </p:sp>
    </p:spTree>
    <p:extLst>
      <p:ext uri="{BB962C8B-B14F-4D97-AF65-F5344CB8AC3E}">
        <p14:creationId xmlns:p14="http://schemas.microsoft.com/office/powerpoint/2010/main" val="398261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9</a:t>
            </a:fld>
            <a:endParaRPr lang="es-PA"/>
          </a:p>
        </p:txBody>
      </p:sp>
    </p:spTree>
    <p:extLst>
      <p:ext uri="{BB962C8B-B14F-4D97-AF65-F5344CB8AC3E}">
        <p14:creationId xmlns:p14="http://schemas.microsoft.com/office/powerpoint/2010/main" val="84010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11</a:t>
            </a:fld>
            <a:endParaRPr lang="es-PA"/>
          </a:p>
        </p:txBody>
      </p:sp>
    </p:spTree>
    <p:extLst>
      <p:ext uri="{BB962C8B-B14F-4D97-AF65-F5344CB8AC3E}">
        <p14:creationId xmlns:p14="http://schemas.microsoft.com/office/powerpoint/2010/main" val="277748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A52A89DB-19B3-4CF4-BAB7-69E3D057BCA4}" type="slidenum">
              <a:rPr lang="es-PA" smtClean="0"/>
              <a:t>16</a:t>
            </a:fld>
            <a:endParaRPr lang="es-PA"/>
          </a:p>
        </p:txBody>
      </p:sp>
    </p:spTree>
    <p:extLst>
      <p:ext uri="{BB962C8B-B14F-4D97-AF65-F5344CB8AC3E}">
        <p14:creationId xmlns:p14="http://schemas.microsoft.com/office/powerpoint/2010/main" val="250742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C1566158-EAF5-43AE-80D4-3102868D548A}" type="datetimeFigureOut">
              <a:rPr lang="es-PA" smtClean="0"/>
              <a:pPr/>
              <a:t>07/22/2011</a:t>
            </a:fld>
            <a:endParaRPr lang="es-PA"/>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PA"/>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A14B2BF-4C0B-469D-B08B-5DF496CAABC8}" type="slidenum">
              <a:rPr lang="es-PA" smtClean="0"/>
              <a:pPr/>
              <a:t>‹Nº›</a:t>
            </a:fld>
            <a:endParaRPr lang="es-P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1566158-EAF5-43AE-80D4-3102868D548A}" type="datetimeFigureOut">
              <a:rPr lang="es-PA" smtClean="0"/>
              <a:pPr/>
              <a:t>07/22/2011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EA14B2BF-4C0B-469D-B08B-5DF496CAABC8}" type="slidenum">
              <a:rPr lang="es-PA" smtClean="0"/>
              <a:pPr/>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1566158-EAF5-43AE-80D4-3102868D548A}" type="datetimeFigureOut">
              <a:rPr lang="es-PA" smtClean="0"/>
              <a:pPr/>
              <a:t>07/22/2011</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EA14B2BF-4C0B-469D-B08B-5DF496CAABC8}" type="slidenum">
              <a:rPr lang="es-PA" smtClean="0"/>
              <a:pPr/>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C1566158-EAF5-43AE-80D4-3102868D548A}" type="datetimeFigureOut">
              <a:rPr lang="es-PA" smtClean="0"/>
              <a:pPr/>
              <a:t>07/22/2011</a:t>
            </a:fld>
            <a:endParaRPr lang="es-PA"/>
          </a:p>
        </p:txBody>
      </p:sp>
      <p:sp>
        <p:nvSpPr>
          <p:cNvPr id="5" name="4 Marcador de pie de página"/>
          <p:cNvSpPr>
            <a:spLocks noGrp="1"/>
          </p:cNvSpPr>
          <p:nvPr>
            <p:ph type="ftr" sz="quarter" idx="11"/>
          </p:nvPr>
        </p:nvSpPr>
        <p:spPr>
          <a:xfrm>
            <a:off x="457200" y="6480969"/>
            <a:ext cx="4260056" cy="300831"/>
          </a:xfrm>
        </p:spPr>
        <p:txBody>
          <a:bodyPr/>
          <a:lstStyle/>
          <a:p>
            <a:endParaRPr lang="es-PA"/>
          </a:p>
        </p:txBody>
      </p:sp>
      <p:sp>
        <p:nvSpPr>
          <p:cNvPr id="6" name="5 Marcador de número de diapositiva"/>
          <p:cNvSpPr>
            <a:spLocks noGrp="1"/>
          </p:cNvSpPr>
          <p:nvPr>
            <p:ph type="sldNum" sz="quarter" idx="12"/>
          </p:nvPr>
        </p:nvSpPr>
        <p:spPr/>
        <p:txBody>
          <a:bodyPr/>
          <a:lstStyle/>
          <a:p>
            <a:fld id="{EA14B2BF-4C0B-469D-B08B-5DF496CAABC8}" type="slidenum">
              <a:rPr lang="es-PA" smtClean="0"/>
              <a:pPr/>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C1566158-EAF5-43AE-80D4-3102868D548A}" type="datetimeFigureOut">
              <a:rPr lang="es-PA" smtClean="0"/>
              <a:pPr/>
              <a:t>07/22/2011</a:t>
            </a:fld>
            <a:endParaRPr lang="es-PA"/>
          </a:p>
        </p:txBody>
      </p:sp>
      <p:sp>
        <p:nvSpPr>
          <p:cNvPr id="5" name="4 Marcador de pie de página"/>
          <p:cNvSpPr>
            <a:spLocks noGrp="1"/>
          </p:cNvSpPr>
          <p:nvPr>
            <p:ph type="ftr" sz="quarter" idx="11"/>
          </p:nvPr>
        </p:nvSpPr>
        <p:spPr>
          <a:xfrm>
            <a:off x="2619376" y="6480969"/>
            <a:ext cx="4260056" cy="300831"/>
          </a:xfrm>
        </p:spPr>
        <p:txBody>
          <a:bodyPr/>
          <a:lstStyle/>
          <a:p>
            <a:endParaRPr lang="es-PA"/>
          </a:p>
        </p:txBody>
      </p:sp>
      <p:sp>
        <p:nvSpPr>
          <p:cNvPr id="6" name="5 Marcador de número de diapositiva"/>
          <p:cNvSpPr>
            <a:spLocks noGrp="1"/>
          </p:cNvSpPr>
          <p:nvPr>
            <p:ph type="sldNum" sz="quarter" idx="12"/>
          </p:nvPr>
        </p:nvSpPr>
        <p:spPr>
          <a:xfrm>
            <a:off x="8451056" y="809624"/>
            <a:ext cx="502920" cy="300831"/>
          </a:xfrm>
        </p:spPr>
        <p:txBody>
          <a:bodyPr/>
          <a:lstStyle/>
          <a:p>
            <a:fld id="{EA14B2BF-4C0B-469D-B08B-5DF496CAABC8}" type="slidenum">
              <a:rPr lang="es-PA" smtClean="0"/>
              <a:pPr/>
              <a:t>‹Nº›</a:t>
            </a:fld>
            <a:endParaRPr lang="es-PA"/>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C1566158-EAF5-43AE-80D4-3102868D548A}" type="datetimeFigureOut">
              <a:rPr lang="es-PA" smtClean="0"/>
              <a:pPr/>
              <a:t>07/22/2011</a:t>
            </a:fld>
            <a:endParaRPr lang="es-PA"/>
          </a:p>
        </p:txBody>
      </p:sp>
      <p:sp>
        <p:nvSpPr>
          <p:cNvPr id="6" name="5 Marcador de pie de página"/>
          <p:cNvSpPr>
            <a:spLocks noGrp="1"/>
          </p:cNvSpPr>
          <p:nvPr>
            <p:ph type="ftr" sz="quarter" idx="11"/>
          </p:nvPr>
        </p:nvSpPr>
        <p:spPr>
          <a:xfrm>
            <a:off x="457200" y="6480969"/>
            <a:ext cx="4260056" cy="301752"/>
          </a:xfrm>
        </p:spPr>
        <p:txBody>
          <a:bodyPr/>
          <a:lstStyle/>
          <a:p>
            <a:endParaRPr lang="es-PA"/>
          </a:p>
        </p:txBody>
      </p:sp>
      <p:sp>
        <p:nvSpPr>
          <p:cNvPr id="7" name="6 Marcador de número de diapositiva"/>
          <p:cNvSpPr>
            <a:spLocks noGrp="1"/>
          </p:cNvSpPr>
          <p:nvPr>
            <p:ph type="sldNum" sz="quarter" idx="12"/>
          </p:nvPr>
        </p:nvSpPr>
        <p:spPr>
          <a:xfrm>
            <a:off x="7589520" y="6480969"/>
            <a:ext cx="502920" cy="301752"/>
          </a:xfrm>
        </p:spPr>
        <p:txBody>
          <a:bodyPr/>
          <a:lstStyle/>
          <a:p>
            <a:fld id="{EA14B2BF-4C0B-469D-B08B-5DF496CAABC8}" type="slidenum">
              <a:rPr lang="es-PA" smtClean="0"/>
              <a:pPr/>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C1566158-EAF5-43AE-80D4-3102868D548A}" type="datetimeFigureOut">
              <a:rPr lang="es-PA" smtClean="0"/>
              <a:pPr/>
              <a:t>07/22/2011</a:t>
            </a:fld>
            <a:endParaRPr lang="es-PA"/>
          </a:p>
        </p:txBody>
      </p:sp>
      <p:sp>
        <p:nvSpPr>
          <p:cNvPr id="8" name="7 Marcador de pie de página"/>
          <p:cNvSpPr>
            <a:spLocks noGrp="1"/>
          </p:cNvSpPr>
          <p:nvPr>
            <p:ph type="ftr" sz="quarter" idx="11"/>
          </p:nvPr>
        </p:nvSpPr>
        <p:spPr>
          <a:xfrm>
            <a:off x="457200" y="6480969"/>
            <a:ext cx="4261104" cy="301752"/>
          </a:xfrm>
        </p:spPr>
        <p:txBody>
          <a:bodyPr/>
          <a:lstStyle/>
          <a:p>
            <a:endParaRPr lang="es-PA"/>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EA14B2BF-4C0B-469D-B08B-5DF496CAABC8}" type="slidenum">
              <a:rPr lang="es-PA" smtClean="0"/>
              <a:pPr/>
              <a:t>‹Nº›</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1566158-EAF5-43AE-80D4-3102868D548A}" type="datetimeFigureOut">
              <a:rPr lang="es-PA" smtClean="0"/>
              <a:pPr/>
              <a:t>07/22/2011</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EA14B2BF-4C0B-469D-B08B-5DF496CAABC8}" type="slidenum">
              <a:rPr lang="es-PA" smtClean="0"/>
              <a:pPr/>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C1566158-EAF5-43AE-80D4-3102868D548A}" type="datetimeFigureOut">
              <a:rPr lang="es-PA" smtClean="0"/>
              <a:pPr/>
              <a:t>07/22/2011</a:t>
            </a:fld>
            <a:endParaRPr lang="es-PA"/>
          </a:p>
        </p:txBody>
      </p:sp>
      <p:sp>
        <p:nvSpPr>
          <p:cNvPr id="3" name="2 Marcador de pie de página"/>
          <p:cNvSpPr>
            <a:spLocks noGrp="1"/>
          </p:cNvSpPr>
          <p:nvPr>
            <p:ph type="ftr" sz="quarter" idx="11"/>
          </p:nvPr>
        </p:nvSpPr>
        <p:spPr>
          <a:xfrm>
            <a:off x="457200" y="6481890"/>
            <a:ext cx="4260056" cy="300831"/>
          </a:xfrm>
        </p:spPr>
        <p:txBody>
          <a:bodyPr/>
          <a:lstStyle/>
          <a:p>
            <a:endParaRPr lang="es-PA"/>
          </a:p>
        </p:txBody>
      </p:sp>
      <p:sp>
        <p:nvSpPr>
          <p:cNvPr id="4" name="3 Marcador de número de diapositiva"/>
          <p:cNvSpPr>
            <a:spLocks noGrp="1"/>
          </p:cNvSpPr>
          <p:nvPr>
            <p:ph type="sldNum" sz="quarter" idx="12"/>
          </p:nvPr>
        </p:nvSpPr>
        <p:spPr>
          <a:xfrm>
            <a:off x="7589520" y="6480969"/>
            <a:ext cx="502920" cy="301752"/>
          </a:xfrm>
        </p:spPr>
        <p:txBody>
          <a:bodyPr/>
          <a:lstStyle/>
          <a:p>
            <a:fld id="{EA14B2BF-4C0B-469D-B08B-5DF496CAABC8}" type="slidenum">
              <a:rPr lang="es-PA" smtClean="0"/>
              <a:pPr/>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C1566158-EAF5-43AE-80D4-3102868D548A}" type="datetimeFigureOut">
              <a:rPr lang="es-PA" smtClean="0"/>
              <a:pPr/>
              <a:t>07/22/2011</a:t>
            </a:fld>
            <a:endParaRPr lang="es-PA"/>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PA"/>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EA14B2BF-4C0B-469D-B08B-5DF496CAABC8}" type="slidenum">
              <a:rPr lang="es-PA" smtClean="0"/>
              <a:pPr/>
              <a:t>‹Nº›</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C1566158-EAF5-43AE-80D4-3102868D548A}" type="datetimeFigureOut">
              <a:rPr lang="es-PA" smtClean="0"/>
              <a:pPr/>
              <a:t>07/22/2011</a:t>
            </a:fld>
            <a:endParaRPr lang="es-PA"/>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PA"/>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EA14B2BF-4C0B-469D-B08B-5DF496CAABC8}" type="slidenum">
              <a:rPr lang="es-PA" smtClean="0"/>
              <a:pPr/>
              <a:t>‹Nº›</a:t>
            </a:fld>
            <a:endParaRPr lang="es-P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1566158-EAF5-43AE-80D4-3102868D548A}" type="datetimeFigureOut">
              <a:rPr lang="es-PA" smtClean="0"/>
              <a:pPr/>
              <a:t>07/22/2011</a:t>
            </a:fld>
            <a:endParaRPr lang="es-PA"/>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PA"/>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A14B2BF-4C0B-469D-B08B-5DF496CAABC8}" type="slidenum">
              <a:rPr lang="es-PA" smtClean="0"/>
              <a:pPr/>
              <a:t>‹Nº›</a:t>
            </a:fld>
            <a:endParaRPr lang="es-PA"/>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mailto:marileidiarroyo21@hotmail.com" TargetMode="External"/><Relationship Id="rId4" Type="http://schemas.openxmlformats.org/officeDocument/2006/relationships/hyperlink" Target="mailto:marileidiarroyo@educapanama.edu.p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search?hl=es&amp;biw=1366&amp;bih=597&amp;tbm=isch&amp;oq=imagenes+de+los+indigenas+bri-bri++de+panama&amp;aq=f&amp;aqi=&amp;q=imagenes%20de%20los%20indigenas%20bri-bri%20de%20panama" TargetMode="External"/><Relationship Id="rId3" Type="http://schemas.openxmlformats.org/officeDocument/2006/relationships/image" Target="../media/image13.png"/><Relationship Id="rId7" Type="http://schemas.openxmlformats.org/officeDocument/2006/relationships/hyperlink" Target="http://www.google.com/#sclient=psy&amp;hl=es&amp;source=hp&amp;q=fotos+de+los+teribes&amp;aq=f&amp;aqi=&amp;aql=&amp;oq=&amp;pbx=1&amp;bav=on.2,or.r_gc.r_pw.&amp;fp=b22fde6fd87aa84a&amp;biw=1366&amp;bih=597"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google.com/search?q=imagenes+de+los+indigenas+bokotas+de+panama&amp;hl=es&amp;biw=1366&amp;bih=597&amp;prmd=ivns&amp;tbm=isch&amp;tbo=u&amp;source=univ&amp;sa=X&amp;ei=wxooTpr5GMji0QHV0tTRCg&amp;ved=0CBkQsAQ" TargetMode="External"/><Relationship Id="rId5" Type="http://schemas.openxmlformats.org/officeDocument/2006/relationships/hyperlink" Target="http://www.monografias.com/trabajos14/indigenas-panama/indigenas-panama.shtml#GRUPOS" TargetMode="External"/><Relationship Id="rId4" Type="http://schemas.openxmlformats.org/officeDocument/2006/relationships/hyperlink" Target="http://www.youtube.com/watch?v=l5b-HGX11qc" TargetMode="Externa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17.xml"/><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slide" Target="slide9.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educapanama.edu.pa/aritculos/ubicaci%C3%B3n-de-pueblos-ind%C3%ADgenas-de-panam%C3%A1" TargetMode="External"/><Relationship Id="rId5" Type="http://schemas.openxmlformats.org/officeDocument/2006/relationships/hyperlink" Target="http://www.youtube.com/watch?v=l5b-HGX11qc"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475656" y="1268760"/>
            <a:ext cx="6264696" cy="5016758"/>
          </a:xfrm>
          <a:prstGeom prst="rect">
            <a:avLst/>
          </a:prstGeom>
          <a:noFill/>
        </p:spPr>
        <p:txBody>
          <a:bodyPr wrap="square" rtlCol="0">
            <a:spAutoFit/>
          </a:bodyPr>
          <a:lstStyle/>
          <a:p>
            <a:pPr algn="just"/>
            <a:r>
              <a:rPr lang="es-PA" sz="4000" dirty="0" smtClean="0">
                <a:solidFill>
                  <a:srgbClr val="FFFF00"/>
                </a:solidFill>
                <a:latin typeface="Baskerville Old Face" pitchFamily="18" charset="0"/>
              </a:rPr>
              <a:t>EL UNIVERSO NO CONTIENE BASTANTES RIQUEZAS; PARA COMPARAR EL VOTO DE UN HOMBRE HONRADO</a:t>
            </a:r>
            <a:r>
              <a:rPr lang="es-PA" sz="3600" dirty="0" smtClean="0">
                <a:latin typeface="Baskerville Old Face" pitchFamily="18" charset="0"/>
              </a:rPr>
              <a:t>.</a:t>
            </a:r>
          </a:p>
          <a:p>
            <a:pPr algn="ctr"/>
            <a:endParaRPr lang="es-PA" sz="3600" dirty="0" smtClean="0">
              <a:solidFill>
                <a:srgbClr val="FFFF00"/>
              </a:solidFill>
              <a:latin typeface="Baskerville Old Face" pitchFamily="18" charset="0"/>
            </a:endParaRPr>
          </a:p>
          <a:p>
            <a:pPr algn="ctr"/>
            <a:r>
              <a:rPr lang="es-PA" sz="4400" dirty="0" smtClean="0">
                <a:solidFill>
                  <a:schemeClr val="accent4">
                    <a:lumMod val="60000"/>
                    <a:lumOff val="40000"/>
                  </a:schemeClr>
                </a:solidFill>
                <a:latin typeface="Brush Script MT" pitchFamily="66" charset="0"/>
              </a:rPr>
              <a:t>SAN  GREGORIO MAGNO</a:t>
            </a:r>
            <a:r>
              <a:rPr lang="es-PA" sz="4400" dirty="0" smtClean="0">
                <a:latin typeface="Brush Script MT" pitchFamily="66" charset="0"/>
              </a:rPr>
              <a:t>.</a:t>
            </a:r>
            <a:endParaRPr lang="es-PA" sz="4400" dirty="0">
              <a:latin typeface="Brush Script MT" pitchFamily="66" charset="0"/>
            </a:endParaRPr>
          </a:p>
        </p:txBody>
      </p:sp>
    </p:spTree>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080120"/>
          </a:xfrm>
          <a:solidFill>
            <a:schemeClr val="accent1">
              <a:lumMod val="60000"/>
              <a:lumOff val="40000"/>
            </a:schemeClr>
          </a:solidFill>
        </p:spPr>
        <p:txBody>
          <a:bodyPr>
            <a:normAutofit fontScale="90000"/>
          </a:bodyPr>
          <a:lstStyle/>
          <a:p>
            <a:pPr algn="ctr"/>
            <a:r>
              <a:rPr lang="es-PA" dirty="0" smtClean="0"/>
              <a:t/>
            </a:r>
            <a:br>
              <a:rPr lang="es-PA" dirty="0" smtClean="0"/>
            </a:br>
            <a:r>
              <a:rPr lang="es-PA" dirty="0" smtClean="0"/>
              <a:t>Autoevaluación </a:t>
            </a:r>
            <a:r>
              <a:rPr lang="es-PA" dirty="0"/>
              <a:t># 2:</a:t>
            </a:r>
            <a:br>
              <a:rPr lang="es-PA" dirty="0"/>
            </a:br>
            <a:endParaRPr lang="es-PA" dirty="0"/>
          </a:p>
        </p:txBody>
      </p:sp>
      <p:sp>
        <p:nvSpPr>
          <p:cNvPr id="3" name="2 Marcador de contenido"/>
          <p:cNvSpPr>
            <a:spLocks noGrp="1"/>
          </p:cNvSpPr>
          <p:nvPr>
            <p:ph idx="1"/>
          </p:nvPr>
        </p:nvSpPr>
        <p:spPr>
          <a:xfrm>
            <a:off x="395536" y="1340768"/>
            <a:ext cx="8229600" cy="5004048"/>
          </a:xfrm>
        </p:spPr>
        <p:txBody>
          <a:bodyPr>
            <a:normAutofit/>
          </a:bodyPr>
          <a:lstStyle/>
          <a:p>
            <a:pPr algn="ctr"/>
            <a:endParaRPr lang="es-PA" sz="4000" dirty="0">
              <a:latin typeface="Arial Rounded MT Bold" pitchFamily="34" charset="0"/>
            </a:endParaRPr>
          </a:p>
          <a:p>
            <a:pPr algn="ctr"/>
            <a:endParaRPr lang="es-PA" sz="4000" dirty="0">
              <a:latin typeface="Arial Rounded MT Bold" pitchFamily="34" charset="0"/>
            </a:endParaRPr>
          </a:p>
          <a:p>
            <a:pPr marL="64008" indent="0" algn="ctr">
              <a:buNone/>
            </a:pPr>
            <a:r>
              <a:rPr lang="es-PA" sz="4000" dirty="0">
                <a:latin typeface="Arial Rounded MT Bold" pitchFamily="34" charset="0"/>
              </a:rPr>
              <a:t>		</a:t>
            </a: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a:p>
            <a:pPr algn="ctr"/>
            <a:endParaRPr lang="es-PA" sz="4000" dirty="0">
              <a:latin typeface="Arial Rounded MT Bold"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780378470"/>
              </p:ext>
            </p:extLst>
          </p:nvPr>
        </p:nvGraphicFramePr>
        <p:xfrm>
          <a:off x="971600" y="1628800"/>
          <a:ext cx="7272809" cy="4882648"/>
        </p:xfrm>
        <a:graphic>
          <a:graphicData uri="http://schemas.openxmlformats.org/drawingml/2006/table">
            <a:tbl>
              <a:tblPr firstRow="1" firstCol="1" bandRow="1">
                <a:tableStyleId>{5C22544A-7EE6-4342-B048-85BDC9FD1C3A}</a:tableStyleId>
              </a:tblPr>
              <a:tblGrid>
                <a:gridCol w="5832648"/>
                <a:gridCol w="720080"/>
                <a:gridCol w="720081"/>
              </a:tblGrid>
              <a:tr h="851335">
                <a:tc>
                  <a:txBody>
                    <a:bodyPr/>
                    <a:lstStyle/>
                    <a:p>
                      <a:pPr algn="ctr">
                        <a:lnSpc>
                          <a:spcPct val="115000"/>
                        </a:lnSpc>
                        <a:spcAft>
                          <a:spcPts val="0"/>
                        </a:spcAft>
                        <a:tabLst>
                          <a:tab pos="123825" algn="l"/>
                          <a:tab pos="2305685" algn="ctr"/>
                        </a:tabLst>
                      </a:pPr>
                      <a:r>
                        <a:rPr lang="es-PA" sz="3200" dirty="0">
                          <a:effectLst/>
                        </a:rPr>
                        <a:t>CRITERIOS</a:t>
                      </a:r>
                    </a:p>
                    <a:p>
                      <a:pPr algn="just">
                        <a:lnSpc>
                          <a:spcPct val="115000"/>
                        </a:lnSpc>
                        <a:spcAft>
                          <a:spcPts val="0"/>
                        </a:spcAft>
                        <a:tabLst>
                          <a:tab pos="123825" algn="l"/>
                          <a:tab pos="2305685" algn="ctr"/>
                        </a:tabLst>
                      </a:pPr>
                      <a:r>
                        <a:rPr lang="es-PA" sz="1200" dirty="0">
                          <a:effectLst/>
                        </a:rPr>
                        <a:t> </a:t>
                      </a:r>
                      <a:endParaRPr lang="es-PA" sz="1100" dirty="0">
                        <a:effectLst/>
                      </a:endParaRPr>
                    </a:p>
                    <a:p>
                      <a:pPr algn="just">
                        <a:lnSpc>
                          <a:spcPct val="115000"/>
                        </a:lnSpc>
                        <a:spcAft>
                          <a:spcPts val="0"/>
                        </a:spcAft>
                        <a:tabLst>
                          <a:tab pos="123825" algn="l"/>
                          <a:tab pos="2305685" algn="ctr"/>
                        </a:tabLst>
                      </a:pPr>
                      <a:r>
                        <a:rPr lang="es-PA" sz="1200" dirty="0">
                          <a:effectLst/>
                        </a:rPr>
                        <a:t> </a:t>
                      </a:r>
                      <a:endParaRPr lang="es-PA" sz="1100" dirty="0">
                        <a:effectLst/>
                        <a:latin typeface="Calibri"/>
                        <a:ea typeface="Calibri"/>
                        <a:cs typeface="Times New Roman"/>
                      </a:endParaRPr>
                    </a:p>
                  </a:txBody>
                  <a:tcPr marL="68580" marR="68580" marT="0" marB="0">
                    <a:solidFill>
                      <a:schemeClr val="bg1">
                        <a:lumMod val="85000"/>
                        <a:lumOff val="15000"/>
                      </a:schemeClr>
                    </a:solidFill>
                  </a:tcPr>
                </a:tc>
                <a:tc>
                  <a:txBody>
                    <a:bodyPr/>
                    <a:lstStyle/>
                    <a:p>
                      <a:pPr algn="ctr">
                        <a:lnSpc>
                          <a:spcPct val="115000"/>
                        </a:lnSpc>
                        <a:spcAft>
                          <a:spcPts val="0"/>
                        </a:spcAft>
                      </a:pPr>
                      <a:r>
                        <a:rPr lang="es-PA" sz="2000" dirty="0">
                          <a:effectLst/>
                        </a:rPr>
                        <a:t>SI</a:t>
                      </a:r>
                      <a:endParaRPr lang="es-PA"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PA" sz="2000" dirty="0">
                          <a:effectLst/>
                        </a:rPr>
                        <a:t>NO</a:t>
                      </a:r>
                      <a:endParaRPr lang="es-PA" sz="2000" dirty="0">
                        <a:effectLst/>
                        <a:latin typeface="Calibri"/>
                        <a:ea typeface="Calibri"/>
                        <a:cs typeface="Times New Roman"/>
                      </a:endParaRPr>
                    </a:p>
                  </a:txBody>
                  <a:tcPr marL="68580" marR="68580" marT="0" marB="0"/>
                </a:tc>
              </a:tr>
              <a:tr h="1197735">
                <a:tc>
                  <a:txBody>
                    <a:bodyPr/>
                    <a:lstStyle/>
                    <a:p>
                      <a:pPr algn="just">
                        <a:lnSpc>
                          <a:spcPct val="115000"/>
                        </a:lnSpc>
                        <a:spcAft>
                          <a:spcPts val="0"/>
                        </a:spcAft>
                      </a:pPr>
                      <a:r>
                        <a:rPr lang="es-PA" sz="1600" dirty="0">
                          <a:effectLst/>
                          <a:latin typeface="+mj-lt"/>
                        </a:rPr>
                        <a:t>Confeccionó el mapa </a:t>
                      </a:r>
                      <a:r>
                        <a:rPr lang="es-PA" sz="1600" dirty="0" smtClean="0">
                          <a:effectLst/>
                          <a:latin typeface="+mj-lt"/>
                        </a:rPr>
                        <a:t>conceptual.</a:t>
                      </a:r>
                      <a:r>
                        <a:rPr lang="es-PA" sz="1800" dirty="0">
                          <a:effectLst/>
                          <a:latin typeface="+mj-lt"/>
                        </a:rPr>
                        <a:t> </a:t>
                      </a:r>
                      <a:endParaRPr lang="es-PA" sz="1800" dirty="0">
                        <a:effectLst/>
                        <a:latin typeface="+mj-lt"/>
                        <a:ea typeface="Calibri"/>
                        <a:cs typeface="Times New Roman"/>
                      </a:endParaRPr>
                    </a:p>
                  </a:txBody>
                  <a:tcPr marL="68580" marR="68580" marT="0" marB="0">
                    <a:solidFill>
                      <a:schemeClr val="accent1">
                        <a:lumMod val="50000"/>
                      </a:schemeClr>
                    </a:solidFill>
                  </a:tcPr>
                </a:tc>
                <a:tc>
                  <a:txBody>
                    <a:bodyPr/>
                    <a:lstStyle/>
                    <a:p>
                      <a:pPr algn="ct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tc>
              </a:tr>
              <a:tr h="1163513">
                <a:tc>
                  <a:txBody>
                    <a:bodyPr/>
                    <a:lstStyle/>
                    <a:p>
                      <a:pPr algn="just">
                        <a:lnSpc>
                          <a:spcPct val="115000"/>
                        </a:lnSpc>
                        <a:spcAft>
                          <a:spcPts val="0"/>
                        </a:spcAft>
                        <a:tabLst>
                          <a:tab pos="666750" algn="l"/>
                        </a:tabLst>
                      </a:pPr>
                      <a:r>
                        <a:rPr lang="es-PA" sz="1600" dirty="0" smtClean="0">
                          <a:effectLst/>
                          <a:latin typeface="+mj-lt"/>
                        </a:rPr>
                        <a:t>Construyó </a:t>
                      </a:r>
                      <a:r>
                        <a:rPr lang="es-PA" sz="1600" dirty="0">
                          <a:effectLst/>
                          <a:latin typeface="+mj-lt"/>
                        </a:rPr>
                        <a:t>el cuadro comparativo </a:t>
                      </a:r>
                      <a:r>
                        <a:rPr lang="es-PA" sz="1600" dirty="0" smtClean="0">
                          <a:effectLst/>
                          <a:latin typeface="+mj-lt"/>
                        </a:rPr>
                        <a:t>.</a:t>
                      </a:r>
                      <a:r>
                        <a:rPr lang="es-PA" sz="1800" dirty="0">
                          <a:effectLst/>
                          <a:latin typeface="+mj-lt"/>
                        </a:rPr>
                        <a:t> </a:t>
                      </a:r>
                      <a:endParaRPr lang="es-PA" sz="1800" dirty="0">
                        <a:effectLst/>
                        <a:latin typeface="+mj-lt"/>
                        <a:ea typeface="Calibri"/>
                        <a:cs typeface="Times New Roman"/>
                      </a:endParaRPr>
                    </a:p>
                  </a:txBody>
                  <a:tcPr marL="68580" marR="68580" marT="0" marB="0">
                    <a:solidFill>
                      <a:schemeClr val="accent1">
                        <a:lumMod val="50000"/>
                      </a:schemeClr>
                    </a:solidFill>
                  </a:tcPr>
                </a:tc>
                <a:tc>
                  <a:txBody>
                    <a:bodyPr/>
                    <a:lstStyle/>
                    <a:p>
                      <a:pPr algn="ct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tc>
              </a:tr>
              <a:tr h="1539944">
                <a:tc>
                  <a:txBody>
                    <a:bodyPr/>
                    <a:lstStyle/>
                    <a:p>
                      <a:pPr algn="just">
                        <a:lnSpc>
                          <a:spcPct val="115000"/>
                        </a:lnSpc>
                        <a:spcAft>
                          <a:spcPts val="0"/>
                        </a:spcAft>
                      </a:pPr>
                      <a:r>
                        <a:rPr lang="es-PA" sz="1800" dirty="0" smtClean="0">
                          <a:effectLst/>
                          <a:latin typeface="+mj-lt"/>
                        </a:rPr>
                        <a:t> Elaboro el  auto collage.	</a:t>
                      </a:r>
                    </a:p>
                    <a:p>
                      <a:pPr algn="just">
                        <a:lnSpc>
                          <a:spcPct val="115000"/>
                        </a:lnSpc>
                        <a:spcAft>
                          <a:spcPts val="0"/>
                        </a:spcAft>
                      </a:pPr>
                      <a:r>
                        <a:rPr lang="es-PA" sz="1800" dirty="0" smtClean="0">
                          <a:effectLst/>
                          <a:latin typeface="+mj-lt"/>
                        </a:rPr>
                        <a:t>	</a:t>
                      </a:r>
                      <a:endParaRPr lang="es-PA" sz="1800" dirty="0">
                        <a:effectLst/>
                        <a:latin typeface="+mj-lt"/>
                        <a:ea typeface="Calibri"/>
                        <a:cs typeface="Times New Roman"/>
                      </a:endParaRPr>
                    </a:p>
                  </a:txBody>
                  <a:tcPr marL="68580" marR="68580" marT="0" marB="0">
                    <a:solidFill>
                      <a:schemeClr val="accent1">
                        <a:lumMod val="50000"/>
                      </a:schemeClr>
                    </a:solidFill>
                  </a:tcPr>
                </a:tc>
                <a:tc>
                  <a:txBody>
                    <a:bodyPr/>
                    <a:lstStyle/>
                    <a:p>
                      <a:pPr algn="ctr">
                        <a:lnSpc>
                          <a:spcPct val="115000"/>
                        </a:lnSpc>
                        <a:spcAft>
                          <a:spcPts val="0"/>
                        </a:spcAft>
                      </a:pPr>
                      <a:r>
                        <a:rPr lang="es-PA" sz="1200">
                          <a:effectLst/>
                        </a:rPr>
                        <a:t> </a:t>
                      </a:r>
                      <a:endParaRPr lang="es-PA"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tc>
              </a:tr>
            </a:tbl>
          </a:graphicData>
        </a:graphic>
      </p:graphicFrame>
    </p:spTree>
  </p:cSld>
  <p:clrMapOvr>
    <a:masterClrMapping/>
  </p:clrMapOvr>
  <p:transition>
    <p:fade thruBlk="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116632"/>
            <a:ext cx="3960440" cy="648072"/>
          </a:xfrm>
          <a:solidFill>
            <a:schemeClr val="accent1">
              <a:lumMod val="60000"/>
              <a:lumOff val="40000"/>
            </a:schemeClr>
          </a:solidFill>
        </p:spPr>
        <p:txBody>
          <a:bodyPr>
            <a:normAutofit fontScale="90000"/>
          </a:bodyPr>
          <a:lstStyle/>
          <a:p>
            <a:pPr algn="ctr"/>
            <a:r>
              <a:rPr lang="es-PA" dirty="0"/>
              <a:t>RUBRICA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86646851"/>
              </p:ext>
            </p:extLst>
          </p:nvPr>
        </p:nvGraphicFramePr>
        <p:xfrm>
          <a:off x="395536" y="1039817"/>
          <a:ext cx="8280919" cy="5396066"/>
        </p:xfrm>
        <a:graphic>
          <a:graphicData uri="http://schemas.openxmlformats.org/drawingml/2006/table">
            <a:tbl>
              <a:tblPr>
                <a:tableStyleId>{22838BEF-8BB2-4498-84A7-C5851F593DF1}</a:tableStyleId>
              </a:tblPr>
              <a:tblGrid>
                <a:gridCol w="3428774"/>
                <a:gridCol w="1614461"/>
                <a:gridCol w="1618842"/>
                <a:gridCol w="1618842"/>
              </a:tblGrid>
              <a:tr h="736674">
                <a:tc rowSpan="2">
                  <a:txBody>
                    <a:bodyPr/>
                    <a:lstStyle/>
                    <a:p>
                      <a:pPr>
                        <a:lnSpc>
                          <a:spcPct val="115000"/>
                        </a:lnSpc>
                        <a:spcAft>
                          <a:spcPts val="1000"/>
                        </a:spcAft>
                        <a:tabLst>
                          <a:tab pos="1390650" algn="l"/>
                        </a:tabLst>
                      </a:pPr>
                      <a:r>
                        <a:rPr lang="es-PA" sz="1100" dirty="0">
                          <a:effectLst/>
                        </a:rPr>
                        <a:t> </a:t>
                      </a:r>
                    </a:p>
                    <a:p>
                      <a:pPr algn="ctr">
                        <a:lnSpc>
                          <a:spcPct val="115000"/>
                        </a:lnSpc>
                        <a:spcAft>
                          <a:spcPts val="1000"/>
                        </a:spcAft>
                      </a:pPr>
                      <a:r>
                        <a:rPr lang="es-PA" sz="1100" dirty="0">
                          <a:effectLst/>
                        </a:rPr>
                        <a:t> </a:t>
                      </a:r>
                    </a:p>
                    <a:p>
                      <a:pPr algn="ctr">
                        <a:lnSpc>
                          <a:spcPct val="115000"/>
                        </a:lnSpc>
                        <a:spcAft>
                          <a:spcPts val="1000"/>
                        </a:spcAft>
                      </a:pPr>
                      <a:r>
                        <a:rPr lang="es-PA" sz="1100" dirty="0">
                          <a:effectLst/>
                        </a:rPr>
                        <a:t> </a:t>
                      </a:r>
                    </a:p>
                    <a:p>
                      <a:pPr algn="ctr">
                        <a:lnSpc>
                          <a:spcPct val="115000"/>
                        </a:lnSpc>
                        <a:spcAft>
                          <a:spcPts val="1000"/>
                        </a:spcAft>
                      </a:pPr>
                      <a:r>
                        <a:rPr lang="es-PA" sz="1100" dirty="0">
                          <a:effectLst/>
                        </a:rPr>
                        <a:t> </a:t>
                      </a:r>
                      <a:endParaRPr lang="es-PA" sz="1100" dirty="0">
                        <a:effectLst/>
                        <a:latin typeface="Calibri"/>
                        <a:ea typeface="Calibri"/>
                        <a:cs typeface="Times New Roman"/>
                      </a:endParaRPr>
                    </a:p>
                  </a:txBody>
                  <a:tcPr marL="21941" marR="21941" marT="0" marB="0">
                    <a:solidFill>
                      <a:schemeClr val="bg2">
                        <a:lumMod val="20000"/>
                        <a:lumOff val="80000"/>
                      </a:schemeClr>
                    </a:solidFill>
                  </a:tcPr>
                </a:tc>
                <a:tc gridSpan="3">
                  <a:txBody>
                    <a:bodyPr/>
                    <a:lstStyle/>
                    <a:p>
                      <a:pPr>
                        <a:lnSpc>
                          <a:spcPct val="115000"/>
                        </a:lnSpc>
                        <a:spcAft>
                          <a:spcPts val="0"/>
                        </a:spcAft>
                      </a:pPr>
                      <a:r>
                        <a:rPr lang="es-PA" sz="1100" dirty="0">
                          <a:effectLst/>
                        </a:rPr>
                        <a:t> </a:t>
                      </a:r>
                    </a:p>
                    <a:p>
                      <a:pPr algn="ctr">
                        <a:lnSpc>
                          <a:spcPct val="115000"/>
                        </a:lnSpc>
                        <a:spcAft>
                          <a:spcPts val="0"/>
                        </a:spcAft>
                      </a:pPr>
                      <a:r>
                        <a:rPr lang="es-PA" sz="1100" dirty="0">
                          <a:effectLst/>
                        </a:rPr>
                        <a:t>CRITERIOS</a:t>
                      </a:r>
                    </a:p>
                    <a:p>
                      <a:pPr>
                        <a:lnSpc>
                          <a:spcPct val="115000"/>
                        </a:lnSpc>
                        <a:spcAft>
                          <a:spcPts val="0"/>
                        </a:spcAft>
                      </a:pPr>
                      <a:r>
                        <a:rPr lang="es-PA" sz="1100" dirty="0">
                          <a:effectLst/>
                        </a:rPr>
                        <a:t> </a:t>
                      </a:r>
                    </a:p>
                    <a:p>
                      <a:pPr>
                        <a:lnSpc>
                          <a:spcPct val="115000"/>
                        </a:lnSpc>
                        <a:spcAft>
                          <a:spcPts val="0"/>
                        </a:spcAft>
                      </a:pPr>
                      <a:r>
                        <a:rPr lang="es-PA" sz="1100" dirty="0">
                          <a:effectLst/>
                        </a:rPr>
                        <a:t> </a:t>
                      </a:r>
                      <a:endParaRPr lang="es-PA" sz="1100" dirty="0">
                        <a:effectLst/>
                        <a:latin typeface="Calibri"/>
                        <a:ea typeface="Calibri"/>
                        <a:cs typeface="Times New Roman"/>
                      </a:endParaRPr>
                    </a:p>
                  </a:txBody>
                  <a:tcPr marL="21941" marR="21941" marT="0" marB="0">
                    <a:solidFill>
                      <a:schemeClr val="bg2">
                        <a:lumMod val="20000"/>
                        <a:lumOff val="80000"/>
                      </a:schemeClr>
                    </a:solidFill>
                  </a:tcPr>
                </a:tc>
                <a:tc hMerge="1">
                  <a:txBody>
                    <a:bodyPr/>
                    <a:lstStyle/>
                    <a:p>
                      <a:endParaRPr lang="es-PA"/>
                    </a:p>
                  </a:txBody>
                  <a:tcPr/>
                </a:tc>
                <a:tc hMerge="1">
                  <a:txBody>
                    <a:bodyPr/>
                    <a:lstStyle/>
                    <a:p>
                      <a:endParaRPr lang="es-PA"/>
                    </a:p>
                  </a:txBody>
                  <a:tcPr/>
                </a:tc>
              </a:tr>
              <a:tr h="338657">
                <a:tc vMerge="1">
                  <a:txBody>
                    <a:bodyPr/>
                    <a:lstStyle/>
                    <a:p>
                      <a:endParaRPr lang="es-PA"/>
                    </a:p>
                  </a:txBody>
                  <a:tcPr/>
                </a:tc>
                <a:tc>
                  <a:txBody>
                    <a:bodyPr/>
                    <a:lstStyle/>
                    <a:p>
                      <a:pPr algn="ctr">
                        <a:lnSpc>
                          <a:spcPct val="115000"/>
                        </a:lnSpc>
                        <a:spcAft>
                          <a:spcPts val="0"/>
                        </a:spcAft>
                      </a:pPr>
                      <a:r>
                        <a:rPr lang="es-PA" sz="1100" dirty="0">
                          <a:effectLst/>
                        </a:rPr>
                        <a:t>EXCELENTE</a:t>
                      </a:r>
                    </a:p>
                    <a:p>
                      <a:pPr algn="ctr">
                        <a:lnSpc>
                          <a:spcPct val="115000"/>
                        </a:lnSpc>
                        <a:spcAft>
                          <a:spcPts val="0"/>
                        </a:spcAft>
                      </a:pPr>
                      <a:r>
                        <a:rPr lang="es-PA" sz="1100" dirty="0">
                          <a:effectLst/>
                        </a:rPr>
                        <a:t>3</a:t>
                      </a:r>
                      <a:endParaRPr lang="es-PA" sz="1100" dirty="0">
                        <a:effectLst/>
                        <a:latin typeface="+mj-lt"/>
                        <a:ea typeface="Calibri"/>
                        <a:cs typeface="Times New Roman"/>
                      </a:endParaRPr>
                    </a:p>
                  </a:txBody>
                  <a:tcPr marL="21941" marR="21941" marT="0" marB="0">
                    <a:solidFill>
                      <a:schemeClr val="bg2">
                        <a:lumMod val="20000"/>
                        <a:lumOff val="80000"/>
                      </a:schemeClr>
                    </a:solidFill>
                  </a:tcPr>
                </a:tc>
                <a:tc>
                  <a:txBody>
                    <a:bodyPr/>
                    <a:lstStyle/>
                    <a:p>
                      <a:pPr algn="ctr">
                        <a:lnSpc>
                          <a:spcPct val="115000"/>
                        </a:lnSpc>
                        <a:spcAft>
                          <a:spcPts val="0"/>
                        </a:spcAft>
                      </a:pPr>
                      <a:r>
                        <a:rPr lang="es-PA" sz="1100" dirty="0">
                          <a:effectLst/>
                        </a:rPr>
                        <a:t>ACEPTABLE</a:t>
                      </a:r>
                    </a:p>
                    <a:p>
                      <a:pPr algn="ctr">
                        <a:lnSpc>
                          <a:spcPct val="115000"/>
                        </a:lnSpc>
                        <a:spcAft>
                          <a:spcPts val="0"/>
                        </a:spcAft>
                      </a:pPr>
                      <a:r>
                        <a:rPr lang="es-PA" sz="1100" dirty="0">
                          <a:effectLst/>
                        </a:rPr>
                        <a:t>2</a:t>
                      </a:r>
                      <a:endParaRPr lang="es-PA" sz="1100" dirty="0">
                        <a:effectLst/>
                        <a:latin typeface="+mj-lt"/>
                        <a:ea typeface="Calibri"/>
                        <a:cs typeface="Times New Roman"/>
                      </a:endParaRPr>
                    </a:p>
                  </a:txBody>
                  <a:tcPr marL="21941" marR="21941" marT="0" marB="0">
                    <a:solidFill>
                      <a:schemeClr val="bg2">
                        <a:lumMod val="20000"/>
                        <a:lumOff val="80000"/>
                      </a:schemeClr>
                    </a:solidFill>
                  </a:tcPr>
                </a:tc>
                <a:tc>
                  <a:txBody>
                    <a:bodyPr/>
                    <a:lstStyle/>
                    <a:p>
                      <a:pPr>
                        <a:lnSpc>
                          <a:spcPct val="115000"/>
                        </a:lnSpc>
                        <a:spcAft>
                          <a:spcPts val="0"/>
                        </a:spcAft>
                      </a:pPr>
                      <a:r>
                        <a:rPr lang="es-PA" sz="1100" dirty="0">
                          <a:effectLst/>
                        </a:rPr>
                        <a:t>INSUFICIENTE</a:t>
                      </a:r>
                    </a:p>
                    <a:p>
                      <a:pPr indent="449580">
                        <a:lnSpc>
                          <a:spcPct val="115000"/>
                        </a:lnSpc>
                        <a:spcAft>
                          <a:spcPts val="0"/>
                        </a:spcAft>
                      </a:pPr>
                      <a:r>
                        <a:rPr lang="es-PA" sz="1100" dirty="0">
                          <a:effectLst/>
                        </a:rPr>
                        <a:t>1</a:t>
                      </a:r>
                      <a:endParaRPr lang="es-PA" sz="1100" dirty="0">
                        <a:effectLst/>
                        <a:latin typeface="+mj-lt"/>
                        <a:ea typeface="Calibri"/>
                        <a:cs typeface="Times New Roman"/>
                      </a:endParaRPr>
                    </a:p>
                  </a:txBody>
                  <a:tcPr marL="21941" marR="21941" marT="0" marB="0">
                    <a:solidFill>
                      <a:schemeClr val="bg2">
                        <a:lumMod val="20000"/>
                        <a:lumOff val="80000"/>
                      </a:schemeClr>
                    </a:solidFill>
                  </a:tcPr>
                </a:tc>
              </a:tr>
              <a:tr h="575991">
                <a:tc>
                  <a:txBody>
                    <a:bodyPr/>
                    <a:lstStyle/>
                    <a:p>
                      <a:pPr>
                        <a:lnSpc>
                          <a:spcPct val="115000"/>
                        </a:lnSpc>
                        <a:spcAft>
                          <a:spcPts val="0"/>
                        </a:spcAft>
                      </a:pPr>
                      <a:r>
                        <a:rPr lang="es-PA" sz="1100" dirty="0">
                          <a:effectLst/>
                        </a:rPr>
                        <a:t>APLICACIÓN DEL CONTENIDO</a:t>
                      </a:r>
                    </a:p>
                    <a:p>
                      <a:pPr algn="ctr">
                        <a:lnSpc>
                          <a:spcPct val="115000"/>
                        </a:lnSpc>
                        <a:spcAft>
                          <a:spcPts val="0"/>
                        </a:spcAft>
                      </a:pPr>
                      <a:r>
                        <a:rPr lang="es-PA" sz="1100" dirty="0">
                          <a:effectLst/>
                        </a:rPr>
                        <a:t> </a:t>
                      </a:r>
                    </a:p>
                    <a:p>
                      <a:pPr algn="ctr">
                        <a:lnSpc>
                          <a:spcPct val="115000"/>
                        </a:lnSpc>
                        <a:spcAft>
                          <a:spcPts val="0"/>
                        </a:spcAft>
                      </a:pPr>
                      <a:r>
                        <a:rPr lang="es-PA" sz="1100" dirty="0">
                          <a:effectLst/>
                        </a:rPr>
                        <a:t> </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Incorpora toda la información solicitada en su presentación.</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Incorpora la mayor parte de la información solicitada.</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Incorpora la mitad de la información solicitada.</a:t>
                      </a:r>
                      <a:endParaRPr lang="es-PA" sz="1100" dirty="0">
                        <a:effectLst/>
                        <a:latin typeface="+mj-lt"/>
                        <a:ea typeface="Calibri"/>
                        <a:cs typeface="Times New Roman"/>
                      </a:endParaRPr>
                    </a:p>
                  </a:txBody>
                  <a:tcPr marL="33851" marR="33851" marT="0" marB="0">
                    <a:solidFill>
                      <a:schemeClr val="bg2">
                        <a:lumMod val="20000"/>
                        <a:lumOff val="80000"/>
                      </a:schemeClr>
                    </a:solidFill>
                  </a:tcPr>
                </a:tc>
              </a:tr>
              <a:tr h="936104">
                <a:tc>
                  <a:txBody>
                    <a:bodyPr/>
                    <a:lstStyle/>
                    <a:p>
                      <a:pPr algn="l">
                        <a:lnSpc>
                          <a:spcPct val="115000"/>
                        </a:lnSpc>
                        <a:spcAft>
                          <a:spcPts val="0"/>
                        </a:spcAft>
                      </a:pPr>
                      <a:r>
                        <a:rPr lang="es-PA" sz="1100" dirty="0">
                          <a:effectLst/>
                        </a:rPr>
                        <a:t>PRESENTACION</a:t>
                      </a:r>
                    </a:p>
                    <a:p>
                      <a:pPr algn="l">
                        <a:lnSpc>
                          <a:spcPct val="115000"/>
                        </a:lnSpc>
                        <a:spcAft>
                          <a:spcPts val="0"/>
                        </a:spcAft>
                      </a:pPr>
                      <a:r>
                        <a:rPr lang="es-PA" sz="1100" dirty="0">
                          <a:effectLst/>
                        </a:rPr>
                        <a:t> </a:t>
                      </a:r>
                    </a:p>
                    <a:p>
                      <a:pPr algn="ctr">
                        <a:lnSpc>
                          <a:spcPct val="115000"/>
                        </a:lnSpc>
                        <a:spcAft>
                          <a:spcPts val="0"/>
                        </a:spcAft>
                      </a:pPr>
                      <a:r>
                        <a:rPr lang="es-PA" sz="1100" dirty="0">
                          <a:effectLst/>
                        </a:rPr>
                        <a:t> </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Aparece el título de la presentación el / los autores, el logo de la escuela, el titulo atrae la atención del público. </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Aparece el título y el / los autores, pero no  el logo del colegio, el titulo no atrae la atención del público.</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Solo aparece el título de la no atrae la atención.</a:t>
                      </a:r>
                      <a:endParaRPr lang="es-PA" sz="1100" dirty="0">
                        <a:effectLst/>
                        <a:latin typeface="+mj-lt"/>
                        <a:ea typeface="Calibri"/>
                        <a:cs typeface="Times New Roman"/>
                      </a:endParaRPr>
                    </a:p>
                  </a:txBody>
                  <a:tcPr marL="33851" marR="33851" marT="0" marB="0">
                    <a:solidFill>
                      <a:schemeClr val="bg2">
                        <a:lumMod val="20000"/>
                        <a:lumOff val="80000"/>
                      </a:schemeClr>
                    </a:solidFill>
                  </a:tcPr>
                </a:tc>
              </a:tr>
              <a:tr h="846643">
                <a:tc>
                  <a:txBody>
                    <a:bodyPr/>
                    <a:lstStyle/>
                    <a:p>
                      <a:pPr>
                        <a:lnSpc>
                          <a:spcPct val="115000"/>
                        </a:lnSpc>
                        <a:spcAft>
                          <a:spcPts val="0"/>
                        </a:spcAft>
                      </a:pPr>
                      <a:r>
                        <a:rPr lang="es-PA" sz="1100" dirty="0">
                          <a:effectLst/>
                        </a:rPr>
                        <a:t>INVESTIGACION</a:t>
                      </a:r>
                    </a:p>
                    <a:p>
                      <a:pPr>
                        <a:lnSpc>
                          <a:spcPct val="115000"/>
                        </a:lnSpc>
                        <a:spcAft>
                          <a:spcPts val="0"/>
                        </a:spcAft>
                      </a:pPr>
                      <a:r>
                        <a:rPr lang="es-PA" sz="1100" dirty="0">
                          <a:effectLst/>
                        </a:rPr>
                        <a:t> </a:t>
                      </a:r>
                    </a:p>
                    <a:p>
                      <a:pPr>
                        <a:lnSpc>
                          <a:spcPct val="115000"/>
                        </a:lnSpc>
                        <a:spcAft>
                          <a:spcPts val="0"/>
                        </a:spcAft>
                      </a:pPr>
                      <a:r>
                        <a:rPr lang="es-PA" sz="1100" dirty="0">
                          <a:effectLst/>
                        </a:rPr>
                        <a:t> </a:t>
                      </a:r>
                    </a:p>
                    <a:p>
                      <a:pPr>
                        <a:lnSpc>
                          <a:spcPct val="115000"/>
                        </a:lnSpc>
                        <a:spcAft>
                          <a:spcPts val="0"/>
                        </a:spcAft>
                      </a:pPr>
                      <a:r>
                        <a:rPr lang="es-PA" sz="1100" dirty="0">
                          <a:effectLst/>
                        </a:rPr>
                        <a:t> </a:t>
                      </a:r>
                    </a:p>
                    <a:p>
                      <a:pPr>
                        <a:lnSpc>
                          <a:spcPct val="115000"/>
                        </a:lnSpc>
                        <a:spcAft>
                          <a:spcPts val="0"/>
                        </a:spcAft>
                      </a:pPr>
                      <a:r>
                        <a:rPr lang="es-PA" sz="1100" dirty="0">
                          <a:effectLst/>
                        </a:rPr>
                        <a:t> </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Hizo todas las investigaciones sugeridas a la hora de elaborar el trabajo.</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Hizo algunas investigaciones al elaborar el trabajo.</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No hizo ninguna investigación sugerida al elaborar el trabajo.</a:t>
                      </a:r>
                      <a:endParaRPr lang="es-PA" sz="1100" dirty="0">
                        <a:effectLst/>
                        <a:latin typeface="+mj-lt"/>
                        <a:ea typeface="Calibri"/>
                        <a:cs typeface="Times New Roman"/>
                      </a:endParaRPr>
                    </a:p>
                  </a:txBody>
                  <a:tcPr marL="33851" marR="33851" marT="0" marB="0">
                    <a:solidFill>
                      <a:schemeClr val="bg2">
                        <a:lumMod val="20000"/>
                        <a:lumOff val="80000"/>
                      </a:schemeClr>
                    </a:solidFill>
                  </a:tcPr>
                </a:tc>
              </a:tr>
              <a:tr h="769202">
                <a:tc>
                  <a:txBody>
                    <a:bodyPr/>
                    <a:lstStyle/>
                    <a:p>
                      <a:pPr algn="l">
                        <a:lnSpc>
                          <a:spcPct val="115000"/>
                        </a:lnSpc>
                        <a:spcAft>
                          <a:spcPts val="0"/>
                        </a:spcAft>
                      </a:pPr>
                      <a:r>
                        <a:rPr lang="es-PA" sz="1100" dirty="0">
                          <a:effectLst/>
                        </a:rPr>
                        <a:t>TRABAJO COLABORATIVO</a:t>
                      </a:r>
                    </a:p>
                    <a:p>
                      <a:pPr algn="ctr">
                        <a:lnSpc>
                          <a:spcPct val="115000"/>
                        </a:lnSpc>
                        <a:spcAft>
                          <a:spcPts val="0"/>
                        </a:spcAft>
                      </a:pPr>
                      <a:r>
                        <a:rPr lang="es-PA" sz="1100" dirty="0">
                          <a:effectLst/>
                        </a:rPr>
                        <a:t> </a:t>
                      </a:r>
                    </a:p>
                    <a:p>
                      <a:pPr algn="ctr">
                        <a:lnSpc>
                          <a:spcPct val="115000"/>
                        </a:lnSpc>
                        <a:spcAft>
                          <a:spcPts val="0"/>
                        </a:spcAft>
                      </a:pPr>
                      <a:r>
                        <a:rPr lang="es-PA" sz="1100" dirty="0">
                          <a:effectLst/>
                        </a:rPr>
                        <a:t> </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a:effectLst/>
                        </a:rPr>
                        <a:t>Trabajo y aporto siempre en grupo a la elaboración  del trabajo asignado. </a:t>
                      </a:r>
                      <a:endParaRPr lang="es-PA" sz="110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Trabajo; pero no aporto a la elaboración del trabajo asignado.</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No trabajo en grupo ni aporto a la confección del trabajo asignado. </a:t>
                      </a:r>
                      <a:endParaRPr lang="es-PA" sz="1100" dirty="0">
                        <a:effectLst/>
                        <a:latin typeface="+mj-lt"/>
                        <a:ea typeface="Calibri"/>
                        <a:cs typeface="Times New Roman"/>
                      </a:endParaRPr>
                    </a:p>
                  </a:txBody>
                  <a:tcPr marL="33851" marR="33851" marT="0" marB="0">
                    <a:solidFill>
                      <a:schemeClr val="bg2">
                        <a:lumMod val="20000"/>
                        <a:lumOff val="80000"/>
                      </a:schemeClr>
                    </a:solidFill>
                  </a:tcPr>
                </a:tc>
              </a:tr>
              <a:tr h="936557">
                <a:tc>
                  <a:txBody>
                    <a:bodyPr/>
                    <a:lstStyle/>
                    <a:p>
                      <a:pPr algn="l">
                        <a:lnSpc>
                          <a:spcPct val="115000"/>
                        </a:lnSpc>
                        <a:spcAft>
                          <a:spcPts val="0"/>
                        </a:spcAft>
                      </a:pPr>
                      <a:r>
                        <a:rPr lang="es-PA" sz="1100" dirty="0">
                          <a:effectLst/>
                        </a:rPr>
                        <a:t>HERRAMIENTAS DE APRENDIZAJE</a:t>
                      </a:r>
                    </a:p>
                    <a:p>
                      <a:pPr algn="l">
                        <a:lnSpc>
                          <a:spcPct val="115000"/>
                        </a:lnSpc>
                        <a:spcAft>
                          <a:spcPts val="0"/>
                        </a:spcAft>
                      </a:pPr>
                      <a:r>
                        <a:rPr lang="es-PA" sz="1100" dirty="0">
                          <a:effectLst/>
                        </a:rPr>
                        <a:t> </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Uso todas  las herramientas tecnológicas solicitadas a la elaboración del trabajo.(Power Point, Excel, Word).</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Uso algunas herramientas para la elaboración del trabajo.</a:t>
                      </a:r>
                      <a:endParaRPr lang="es-PA" sz="1100" dirty="0">
                        <a:effectLst/>
                        <a:latin typeface="+mj-lt"/>
                        <a:ea typeface="Calibri"/>
                        <a:cs typeface="Times New Roman"/>
                      </a:endParaRPr>
                    </a:p>
                  </a:txBody>
                  <a:tcPr marL="33851" marR="33851" marT="0" marB="0">
                    <a:solidFill>
                      <a:schemeClr val="bg2">
                        <a:lumMod val="20000"/>
                        <a:lumOff val="80000"/>
                      </a:schemeClr>
                    </a:solidFill>
                  </a:tcPr>
                </a:tc>
                <a:tc>
                  <a:txBody>
                    <a:bodyPr/>
                    <a:lstStyle/>
                    <a:p>
                      <a:pPr algn="ctr">
                        <a:lnSpc>
                          <a:spcPct val="115000"/>
                        </a:lnSpc>
                        <a:spcAft>
                          <a:spcPts val="0"/>
                        </a:spcAft>
                      </a:pPr>
                      <a:r>
                        <a:rPr lang="es-PA" sz="1100" dirty="0">
                          <a:effectLst/>
                        </a:rPr>
                        <a:t>No uso ninguna herramienta para la elaboración del trabajo.</a:t>
                      </a:r>
                      <a:endParaRPr lang="es-PA" sz="1100" dirty="0">
                        <a:effectLst/>
                        <a:latin typeface="+mj-lt"/>
                        <a:ea typeface="Calibri"/>
                        <a:cs typeface="Times New Roman"/>
                      </a:endParaRPr>
                    </a:p>
                  </a:txBody>
                  <a:tcPr marL="33851" marR="33851" marT="0" marB="0">
                    <a:solidFill>
                      <a:schemeClr val="bg2">
                        <a:lumMod val="20000"/>
                        <a:lumOff val="80000"/>
                      </a:schemeClr>
                    </a:solidFill>
                  </a:tcPr>
                </a:tc>
              </a:tr>
            </a:tbl>
          </a:graphicData>
        </a:graphic>
      </p:graphicFrame>
      <p:sp>
        <p:nvSpPr>
          <p:cNvPr id="5" name="Rectangle 1"/>
          <p:cNvSpPr>
            <a:spLocks noChangeArrowheads="1"/>
          </p:cNvSpPr>
          <p:nvPr/>
        </p:nvSpPr>
        <p:spPr bwMode="auto">
          <a:xfrm>
            <a:off x="3154363" y="1770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ut thruBlk="1"/>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60000"/>
              <a:lumOff val="40000"/>
            </a:schemeClr>
          </a:solidFill>
        </p:spPr>
        <p:txBody>
          <a:bodyPr>
            <a:normAutofit/>
          </a:bodyPr>
          <a:lstStyle/>
          <a:p>
            <a:pPr algn="ctr"/>
            <a:r>
              <a:rPr lang="es-PA" dirty="0"/>
              <a:t>FICHA TECNICA</a:t>
            </a:r>
          </a:p>
        </p:txBody>
      </p:sp>
      <p:pic>
        <p:nvPicPr>
          <p:cNvPr id="3074" name="Picture 2" descr="C:\Users\Estudiante\Desktop\fotos grupos indigenas\etnia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75" y="1916832"/>
            <a:ext cx="8280920" cy="438465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80039" y="1823157"/>
            <a:ext cx="8363272" cy="4572000"/>
          </a:xfrm>
        </p:spPr>
        <p:txBody>
          <a:bodyPr>
            <a:normAutofit fontScale="25000" lnSpcReduction="20000"/>
          </a:bodyPr>
          <a:lstStyle/>
          <a:p>
            <a:pPr lvl="6" algn="just"/>
            <a:r>
              <a:rPr lang="es-PA" sz="11200" dirty="0" smtClean="0">
                <a:latin typeface="Arial Rounded MT Bold" pitchFamily="34" charset="0"/>
              </a:rPr>
              <a:t>Proyecto elaborado por:  </a:t>
            </a:r>
          </a:p>
          <a:p>
            <a:pPr marL="1874520" lvl="6" indent="0" algn="just">
              <a:buNone/>
            </a:pPr>
            <a:r>
              <a:rPr lang="es-PA" sz="11200" dirty="0">
                <a:latin typeface="Arial Rounded MT Bold" pitchFamily="34" charset="0"/>
              </a:rPr>
              <a:t> </a:t>
            </a:r>
            <a:r>
              <a:rPr lang="es-PA" sz="11200" dirty="0" smtClean="0">
                <a:latin typeface="Arial Rounded MT Bold" pitchFamily="34" charset="0"/>
              </a:rPr>
              <a:t> Arroyo De León Marileidi</a:t>
            </a:r>
          </a:p>
          <a:p>
            <a:pPr lvl="6" algn="just"/>
            <a:endParaRPr lang="es-PA" sz="11200" dirty="0" smtClean="0">
              <a:latin typeface="Arial Rounded MT Bold" pitchFamily="34" charset="0"/>
            </a:endParaRPr>
          </a:p>
          <a:p>
            <a:pPr lvl="6" algn="just"/>
            <a:r>
              <a:rPr lang="es-PA" sz="11200" dirty="0" smtClean="0">
                <a:solidFill>
                  <a:srgbClr val="FF0000"/>
                </a:solidFill>
                <a:latin typeface="Arial Rounded MT Bold" pitchFamily="34" charset="0"/>
              </a:rPr>
              <a:t>Correo: </a:t>
            </a:r>
            <a:r>
              <a:rPr lang="es-PA" sz="10000" dirty="0" smtClean="0">
                <a:solidFill>
                  <a:srgbClr val="FF0000"/>
                </a:solidFill>
                <a:latin typeface="Arial Rounded MT Bold" pitchFamily="34" charset="0"/>
                <a:hlinkClick r:id="rId4"/>
              </a:rPr>
              <a:t>marileidiarroyo@educapanama.edu.pa</a:t>
            </a:r>
            <a:endParaRPr lang="es-PA" sz="10000" dirty="0" smtClean="0">
              <a:solidFill>
                <a:srgbClr val="FF0000"/>
              </a:solidFill>
              <a:latin typeface="Arial Rounded MT Bold" pitchFamily="34" charset="0"/>
            </a:endParaRPr>
          </a:p>
          <a:p>
            <a:pPr lvl="6" algn="just"/>
            <a:r>
              <a:rPr lang="es-PA" sz="10000" dirty="0" smtClean="0">
                <a:solidFill>
                  <a:srgbClr val="FF0000"/>
                </a:solidFill>
                <a:latin typeface="Arial Rounded MT Bold" pitchFamily="34" charset="0"/>
                <a:hlinkClick r:id="rId5"/>
              </a:rPr>
              <a:t>marileidiarroyo21@hotmail.com</a:t>
            </a:r>
            <a:endParaRPr lang="es-PA" sz="10000" dirty="0" smtClean="0">
              <a:solidFill>
                <a:srgbClr val="FF0000"/>
              </a:solidFill>
              <a:latin typeface="Arial Rounded MT Bold" pitchFamily="34" charset="0"/>
            </a:endParaRPr>
          </a:p>
          <a:p>
            <a:pPr lvl="6" algn="just"/>
            <a:endParaRPr lang="es-PA" sz="11200" dirty="0" smtClean="0">
              <a:solidFill>
                <a:srgbClr val="FF0000"/>
              </a:solidFill>
              <a:latin typeface="Arial Rounded MT Bold" pitchFamily="34" charset="0"/>
            </a:endParaRPr>
          </a:p>
          <a:p>
            <a:pPr lvl="6" algn="just"/>
            <a:r>
              <a:rPr lang="es-PA" sz="11200" dirty="0" smtClean="0">
                <a:solidFill>
                  <a:srgbClr val="FF0000"/>
                </a:solidFill>
                <a:latin typeface="Arial Rounded MT Bold" pitchFamily="34" charset="0"/>
              </a:rPr>
              <a:t>Materia: Ciencias Sociales</a:t>
            </a:r>
          </a:p>
          <a:p>
            <a:pPr lvl="6" algn="just"/>
            <a:endParaRPr lang="es-PA" sz="11200" dirty="0" smtClean="0">
              <a:solidFill>
                <a:srgbClr val="FF0000"/>
              </a:solidFill>
              <a:latin typeface="Arial Rounded MT Bold" pitchFamily="34" charset="0"/>
            </a:endParaRPr>
          </a:p>
          <a:p>
            <a:pPr lvl="6" algn="just"/>
            <a:r>
              <a:rPr lang="es-PA" sz="11200" dirty="0">
                <a:solidFill>
                  <a:srgbClr val="FF0000"/>
                </a:solidFill>
                <a:latin typeface="Arial Rounded MT Bold" pitchFamily="34" charset="0"/>
              </a:rPr>
              <a:t>Tema: Características de nuestra población indígena actual. </a:t>
            </a:r>
            <a:endParaRPr lang="es-PA" sz="11200" dirty="0" smtClean="0">
              <a:solidFill>
                <a:srgbClr val="FF0000"/>
              </a:solidFill>
              <a:latin typeface="Arial Rounded MT Bold" pitchFamily="34" charset="0"/>
            </a:endParaRPr>
          </a:p>
          <a:p>
            <a:pPr lvl="6" algn="just"/>
            <a:endParaRPr lang="es-PA" sz="2400" dirty="0" smtClean="0">
              <a:latin typeface="+mj-lt"/>
            </a:endParaRPr>
          </a:p>
          <a:p>
            <a:pPr lvl="6" algn="just"/>
            <a:endParaRPr lang="es-PA" sz="2400" dirty="0">
              <a:latin typeface="+mj-lt"/>
            </a:endParaRPr>
          </a:p>
          <a:p>
            <a:pPr lvl="6" algn="just"/>
            <a:endParaRPr lang="es-PA" sz="2400" dirty="0" smtClean="0">
              <a:latin typeface="+mj-lt"/>
            </a:endParaRPr>
          </a:p>
          <a:p>
            <a:pPr lvl="6" algn="just"/>
            <a:endParaRPr lang="es-PA" sz="2400" dirty="0" smtClean="0">
              <a:latin typeface="+mj-lt"/>
            </a:endParaRPr>
          </a:p>
          <a:p>
            <a:pPr lvl="6" algn="just"/>
            <a:endParaRPr lang="es-PA" sz="2400" dirty="0" smtClean="0">
              <a:latin typeface="+mj-lt"/>
            </a:endParaRPr>
          </a:p>
          <a:p>
            <a:pPr lvl="6" algn="just"/>
            <a:endParaRPr lang="es-PA" sz="2400" dirty="0" smtClean="0">
              <a:latin typeface="+mj-lt"/>
            </a:endParaRPr>
          </a:p>
          <a:p>
            <a:pPr lvl="6"/>
            <a:endParaRPr lang="es-PA" sz="2400" dirty="0">
              <a:latin typeface="+mj-lt"/>
            </a:endParaRPr>
          </a:p>
        </p:txBody>
      </p:sp>
    </p:spTree>
  </p:cSld>
  <p:clrMapOvr>
    <a:masterClrMapping/>
  </p:clrMapOvr>
  <p:transition>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74"/>
                                        </p:tgtEl>
                                        <p:attrNameLst>
                                          <p:attrName>style.visibility</p:attrName>
                                        </p:attrNameLst>
                                      </p:cBhvr>
                                      <p:to>
                                        <p:strVal val="visible"/>
                                      </p:to>
                                    </p:set>
                                    <p:animEffect transition="in" filter="fade">
                                      <p:cBhvr>
                                        <p:cTn id="44" dur="1000"/>
                                        <p:tgtEl>
                                          <p:spTgt spid="3074"/>
                                        </p:tgtEl>
                                      </p:cBhvr>
                                    </p:animEffect>
                                    <p:anim calcmode="lin" valueType="num">
                                      <p:cBhvr>
                                        <p:cTn id="45" dur="1000" fill="hold"/>
                                        <p:tgtEl>
                                          <p:spTgt spid="3074"/>
                                        </p:tgtEl>
                                        <p:attrNameLst>
                                          <p:attrName>ppt_x</p:attrName>
                                        </p:attrNameLst>
                                      </p:cBhvr>
                                      <p:tavLst>
                                        <p:tav tm="0">
                                          <p:val>
                                            <p:strVal val="#ppt_x"/>
                                          </p:val>
                                        </p:tav>
                                        <p:tav tm="100000">
                                          <p:val>
                                            <p:strVal val="#ppt_x"/>
                                          </p:val>
                                        </p:tav>
                                      </p:tavLst>
                                    </p:anim>
                                    <p:anim calcmode="lin" valueType="num">
                                      <p:cBhvr>
                                        <p:cTn id="4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267494"/>
            <a:ext cx="5400600" cy="1073274"/>
          </a:xfrm>
          <a:solidFill>
            <a:schemeClr val="accent1">
              <a:lumMod val="60000"/>
              <a:lumOff val="40000"/>
            </a:schemeClr>
          </a:solidFill>
        </p:spPr>
        <p:txBody>
          <a:bodyPr>
            <a:normAutofit/>
          </a:bodyPr>
          <a:lstStyle/>
          <a:p>
            <a:pPr algn="ctr"/>
            <a:r>
              <a:rPr lang="es-PA" dirty="0"/>
              <a:t>DESCRIPCION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88840"/>
            <a:ext cx="756083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539552" y="1916832"/>
            <a:ext cx="8147248" cy="4537976"/>
          </a:xfrm>
        </p:spPr>
        <p:txBody>
          <a:bodyPr>
            <a:normAutofit fontScale="77500" lnSpcReduction="20000"/>
          </a:bodyPr>
          <a:lstStyle/>
          <a:p>
            <a:pPr marL="64008" indent="0" algn="ctr">
              <a:buNone/>
            </a:pPr>
            <a:r>
              <a:rPr lang="es-PA" sz="3600" dirty="0" smtClean="0">
                <a:latin typeface="Arial Rounded MT Bold" pitchFamily="34" charset="0"/>
              </a:rPr>
              <a:t> </a:t>
            </a:r>
            <a:r>
              <a:rPr lang="es-PA" sz="3600" dirty="0">
                <a:latin typeface="Arial Rounded MT Bold" pitchFamily="34" charset="0"/>
              </a:rPr>
              <a:t>Estos programas orientan a los educadores (as) y discentes para el desarrollo de sus contenidos y convertirlos en herramientas constructivas en el proceso de cambio que deseamos alcanzar, como parte de la transformación tecnológica del Sistema Educativo Nacional. Exhorto a poner en marcha la nueva programación que hará comprender la importancia de nuestra población indígena actual; y así lograr los cambios fundamentales en la formación del ser humano.</a:t>
            </a:r>
          </a:p>
        </p:txBody>
      </p:sp>
    </p:spTree>
  </p:cSld>
  <p:clrMapOvr>
    <a:masterClrMapping/>
  </p:clrMapOvr>
  <p:transition>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studiante\Desktop\fotos grupos indigenas\cta%20rica%20bribr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8680"/>
            <a:ext cx="7488832" cy="568863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971600" y="476672"/>
            <a:ext cx="7488832" cy="5760639"/>
          </a:xfrm>
        </p:spPr>
        <p:txBody>
          <a:bodyPr>
            <a:normAutofit fontScale="85000" lnSpcReduction="20000"/>
          </a:bodyPr>
          <a:lstStyle/>
          <a:p>
            <a:pPr algn="just"/>
            <a:endParaRPr lang="es-PA" dirty="0" smtClean="0">
              <a:latin typeface="Arial Rounded MT Bold" pitchFamily="34" charset="0"/>
            </a:endParaRPr>
          </a:p>
          <a:p>
            <a:pPr marL="64008" indent="0" algn="just">
              <a:buNone/>
            </a:pPr>
            <a:r>
              <a:rPr lang="es-PA" dirty="0" smtClean="0">
                <a:latin typeface="Arial Rounded MT Bold" pitchFamily="34" charset="0"/>
              </a:rPr>
              <a:t>Ubicación </a:t>
            </a:r>
            <a:r>
              <a:rPr lang="es-PA" dirty="0">
                <a:latin typeface="Arial Rounded MT Bold" pitchFamily="34" charset="0"/>
              </a:rPr>
              <a:t>en el programa de estudios </a:t>
            </a:r>
            <a:r>
              <a:rPr lang="es-PA" dirty="0" smtClean="0">
                <a:latin typeface="Arial Rounded MT Bold" pitchFamily="34" charset="0"/>
              </a:rPr>
              <a:t>:</a:t>
            </a:r>
          </a:p>
          <a:p>
            <a:pPr algn="just"/>
            <a:endParaRPr lang="es-PA" dirty="0">
              <a:latin typeface="Arial Rounded MT Bold" pitchFamily="34" charset="0"/>
            </a:endParaRPr>
          </a:p>
          <a:p>
            <a:pPr marL="64008" indent="0" algn="just">
              <a:buNone/>
            </a:pPr>
            <a:r>
              <a:rPr lang="es-PA" dirty="0">
                <a:latin typeface="Arial Rounded MT Bold" pitchFamily="34" charset="0"/>
              </a:rPr>
              <a:t>Área: 4 Acontecer histórico de los </a:t>
            </a:r>
            <a:r>
              <a:rPr lang="es-PA" dirty="0" smtClean="0">
                <a:latin typeface="Arial Rounded MT Bold" pitchFamily="34" charset="0"/>
              </a:rPr>
              <a:t>pueblos.</a:t>
            </a:r>
          </a:p>
          <a:p>
            <a:pPr marL="64008" indent="0" algn="just">
              <a:buNone/>
            </a:pPr>
            <a:r>
              <a:rPr lang="es-PA" dirty="0" smtClean="0">
                <a:latin typeface="Arial Rounded MT Bold" pitchFamily="34" charset="0"/>
              </a:rPr>
              <a:t>Grado</a:t>
            </a:r>
            <a:r>
              <a:rPr lang="es-PA" dirty="0">
                <a:latin typeface="Arial Rounded MT Bold" pitchFamily="34" charset="0"/>
              </a:rPr>
              <a:t>: 3</a:t>
            </a:r>
            <a:r>
              <a:rPr lang="es-PA" dirty="0" smtClean="0">
                <a:latin typeface="Arial Rounded MT Bold" pitchFamily="34" charset="0"/>
              </a:rPr>
              <a:t>°</a:t>
            </a:r>
          </a:p>
          <a:p>
            <a:pPr algn="just"/>
            <a:endParaRPr lang="es-PA" dirty="0">
              <a:latin typeface="Arial Rounded MT Bold" pitchFamily="34" charset="0"/>
            </a:endParaRPr>
          </a:p>
          <a:p>
            <a:pPr marL="64008" indent="0" algn="just">
              <a:buNone/>
            </a:pPr>
            <a:r>
              <a:rPr lang="es-PA" dirty="0">
                <a:latin typeface="Arial Rounded MT Bold" pitchFamily="34" charset="0"/>
              </a:rPr>
              <a:t>Idioma: </a:t>
            </a:r>
            <a:r>
              <a:rPr lang="es-PA" dirty="0" smtClean="0">
                <a:latin typeface="Arial Rounded MT Bold" pitchFamily="34" charset="0"/>
              </a:rPr>
              <a:t>Español</a:t>
            </a:r>
          </a:p>
          <a:p>
            <a:pPr marL="64008" indent="0" algn="just">
              <a:buNone/>
            </a:pPr>
            <a:endParaRPr lang="es-PA" dirty="0" smtClean="0">
              <a:latin typeface="Arial Rounded MT Bold" pitchFamily="34" charset="0"/>
            </a:endParaRPr>
          </a:p>
          <a:p>
            <a:pPr marL="64008" indent="0" algn="just">
              <a:buNone/>
            </a:pPr>
            <a:r>
              <a:rPr lang="es-PA" dirty="0" smtClean="0">
                <a:latin typeface="Arial Rounded MT Bold" pitchFamily="34" charset="0"/>
              </a:rPr>
              <a:t>Escuela: María Elena Díaz.</a:t>
            </a:r>
          </a:p>
          <a:p>
            <a:pPr algn="just"/>
            <a:endParaRPr lang="es-PA" dirty="0" smtClean="0">
              <a:latin typeface="Arial Rounded MT Bold" pitchFamily="34" charset="0"/>
            </a:endParaRPr>
          </a:p>
          <a:p>
            <a:pPr marL="64008" indent="0" algn="just">
              <a:buNone/>
            </a:pPr>
            <a:r>
              <a:rPr lang="es-PA" dirty="0" smtClean="0">
                <a:latin typeface="Arial Rounded MT Bold" pitchFamily="34" charset="0"/>
              </a:rPr>
              <a:t>Derechos: Libres para uso educativos.</a:t>
            </a:r>
          </a:p>
          <a:p>
            <a:pPr marL="64008" indent="0" algn="just">
              <a:buNone/>
            </a:pPr>
            <a:r>
              <a:rPr lang="es-PA" dirty="0" smtClean="0">
                <a:latin typeface="Arial Rounded MT Bold" pitchFamily="34" charset="0"/>
              </a:rPr>
              <a:t>Recursos Necesarios</a:t>
            </a:r>
            <a:r>
              <a:rPr lang="es-PA" dirty="0">
                <a:latin typeface="Arial Rounded MT Bold" pitchFamily="34" charset="0"/>
              </a:rPr>
              <a:t>: </a:t>
            </a:r>
            <a:r>
              <a:rPr lang="es-PA" dirty="0" smtClean="0">
                <a:latin typeface="Arial Rounded MT Bold" pitchFamily="34" charset="0"/>
              </a:rPr>
              <a:t>Word; Power Point</a:t>
            </a:r>
            <a:r>
              <a:rPr lang="es-PA" dirty="0">
                <a:latin typeface="Arial Rounded MT Bold" pitchFamily="34" charset="0"/>
              </a:rPr>
              <a:t> </a:t>
            </a:r>
            <a:r>
              <a:rPr lang="es-PA" dirty="0" smtClean="0">
                <a:latin typeface="Arial Rounded MT Bold" pitchFamily="34" charset="0"/>
              </a:rPr>
              <a:t>      y Internet.</a:t>
            </a:r>
          </a:p>
          <a:p>
            <a:pPr marL="64008" indent="0" algn="just">
              <a:buNone/>
            </a:pPr>
            <a:r>
              <a:rPr lang="es-PA" dirty="0" smtClean="0">
                <a:latin typeface="Arial Rounded MT Bold" pitchFamily="34" charset="0"/>
              </a:rPr>
              <a:t>Tiempo: 3 sesiones de 60 minutos.</a:t>
            </a:r>
          </a:p>
          <a:p>
            <a:pPr algn="just"/>
            <a:endParaRPr lang="es-PA" sz="2400" dirty="0">
              <a:latin typeface="+mj-lt"/>
            </a:endParaRPr>
          </a:p>
        </p:txBody>
      </p:sp>
    </p:spTree>
  </p:cSld>
  <p:clrMapOvr>
    <a:masterClrMapping/>
  </p:clrMapOvr>
  <p:transition>
    <p:fade thruBlk="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anim calcmode="lin" valueType="num">
                                      <p:cBhvr>
                                        <p:cTn id="2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6" end="6"/>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anim calcmode="lin" valueType="num">
                                      <p:cBhvr>
                                        <p:cTn id="2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8" end="8"/>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anim calcmode="lin" valueType="num">
                                      <p:cBhvr>
                                        <p:cTn id="33"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10" end="10"/>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anim calcmode="lin" valueType="num">
                                      <p:cBhvr>
                                        <p:cTn id="38"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11" end="11"/>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2000"/>
                                        <p:tgtEl>
                                          <p:spTgt spid="3">
                                            <p:txEl>
                                              <p:pRg st="12" end="12"/>
                                            </p:txEl>
                                          </p:spTgt>
                                        </p:tgtEl>
                                      </p:cBhvr>
                                    </p:animEffect>
                                    <p:anim calcmode="lin" valueType="num">
                                      <p:cBhvr>
                                        <p:cTn id="43"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4098"/>
                                        </p:tgtEl>
                                        <p:attrNameLst>
                                          <p:attrName>style.visibility</p:attrName>
                                        </p:attrNameLst>
                                      </p:cBhvr>
                                      <p:to>
                                        <p:strVal val="visible"/>
                                      </p:to>
                                    </p:set>
                                    <p:animEffect transition="in" filter="circle(in)">
                                      <p:cBhvr>
                                        <p:cTn id="4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3999"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67544" y="260648"/>
            <a:ext cx="8229600" cy="6156176"/>
          </a:xfrm>
        </p:spPr>
        <p:txBody>
          <a:bodyPr>
            <a:normAutofit fontScale="47500" lnSpcReduction="20000"/>
          </a:bodyPr>
          <a:lstStyle/>
          <a:p>
            <a:pPr algn="ctr"/>
            <a:r>
              <a:rPr lang="es-PA" sz="5100" dirty="0">
                <a:solidFill>
                  <a:srgbClr val="FF0000"/>
                </a:solidFill>
                <a:latin typeface="Arial Rounded MT Bold" pitchFamily="34" charset="0"/>
              </a:rPr>
              <a:t>Fuente de Consulta</a:t>
            </a:r>
            <a:r>
              <a:rPr lang="es-PA" sz="3600" dirty="0" smtClean="0">
                <a:solidFill>
                  <a:srgbClr val="FF0000"/>
                </a:solidFill>
                <a:latin typeface="Arial Rounded MT Bold" pitchFamily="34" charset="0"/>
              </a:rPr>
              <a:t>:</a:t>
            </a:r>
          </a:p>
          <a:p>
            <a:pPr algn="ctr"/>
            <a:endParaRPr lang="es-PA" sz="3600" dirty="0">
              <a:solidFill>
                <a:srgbClr val="FF0000"/>
              </a:solidFill>
              <a:latin typeface="Arial Rounded MT Bold" pitchFamily="34" charset="0"/>
            </a:endParaRPr>
          </a:p>
          <a:p>
            <a:pPr algn="ctr"/>
            <a:r>
              <a:rPr lang="es-PA" sz="3600" dirty="0">
                <a:solidFill>
                  <a:srgbClr val="FF0000"/>
                </a:solidFill>
                <a:latin typeface="Arial Rounded MT Bold" pitchFamily="34" charset="0"/>
                <a:hlinkClick r:id="rId4"/>
              </a:rPr>
              <a:t>http://</a:t>
            </a:r>
            <a:r>
              <a:rPr lang="es-PA" sz="3600" dirty="0" smtClean="0">
                <a:solidFill>
                  <a:srgbClr val="FF0000"/>
                </a:solidFill>
                <a:latin typeface="Arial Rounded MT Bold" pitchFamily="34" charset="0"/>
                <a:hlinkClick r:id="rId4"/>
              </a:rPr>
              <a:t>www.youtube.com/watch?v=l5b-HGX11qc</a:t>
            </a:r>
            <a:endParaRPr lang="es-PA" sz="3600" dirty="0" smtClean="0">
              <a:solidFill>
                <a:srgbClr val="FF0000"/>
              </a:solidFill>
              <a:latin typeface="Arial Rounded MT Bold" pitchFamily="34" charset="0"/>
            </a:endParaRPr>
          </a:p>
          <a:p>
            <a:pPr algn="ctr"/>
            <a:endParaRPr lang="es-PA" sz="3600" dirty="0">
              <a:solidFill>
                <a:srgbClr val="FF0000"/>
              </a:solidFill>
              <a:latin typeface="Arial Rounded MT Bold" pitchFamily="34" charset="0"/>
            </a:endParaRPr>
          </a:p>
          <a:p>
            <a:pPr algn="ctr"/>
            <a:r>
              <a:rPr lang="es-PA" sz="3600" dirty="0">
                <a:solidFill>
                  <a:srgbClr val="FF0000"/>
                </a:solidFill>
                <a:latin typeface="Arial Rounded MT Bold" pitchFamily="34" charset="0"/>
                <a:hlinkClick r:id="rId5"/>
              </a:rPr>
              <a:t>http://</a:t>
            </a:r>
            <a:r>
              <a:rPr lang="es-PA" sz="3600" dirty="0" smtClean="0">
                <a:solidFill>
                  <a:srgbClr val="FF0000"/>
                </a:solidFill>
                <a:latin typeface="Arial Rounded MT Bold" pitchFamily="34" charset="0"/>
                <a:hlinkClick r:id="rId5"/>
              </a:rPr>
              <a:t>www.monografias.com/trabajos14/indigenas-panama/indigenas-panama.shtml#GRUPOS</a:t>
            </a:r>
            <a:endParaRPr lang="es-PA" sz="3600" dirty="0" smtClean="0">
              <a:solidFill>
                <a:srgbClr val="FF0000"/>
              </a:solidFill>
              <a:latin typeface="Arial Rounded MT Bold" pitchFamily="34" charset="0"/>
            </a:endParaRPr>
          </a:p>
          <a:p>
            <a:pPr algn="ctr"/>
            <a:endParaRPr lang="es-PA" sz="3600" dirty="0" smtClean="0">
              <a:solidFill>
                <a:srgbClr val="FF0000"/>
              </a:solidFill>
              <a:latin typeface="Arial Rounded MT Bold" pitchFamily="34" charset="0"/>
            </a:endParaRPr>
          </a:p>
          <a:p>
            <a:pPr algn="ctr"/>
            <a:r>
              <a:rPr lang="es-PA" sz="3600" dirty="0">
                <a:solidFill>
                  <a:srgbClr val="FF0000"/>
                </a:solidFill>
                <a:latin typeface="Arial Rounded MT Bold" pitchFamily="34" charset="0"/>
                <a:hlinkClick r:id="rId6"/>
              </a:rPr>
              <a:t>http://</a:t>
            </a:r>
            <a:r>
              <a:rPr lang="es-PA" sz="3600" dirty="0" smtClean="0">
                <a:solidFill>
                  <a:srgbClr val="FF0000"/>
                </a:solidFill>
                <a:latin typeface="Arial Rounded MT Bold" pitchFamily="34" charset="0"/>
                <a:hlinkClick r:id="rId6"/>
              </a:rPr>
              <a:t>www.google.com/search?q=imagenes+de+los+indigenas+bokotas+de+panama&amp;hl=es&amp;biw=1366&amp;bih=597&amp;prmd=ivns&amp;tbm=isch&amp;tbo=u&amp;source=univ&amp;sa=X&amp;ei=wxooTpr5GMji0QHV0tTRCg&amp;ved=0CBkQsAQ</a:t>
            </a:r>
            <a:endParaRPr lang="es-PA" sz="3600" dirty="0" smtClean="0">
              <a:solidFill>
                <a:srgbClr val="FF0000"/>
              </a:solidFill>
              <a:latin typeface="Arial Rounded MT Bold" pitchFamily="34" charset="0"/>
            </a:endParaRPr>
          </a:p>
          <a:p>
            <a:pPr algn="ctr"/>
            <a:endParaRPr lang="es-PA" sz="3600" dirty="0">
              <a:solidFill>
                <a:srgbClr val="FF0000"/>
              </a:solidFill>
              <a:latin typeface="Arial Rounded MT Bold" pitchFamily="34" charset="0"/>
            </a:endParaRPr>
          </a:p>
          <a:p>
            <a:pPr algn="ctr"/>
            <a:r>
              <a:rPr lang="es-PA" sz="3600" dirty="0">
                <a:solidFill>
                  <a:srgbClr val="FF0000"/>
                </a:solidFill>
                <a:latin typeface="Arial Rounded MT Bold" pitchFamily="34" charset="0"/>
                <a:hlinkClick r:id="rId7"/>
              </a:rPr>
              <a:t>http://www.google.com/#sclient=psy&amp;hl=es&amp;source=hp&amp;q=fotos+de+los+teribes&amp;aq=f&amp;aqi=&amp;aql=&amp;oq=&amp;pbx=1&amp;bav=on.2,or.r_gc.r_pw.&amp;</a:t>
            </a:r>
            <a:r>
              <a:rPr lang="es-PA" sz="3600" dirty="0" smtClean="0">
                <a:solidFill>
                  <a:srgbClr val="FF0000"/>
                </a:solidFill>
                <a:latin typeface="Arial Rounded MT Bold" pitchFamily="34" charset="0"/>
                <a:hlinkClick r:id="rId7"/>
              </a:rPr>
              <a:t>fp=b22fde6fd87aa84a&amp;biw=1366&amp;bih=597</a:t>
            </a:r>
            <a:endParaRPr lang="es-PA" sz="3600" dirty="0" smtClean="0">
              <a:solidFill>
                <a:srgbClr val="FF0000"/>
              </a:solidFill>
              <a:latin typeface="Arial Rounded MT Bold" pitchFamily="34" charset="0"/>
            </a:endParaRPr>
          </a:p>
          <a:p>
            <a:pPr algn="ctr"/>
            <a:endParaRPr lang="es-PA" sz="3600" dirty="0" smtClean="0">
              <a:solidFill>
                <a:srgbClr val="FF0000"/>
              </a:solidFill>
              <a:latin typeface="Arial Rounded MT Bold" pitchFamily="34" charset="0"/>
            </a:endParaRPr>
          </a:p>
          <a:p>
            <a:pPr algn="ctr"/>
            <a:r>
              <a:rPr lang="es-PA" sz="3600" dirty="0">
                <a:solidFill>
                  <a:srgbClr val="FF0000"/>
                </a:solidFill>
                <a:latin typeface="Arial Rounded MT Bold" pitchFamily="34" charset="0"/>
                <a:hlinkClick r:id="rId8"/>
              </a:rPr>
              <a:t>http://www.google.com/search?hl=es&amp;biw=1366&amp;bih=597&amp;tbm=isch&amp;oq=imagenes+de+los+indigenas+bri-bri++de+panama&amp;aq=f&amp;aqi=&amp;</a:t>
            </a:r>
            <a:r>
              <a:rPr lang="es-PA" sz="3600" dirty="0" smtClean="0">
                <a:solidFill>
                  <a:srgbClr val="FF0000"/>
                </a:solidFill>
                <a:latin typeface="Arial Rounded MT Bold" pitchFamily="34" charset="0"/>
                <a:hlinkClick r:id="rId8"/>
              </a:rPr>
              <a:t>q=imagenes%20de%20los%20indigenas%20bri-bri%20de%20panama</a:t>
            </a:r>
            <a:endParaRPr lang="es-PA" sz="3600" dirty="0" smtClean="0">
              <a:solidFill>
                <a:srgbClr val="FF0000"/>
              </a:solidFill>
              <a:latin typeface="Arial Rounded MT Bold" pitchFamily="34" charset="0"/>
            </a:endParaRPr>
          </a:p>
          <a:p>
            <a:pPr algn="ctr"/>
            <a:r>
              <a:rPr lang="es-PA" sz="3600" dirty="0" smtClean="0">
                <a:solidFill>
                  <a:srgbClr val="FF0000"/>
                </a:solidFill>
                <a:latin typeface="Arial Rounded MT Bold" pitchFamily="34" charset="0"/>
              </a:rPr>
              <a:t>http</a:t>
            </a:r>
            <a:r>
              <a:rPr lang="es-PA" sz="3600" dirty="0">
                <a:solidFill>
                  <a:srgbClr val="FF0000"/>
                </a:solidFill>
                <a:latin typeface="Arial Rounded MT Bold" pitchFamily="34" charset="0"/>
              </a:rPr>
              <a:t>://</a:t>
            </a:r>
            <a:r>
              <a:rPr lang="es-PA" sz="3600" dirty="0" smtClean="0">
                <a:solidFill>
                  <a:srgbClr val="FF0000"/>
                </a:solidFill>
                <a:latin typeface="Arial Rounded MT Bold" pitchFamily="34" charset="0"/>
              </a:rPr>
              <a:t>www.educapanama.edu.pa/aritculos/ubicaci%C3%B3n-de-pueblos-ind%C3%ADgenas-de-panam%C3%A1</a:t>
            </a:r>
          </a:p>
          <a:p>
            <a:pPr algn="ctr"/>
            <a:endParaRPr lang="es-PA" sz="3600" dirty="0" smtClean="0">
              <a:latin typeface="Arial Rounded MT Bold" pitchFamily="34" charset="0"/>
            </a:endParaRPr>
          </a:p>
          <a:p>
            <a:pPr algn="ctr"/>
            <a:endParaRPr lang="es-PA" sz="3600" dirty="0">
              <a:latin typeface="Arial Rounded MT Bold" pitchFamily="34" charset="0"/>
            </a:endParaRPr>
          </a:p>
          <a:p>
            <a:pPr algn="ctr"/>
            <a:endParaRPr lang="es-PA" sz="3600" dirty="0" smtClean="0">
              <a:latin typeface="Arial Rounded MT Bold" pitchFamily="34" charset="0"/>
            </a:endParaRPr>
          </a:p>
          <a:p>
            <a:pPr algn="ctr"/>
            <a:endParaRPr lang="es-PA" sz="3600" dirty="0">
              <a:latin typeface="Arial Rounded MT Bold" pitchFamily="34"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anim calcmode="lin" valueType="num">
                                      <p:cBhvr>
                                        <p:cTn id="3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242"/>
                                        </p:tgtEl>
                                        <p:attrNameLst>
                                          <p:attrName>style.visibility</p:attrName>
                                        </p:attrNameLst>
                                      </p:cBhvr>
                                      <p:to>
                                        <p:strVal val="visible"/>
                                      </p:to>
                                    </p:set>
                                    <p:animEffect transition="in" filter="circle(in)">
                                      <p:cBhvr>
                                        <p:cTn id="44"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116632"/>
            <a:ext cx="6480720" cy="864096"/>
          </a:xfrm>
          <a:solidFill>
            <a:schemeClr val="accent1">
              <a:lumMod val="60000"/>
              <a:lumOff val="40000"/>
            </a:schemeClr>
          </a:solidFill>
        </p:spPr>
        <p:txBody>
          <a:bodyPr>
            <a:normAutofit fontScale="90000"/>
          </a:bodyPr>
          <a:lstStyle/>
          <a:p>
            <a:pPr algn="ctr"/>
            <a:r>
              <a:rPr lang="es-PA" sz="6000" dirty="0" smtClean="0">
                <a:solidFill>
                  <a:schemeClr val="tx1"/>
                </a:solidFill>
                <a:latin typeface="Academy Engraved LET" pitchFamily="2" charset="0"/>
              </a:rPr>
              <a:t>CUADRO COMPARATIVO </a:t>
            </a:r>
            <a:endParaRPr lang="es-PA" sz="6000" dirty="0">
              <a:solidFill>
                <a:schemeClr val="tx1"/>
              </a:solidFill>
              <a:latin typeface="Academy Engraved LET" pitchFamily="2"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67219574"/>
              </p:ext>
            </p:extLst>
          </p:nvPr>
        </p:nvGraphicFramePr>
        <p:xfrm>
          <a:off x="827584" y="1268761"/>
          <a:ext cx="7848872" cy="5184575"/>
        </p:xfrm>
        <a:graphic>
          <a:graphicData uri="http://schemas.openxmlformats.org/drawingml/2006/table">
            <a:tbl>
              <a:tblPr firstRow="1" bandRow="1">
                <a:tableStyleId>{5C22544A-7EE6-4342-B048-85BDC9FD1C3A}</a:tableStyleId>
              </a:tblPr>
              <a:tblGrid>
                <a:gridCol w="1671795"/>
                <a:gridCol w="2252641"/>
                <a:gridCol w="1926846"/>
                <a:gridCol w="1997590"/>
              </a:tblGrid>
              <a:tr h="647955">
                <a:tc>
                  <a:txBody>
                    <a:bodyPr/>
                    <a:lstStyle/>
                    <a:p>
                      <a:pPr algn="ctr"/>
                      <a:r>
                        <a:rPr lang="es-PA" dirty="0" smtClean="0"/>
                        <a:t>GRUPO</a:t>
                      </a:r>
                      <a:endParaRPr lang="es-PA" dirty="0"/>
                    </a:p>
                  </a:txBody>
                  <a:tcPr/>
                </a:tc>
                <a:tc>
                  <a:txBody>
                    <a:bodyPr/>
                    <a:lstStyle/>
                    <a:p>
                      <a:pPr algn="ctr"/>
                      <a:r>
                        <a:rPr lang="es-PA" dirty="0" smtClean="0"/>
                        <a:t>LOCALIZACION</a:t>
                      </a:r>
                      <a:endParaRPr lang="es-PA" dirty="0"/>
                    </a:p>
                  </a:txBody>
                  <a:tcPr/>
                </a:tc>
                <a:tc>
                  <a:txBody>
                    <a:bodyPr/>
                    <a:lstStyle/>
                    <a:p>
                      <a:pPr algn="ctr"/>
                      <a:r>
                        <a:rPr lang="es-PA" dirty="0" smtClean="0"/>
                        <a:t>ACTIVIDAD ECONOMICA</a:t>
                      </a:r>
                      <a:endParaRPr lang="es-PA" dirty="0"/>
                    </a:p>
                  </a:txBody>
                  <a:tcPr/>
                </a:tc>
                <a:tc>
                  <a:txBody>
                    <a:bodyPr/>
                    <a:lstStyle/>
                    <a:p>
                      <a:pPr algn="ctr"/>
                      <a:r>
                        <a:rPr lang="es-PA" dirty="0" smtClean="0"/>
                        <a:t>LENGUA</a:t>
                      </a:r>
                      <a:endParaRPr lang="es-PA" dirty="0"/>
                    </a:p>
                  </a:txBody>
                  <a:tcPr/>
                </a:tc>
              </a:tr>
              <a:tr h="711616">
                <a:tc>
                  <a:txBody>
                    <a:bodyPr/>
                    <a:lstStyle/>
                    <a:p>
                      <a:pPr algn="ctr"/>
                      <a:r>
                        <a:rPr lang="es-PA" sz="1400" b="1" dirty="0" smtClean="0">
                          <a:solidFill>
                            <a:schemeClr val="tx1"/>
                          </a:solidFill>
                          <a:latin typeface="+mj-lt"/>
                        </a:rPr>
                        <a:t>kunas</a:t>
                      </a:r>
                      <a:endParaRPr lang="es-PA" sz="1400" b="1" dirty="0">
                        <a:solidFill>
                          <a:schemeClr val="tx1"/>
                        </a:solidFill>
                        <a:latin typeface="+mj-lt"/>
                      </a:endParaRPr>
                    </a:p>
                  </a:txBody>
                  <a:tcPr>
                    <a:solidFill>
                      <a:srgbClr val="00B050"/>
                    </a:solidFill>
                  </a:tcPr>
                </a:tc>
                <a:tc>
                  <a:txBody>
                    <a:bodyPr/>
                    <a:lstStyle/>
                    <a:p>
                      <a:pPr algn="ctr"/>
                      <a:r>
                        <a:rPr lang="es-PA" sz="1400" b="1" dirty="0" smtClean="0">
                          <a:solidFill>
                            <a:schemeClr val="tx1"/>
                          </a:solidFill>
                          <a:latin typeface="+mj-lt"/>
                        </a:rPr>
                        <a:t>Comarca</a:t>
                      </a:r>
                      <a:r>
                        <a:rPr lang="es-PA" sz="1400" b="1" baseline="0" dirty="0" smtClean="0">
                          <a:solidFill>
                            <a:schemeClr val="tx1"/>
                          </a:solidFill>
                          <a:latin typeface="+mj-lt"/>
                        </a:rPr>
                        <a:t> kuna Yala, Panamá y Darién.</a:t>
                      </a:r>
                      <a:endParaRPr lang="es-PA" sz="1400" b="1" dirty="0">
                        <a:solidFill>
                          <a:schemeClr val="tx1"/>
                        </a:solidFill>
                        <a:latin typeface="+mj-lt"/>
                      </a:endParaRPr>
                    </a:p>
                  </a:txBody>
                  <a:tcPr>
                    <a:solidFill>
                      <a:srgbClr val="00B050"/>
                    </a:solidFill>
                  </a:tcPr>
                </a:tc>
                <a:tc>
                  <a:txBody>
                    <a:bodyPr/>
                    <a:lstStyle/>
                    <a:p>
                      <a:pPr algn="ctr"/>
                      <a:endParaRPr lang="es-PA" sz="1400" b="1" dirty="0">
                        <a:solidFill>
                          <a:schemeClr val="tx1"/>
                        </a:solidFill>
                        <a:latin typeface="+mj-lt"/>
                      </a:endParaRPr>
                    </a:p>
                  </a:txBody>
                  <a:tcPr>
                    <a:solidFill>
                      <a:srgbClr val="00B050"/>
                    </a:solidFill>
                  </a:tcPr>
                </a:tc>
                <a:tc>
                  <a:txBody>
                    <a:bodyPr/>
                    <a:lstStyle/>
                    <a:p>
                      <a:pPr algn="ctr"/>
                      <a:endParaRPr lang="es-PA" sz="1400" b="1" dirty="0" smtClean="0">
                        <a:solidFill>
                          <a:schemeClr val="tx1"/>
                        </a:solidFill>
                        <a:latin typeface="+mj-lt"/>
                      </a:endParaRPr>
                    </a:p>
                  </a:txBody>
                  <a:tcPr>
                    <a:solidFill>
                      <a:srgbClr val="00B050"/>
                    </a:solidFill>
                  </a:tcPr>
                </a:tc>
              </a:tr>
              <a:tr h="833085">
                <a:tc>
                  <a:txBody>
                    <a:bodyPr/>
                    <a:lstStyle/>
                    <a:p>
                      <a:pPr algn="ctr"/>
                      <a:r>
                        <a:rPr lang="es-PA" sz="1400" b="1" dirty="0" err="1" smtClean="0">
                          <a:solidFill>
                            <a:schemeClr val="tx1"/>
                          </a:solidFill>
                          <a:latin typeface="+mj-lt"/>
                        </a:rPr>
                        <a:t>Emberá</a:t>
                      </a:r>
                      <a:r>
                        <a:rPr lang="es-PA" sz="1400" b="1" baseline="0" dirty="0" smtClean="0">
                          <a:solidFill>
                            <a:schemeClr val="tx1"/>
                          </a:solidFill>
                          <a:latin typeface="+mj-lt"/>
                        </a:rPr>
                        <a:t> - </a:t>
                      </a:r>
                      <a:r>
                        <a:rPr lang="es-PA" sz="1400" b="1" baseline="0" dirty="0" err="1" smtClean="0">
                          <a:solidFill>
                            <a:schemeClr val="tx1"/>
                          </a:solidFill>
                          <a:latin typeface="+mj-lt"/>
                        </a:rPr>
                        <a:t>Wounaan</a:t>
                      </a:r>
                      <a:endParaRPr lang="es-PA" sz="1400" b="1" dirty="0">
                        <a:solidFill>
                          <a:schemeClr val="tx1"/>
                        </a:solidFill>
                        <a:latin typeface="+mj-lt"/>
                      </a:endParaRPr>
                    </a:p>
                  </a:txBody>
                  <a:tcPr>
                    <a:solidFill>
                      <a:srgbClr val="7030A0"/>
                    </a:solidFill>
                  </a:tcPr>
                </a:tc>
                <a:tc>
                  <a:txBody>
                    <a:bodyPr/>
                    <a:lstStyle/>
                    <a:p>
                      <a:pPr algn="ctr"/>
                      <a:endParaRPr lang="es-PA" sz="1400" b="1" dirty="0">
                        <a:solidFill>
                          <a:schemeClr val="tx1"/>
                        </a:solidFill>
                        <a:latin typeface="+mj-lt"/>
                      </a:endParaRPr>
                    </a:p>
                  </a:txBody>
                  <a:tcPr>
                    <a:solidFill>
                      <a:srgbClr val="7030A0"/>
                    </a:solidFill>
                  </a:tcPr>
                </a:tc>
                <a:tc>
                  <a:txBody>
                    <a:bodyPr/>
                    <a:lstStyle/>
                    <a:p>
                      <a:pPr algn="ctr"/>
                      <a:endParaRPr lang="es-PA" sz="1400" b="1" dirty="0">
                        <a:solidFill>
                          <a:schemeClr val="tx1"/>
                        </a:solidFill>
                        <a:latin typeface="+mj-lt"/>
                      </a:endParaRPr>
                    </a:p>
                  </a:txBody>
                  <a:tcPr>
                    <a:solidFill>
                      <a:srgbClr val="7030A0"/>
                    </a:solidFill>
                  </a:tcPr>
                </a:tc>
                <a:tc>
                  <a:txBody>
                    <a:bodyPr/>
                    <a:lstStyle/>
                    <a:p>
                      <a:pPr algn="ctr"/>
                      <a:endParaRPr lang="es-PA" sz="1400" b="1" dirty="0">
                        <a:solidFill>
                          <a:schemeClr val="tx1"/>
                        </a:solidFill>
                        <a:latin typeface="+mj-lt"/>
                      </a:endParaRPr>
                    </a:p>
                  </a:txBody>
                  <a:tcPr>
                    <a:solidFill>
                      <a:srgbClr val="7030A0"/>
                    </a:solidFill>
                  </a:tcPr>
                </a:tc>
              </a:tr>
              <a:tr h="833085">
                <a:tc>
                  <a:txBody>
                    <a:bodyPr/>
                    <a:lstStyle/>
                    <a:p>
                      <a:pPr algn="ctr"/>
                      <a:r>
                        <a:rPr lang="es-PA" sz="1400" b="1" dirty="0" err="1" smtClean="0">
                          <a:solidFill>
                            <a:schemeClr val="tx1"/>
                          </a:solidFill>
                          <a:latin typeface="+mj-lt"/>
                        </a:rPr>
                        <a:t>Ngobe</a:t>
                      </a:r>
                      <a:r>
                        <a:rPr lang="es-PA" sz="1400" b="1" dirty="0" smtClean="0">
                          <a:solidFill>
                            <a:schemeClr val="tx1"/>
                          </a:solidFill>
                          <a:latin typeface="+mj-lt"/>
                        </a:rPr>
                        <a:t>- Bugle</a:t>
                      </a:r>
                      <a:endParaRPr lang="es-PA" sz="1400" b="1" dirty="0">
                        <a:solidFill>
                          <a:schemeClr val="tx1"/>
                        </a:solidFill>
                        <a:latin typeface="+mj-lt"/>
                      </a:endParaRPr>
                    </a:p>
                  </a:txBody>
                  <a:tcPr>
                    <a:solidFill>
                      <a:schemeClr val="accent2">
                        <a:lumMod val="60000"/>
                        <a:lumOff val="40000"/>
                      </a:schemeClr>
                    </a:solidFill>
                  </a:tcPr>
                </a:tc>
                <a:tc>
                  <a:txBody>
                    <a:bodyPr/>
                    <a:lstStyle/>
                    <a:p>
                      <a:pPr algn="ctr"/>
                      <a:endParaRPr lang="es-PA" sz="1400" b="1" dirty="0">
                        <a:solidFill>
                          <a:schemeClr val="tx1"/>
                        </a:solidFill>
                        <a:latin typeface="+mj-lt"/>
                      </a:endParaRPr>
                    </a:p>
                  </a:txBody>
                  <a:tcPr>
                    <a:solidFill>
                      <a:schemeClr val="accent2">
                        <a:lumMod val="60000"/>
                        <a:lumOff val="40000"/>
                      </a:schemeClr>
                    </a:solidFill>
                  </a:tcPr>
                </a:tc>
                <a:tc>
                  <a:txBody>
                    <a:bodyPr/>
                    <a:lstStyle/>
                    <a:p>
                      <a:pPr algn="ctr"/>
                      <a:endParaRPr lang="es-PA" sz="1400" b="1" dirty="0">
                        <a:solidFill>
                          <a:schemeClr val="tx1"/>
                        </a:solidFill>
                        <a:latin typeface="+mj-lt"/>
                      </a:endParaRPr>
                    </a:p>
                  </a:txBody>
                  <a:tcPr>
                    <a:solidFill>
                      <a:schemeClr val="accent2">
                        <a:lumMod val="60000"/>
                        <a:lumOff val="40000"/>
                      </a:schemeClr>
                    </a:solidFill>
                  </a:tcPr>
                </a:tc>
                <a:tc>
                  <a:txBody>
                    <a:bodyPr/>
                    <a:lstStyle/>
                    <a:p>
                      <a:pPr algn="ctr"/>
                      <a:endParaRPr lang="es-PA" sz="1400" b="1" dirty="0">
                        <a:solidFill>
                          <a:schemeClr val="tx1"/>
                        </a:solidFill>
                        <a:latin typeface="+mj-lt"/>
                      </a:endParaRPr>
                    </a:p>
                  </a:txBody>
                  <a:tcPr>
                    <a:solidFill>
                      <a:schemeClr val="accent2">
                        <a:lumMod val="60000"/>
                        <a:lumOff val="40000"/>
                      </a:schemeClr>
                    </a:solidFill>
                  </a:tcPr>
                </a:tc>
              </a:tr>
              <a:tr h="833085">
                <a:tc>
                  <a:txBody>
                    <a:bodyPr/>
                    <a:lstStyle/>
                    <a:p>
                      <a:pPr algn="ctr"/>
                      <a:r>
                        <a:rPr lang="es-PA" sz="1400" b="1" dirty="0" err="1" smtClean="0">
                          <a:solidFill>
                            <a:schemeClr val="tx1"/>
                          </a:solidFill>
                          <a:latin typeface="+mj-lt"/>
                        </a:rPr>
                        <a:t>Teribes</a:t>
                      </a:r>
                      <a:endParaRPr lang="es-PA" sz="1400" b="1" dirty="0">
                        <a:solidFill>
                          <a:schemeClr val="tx1"/>
                        </a:solidFill>
                        <a:latin typeface="+mj-lt"/>
                      </a:endParaRPr>
                    </a:p>
                  </a:txBody>
                  <a:tcPr>
                    <a:solidFill>
                      <a:schemeClr val="accent2">
                        <a:lumMod val="50000"/>
                      </a:schemeClr>
                    </a:solidFill>
                  </a:tcPr>
                </a:tc>
                <a:tc>
                  <a:txBody>
                    <a:bodyPr/>
                    <a:lstStyle/>
                    <a:p>
                      <a:pPr algn="ctr"/>
                      <a:endParaRPr lang="es-PA" sz="1400" b="1" dirty="0">
                        <a:solidFill>
                          <a:schemeClr val="tx1"/>
                        </a:solidFill>
                        <a:latin typeface="+mj-lt"/>
                      </a:endParaRPr>
                    </a:p>
                  </a:txBody>
                  <a:tcPr>
                    <a:solidFill>
                      <a:schemeClr val="accent2">
                        <a:lumMod val="50000"/>
                      </a:schemeClr>
                    </a:solidFill>
                  </a:tcPr>
                </a:tc>
                <a:tc>
                  <a:txBody>
                    <a:bodyPr/>
                    <a:lstStyle/>
                    <a:p>
                      <a:pPr algn="ctr"/>
                      <a:endParaRPr lang="es-PA" sz="1400" b="1" dirty="0">
                        <a:solidFill>
                          <a:schemeClr val="tx1"/>
                        </a:solidFill>
                        <a:latin typeface="+mj-lt"/>
                      </a:endParaRPr>
                    </a:p>
                  </a:txBody>
                  <a:tcPr>
                    <a:solidFill>
                      <a:schemeClr val="accent2">
                        <a:lumMod val="50000"/>
                      </a:schemeClr>
                    </a:solidFill>
                  </a:tcPr>
                </a:tc>
                <a:tc>
                  <a:txBody>
                    <a:bodyPr/>
                    <a:lstStyle/>
                    <a:p>
                      <a:pPr algn="ctr"/>
                      <a:endParaRPr lang="es-PA" sz="1400" b="1" dirty="0">
                        <a:solidFill>
                          <a:schemeClr val="tx1"/>
                        </a:solidFill>
                        <a:latin typeface="+mj-lt"/>
                      </a:endParaRPr>
                    </a:p>
                  </a:txBody>
                  <a:tcPr>
                    <a:solidFill>
                      <a:schemeClr val="accent2">
                        <a:lumMod val="50000"/>
                      </a:schemeClr>
                    </a:solidFill>
                  </a:tcPr>
                </a:tc>
              </a:tr>
              <a:tr h="492664">
                <a:tc>
                  <a:txBody>
                    <a:bodyPr/>
                    <a:lstStyle/>
                    <a:p>
                      <a:pPr algn="ctr"/>
                      <a:r>
                        <a:rPr lang="es-PA" sz="1400" b="1" dirty="0" err="1" smtClean="0">
                          <a:solidFill>
                            <a:schemeClr val="tx1"/>
                          </a:solidFill>
                          <a:latin typeface="+mj-lt"/>
                        </a:rPr>
                        <a:t>Bokotas</a:t>
                      </a:r>
                      <a:endParaRPr lang="es-PA" sz="1400" b="1" dirty="0">
                        <a:solidFill>
                          <a:schemeClr val="tx1"/>
                        </a:solidFill>
                        <a:latin typeface="+mj-lt"/>
                      </a:endParaRPr>
                    </a:p>
                  </a:txBody>
                  <a:tcPr>
                    <a:solidFill>
                      <a:srgbClr val="F339D8"/>
                    </a:solidFill>
                  </a:tcPr>
                </a:tc>
                <a:tc>
                  <a:txBody>
                    <a:bodyPr/>
                    <a:lstStyle/>
                    <a:p>
                      <a:pPr algn="ctr"/>
                      <a:endParaRPr lang="es-PA" sz="1400" b="1" dirty="0">
                        <a:solidFill>
                          <a:schemeClr val="tx1"/>
                        </a:solidFill>
                        <a:latin typeface="+mj-lt"/>
                      </a:endParaRPr>
                    </a:p>
                  </a:txBody>
                  <a:tcPr>
                    <a:solidFill>
                      <a:srgbClr val="F339D8"/>
                    </a:solidFill>
                  </a:tcPr>
                </a:tc>
                <a:tc>
                  <a:txBody>
                    <a:bodyPr/>
                    <a:lstStyle/>
                    <a:p>
                      <a:pPr algn="ctr"/>
                      <a:endParaRPr lang="es-PA" sz="1400" b="1" dirty="0">
                        <a:solidFill>
                          <a:schemeClr val="tx1"/>
                        </a:solidFill>
                        <a:latin typeface="+mj-lt"/>
                      </a:endParaRPr>
                    </a:p>
                  </a:txBody>
                  <a:tcPr>
                    <a:solidFill>
                      <a:srgbClr val="F339D8"/>
                    </a:solidFill>
                  </a:tcPr>
                </a:tc>
                <a:tc>
                  <a:txBody>
                    <a:bodyPr/>
                    <a:lstStyle/>
                    <a:p>
                      <a:pPr algn="ctr"/>
                      <a:endParaRPr lang="es-PA" sz="1400" b="1" dirty="0">
                        <a:solidFill>
                          <a:schemeClr val="tx1"/>
                        </a:solidFill>
                        <a:latin typeface="+mj-lt"/>
                      </a:endParaRPr>
                    </a:p>
                  </a:txBody>
                  <a:tcPr>
                    <a:solidFill>
                      <a:srgbClr val="F339D8"/>
                    </a:solidFill>
                  </a:tcPr>
                </a:tc>
              </a:tr>
              <a:tr h="833085">
                <a:tc>
                  <a:txBody>
                    <a:bodyPr/>
                    <a:lstStyle/>
                    <a:p>
                      <a:pPr algn="ctr"/>
                      <a:r>
                        <a:rPr lang="es-PA" sz="1400" b="1" dirty="0" smtClean="0">
                          <a:solidFill>
                            <a:schemeClr val="tx1"/>
                          </a:solidFill>
                          <a:latin typeface="+mj-lt"/>
                        </a:rPr>
                        <a:t>Bri- Bri</a:t>
                      </a:r>
                      <a:endParaRPr lang="es-PA" sz="1400" b="1" dirty="0">
                        <a:solidFill>
                          <a:schemeClr val="tx1"/>
                        </a:solidFill>
                        <a:latin typeface="+mj-lt"/>
                      </a:endParaRPr>
                    </a:p>
                  </a:txBody>
                  <a:tcPr>
                    <a:solidFill>
                      <a:schemeClr val="bg2">
                        <a:lumMod val="50000"/>
                      </a:schemeClr>
                    </a:solidFill>
                  </a:tcPr>
                </a:tc>
                <a:tc>
                  <a:txBody>
                    <a:bodyPr/>
                    <a:lstStyle/>
                    <a:p>
                      <a:pPr algn="ctr"/>
                      <a:endParaRPr lang="es-PA" sz="1400" b="1" dirty="0">
                        <a:solidFill>
                          <a:schemeClr val="tx1"/>
                        </a:solidFill>
                        <a:latin typeface="+mj-lt"/>
                      </a:endParaRPr>
                    </a:p>
                  </a:txBody>
                  <a:tcPr>
                    <a:solidFill>
                      <a:schemeClr val="bg2">
                        <a:lumMod val="50000"/>
                      </a:schemeClr>
                    </a:solidFill>
                  </a:tcPr>
                </a:tc>
                <a:tc>
                  <a:txBody>
                    <a:bodyPr/>
                    <a:lstStyle/>
                    <a:p>
                      <a:pPr algn="ctr"/>
                      <a:endParaRPr lang="es-PA" sz="1400" b="1" dirty="0">
                        <a:solidFill>
                          <a:schemeClr val="tx1"/>
                        </a:solidFill>
                        <a:latin typeface="+mj-lt"/>
                      </a:endParaRPr>
                    </a:p>
                  </a:txBody>
                  <a:tcPr>
                    <a:solidFill>
                      <a:schemeClr val="bg2">
                        <a:lumMod val="50000"/>
                      </a:schemeClr>
                    </a:solidFill>
                  </a:tcPr>
                </a:tc>
                <a:tc>
                  <a:txBody>
                    <a:bodyPr/>
                    <a:lstStyle/>
                    <a:p>
                      <a:pPr algn="ctr"/>
                      <a:endParaRPr lang="es-PA" sz="1400" b="1" dirty="0">
                        <a:solidFill>
                          <a:schemeClr val="tx1"/>
                        </a:solidFill>
                        <a:latin typeface="+mj-lt"/>
                      </a:endParaRPr>
                    </a:p>
                  </a:txBody>
                  <a:tcPr>
                    <a:solidFill>
                      <a:schemeClr val="bg2">
                        <a:lumMod val="50000"/>
                      </a:schemeClr>
                    </a:solidFill>
                  </a:tcPr>
                </a:tc>
              </a:tr>
            </a:tbl>
          </a:graphicData>
        </a:graphic>
      </p:graphicFrame>
      <p:sp>
        <p:nvSpPr>
          <p:cNvPr id="6" name="5 Flecha izquierda">
            <a:hlinkClick r:id="rId4" action="ppaction://hlinksldjump"/>
          </p:cNvPr>
          <p:cNvSpPr/>
          <p:nvPr/>
        </p:nvSpPr>
        <p:spPr>
          <a:xfrm>
            <a:off x="7812360" y="6505805"/>
            <a:ext cx="720080" cy="2606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transition>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2"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4)">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3" nodeType="clickEffect">
                                  <p:stCondLst>
                                    <p:cond delay="0"/>
                                  </p:stCondLst>
                                  <p:childTnLst>
                                    <p:animEffect transition="out" filter="wedge">
                                      <p:cBhvr>
                                        <p:cTn id="31" dur="2000"/>
                                        <p:tgtEl>
                                          <p:spTgt spid="2"/>
                                        </p:tgtEl>
                                      </p:cBhvr>
                                    </p:animEffect>
                                    <p:set>
                                      <p:cBhvr>
                                        <p:cTn id="32" dur="1" fill="hold">
                                          <p:stCondLst>
                                            <p:cond delay="19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nodeType="clickEffect">
                                  <p:stCondLst>
                                    <p:cond delay="0"/>
                                  </p:stCondLst>
                                  <p:childTnLst>
                                    <p:animEffect transition="out" filter="diamond(in)">
                                      <p:cBhvr>
                                        <p:cTn id="36" dur="2000"/>
                                        <p:tgtEl>
                                          <p:spTgt spid="4"/>
                                        </p:tgtEl>
                                      </p:cBhvr>
                                    </p:animEffect>
                                    <p:set>
                                      <p:cBhvr>
                                        <p:cTn id="3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404664"/>
            <a:ext cx="6480720" cy="936104"/>
          </a:xfrm>
          <a:solidFill>
            <a:schemeClr val="accent1">
              <a:lumMod val="60000"/>
              <a:lumOff val="40000"/>
            </a:schemeClr>
          </a:solidFill>
        </p:spPr>
        <p:txBody>
          <a:bodyPr>
            <a:noAutofit/>
          </a:bodyPr>
          <a:lstStyle/>
          <a:p>
            <a:pPr algn="ctr"/>
            <a:r>
              <a:rPr lang="es-PA" sz="6100" dirty="0" smtClean="0">
                <a:solidFill>
                  <a:schemeClr val="tx1"/>
                </a:solidFill>
                <a:latin typeface="Academy Engraved LET" pitchFamily="2" charset="0"/>
              </a:rPr>
              <a:t>MAPA CONCEPTUAL</a:t>
            </a:r>
            <a:endParaRPr lang="es-PA" sz="6100" dirty="0">
              <a:solidFill>
                <a:schemeClr val="tx1"/>
              </a:solidFill>
              <a:latin typeface="Academy Engraved LET" pitchFamily="2" charset="0"/>
            </a:endParaRPr>
          </a:p>
        </p:txBody>
      </p:sp>
      <p:graphicFrame>
        <p:nvGraphicFramePr>
          <p:cNvPr id="6" name="5 Marcador de contenido">
            <a:hlinkClick r:id="rId3" action="ppaction://hlinksldjump"/>
          </p:cNvPr>
          <p:cNvGraphicFramePr>
            <a:graphicFrameLocks noGrp="1"/>
          </p:cNvGraphicFramePr>
          <p:nvPr>
            <p:ph idx="1"/>
            <p:extLst>
              <p:ext uri="{D42A27DB-BD31-4B8C-83A1-F6EECF244321}">
                <p14:modId xmlns:p14="http://schemas.microsoft.com/office/powerpoint/2010/main" val="3552525794"/>
              </p:ext>
            </p:extLst>
          </p:nvPr>
        </p:nvGraphicFramePr>
        <p:xfrm>
          <a:off x="457200" y="1557338"/>
          <a:ext cx="8229600" cy="4897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Flecha izquierda">
            <a:hlinkClick r:id="rId9" action="ppaction://hlinksldjump"/>
          </p:cNvPr>
          <p:cNvSpPr/>
          <p:nvPr/>
        </p:nvSpPr>
        <p:spPr>
          <a:xfrm>
            <a:off x="7451587" y="59799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transition>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 y="332656"/>
            <a:ext cx="8229600" cy="1080120"/>
          </a:xfrm>
          <a:solidFill>
            <a:schemeClr val="accent1">
              <a:lumMod val="60000"/>
              <a:lumOff val="40000"/>
            </a:schemeClr>
          </a:solidFill>
        </p:spPr>
        <p:txBody>
          <a:bodyPr>
            <a:normAutofit fontScale="90000"/>
          </a:bodyPr>
          <a:lstStyle/>
          <a:p>
            <a:pPr algn="ctr"/>
            <a:r>
              <a:rPr lang="es-PA" sz="8000" dirty="0" smtClean="0">
                <a:solidFill>
                  <a:schemeClr val="tx1"/>
                </a:solidFill>
                <a:latin typeface="Academy Engraved LET" pitchFamily="2" charset="0"/>
              </a:rPr>
              <a:t>AUTO COLLAGE</a:t>
            </a:r>
            <a:endParaRPr lang="es-PA" sz="8000" dirty="0">
              <a:solidFill>
                <a:schemeClr val="tx1"/>
              </a:solidFill>
              <a:latin typeface="Academy Engraved LET" pitchFamily="2" charset="0"/>
            </a:endParaRPr>
          </a:p>
        </p:txBody>
      </p:sp>
      <p:pic>
        <p:nvPicPr>
          <p:cNvPr id="5122" name="Picture 2" descr="C:\Users\Estudiante\Pictures\AutoCollage\collage grupos indigenas.jp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492896"/>
            <a:ext cx="5486400"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izquierda">
            <a:hlinkClick r:id="rId5" action="ppaction://hlinksldjump"/>
          </p:cNvPr>
          <p:cNvSpPr/>
          <p:nvPr/>
        </p:nvSpPr>
        <p:spPr>
          <a:xfrm>
            <a:off x="7884368" y="609329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cSld>
  <p:clrMapOvr>
    <a:masterClrMapping/>
  </p:clrMapOvr>
  <p:transition>
    <p:wipe dir="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92696"/>
            <a:ext cx="756083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692696"/>
            <a:ext cx="8229600" cy="5762112"/>
          </a:xfrm>
        </p:spPr>
        <p:txBody>
          <a:bodyPr>
            <a:normAutofit/>
          </a:bodyPr>
          <a:lstStyle/>
          <a:p>
            <a:pPr marL="64008" indent="0" algn="ctr">
              <a:buNone/>
            </a:pPr>
            <a:endParaRPr lang="es-PA" sz="6000" dirty="0" smtClean="0">
              <a:latin typeface="Brush Script MT" pitchFamily="66" charset="0"/>
            </a:endParaRPr>
          </a:p>
          <a:p>
            <a:pPr marL="64008" indent="0" algn="ctr">
              <a:buNone/>
            </a:pPr>
            <a:endParaRPr lang="es-PA" sz="6000" dirty="0">
              <a:latin typeface="Brush Script MT" pitchFamily="66" charset="0"/>
            </a:endParaRPr>
          </a:p>
          <a:p>
            <a:pPr marL="64008" indent="0" algn="ctr">
              <a:buNone/>
            </a:pPr>
            <a:r>
              <a:rPr lang="es-PA" sz="6000" dirty="0" smtClean="0">
                <a:solidFill>
                  <a:srgbClr val="FFFF00"/>
                </a:solidFill>
                <a:latin typeface="Brush Script MT" pitchFamily="66" charset="0"/>
              </a:rPr>
              <a:t>MUCHAS GRACIAS</a:t>
            </a:r>
            <a:endParaRPr lang="es-PA" sz="6000" dirty="0">
              <a:solidFill>
                <a:srgbClr val="FFFF00"/>
              </a:solidFill>
              <a:latin typeface="Brush Script MT" pitchFamily="66" charset="0"/>
            </a:endParaRPr>
          </a:p>
        </p:txBody>
      </p:sp>
    </p:spTree>
  </p:cSld>
  <p:clrMapOvr>
    <a:masterClrMapping/>
  </p:clrMapOvr>
  <p:transition>
    <p:dissolv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3">
                                            <p:txEl>
                                              <p:pRg st="2" end="2"/>
                                            </p:txEl>
                                          </p:spTgt>
                                        </p:tgtEl>
                                      </p:cBhvr>
                                    </p:animEffect>
                                    <p:set>
                                      <p:cBhvr>
                                        <p:cTn id="1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7"/>
            <a:ext cx="7772400" cy="2160241"/>
          </a:xfrm>
          <a:solidFill>
            <a:schemeClr val="accent1">
              <a:lumMod val="50000"/>
            </a:schemeClr>
          </a:solidFill>
        </p:spPr>
        <p:txBody>
          <a:bodyPr>
            <a:normAutofit/>
          </a:bodyPr>
          <a:lstStyle/>
          <a:p>
            <a:pPr algn="ctr"/>
            <a:r>
              <a:rPr lang="es-PA" b="1" dirty="0" smtClean="0">
                <a:solidFill>
                  <a:srgbClr val="FFC000"/>
                </a:solidFill>
                <a:latin typeface="Baskerville Old Face" pitchFamily="18" charset="0"/>
              </a:rPr>
              <a:t>TITULO </a:t>
            </a:r>
            <a:br>
              <a:rPr lang="es-PA" b="1" dirty="0" smtClean="0">
                <a:solidFill>
                  <a:srgbClr val="FFC000"/>
                </a:solidFill>
                <a:latin typeface="Baskerville Old Face" pitchFamily="18" charset="0"/>
              </a:rPr>
            </a:br>
            <a:r>
              <a:rPr lang="es-PA" b="1" dirty="0" smtClean="0">
                <a:solidFill>
                  <a:srgbClr val="FFC000"/>
                </a:solidFill>
                <a:latin typeface="Baskerville Old Face" pitchFamily="18" charset="0"/>
              </a:rPr>
              <a:t>Características de </a:t>
            </a:r>
            <a:r>
              <a:rPr lang="es-PA" b="1" dirty="0">
                <a:solidFill>
                  <a:srgbClr val="FFC000"/>
                </a:solidFill>
                <a:latin typeface="Baskerville Old Face" pitchFamily="18" charset="0"/>
              </a:rPr>
              <a:t>nuestra </a:t>
            </a:r>
            <a:r>
              <a:rPr lang="es-PA" b="1" dirty="0" smtClean="0">
                <a:solidFill>
                  <a:srgbClr val="FFC000"/>
                </a:solidFill>
                <a:latin typeface="Baskerville Old Face" pitchFamily="18" charset="0"/>
              </a:rPr>
              <a:t>población </a:t>
            </a:r>
            <a:r>
              <a:rPr lang="es-PA" b="1" dirty="0">
                <a:solidFill>
                  <a:srgbClr val="FFC000"/>
                </a:solidFill>
                <a:latin typeface="Baskerville Old Face" pitchFamily="18" charset="0"/>
              </a:rPr>
              <a:t>indígena actual</a:t>
            </a:r>
            <a:r>
              <a:rPr lang="es-PA" dirty="0">
                <a:solidFill>
                  <a:schemeClr val="tx1"/>
                </a:solidFill>
                <a:latin typeface="Baskerville Old Face" pitchFamily="18" charset="0"/>
              </a:rPr>
              <a:t>.       </a:t>
            </a:r>
          </a:p>
        </p:txBody>
      </p:sp>
      <p:sp>
        <p:nvSpPr>
          <p:cNvPr id="8" name="1 Título"/>
          <p:cNvSpPr txBox="1">
            <a:spLocks/>
          </p:cNvSpPr>
          <p:nvPr/>
        </p:nvSpPr>
        <p:spPr>
          <a:xfrm>
            <a:off x="3707904" y="2780928"/>
            <a:ext cx="4824536" cy="1584176"/>
          </a:xfrm>
          <a:prstGeom prst="rect">
            <a:avLst/>
          </a:prstGeom>
          <a:solidFill>
            <a:schemeClr val="accent1">
              <a:lumMod val="50000"/>
            </a:schemeClr>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PA" sz="3300" dirty="0" smtClean="0">
                <a:latin typeface="Baskerville Old Face" pitchFamily="18" charset="0"/>
                <a:ea typeface="+mj-ea"/>
                <a:cs typeface="+mj-cs"/>
              </a:rPr>
              <a:t> </a:t>
            </a:r>
            <a:r>
              <a:rPr lang="es-PA" sz="3300" b="1" dirty="0" smtClean="0">
                <a:solidFill>
                  <a:srgbClr val="FFC000"/>
                </a:solidFill>
                <a:latin typeface="Baskerville Old Face" pitchFamily="18" charset="0"/>
                <a:ea typeface="+mj-ea"/>
                <a:cs typeface="+mj-cs"/>
              </a:rPr>
              <a:t>AUTORA</a:t>
            </a:r>
            <a:r>
              <a:rPr kumimoji="0" lang="es-PA" sz="4400" b="1" i="0" u="none" strike="noStrike" kern="1200" cap="none" spc="0" normalizeH="0" baseline="0" noProof="0" dirty="0" smtClean="0">
                <a:ln>
                  <a:noFill/>
                </a:ln>
                <a:solidFill>
                  <a:srgbClr val="FFC000"/>
                </a:solidFill>
                <a:effectLst/>
                <a:uLnTx/>
                <a:uFillTx/>
                <a:latin typeface="Baskerville Old Face" pitchFamily="18" charset="0"/>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A" sz="3300" b="1" i="0" u="none" strike="noStrike" kern="1200" cap="none" spc="0" normalizeH="0" noProof="0" dirty="0" smtClean="0">
                <a:ln>
                  <a:noFill/>
                </a:ln>
                <a:solidFill>
                  <a:srgbClr val="FFC000"/>
                </a:solidFill>
                <a:effectLst/>
                <a:uLnTx/>
                <a:uFillTx/>
                <a:latin typeface="Baskerville Old Face" pitchFamily="18" charset="0"/>
                <a:ea typeface="+mj-ea"/>
                <a:cs typeface="+mj-cs"/>
              </a:rPr>
              <a:t> </a:t>
            </a:r>
            <a:r>
              <a:rPr kumimoji="0" lang="es-PA" sz="3300" b="1" i="0" u="none" strike="noStrike" kern="1200" cap="none" spc="0" normalizeH="0" noProof="0" dirty="0" err="1" smtClean="0">
                <a:ln>
                  <a:noFill/>
                </a:ln>
                <a:solidFill>
                  <a:srgbClr val="FFC000"/>
                </a:solidFill>
                <a:effectLst/>
                <a:uLnTx/>
                <a:uFillTx/>
                <a:latin typeface="Baskerville Old Face" pitchFamily="18" charset="0"/>
                <a:ea typeface="+mj-ea"/>
                <a:cs typeface="+mj-cs"/>
              </a:rPr>
              <a:t>Marileidi</a:t>
            </a:r>
            <a:r>
              <a:rPr kumimoji="0" lang="es-PA" sz="3300" b="1" i="0" u="none" strike="noStrike" kern="1200" cap="none" spc="0" normalizeH="0" noProof="0" dirty="0" smtClean="0">
                <a:ln>
                  <a:noFill/>
                </a:ln>
                <a:solidFill>
                  <a:srgbClr val="FFC000"/>
                </a:solidFill>
                <a:effectLst/>
                <a:uLnTx/>
                <a:uFillTx/>
                <a:latin typeface="Baskerville Old Face" pitchFamily="18" charset="0"/>
                <a:ea typeface="+mj-ea"/>
                <a:cs typeface="+mj-cs"/>
              </a:rPr>
              <a:t> Arroyo De León</a:t>
            </a:r>
            <a:endParaRPr kumimoji="0" lang="es-PA" sz="3300" b="1" i="0" u="none" strike="noStrike" kern="1200" cap="none" spc="0" normalizeH="0" baseline="0" noProof="0" dirty="0" smtClean="0">
              <a:ln>
                <a:noFill/>
              </a:ln>
              <a:solidFill>
                <a:srgbClr val="FFC000"/>
              </a:solidFill>
              <a:effectLst/>
              <a:uLnTx/>
              <a:uFillTx/>
              <a:latin typeface="Baskerville Old Face" pitchFamily="18" charset="0"/>
              <a:ea typeface="+mj-ea"/>
              <a:cs typeface="+mj-cs"/>
            </a:endParaRPr>
          </a:p>
        </p:txBody>
      </p:sp>
      <p:sp>
        <p:nvSpPr>
          <p:cNvPr id="10" name="1 Título"/>
          <p:cNvSpPr txBox="1">
            <a:spLocks/>
          </p:cNvSpPr>
          <p:nvPr/>
        </p:nvSpPr>
        <p:spPr>
          <a:xfrm>
            <a:off x="755576" y="4797152"/>
            <a:ext cx="7776864" cy="1368151"/>
          </a:xfrm>
          <a:prstGeom prst="rect">
            <a:avLst/>
          </a:prstGeom>
          <a:solidFill>
            <a:schemeClr val="accent1">
              <a:lumMod val="50000"/>
            </a:schemeClr>
          </a:solidFill>
        </p:spPr>
        <p:txBody>
          <a:bodyPr vert="horz" lIns="91440" tIns="45720" rIns="91440" bIns="45720" rtlCol="0" anchor="ctr">
            <a:noAutofit/>
          </a:bodyPr>
          <a:lstStyle/>
          <a:p>
            <a:pPr lvl="0" algn="ctr">
              <a:spcBef>
                <a:spcPct val="0"/>
              </a:spcBef>
              <a:defRPr/>
            </a:pPr>
            <a:r>
              <a:rPr kumimoji="0" lang="es-PA" sz="3600" b="1" i="0" u="none" strike="noStrike" kern="1200" cap="none" spc="0" normalizeH="0" baseline="0" noProof="0" dirty="0" smtClean="0">
                <a:ln>
                  <a:noFill/>
                </a:ln>
                <a:solidFill>
                  <a:srgbClr val="FFC000"/>
                </a:solidFill>
                <a:effectLst/>
                <a:uLnTx/>
                <a:uFillTx/>
                <a:latin typeface="Baskerville Old Face" pitchFamily="18" charset="0"/>
                <a:ea typeface="+mj-ea"/>
                <a:cs typeface="+mj-cs"/>
              </a:rPr>
              <a:t>                           </a:t>
            </a:r>
            <a:r>
              <a:rPr lang="es-PA" sz="3200" b="1" dirty="0" smtClean="0">
                <a:solidFill>
                  <a:srgbClr val="FFC000"/>
                </a:solidFill>
                <a:latin typeface="Baskerville Old Face" pitchFamily="18" charset="0"/>
                <a:ea typeface="+mj-ea"/>
                <a:cs typeface="+mj-cs"/>
              </a:rPr>
              <a:t>CONTACTO:</a:t>
            </a:r>
          </a:p>
          <a:p>
            <a:pPr lvl="0" algn="ctr">
              <a:spcBef>
                <a:spcPct val="0"/>
              </a:spcBef>
              <a:defRPr/>
            </a:pPr>
            <a:r>
              <a:rPr lang="es-PA" sz="3200" b="1" dirty="0" smtClean="0">
                <a:solidFill>
                  <a:srgbClr val="FFC000"/>
                </a:solidFill>
                <a:latin typeface="Baskerville Old Face" pitchFamily="18" charset="0"/>
                <a:ea typeface="+mj-ea"/>
                <a:cs typeface="+mj-cs"/>
              </a:rPr>
              <a:t>marileidiarroyo@educapanama.edu.pa</a:t>
            </a:r>
            <a:endParaRPr lang="es-PA" sz="3200" b="1" dirty="0">
              <a:solidFill>
                <a:srgbClr val="FFC000"/>
              </a:solidFill>
              <a:latin typeface="Baskerville Old Face"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A" sz="3600" b="1" i="0" u="none" strike="noStrike" kern="1200" cap="none" spc="0" normalizeH="0" baseline="0" noProof="0" dirty="0" smtClean="0">
                <a:ln>
                  <a:noFill/>
                </a:ln>
                <a:solidFill>
                  <a:srgbClr val="FFFF00"/>
                </a:solidFill>
                <a:effectLst/>
                <a:uLnTx/>
                <a:uFillTx/>
                <a:latin typeface="Baskerville Old Face" pitchFamily="18" charset="0"/>
                <a:ea typeface="+mj-ea"/>
                <a:cs typeface="+mj-cs"/>
              </a:rPr>
              <a:t>  </a:t>
            </a:r>
          </a:p>
        </p:txBody>
      </p:sp>
      <p:pic>
        <p:nvPicPr>
          <p:cNvPr id="1026" name="Picture 2" descr="C:\Users\Estudiante\Pictures\AutoCollage\collage grupos indigen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636912"/>
            <a:ext cx="2664296"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6672"/>
            <a:ext cx="8229600" cy="1090871"/>
          </a:xfrm>
          <a:solidFill>
            <a:schemeClr val="accent1">
              <a:lumMod val="60000"/>
              <a:lumOff val="40000"/>
            </a:schemeClr>
          </a:solidFill>
        </p:spPr>
        <p:txBody>
          <a:bodyPr>
            <a:normAutofit/>
          </a:bodyPr>
          <a:lstStyle/>
          <a:p>
            <a:pPr algn="ctr"/>
            <a:r>
              <a:rPr lang="es-PA" dirty="0"/>
              <a:t>OBJETIVO ESPECIFICO</a:t>
            </a:r>
          </a:p>
        </p:txBody>
      </p:sp>
      <p:pic>
        <p:nvPicPr>
          <p:cNvPr id="7170" name="Picture 2" descr="C:\Users\Estudiante\Desktop\fotos grupos indigenas\pana__mgobe_bug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8136904" cy="458112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1844824"/>
            <a:ext cx="8229600" cy="4609984"/>
          </a:xfrm>
        </p:spPr>
        <p:txBody>
          <a:bodyPr>
            <a:normAutofit/>
          </a:bodyPr>
          <a:lstStyle/>
          <a:p>
            <a:pPr marL="64008" indent="0" algn="ctr">
              <a:buNone/>
            </a:pPr>
            <a:r>
              <a:rPr lang="es-PA" sz="6600" dirty="0">
                <a:solidFill>
                  <a:srgbClr val="FFFF00"/>
                </a:solidFill>
                <a:latin typeface="Arial Rounded MT Bold" pitchFamily="34" charset="0"/>
              </a:rPr>
              <a:t>Comprender la importancia de nuestra población indígena actual.	</a:t>
            </a: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barn(inVertical)">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67160" y="620688"/>
            <a:ext cx="7461224" cy="775232"/>
          </a:xfrm>
          <a:solidFill>
            <a:schemeClr val="accent1">
              <a:lumMod val="60000"/>
              <a:lumOff val="40000"/>
            </a:schemeClr>
          </a:solidFill>
        </p:spPr>
        <p:txBody>
          <a:bodyPr anchor="ctr">
            <a:normAutofit/>
          </a:bodyPr>
          <a:lstStyle/>
          <a:p>
            <a:pPr algn="ctr"/>
            <a:r>
              <a:rPr lang="es-PA" sz="3600" dirty="0"/>
              <a:t>SITUACION DE APRENDIZAJE</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56792"/>
            <a:ext cx="7488832" cy="47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539552" y="548680"/>
            <a:ext cx="7677248" cy="5832648"/>
          </a:xfrm>
        </p:spPr>
        <p:txBody>
          <a:bodyPr>
            <a:noAutofit/>
          </a:bodyPr>
          <a:lstStyle/>
          <a:p>
            <a:pPr algn="ctr"/>
            <a:endParaRPr lang="es-PA" sz="3200" dirty="0" smtClean="0">
              <a:solidFill>
                <a:srgbClr val="FFFFFF"/>
              </a:solidFill>
              <a:latin typeface="Arial Rounded MT Bold" pitchFamily="34" charset="0"/>
            </a:endParaRPr>
          </a:p>
          <a:p>
            <a:pPr algn="ctr"/>
            <a:endParaRPr lang="es-PA" sz="3200" dirty="0" smtClean="0">
              <a:solidFill>
                <a:srgbClr val="FFFFFF"/>
              </a:solidFill>
              <a:latin typeface="Arial Rounded MT Bold" pitchFamily="34" charset="0"/>
            </a:endParaRPr>
          </a:p>
          <a:p>
            <a:pPr algn="ctr"/>
            <a:endParaRPr lang="es-PA" sz="3200" dirty="0">
              <a:solidFill>
                <a:srgbClr val="FFFFFF"/>
              </a:solidFill>
              <a:latin typeface="Arial Rounded MT Bold" pitchFamily="34" charset="0"/>
            </a:endParaRPr>
          </a:p>
          <a:p>
            <a:pPr algn="ctr"/>
            <a:r>
              <a:rPr lang="es-PA" sz="3200" dirty="0" smtClean="0">
                <a:solidFill>
                  <a:srgbClr val="FFFFFF"/>
                </a:solidFill>
                <a:latin typeface="Arial Rounded MT Bold" pitchFamily="34" charset="0"/>
              </a:rPr>
              <a:t>En </a:t>
            </a:r>
            <a:r>
              <a:rPr lang="es-PA" sz="3200" dirty="0">
                <a:solidFill>
                  <a:srgbClr val="FFFFFF"/>
                </a:solidFill>
                <a:latin typeface="Arial Rounded MT Bold" pitchFamily="34" charset="0"/>
              </a:rPr>
              <a:t>nuestra escuela contamos con una matrícula de 160 estudiantes de los cuales podemos observar  que existen diferentes grupos indígenas. ¿Crees tú que todos los que estamos aquí presentamos las mismas características?</a:t>
            </a:r>
          </a:p>
          <a:p>
            <a:pPr algn="ctr"/>
            <a:endParaRPr lang="es-PA" sz="3200" dirty="0">
              <a:solidFill>
                <a:schemeClr val="tx1"/>
              </a:solidFill>
              <a:latin typeface="Arial Rounded MT Bold" pitchFamily="34" charset="0"/>
            </a:endParaRPr>
          </a:p>
          <a:p>
            <a:pPr algn="ctr"/>
            <a:r>
              <a:rPr lang="es-PA" sz="3200" dirty="0" smtClean="0">
                <a:solidFill>
                  <a:schemeClr val="tx1"/>
                </a:solidFill>
                <a:latin typeface="Arial Rounded MT Bold" pitchFamily="34" charset="0"/>
              </a:rPr>
              <a:t> </a:t>
            </a:r>
            <a:endParaRPr lang="es-PA" sz="3200" dirty="0">
              <a:solidFill>
                <a:schemeClr val="tx1"/>
              </a:solidFill>
              <a:latin typeface="Arial Rounded MT Bold" pitchFamily="34" charset="0"/>
            </a:endParaRPr>
          </a:p>
        </p:txBody>
      </p:sp>
    </p:spTree>
  </p:cSld>
  <p:clrMapOvr>
    <a:masterClrMapping/>
  </p:clrMapOvr>
  <p:transition>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1000"/>
                                        <p:tgtEl>
                                          <p:spTgt spid="6147"/>
                                        </p:tgtEl>
                                      </p:cBhvr>
                                    </p:animEffect>
                                    <p:anim calcmode="lin" valueType="num">
                                      <p:cBhvr>
                                        <p:cTn id="18" dur="1000" fill="hold"/>
                                        <p:tgtEl>
                                          <p:spTgt spid="6147"/>
                                        </p:tgtEl>
                                        <p:attrNameLst>
                                          <p:attrName>ppt_x</p:attrName>
                                        </p:attrNameLst>
                                      </p:cBhvr>
                                      <p:tavLst>
                                        <p:tav tm="0">
                                          <p:val>
                                            <p:strVal val="#ppt_x"/>
                                          </p:val>
                                        </p:tav>
                                        <p:tav tm="100000">
                                          <p:val>
                                            <p:strVal val="#ppt_x"/>
                                          </p:val>
                                        </p:tav>
                                      </p:tavLst>
                                    </p:anim>
                                    <p:anim calcmode="lin" valueType="num">
                                      <p:cBhvr>
                                        <p:cTn id="1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145282"/>
          </a:xfrm>
          <a:solidFill>
            <a:schemeClr val="accent1">
              <a:lumMod val="60000"/>
              <a:lumOff val="40000"/>
            </a:schemeClr>
          </a:solidFill>
        </p:spPr>
        <p:txBody>
          <a:bodyPr>
            <a:normAutofit/>
          </a:bodyPr>
          <a:lstStyle/>
          <a:p>
            <a:pPr algn="ctr"/>
            <a:r>
              <a:rPr lang="es-PA" dirty="0" smtClean="0">
                <a:solidFill>
                  <a:schemeClr val="accent3">
                    <a:lumMod val="60000"/>
                    <a:lumOff val="40000"/>
                  </a:schemeClr>
                </a:solidFill>
                <a:latin typeface="Algerian" pitchFamily="82" charset="0"/>
              </a:rPr>
              <a:t>PREGUNTA GENERADORA</a:t>
            </a:r>
            <a:endParaRPr lang="es-PA" dirty="0">
              <a:solidFill>
                <a:schemeClr val="accent3">
                  <a:lumMod val="60000"/>
                  <a:lumOff val="40000"/>
                </a:schemeClr>
              </a:solidFill>
              <a:latin typeface="Algerian" pitchFamily="82" charset="0"/>
            </a:endParaRPr>
          </a:p>
        </p:txBody>
      </p:sp>
      <p:pic>
        <p:nvPicPr>
          <p:cNvPr id="2050" name="Picture 2" descr="C:\Users\Estudiante\Desktop\fotos grupos indigenas\images[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629936"/>
            <a:ext cx="8245423" cy="439135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67544" y="1448044"/>
            <a:ext cx="8229600" cy="4970024"/>
          </a:xfrm>
        </p:spPr>
        <p:txBody>
          <a:bodyPr>
            <a:normAutofit/>
          </a:bodyPr>
          <a:lstStyle/>
          <a:p>
            <a:pPr lvl="1" algn="ctr"/>
            <a:endParaRPr lang="es-PA" sz="4800" dirty="0" smtClean="0">
              <a:latin typeface="Arial Rounded MT Bold" pitchFamily="34" charset="0"/>
            </a:endParaRPr>
          </a:p>
          <a:p>
            <a:pPr marL="537210" lvl="1" indent="0" algn="ctr">
              <a:buNone/>
            </a:pPr>
            <a:r>
              <a:rPr lang="es-PA" sz="4800" dirty="0" smtClean="0">
                <a:latin typeface="Arial Rounded MT Bold" pitchFamily="34" charset="0"/>
              </a:rPr>
              <a:t>¿</a:t>
            </a:r>
            <a:r>
              <a:rPr lang="es-PA" sz="4800" dirty="0">
                <a:latin typeface="Arial Rounded MT Bold" pitchFamily="34" charset="0"/>
              </a:rPr>
              <a:t>Qué grupos indígenas actuales hay en nuestro país?.</a:t>
            </a:r>
          </a:p>
        </p:txBody>
      </p:sp>
    </p:spTree>
  </p:cSld>
  <p:clrMapOvr>
    <a:masterClrMapping/>
  </p:clrMapOvr>
  <p:transition>
    <p:cu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111244" cy="1152128"/>
          </a:xfrm>
          <a:solidFill>
            <a:schemeClr val="accent1">
              <a:lumMod val="60000"/>
              <a:lumOff val="40000"/>
            </a:schemeClr>
          </a:solidFill>
        </p:spPr>
        <p:txBody>
          <a:bodyPr>
            <a:normAutofit/>
          </a:bodyPr>
          <a:lstStyle/>
          <a:p>
            <a:pPr algn="ctr"/>
            <a:r>
              <a:rPr lang="es-PA" dirty="0"/>
              <a:t>PRODUCTO PRINCIPAL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16832"/>
            <a:ext cx="7704856" cy="414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683568" y="1809328"/>
            <a:ext cx="7725544" cy="4427984"/>
          </a:xfrm>
        </p:spPr>
        <p:txBody>
          <a:bodyPr>
            <a:normAutofit/>
          </a:bodyPr>
          <a:lstStyle/>
          <a:p>
            <a:pPr marL="64008" indent="0" algn="ctr">
              <a:buNone/>
            </a:pPr>
            <a:r>
              <a:rPr lang="es-PA" sz="5400" dirty="0" smtClean="0">
                <a:solidFill>
                  <a:srgbClr val="FFFF00"/>
                </a:solidFill>
                <a:latin typeface="Arial Rounded MT Bold" pitchFamily="34" charset="0"/>
              </a:rPr>
              <a:t>Confeccionar en </a:t>
            </a:r>
            <a:r>
              <a:rPr lang="es-PA" sz="5400" dirty="0">
                <a:solidFill>
                  <a:srgbClr val="FFFF00"/>
                </a:solidFill>
                <a:latin typeface="Arial Rounded MT Bold" pitchFamily="34" charset="0"/>
              </a:rPr>
              <a:t>Power Point</a:t>
            </a:r>
            <a:r>
              <a:rPr lang="es-PA" sz="5400" dirty="0" smtClean="0">
                <a:solidFill>
                  <a:srgbClr val="FFFF00"/>
                </a:solidFill>
                <a:latin typeface="Arial Rounded MT Bold" pitchFamily="34" charset="0"/>
              </a:rPr>
              <a:t>; sobre los grupos indígenas de Panamá</a:t>
            </a:r>
            <a:r>
              <a:rPr lang="es-PA" sz="4000" dirty="0" smtClean="0">
                <a:latin typeface="Academy Engraved LET" pitchFamily="2" charset="0"/>
              </a:rPr>
              <a:t>.</a:t>
            </a:r>
            <a:endParaRPr lang="es-PA" sz="4000" dirty="0">
              <a:latin typeface="Academy Engraved LET" pitchFamily="2" charset="0"/>
            </a:endParaRPr>
          </a:p>
        </p:txBody>
      </p:sp>
    </p:spTree>
  </p:cSld>
  <p:clrMapOvr>
    <a:masterClrMapping/>
  </p:clrMapOvr>
  <p:transition>
    <p:fade thruBlk="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577330"/>
          </a:xfrm>
          <a:solidFill>
            <a:schemeClr val="accent1">
              <a:lumMod val="60000"/>
              <a:lumOff val="40000"/>
            </a:schemeClr>
          </a:solidFill>
        </p:spPr>
        <p:txBody>
          <a:bodyPr>
            <a:noAutofit/>
          </a:bodyPr>
          <a:lstStyle/>
          <a:p>
            <a:pPr algn="ctr"/>
            <a:r>
              <a:rPr lang="es-PA" sz="4800" dirty="0" smtClean="0">
                <a:solidFill>
                  <a:schemeClr val="tx1"/>
                </a:solidFill>
                <a:latin typeface="Academy Engraved LET" pitchFamily="2" charset="0"/>
              </a:rPr>
              <a:t/>
            </a:r>
            <a:br>
              <a:rPr lang="es-PA" sz="4800" dirty="0" smtClean="0">
                <a:solidFill>
                  <a:schemeClr val="tx1"/>
                </a:solidFill>
                <a:latin typeface="Academy Engraved LET" pitchFamily="2" charset="0"/>
              </a:rPr>
            </a:br>
            <a:r>
              <a:rPr lang="es-PA" sz="8800" dirty="0" smtClean="0">
                <a:solidFill>
                  <a:schemeClr val="tx1"/>
                </a:solidFill>
                <a:latin typeface="Academy Engraved LET" pitchFamily="2" charset="0"/>
              </a:rPr>
              <a:t>ACTIVIDAD #1</a:t>
            </a:r>
            <a:endParaRPr lang="es-PA" sz="8800" dirty="0">
              <a:solidFill>
                <a:schemeClr val="tx1"/>
              </a:solidFill>
              <a:latin typeface="Academy Engraved LET" pitchFamily="2"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76463"/>
            <a:ext cx="8208912" cy="420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29255" y="2081915"/>
            <a:ext cx="8229600" cy="4393960"/>
          </a:xfrm>
        </p:spPr>
        <p:txBody>
          <a:bodyPr>
            <a:normAutofit fontScale="92500" lnSpcReduction="10000"/>
          </a:bodyPr>
          <a:lstStyle/>
          <a:p>
            <a:pPr>
              <a:buNone/>
            </a:pPr>
            <a:r>
              <a:rPr lang="es-PA" sz="3500" b="1" dirty="0" smtClean="0">
                <a:latin typeface="Arial Rounded MT Bold" pitchFamily="34" charset="0"/>
              </a:rPr>
              <a:t>¿Cuáles </a:t>
            </a:r>
            <a:r>
              <a:rPr lang="es-PA" sz="3500" b="1" dirty="0">
                <a:latin typeface="Arial Rounded MT Bold" pitchFamily="34" charset="0"/>
              </a:rPr>
              <a:t>son los grupos indígenas de Panamá?</a:t>
            </a:r>
          </a:p>
          <a:p>
            <a:pPr marL="64008" indent="0">
              <a:buNone/>
            </a:pPr>
            <a:r>
              <a:rPr lang="es-PA" dirty="0" smtClean="0">
                <a:solidFill>
                  <a:srgbClr val="FF0000"/>
                </a:solidFill>
                <a:latin typeface="Arial Rounded MT Bold" pitchFamily="34" charset="0"/>
              </a:rPr>
              <a:t>1-Forme </a:t>
            </a:r>
            <a:r>
              <a:rPr lang="es-PA" dirty="0">
                <a:solidFill>
                  <a:srgbClr val="FF0000"/>
                </a:solidFill>
                <a:latin typeface="Arial Rounded MT Bold" pitchFamily="34" charset="0"/>
              </a:rPr>
              <a:t>equipo de tres estudiantes</a:t>
            </a:r>
            <a:r>
              <a:rPr lang="es-PA" dirty="0" smtClean="0">
                <a:solidFill>
                  <a:srgbClr val="FF0000"/>
                </a:solidFill>
                <a:latin typeface="Arial Rounded MT Bold" pitchFamily="34" charset="0"/>
              </a:rPr>
              <a:t>.</a:t>
            </a:r>
            <a:endParaRPr lang="es-PA" dirty="0">
              <a:solidFill>
                <a:srgbClr val="FF0000"/>
              </a:solidFill>
              <a:latin typeface="Arial Rounded MT Bold" pitchFamily="34" charset="0"/>
            </a:endParaRPr>
          </a:p>
          <a:p>
            <a:pPr marL="64008" indent="0">
              <a:buNone/>
            </a:pPr>
            <a:r>
              <a:rPr lang="es-PA" dirty="0" smtClean="0">
                <a:solidFill>
                  <a:srgbClr val="FF0000"/>
                </a:solidFill>
                <a:latin typeface="Arial Rounded MT Bold" pitchFamily="34" charset="0"/>
              </a:rPr>
              <a:t>2-Observe </a:t>
            </a:r>
            <a:r>
              <a:rPr lang="es-PA" dirty="0">
                <a:solidFill>
                  <a:srgbClr val="FF0000"/>
                </a:solidFill>
                <a:latin typeface="Arial Rounded MT Bold" pitchFamily="34" charset="0"/>
              </a:rPr>
              <a:t>un </a:t>
            </a:r>
            <a:r>
              <a:rPr lang="es-PA" u="sng" dirty="0">
                <a:solidFill>
                  <a:srgbClr val="FF0000"/>
                </a:solidFill>
                <a:latin typeface="Arial Rounded MT Bold" pitchFamily="34" charset="0"/>
                <a:hlinkClick r:id="rId5"/>
              </a:rPr>
              <a:t>video</a:t>
            </a:r>
            <a:r>
              <a:rPr lang="es-PA" dirty="0">
                <a:solidFill>
                  <a:srgbClr val="FF0000"/>
                </a:solidFill>
                <a:latin typeface="Arial Rounded MT Bold" pitchFamily="34" charset="0"/>
              </a:rPr>
              <a:t> </a:t>
            </a:r>
            <a:r>
              <a:rPr lang="es-PA" dirty="0" smtClean="0">
                <a:solidFill>
                  <a:srgbClr val="FF0000"/>
                </a:solidFill>
                <a:latin typeface="Arial Rounded MT Bold" pitchFamily="34" charset="0"/>
              </a:rPr>
              <a:t> </a:t>
            </a:r>
            <a:r>
              <a:rPr lang="es-PA" dirty="0">
                <a:solidFill>
                  <a:srgbClr val="FF0000"/>
                </a:solidFill>
                <a:latin typeface="Arial Rounded MT Bold" pitchFamily="34" charset="0"/>
              </a:rPr>
              <a:t>sobre los grupos indígenas de Panamá</a:t>
            </a:r>
            <a:r>
              <a:rPr lang="es-PA" dirty="0" smtClean="0">
                <a:solidFill>
                  <a:srgbClr val="FF0000"/>
                </a:solidFill>
                <a:latin typeface="Arial Rounded MT Bold" pitchFamily="34" charset="0"/>
              </a:rPr>
              <a:t>.</a:t>
            </a:r>
            <a:endParaRPr lang="es-PA" dirty="0">
              <a:solidFill>
                <a:srgbClr val="FF0000"/>
              </a:solidFill>
              <a:latin typeface="Arial Rounded MT Bold" pitchFamily="34" charset="0"/>
            </a:endParaRPr>
          </a:p>
          <a:p>
            <a:pPr marL="64008" indent="0">
              <a:buNone/>
            </a:pPr>
            <a:r>
              <a:rPr lang="es-PA" dirty="0" smtClean="0">
                <a:solidFill>
                  <a:srgbClr val="FF0000"/>
                </a:solidFill>
                <a:latin typeface="Arial Rounded MT Bold" pitchFamily="34" charset="0"/>
              </a:rPr>
              <a:t>3- </a:t>
            </a:r>
            <a:r>
              <a:rPr lang="es-PA" dirty="0">
                <a:solidFill>
                  <a:srgbClr val="FF0000"/>
                </a:solidFill>
                <a:latin typeface="Arial Rounded MT Bold" pitchFamily="34" charset="0"/>
              </a:rPr>
              <a:t>R</a:t>
            </a:r>
            <a:r>
              <a:rPr lang="es-PA" dirty="0" smtClean="0">
                <a:solidFill>
                  <a:srgbClr val="FF0000"/>
                </a:solidFill>
                <a:latin typeface="Arial Rounded MT Bold" pitchFamily="34" charset="0"/>
              </a:rPr>
              <a:t>ealice </a:t>
            </a:r>
            <a:r>
              <a:rPr lang="es-PA" dirty="0">
                <a:solidFill>
                  <a:srgbClr val="FF0000"/>
                </a:solidFill>
                <a:latin typeface="Arial Rounded MT Bold" pitchFamily="34" charset="0"/>
              </a:rPr>
              <a:t>un pequeño informe </a:t>
            </a:r>
            <a:r>
              <a:rPr lang="es-PA" dirty="0" smtClean="0">
                <a:solidFill>
                  <a:srgbClr val="FF0000"/>
                </a:solidFill>
                <a:latin typeface="Arial Rounded MT Bold" pitchFamily="34" charset="0"/>
              </a:rPr>
              <a:t>en Word de </a:t>
            </a:r>
            <a:r>
              <a:rPr lang="es-PA" dirty="0">
                <a:solidFill>
                  <a:srgbClr val="FF0000"/>
                </a:solidFill>
                <a:latin typeface="Arial Rounded MT Bold" pitchFamily="34" charset="0"/>
              </a:rPr>
              <a:t>lo observado en el video  </a:t>
            </a:r>
            <a:r>
              <a:rPr lang="es-PA" dirty="0" smtClean="0">
                <a:solidFill>
                  <a:srgbClr val="FF0000"/>
                </a:solidFill>
                <a:latin typeface="Arial Rounded MT Bold" pitchFamily="34" charset="0"/>
              </a:rPr>
              <a:t>acerca de </a:t>
            </a:r>
            <a:r>
              <a:rPr lang="es-PA" dirty="0">
                <a:solidFill>
                  <a:srgbClr val="FF0000"/>
                </a:solidFill>
                <a:latin typeface="Arial Rounded MT Bold" pitchFamily="34" charset="0"/>
              </a:rPr>
              <a:t>los  grupos indígenas de Panamá</a:t>
            </a:r>
            <a:r>
              <a:rPr lang="es-PA" dirty="0" smtClean="0">
                <a:solidFill>
                  <a:srgbClr val="FF0000"/>
                </a:solidFill>
                <a:latin typeface="Arial Rounded MT Bold" pitchFamily="34" charset="0"/>
              </a:rPr>
              <a:t>.</a:t>
            </a:r>
            <a:endParaRPr lang="es-PA" dirty="0">
              <a:solidFill>
                <a:srgbClr val="FF0000"/>
              </a:solidFill>
              <a:latin typeface="Arial Rounded MT Bold" pitchFamily="34" charset="0"/>
            </a:endParaRPr>
          </a:p>
          <a:p>
            <a:pPr marL="64008" indent="0">
              <a:buNone/>
            </a:pPr>
            <a:r>
              <a:rPr lang="es-PA" dirty="0" smtClean="0">
                <a:solidFill>
                  <a:srgbClr val="FF0000"/>
                </a:solidFill>
                <a:latin typeface="Arial Rounded MT Bold" pitchFamily="34" charset="0"/>
              </a:rPr>
              <a:t>4-Investigue </a:t>
            </a:r>
            <a:r>
              <a:rPr lang="es-PA" dirty="0">
                <a:solidFill>
                  <a:srgbClr val="FF0000"/>
                </a:solidFill>
                <a:latin typeface="Arial Rounded MT Bold" pitchFamily="34" charset="0"/>
              </a:rPr>
              <a:t>en internet </a:t>
            </a:r>
            <a:r>
              <a:rPr lang="es-PA" dirty="0" smtClean="0">
                <a:solidFill>
                  <a:srgbClr val="FF0000"/>
                </a:solidFill>
                <a:latin typeface="Arial Rounded MT Bold" pitchFamily="34" charset="0"/>
              </a:rPr>
              <a:t>la </a:t>
            </a:r>
            <a:r>
              <a:rPr lang="es-PA" dirty="0" smtClean="0">
                <a:solidFill>
                  <a:srgbClr val="FF0000"/>
                </a:solidFill>
                <a:latin typeface="Arial Rounded MT Bold" pitchFamily="34" charset="0"/>
                <a:hlinkClick r:id="rId6"/>
              </a:rPr>
              <a:t>ubicación</a:t>
            </a:r>
            <a:r>
              <a:rPr lang="es-PA" dirty="0" smtClean="0">
                <a:solidFill>
                  <a:srgbClr val="FF0000"/>
                </a:solidFill>
                <a:latin typeface="Arial Rounded MT Bold" pitchFamily="34" charset="0"/>
              </a:rPr>
              <a:t> de  los </a:t>
            </a:r>
            <a:r>
              <a:rPr lang="es-PA" dirty="0">
                <a:solidFill>
                  <a:srgbClr val="FF0000"/>
                </a:solidFill>
                <a:latin typeface="Arial Rounded MT Bold" pitchFamily="34" charset="0"/>
              </a:rPr>
              <a:t>grupos indígenas de </a:t>
            </a:r>
            <a:r>
              <a:rPr lang="es-PA" dirty="0" smtClean="0">
                <a:solidFill>
                  <a:srgbClr val="FF0000"/>
                </a:solidFill>
                <a:latin typeface="Arial Rounded MT Bold" pitchFamily="34" charset="0"/>
              </a:rPr>
              <a:t>Panamá.</a:t>
            </a:r>
          </a:p>
        </p:txBody>
      </p:sp>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509520" cy="1399032"/>
          </a:xfrm>
          <a:solidFill>
            <a:srgbClr val="002060"/>
          </a:solidFill>
        </p:spPr>
        <p:txBody>
          <a:bodyPr>
            <a:noAutofit/>
          </a:bodyPr>
          <a:lstStyle/>
          <a:p>
            <a:pPr algn="ctr"/>
            <a:r>
              <a:rPr lang="es-PA" dirty="0"/>
              <a:t>AUTOEVALUACION #1</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74453537"/>
              </p:ext>
            </p:extLst>
          </p:nvPr>
        </p:nvGraphicFramePr>
        <p:xfrm>
          <a:off x="827584" y="1988841"/>
          <a:ext cx="7488832" cy="4392487"/>
        </p:xfrm>
        <a:graphic>
          <a:graphicData uri="http://schemas.openxmlformats.org/drawingml/2006/table">
            <a:tbl>
              <a:tblPr firstRow="1" firstCol="1" bandRow="1">
                <a:tableStyleId>{5C22544A-7EE6-4342-B048-85BDC9FD1C3A}</a:tableStyleId>
              </a:tblPr>
              <a:tblGrid>
                <a:gridCol w="5832648"/>
                <a:gridCol w="792088"/>
                <a:gridCol w="864096"/>
              </a:tblGrid>
              <a:tr h="719887">
                <a:tc>
                  <a:txBody>
                    <a:bodyPr/>
                    <a:lstStyle/>
                    <a:p>
                      <a:pPr algn="ctr">
                        <a:lnSpc>
                          <a:spcPct val="115000"/>
                        </a:lnSpc>
                        <a:spcAft>
                          <a:spcPts val="0"/>
                        </a:spcAft>
                        <a:tabLst>
                          <a:tab pos="123825" algn="l"/>
                          <a:tab pos="2305685" algn="ctr"/>
                        </a:tabLst>
                      </a:pPr>
                      <a:r>
                        <a:rPr lang="es-PA" sz="2800" dirty="0" smtClean="0">
                          <a:effectLst/>
                          <a:latin typeface="Arial Rounded MT Bold" pitchFamily="34" charset="0"/>
                        </a:rPr>
                        <a:t>CRITERIOS</a:t>
                      </a:r>
                    </a:p>
                    <a:p>
                      <a:pPr>
                        <a:lnSpc>
                          <a:spcPct val="115000"/>
                        </a:lnSpc>
                        <a:spcAft>
                          <a:spcPts val="0"/>
                        </a:spcAft>
                        <a:tabLst>
                          <a:tab pos="123825" algn="l"/>
                          <a:tab pos="2305685" algn="ctr"/>
                        </a:tabLst>
                      </a:pPr>
                      <a:r>
                        <a:rPr lang="es-PA" sz="1200" dirty="0" smtClean="0">
                          <a:effectLst/>
                        </a:rPr>
                        <a:t> </a:t>
                      </a:r>
                      <a:endParaRPr lang="es-PA" sz="1100" dirty="0">
                        <a:effectLst/>
                        <a:latin typeface="Calibri"/>
                        <a:ea typeface="Calibri"/>
                        <a:cs typeface="Times New Roman"/>
                      </a:endParaRPr>
                    </a:p>
                  </a:txBody>
                  <a:tcPr marL="68580" marR="68580" marT="0" marB="0">
                    <a:solidFill>
                      <a:schemeClr val="accent2">
                        <a:lumMod val="50000"/>
                      </a:schemeClr>
                    </a:solidFill>
                  </a:tcPr>
                </a:tc>
                <a:tc>
                  <a:txBody>
                    <a:bodyPr/>
                    <a:lstStyle/>
                    <a:p>
                      <a:pPr algn="ctr">
                        <a:lnSpc>
                          <a:spcPct val="115000"/>
                        </a:lnSpc>
                        <a:spcAft>
                          <a:spcPts val="0"/>
                        </a:spcAft>
                      </a:pPr>
                      <a:r>
                        <a:rPr lang="es-PA" sz="2000" dirty="0">
                          <a:effectLst/>
                        </a:rPr>
                        <a:t>SI</a:t>
                      </a:r>
                      <a:endParaRPr lang="es-PA" sz="2000" dirty="0">
                        <a:effectLst/>
                        <a:latin typeface="Calibri"/>
                        <a:ea typeface="Calibri"/>
                        <a:cs typeface="Times New Roman"/>
                      </a:endParaRPr>
                    </a:p>
                  </a:txBody>
                  <a:tcPr marL="68580" marR="68580" marT="0" marB="0">
                    <a:solidFill>
                      <a:schemeClr val="accent2">
                        <a:lumMod val="50000"/>
                      </a:schemeClr>
                    </a:solidFill>
                  </a:tcPr>
                </a:tc>
                <a:tc>
                  <a:txBody>
                    <a:bodyPr/>
                    <a:lstStyle/>
                    <a:p>
                      <a:pPr algn="ctr">
                        <a:lnSpc>
                          <a:spcPct val="115000"/>
                        </a:lnSpc>
                        <a:spcAft>
                          <a:spcPts val="0"/>
                        </a:spcAft>
                      </a:pPr>
                      <a:r>
                        <a:rPr lang="es-PA" sz="2000" dirty="0">
                          <a:effectLst/>
                        </a:rPr>
                        <a:t>NO</a:t>
                      </a:r>
                      <a:endParaRPr lang="es-PA" sz="2000" dirty="0">
                        <a:effectLst/>
                        <a:latin typeface="Calibri"/>
                        <a:ea typeface="Calibri"/>
                        <a:cs typeface="Times New Roman"/>
                      </a:endParaRPr>
                    </a:p>
                  </a:txBody>
                  <a:tcPr marL="68580" marR="68580" marT="0" marB="0">
                    <a:solidFill>
                      <a:schemeClr val="accent2">
                        <a:lumMod val="50000"/>
                      </a:schemeClr>
                    </a:solidFill>
                  </a:tcPr>
                </a:tc>
              </a:tr>
              <a:tr h="678336">
                <a:tc>
                  <a:txBody>
                    <a:bodyPr/>
                    <a:lstStyle/>
                    <a:p>
                      <a:pPr>
                        <a:lnSpc>
                          <a:spcPct val="115000"/>
                        </a:lnSpc>
                        <a:spcAft>
                          <a:spcPts val="0"/>
                        </a:spcAft>
                      </a:pPr>
                      <a:r>
                        <a:rPr lang="es-PA" sz="1800" dirty="0">
                          <a:effectLst/>
                          <a:latin typeface="Arial Rounded MT Bold" pitchFamily="34" charset="0"/>
                        </a:rPr>
                        <a:t>Formo</a:t>
                      </a:r>
                      <a:r>
                        <a:rPr lang="es-PA" sz="2400" dirty="0">
                          <a:effectLst/>
                          <a:latin typeface="Arial Rounded MT Bold" pitchFamily="34" charset="0"/>
                        </a:rPr>
                        <a:t> </a:t>
                      </a:r>
                      <a:r>
                        <a:rPr lang="es-PA" sz="2000" dirty="0">
                          <a:effectLst/>
                          <a:latin typeface="Arial Rounded MT Bold" pitchFamily="34" charset="0"/>
                        </a:rPr>
                        <a:t>el </a:t>
                      </a:r>
                      <a:r>
                        <a:rPr lang="es-PA" sz="2000" dirty="0" smtClean="0">
                          <a:effectLst/>
                          <a:latin typeface="Arial Rounded MT Bold" pitchFamily="34" charset="0"/>
                        </a:rPr>
                        <a:t>equipo.</a:t>
                      </a:r>
                      <a:endParaRPr lang="es-PA" sz="2000" dirty="0">
                        <a:effectLst/>
                        <a:latin typeface="Arial Rounded MT Bold" pitchFamily="34" charset="0"/>
                      </a:endParaRPr>
                    </a:p>
                    <a:p>
                      <a:pP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solidFill>
                      <a:schemeClr val="bg1">
                        <a:lumMod val="85000"/>
                        <a:lumOff val="15000"/>
                      </a:schemeClr>
                    </a:solidFill>
                  </a:tcPr>
                </a:tc>
                <a:tc>
                  <a:txBody>
                    <a:bodyPr/>
                    <a:lstStyle/>
                    <a:p>
                      <a:pP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solidFill>
                      <a:schemeClr val="accent2">
                        <a:lumMod val="50000"/>
                      </a:schemeClr>
                    </a:solidFill>
                  </a:tcPr>
                </a:tc>
                <a:tc>
                  <a:txBody>
                    <a:bodyPr/>
                    <a:lstStyle/>
                    <a:p>
                      <a:pP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solidFill>
                      <a:schemeClr val="accent2">
                        <a:lumMod val="50000"/>
                      </a:schemeClr>
                    </a:solidFill>
                  </a:tcPr>
                </a:tc>
              </a:tr>
              <a:tr h="866643">
                <a:tc>
                  <a:txBody>
                    <a:bodyPr/>
                    <a:lstStyle/>
                    <a:p>
                      <a:pPr>
                        <a:lnSpc>
                          <a:spcPct val="115000"/>
                        </a:lnSpc>
                        <a:spcAft>
                          <a:spcPts val="0"/>
                        </a:spcAft>
                      </a:pPr>
                      <a:r>
                        <a:rPr lang="es-PA" sz="1800" dirty="0" smtClean="0">
                          <a:effectLst/>
                          <a:latin typeface="Arial Rounded MT Bold" pitchFamily="34" charset="0"/>
                        </a:rPr>
                        <a:t>Observó </a:t>
                      </a:r>
                      <a:r>
                        <a:rPr lang="es-PA" sz="1800" dirty="0">
                          <a:effectLst/>
                          <a:latin typeface="Arial Rounded MT Bold" pitchFamily="34" charset="0"/>
                        </a:rPr>
                        <a:t>el video </a:t>
                      </a:r>
                      <a:r>
                        <a:rPr lang="es-PA" sz="1800" baseline="0" dirty="0" smtClean="0">
                          <a:effectLst/>
                          <a:latin typeface="Arial Rounded MT Bold" pitchFamily="34" charset="0"/>
                        </a:rPr>
                        <a:t> sugerido.</a:t>
                      </a:r>
                      <a:r>
                        <a:rPr lang="es-PA" sz="1200" dirty="0">
                          <a:effectLst/>
                        </a:rPr>
                        <a:t>	 </a:t>
                      </a:r>
                      <a:endParaRPr lang="es-PA" sz="1100" dirty="0">
                        <a:effectLst/>
                        <a:latin typeface="Calibri"/>
                        <a:ea typeface="Calibri"/>
                        <a:cs typeface="Times New Roman"/>
                      </a:endParaRPr>
                    </a:p>
                  </a:txBody>
                  <a:tcPr marL="68580" marR="68580" marT="0" marB="0">
                    <a:solidFill>
                      <a:schemeClr val="bg1">
                        <a:lumMod val="85000"/>
                        <a:lumOff val="15000"/>
                      </a:schemeClr>
                    </a:solidFill>
                  </a:tcPr>
                </a:tc>
                <a:tc>
                  <a:txBody>
                    <a:bodyPr/>
                    <a:lstStyle/>
                    <a:p>
                      <a:pP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solidFill>
                      <a:schemeClr val="accent2">
                        <a:lumMod val="50000"/>
                      </a:schemeClr>
                    </a:solidFill>
                  </a:tcPr>
                </a:tc>
                <a:tc>
                  <a:txBody>
                    <a:bodyPr/>
                    <a:lstStyle/>
                    <a:p>
                      <a:pP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solidFill>
                      <a:schemeClr val="accent2">
                        <a:lumMod val="50000"/>
                      </a:schemeClr>
                    </a:solidFill>
                  </a:tcPr>
                </a:tc>
              </a:tr>
              <a:tr h="1167262">
                <a:tc>
                  <a:txBody>
                    <a:bodyPr/>
                    <a:lstStyle/>
                    <a:p>
                      <a:pPr>
                        <a:lnSpc>
                          <a:spcPct val="115000"/>
                        </a:lnSpc>
                        <a:spcAft>
                          <a:spcPts val="0"/>
                        </a:spcAft>
                        <a:tabLst>
                          <a:tab pos="971550" algn="l"/>
                        </a:tabLst>
                      </a:pPr>
                      <a:r>
                        <a:rPr lang="es-PA" sz="1800" dirty="0" smtClean="0">
                          <a:effectLst/>
                          <a:latin typeface="Arial Rounded MT Bold" pitchFamily="34" charset="0"/>
                        </a:rPr>
                        <a:t>Realizó  el informe .</a:t>
                      </a:r>
                    </a:p>
                  </a:txBody>
                  <a:tcPr marL="68580" marR="68580" marT="0" marB="0">
                    <a:solidFill>
                      <a:schemeClr val="bg1">
                        <a:lumMod val="85000"/>
                        <a:lumOff val="15000"/>
                      </a:schemeClr>
                    </a:solidFill>
                  </a:tcPr>
                </a:tc>
                <a:tc>
                  <a:txBody>
                    <a:bodyPr/>
                    <a:lstStyle/>
                    <a:p>
                      <a:pP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solidFill>
                      <a:schemeClr val="accent2">
                        <a:lumMod val="50000"/>
                      </a:schemeClr>
                    </a:solidFill>
                  </a:tcPr>
                </a:tc>
                <a:tc>
                  <a:txBody>
                    <a:bodyPr/>
                    <a:lstStyle/>
                    <a:p>
                      <a:pPr>
                        <a:lnSpc>
                          <a:spcPct val="115000"/>
                        </a:lnSpc>
                        <a:spcAft>
                          <a:spcPts val="0"/>
                        </a:spcAft>
                      </a:pPr>
                      <a:r>
                        <a:rPr lang="es-PA" sz="1200" dirty="0">
                          <a:effectLst/>
                        </a:rPr>
                        <a:t> </a:t>
                      </a:r>
                      <a:endParaRPr lang="es-PA" sz="1100" dirty="0">
                        <a:effectLst/>
                        <a:latin typeface="Calibri"/>
                        <a:ea typeface="Calibri"/>
                        <a:cs typeface="Times New Roman"/>
                      </a:endParaRPr>
                    </a:p>
                  </a:txBody>
                  <a:tcPr marL="68580" marR="68580" marT="0" marB="0">
                    <a:solidFill>
                      <a:schemeClr val="accent2">
                        <a:lumMod val="50000"/>
                      </a:schemeClr>
                    </a:solidFill>
                  </a:tcPr>
                </a:tc>
              </a:tr>
              <a:tr h="960359">
                <a:tc>
                  <a:txBody>
                    <a:bodyPr/>
                    <a:lstStyle/>
                    <a:p>
                      <a:pPr marL="68580">
                        <a:lnSpc>
                          <a:spcPct val="115000"/>
                        </a:lnSpc>
                        <a:spcAft>
                          <a:spcPts val="1000"/>
                        </a:spcAft>
                        <a:tabLst>
                          <a:tab pos="4705350" algn="l"/>
                        </a:tabLst>
                      </a:pPr>
                      <a:r>
                        <a:rPr lang="es-PA" sz="1800" dirty="0" smtClean="0">
                          <a:effectLst/>
                          <a:latin typeface="Arial Rounded MT Bold" pitchFamily="34" charset="0"/>
                        </a:rPr>
                        <a:t>Investigó  la ubicación</a:t>
                      </a:r>
                      <a:r>
                        <a:rPr lang="es-PA" sz="1800" baseline="0" dirty="0" smtClean="0">
                          <a:effectLst/>
                          <a:latin typeface="Arial Rounded MT Bold" pitchFamily="34" charset="0"/>
                        </a:rPr>
                        <a:t> de </a:t>
                      </a:r>
                      <a:r>
                        <a:rPr lang="es-PA" sz="1800" dirty="0" smtClean="0">
                          <a:effectLst/>
                          <a:latin typeface="Arial Rounded MT Bold" pitchFamily="34" charset="0"/>
                        </a:rPr>
                        <a:t>los grupos indígenas de Panamá.</a:t>
                      </a:r>
                      <a:r>
                        <a:rPr lang="es-PA" sz="1200" dirty="0">
                          <a:effectLst/>
                        </a:rPr>
                        <a:t>	</a:t>
                      </a:r>
                      <a:r>
                        <a:rPr lang="es-PA" sz="1200" dirty="0" smtClean="0">
                          <a:effectLst/>
                        </a:rPr>
                        <a:t>.</a:t>
                      </a:r>
                      <a:endParaRPr lang="es-PA" sz="1100" dirty="0">
                        <a:effectLst/>
                        <a:latin typeface="Calibri"/>
                        <a:ea typeface="Calibri"/>
                        <a:cs typeface="Times New Roman"/>
                      </a:endParaRPr>
                    </a:p>
                  </a:txBody>
                  <a:tcPr marL="44450" marR="44450" marT="0" marB="0">
                    <a:solidFill>
                      <a:schemeClr val="bg1">
                        <a:lumMod val="85000"/>
                        <a:lumOff val="15000"/>
                      </a:schemeClr>
                    </a:solidFill>
                  </a:tcPr>
                </a:tc>
                <a:tc>
                  <a:txBody>
                    <a:bodyPr/>
                    <a:lstStyle/>
                    <a:p>
                      <a:pPr>
                        <a:lnSpc>
                          <a:spcPct val="115000"/>
                        </a:lnSpc>
                        <a:spcAft>
                          <a:spcPts val="0"/>
                        </a:spcAft>
                        <a:tabLst>
                          <a:tab pos="4705350" algn="l"/>
                        </a:tabLst>
                      </a:pPr>
                      <a:r>
                        <a:rPr lang="es-PA" sz="1200" dirty="0">
                          <a:effectLst/>
                        </a:rPr>
                        <a:t> </a:t>
                      </a:r>
                      <a:endParaRPr lang="es-PA" sz="1100" dirty="0">
                        <a:effectLst/>
                        <a:latin typeface="Calibri"/>
                        <a:ea typeface="Calibri"/>
                        <a:cs typeface="Times New Roman"/>
                      </a:endParaRPr>
                    </a:p>
                  </a:txBody>
                  <a:tcPr marL="44450" marR="44450" marT="0" marB="0">
                    <a:solidFill>
                      <a:schemeClr val="accent2">
                        <a:lumMod val="50000"/>
                      </a:schemeClr>
                    </a:solidFill>
                  </a:tcPr>
                </a:tc>
                <a:tc>
                  <a:txBody>
                    <a:bodyPr/>
                    <a:lstStyle/>
                    <a:p>
                      <a:pPr>
                        <a:lnSpc>
                          <a:spcPct val="115000"/>
                        </a:lnSpc>
                        <a:spcAft>
                          <a:spcPts val="0"/>
                        </a:spcAft>
                        <a:tabLst>
                          <a:tab pos="4705350" algn="l"/>
                        </a:tabLst>
                      </a:pPr>
                      <a:r>
                        <a:rPr lang="es-PA" sz="1200" dirty="0">
                          <a:effectLst/>
                        </a:rPr>
                        <a:t> </a:t>
                      </a:r>
                      <a:endParaRPr lang="es-PA" sz="1100" dirty="0">
                        <a:effectLst/>
                        <a:latin typeface="Calibri"/>
                        <a:ea typeface="Calibri"/>
                        <a:cs typeface="Times New Roman"/>
                      </a:endParaRPr>
                    </a:p>
                  </a:txBody>
                  <a:tcPr marL="44450" marR="44450" marT="0" marB="0">
                    <a:solidFill>
                      <a:schemeClr val="accent2">
                        <a:lumMod val="50000"/>
                      </a:schemeClr>
                    </a:solidFill>
                  </a:tcPr>
                </a:tc>
              </a:tr>
            </a:tbl>
          </a:graphicData>
        </a:graphic>
      </p:graphicFrame>
    </p:spTree>
  </p:cSld>
  <p:clrMapOvr>
    <a:masterClrMapping/>
  </p:clrMapOvr>
  <p:transition>
    <p:wipe di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2"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48" y="116632"/>
            <a:ext cx="7941568" cy="1008112"/>
          </a:xfrm>
          <a:solidFill>
            <a:schemeClr val="accent1">
              <a:lumMod val="60000"/>
              <a:lumOff val="40000"/>
            </a:schemeClr>
          </a:solidFill>
        </p:spPr>
        <p:txBody>
          <a:bodyPr>
            <a:normAutofit/>
          </a:bodyPr>
          <a:lstStyle/>
          <a:p>
            <a:pPr algn="ctr"/>
            <a:r>
              <a:rPr lang="es-PA" dirty="0"/>
              <a:t>ACTIVIDAD #2</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6792"/>
            <a:ext cx="9143999"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827584" y="1484784"/>
            <a:ext cx="8229600" cy="4898016"/>
          </a:xfrm>
        </p:spPr>
        <p:txBody>
          <a:bodyPr>
            <a:normAutofit fontScale="40000" lnSpcReduction="20000"/>
          </a:bodyPr>
          <a:lstStyle/>
          <a:p>
            <a:pPr marL="64008" indent="0" algn="just">
              <a:buNone/>
            </a:pPr>
            <a:r>
              <a:rPr lang="es-PA" sz="6000" b="1" dirty="0">
                <a:solidFill>
                  <a:schemeClr val="bg1"/>
                </a:solidFill>
                <a:latin typeface="Arial Rounded MT Bold" pitchFamily="34" charset="0"/>
              </a:rPr>
              <a:t>¿Qué características presentan cada grupo indígena de Panamá?</a:t>
            </a:r>
          </a:p>
          <a:p>
            <a:pPr algn="just"/>
            <a:endParaRPr lang="es-PA" sz="5100" dirty="0">
              <a:latin typeface="+mj-lt"/>
            </a:endParaRPr>
          </a:p>
          <a:p>
            <a:pPr marL="64008" indent="0" algn="just">
              <a:buNone/>
            </a:pPr>
            <a:r>
              <a:rPr lang="es-PA" sz="5100" dirty="0" smtClean="0">
                <a:solidFill>
                  <a:srgbClr val="FF0000"/>
                </a:solidFill>
                <a:latin typeface="+mj-lt"/>
              </a:rPr>
              <a:t>1.Elabore </a:t>
            </a:r>
            <a:r>
              <a:rPr lang="es-PA" sz="5100" dirty="0">
                <a:solidFill>
                  <a:srgbClr val="FF0000"/>
                </a:solidFill>
                <a:latin typeface="+mj-lt"/>
              </a:rPr>
              <a:t>en </a:t>
            </a:r>
            <a:r>
              <a:rPr lang="es-PA" sz="5100" dirty="0" smtClean="0">
                <a:solidFill>
                  <a:srgbClr val="FF0000"/>
                </a:solidFill>
                <a:latin typeface="+mj-lt"/>
                <a:hlinkClick r:id="rId5" action="ppaction://hlinksldjump"/>
              </a:rPr>
              <a:t>Cmap tool </a:t>
            </a:r>
            <a:r>
              <a:rPr lang="es-PA" sz="5100" dirty="0" smtClean="0">
                <a:solidFill>
                  <a:srgbClr val="FF0000"/>
                </a:solidFill>
                <a:latin typeface="+mj-lt"/>
              </a:rPr>
              <a:t>un </a:t>
            </a:r>
            <a:r>
              <a:rPr lang="es-PA" sz="5100" dirty="0">
                <a:solidFill>
                  <a:srgbClr val="FF0000"/>
                </a:solidFill>
                <a:latin typeface="+mj-lt"/>
              </a:rPr>
              <a:t>mapa conceptual destacando las principales características de los grupos indígenas  de Panamá.</a:t>
            </a:r>
          </a:p>
          <a:p>
            <a:pPr algn="just"/>
            <a:endParaRPr lang="es-PA" sz="5100" dirty="0">
              <a:solidFill>
                <a:srgbClr val="FF0000"/>
              </a:solidFill>
              <a:latin typeface="+mj-lt"/>
            </a:endParaRPr>
          </a:p>
          <a:p>
            <a:pPr marL="64008" indent="0" algn="just">
              <a:buNone/>
            </a:pPr>
            <a:r>
              <a:rPr lang="es-PA" sz="5100" dirty="0" smtClean="0">
                <a:solidFill>
                  <a:srgbClr val="FF0000"/>
                </a:solidFill>
                <a:latin typeface="+mj-lt"/>
              </a:rPr>
              <a:t>2.Construye </a:t>
            </a:r>
            <a:r>
              <a:rPr lang="es-PA" sz="5100" dirty="0">
                <a:solidFill>
                  <a:srgbClr val="FF0000"/>
                </a:solidFill>
                <a:latin typeface="+mj-lt"/>
              </a:rPr>
              <a:t>en </a:t>
            </a:r>
            <a:r>
              <a:rPr lang="es-PA" sz="5100" dirty="0" smtClean="0">
                <a:solidFill>
                  <a:srgbClr val="FF0000"/>
                </a:solidFill>
                <a:latin typeface="+mj-lt"/>
                <a:hlinkClick r:id="rId6" action="ppaction://hlinksldjump"/>
              </a:rPr>
              <a:t>Word</a:t>
            </a:r>
            <a:r>
              <a:rPr lang="es-PA" sz="5100" dirty="0">
                <a:solidFill>
                  <a:srgbClr val="FF0000"/>
                </a:solidFill>
                <a:latin typeface="+mj-lt"/>
              </a:rPr>
              <a:t> </a:t>
            </a:r>
            <a:r>
              <a:rPr lang="es-PA" sz="5100" dirty="0" smtClean="0">
                <a:solidFill>
                  <a:srgbClr val="FF0000"/>
                </a:solidFill>
                <a:latin typeface="+mj-lt"/>
              </a:rPr>
              <a:t>un </a:t>
            </a:r>
            <a:r>
              <a:rPr lang="es-PA" sz="5100" dirty="0">
                <a:solidFill>
                  <a:srgbClr val="FF0000"/>
                </a:solidFill>
                <a:latin typeface="+mj-lt"/>
              </a:rPr>
              <a:t>cuadro </a:t>
            </a:r>
            <a:r>
              <a:rPr lang="es-PA" sz="5100" dirty="0" smtClean="0">
                <a:solidFill>
                  <a:srgbClr val="FF0000"/>
                </a:solidFill>
                <a:latin typeface="+mj-lt"/>
              </a:rPr>
              <a:t>comparativo; señalando </a:t>
            </a:r>
            <a:r>
              <a:rPr lang="es-PA" sz="5100" dirty="0">
                <a:solidFill>
                  <a:srgbClr val="FF0000"/>
                </a:solidFill>
                <a:latin typeface="+mj-lt"/>
              </a:rPr>
              <a:t>la localización, actividad </a:t>
            </a:r>
            <a:r>
              <a:rPr lang="es-PA" sz="5100" dirty="0" smtClean="0">
                <a:solidFill>
                  <a:srgbClr val="FF0000"/>
                </a:solidFill>
                <a:latin typeface="+mj-lt"/>
              </a:rPr>
              <a:t>económica y lengua de los grupo indígenas de Panamá.</a:t>
            </a:r>
            <a:endParaRPr lang="es-PA" sz="5100" dirty="0">
              <a:solidFill>
                <a:srgbClr val="FF0000"/>
              </a:solidFill>
              <a:latin typeface="+mj-lt"/>
            </a:endParaRPr>
          </a:p>
          <a:p>
            <a:pPr marL="64008" indent="0" algn="just">
              <a:buNone/>
            </a:pPr>
            <a:endParaRPr lang="es-PA" sz="5100" dirty="0">
              <a:solidFill>
                <a:srgbClr val="FF0000"/>
              </a:solidFill>
              <a:latin typeface="+mj-lt"/>
            </a:endParaRPr>
          </a:p>
          <a:p>
            <a:pPr marL="64008" indent="0" algn="just">
              <a:buNone/>
            </a:pPr>
            <a:r>
              <a:rPr lang="es-PA" sz="5100" dirty="0" smtClean="0">
                <a:solidFill>
                  <a:srgbClr val="FF0000"/>
                </a:solidFill>
                <a:latin typeface="+mj-lt"/>
              </a:rPr>
              <a:t>3.Elabore un  </a:t>
            </a:r>
            <a:r>
              <a:rPr lang="es-PA" sz="6000" u="sng" dirty="0" smtClean="0">
                <a:solidFill>
                  <a:srgbClr val="FF0000"/>
                </a:solidFill>
              </a:rPr>
              <a:t>auto </a:t>
            </a:r>
            <a:r>
              <a:rPr lang="es-PA" sz="6000" u="sng" dirty="0" smtClean="0">
                <a:solidFill>
                  <a:srgbClr val="FF0000"/>
                </a:solidFill>
                <a:hlinkClick r:id="rId7" action="ppaction://hlinksldjump"/>
              </a:rPr>
              <a:t>collage</a:t>
            </a:r>
            <a:r>
              <a:rPr lang="es-PA" sz="6000" u="sng" dirty="0" smtClean="0">
                <a:solidFill>
                  <a:srgbClr val="FF0000"/>
                </a:solidFill>
              </a:rPr>
              <a:t> </a:t>
            </a:r>
            <a:r>
              <a:rPr lang="es-PA" sz="5100" dirty="0" smtClean="0">
                <a:solidFill>
                  <a:srgbClr val="FF0000"/>
                </a:solidFill>
                <a:latin typeface="+mj-lt"/>
              </a:rPr>
              <a:t>resaltando </a:t>
            </a:r>
            <a:r>
              <a:rPr lang="es-PA" sz="5100" dirty="0">
                <a:solidFill>
                  <a:srgbClr val="FF0000"/>
                </a:solidFill>
                <a:latin typeface="+mj-lt"/>
              </a:rPr>
              <a:t>las imágenes de los diferentes grupos indígenas de Panamá. Abriendo el programa de Microsoft Research Autoc.</a:t>
            </a:r>
            <a:r>
              <a:rPr lang="es-PA" sz="3800" dirty="0">
                <a:solidFill>
                  <a:srgbClr val="FF0000"/>
                </a:solidFill>
                <a:latin typeface="+mj-lt"/>
              </a:rPr>
              <a:t>	</a:t>
            </a:r>
          </a:p>
          <a:p>
            <a:pPr algn="ctr"/>
            <a:r>
              <a:rPr lang="es-PA" sz="3800" dirty="0">
                <a:solidFill>
                  <a:srgbClr val="FF0000"/>
                </a:solidFill>
                <a:latin typeface="+mj-lt"/>
              </a:rPr>
              <a:t>			</a:t>
            </a:r>
          </a:p>
          <a:p>
            <a:pPr marL="64008" indent="0" algn="ctr">
              <a:buNone/>
            </a:pPr>
            <a:endParaRPr lang="es-PA" dirty="0"/>
          </a:p>
        </p:txBody>
      </p:sp>
    </p:spTree>
  </p:cSld>
  <p:clrMapOvr>
    <a:masterClrMapping/>
  </p:clrMapOvr>
  <p:transition>
    <p:wipe dir="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fade">
                                      <p:cBhvr>
                                        <p:cTn id="2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TotalTime>
  <Words>740</Words>
  <Application>Microsoft Office PowerPoint</Application>
  <PresentationFormat>Presentación en pantalla (4:3)</PresentationFormat>
  <Paragraphs>206</Paragraphs>
  <Slides>19</Slides>
  <Notes>9</Notes>
  <HiddenSlides>3</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Brío</vt:lpstr>
      <vt:lpstr>Presentación de PowerPoint</vt:lpstr>
      <vt:lpstr>TITULO  Características de nuestra población indígena actual.       </vt:lpstr>
      <vt:lpstr>OBJETIVO ESPECIFICO</vt:lpstr>
      <vt:lpstr>SITUACION DE APRENDIZAJE</vt:lpstr>
      <vt:lpstr>PREGUNTA GENERADORA</vt:lpstr>
      <vt:lpstr>PRODUCTO PRINCIPAL</vt:lpstr>
      <vt:lpstr> ACTIVIDAD #1</vt:lpstr>
      <vt:lpstr>AUTOEVALUACION #1</vt:lpstr>
      <vt:lpstr>ACTIVIDAD #2</vt:lpstr>
      <vt:lpstr> Autoevaluación # 2: </vt:lpstr>
      <vt:lpstr>RUBRICA</vt:lpstr>
      <vt:lpstr>FICHA TECNICA</vt:lpstr>
      <vt:lpstr>DESCRIPCION</vt:lpstr>
      <vt:lpstr>Presentación de PowerPoint</vt:lpstr>
      <vt:lpstr>Presentación de PowerPoint</vt:lpstr>
      <vt:lpstr>CUADRO COMPARATIVO </vt:lpstr>
      <vt:lpstr>MAPA CONCEPTUAL</vt:lpstr>
      <vt:lpstr>AUTO COLLAGE</vt:lpstr>
      <vt:lpstr>Presentación de PowerPoint</vt:lpstr>
    </vt:vector>
  </TitlesOfParts>
  <Company>PROYECTO CONECTATE AL CONOCIMIENTO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VALORES CÍVICOS, ÉTICOS,MORALES Y ESPIRITUALES</dc:title>
  <dc:creator>Estudiante</dc:creator>
  <cp:lastModifiedBy>Estudiante</cp:lastModifiedBy>
  <cp:revision>259</cp:revision>
  <dcterms:created xsi:type="dcterms:W3CDTF">2010-09-03T02:20:17Z</dcterms:created>
  <dcterms:modified xsi:type="dcterms:W3CDTF">2011-07-22T13:58:04Z</dcterms:modified>
</cp:coreProperties>
</file>