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68" r:id="rId2"/>
    <p:sldId id="256" r:id="rId3"/>
    <p:sldId id="269" r:id="rId4"/>
    <p:sldId id="270" r:id="rId5"/>
    <p:sldId id="257" r:id="rId6"/>
    <p:sldId id="258" r:id="rId7"/>
    <p:sldId id="259" r:id="rId8"/>
    <p:sldId id="260" r:id="rId9"/>
    <p:sldId id="261" r:id="rId10"/>
    <p:sldId id="262" r:id="rId11"/>
    <p:sldId id="263" r:id="rId12"/>
    <p:sldId id="264"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6" d="100"/>
          <a:sy n="86"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1E3F5380-86D3-40A2-94D1-531F8DF963CE}" type="datetimeFigureOut">
              <a:rPr lang="es-PA" smtClean="0"/>
              <a:t>12/02/2022</a:t>
            </a:fld>
            <a:endParaRPr lang="es-PA"/>
          </a:p>
        </p:txBody>
      </p:sp>
      <p:sp>
        <p:nvSpPr>
          <p:cNvPr id="5" name="Footer Placeholder 4"/>
          <p:cNvSpPr>
            <a:spLocks noGrp="1"/>
          </p:cNvSpPr>
          <p:nvPr>
            <p:ph type="ftr" sz="quarter" idx="11"/>
          </p:nvPr>
        </p:nvSpPr>
        <p:spPr/>
        <p:txBody>
          <a:bodyPr/>
          <a:lstStyle/>
          <a:p>
            <a:endParaRPr lang="es-P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176085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12/02/2022</a:t>
            </a:fld>
            <a:endParaRPr lang="es-PA"/>
          </a:p>
        </p:txBody>
      </p:sp>
      <p:sp>
        <p:nvSpPr>
          <p:cNvPr id="5" name="Footer Placeholder 4"/>
          <p:cNvSpPr>
            <a:spLocks noGrp="1"/>
          </p:cNvSpPr>
          <p:nvPr>
            <p:ph type="ftr" sz="quarter" idx="11"/>
          </p:nvPr>
        </p:nvSpPr>
        <p:spPr/>
        <p:txBody>
          <a:bodyPr/>
          <a:lstStyle/>
          <a:p>
            <a:endParaRPr lang="es-P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165053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12/02/2022</a:t>
            </a:fld>
            <a:endParaRPr lang="es-PA"/>
          </a:p>
        </p:txBody>
      </p:sp>
      <p:sp>
        <p:nvSpPr>
          <p:cNvPr id="5" name="Footer Placeholder 4"/>
          <p:cNvSpPr>
            <a:spLocks noGrp="1"/>
          </p:cNvSpPr>
          <p:nvPr>
            <p:ph type="ftr" sz="quarter" idx="11"/>
          </p:nvPr>
        </p:nvSpPr>
        <p:spPr/>
        <p:txBody>
          <a:bodyPr/>
          <a:lstStyle/>
          <a:p>
            <a:endParaRPr lang="es-P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6B0ABB-FA27-4ED5-97E8-F0649E408F14}" type="slidenum">
              <a:rPr lang="es-PA" smtClean="0"/>
              <a:t>‹Nº›</a:t>
            </a:fld>
            <a:endParaRPr lang="es-P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6373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1E3F5380-86D3-40A2-94D1-531F8DF963CE}" type="datetimeFigureOut">
              <a:rPr lang="es-PA" smtClean="0"/>
              <a:t>12/02/2022</a:t>
            </a:fld>
            <a:endParaRPr lang="es-PA"/>
          </a:p>
        </p:txBody>
      </p:sp>
      <p:sp>
        <p:nvSpPr>
          <p:cNvPr id="6" name="Footer Placeholder 5"/>
          <p:cNvSpPr>
            <a:spLocks noGrp="1"/>
          </p:cNvSpPr>
          <p:nvPr>
            <p:ph type="ftr" sz="quarter" idx="11"/>
          </p:nvPr>
        </p:nvSpPr>
        <p:spPr/>
        <p:txBody>
          <a:bodyPr/>
          <a:lstStyle/>
          <a:p>
            <a:endParaRPr lang="es-P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306446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1E3F5380-86D3-40A2-94D1-531F8DF963CE}" type="datetimeFigureOut">
              <a:rPr lang="es-PA" smtClean="0"/>
              <a:t>12/02/2022</a:t>
            </a:fld>
            <a:endParaRPr lang="es-PA"/>
          </a:p>
        </p:txBody>
      </p:sp>
      <p:sp>
        <p:nvSpPr>
          <p:cNvPr id="6" name="Footer Placeholder 5"/>
          <p:cNvSpPr>
            <a:spLocks noGrp="1"/>
          </p:cNvSpPr>
          <p:nvPr>
            <p:ph type="ftr" sz="quarter" idx="11"/>
          </p:nvPr>
        </p:nvSpPr>
        <p:spPr/>
        <p:txBody>
          <a:bodyPr/>
          <a:lstStyle/>
          <a:p>
            <a:endParaRPr lang="es-P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6B0ABB-FA27-4ED5-97E8-F0649E408F14}" type="slidenum">
              <a:rPr lang="es-PA" smtClean="0"/>
              <a:t>‹Nº›</a:t>
            </a:fld>
            <a:endParaRPr lang="es-P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147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1E3F5380-86D3-40A2-94D1-531F8DF963CE}" type="datetimeFigureOut">
              <a:rPr lang="es-PA" smtClean="0"/>
              <a:t>12/02/2022</a:t>
            </a:fld>
            <a:endParaRPr lang="es-PA"/>
          </a:p>
        </p:txBody>
      </p:sp>
      <p:sp>
        <p:nvSpPr>
          <p:cNvPr id="6" name="Footer Placeholder 5"/>
          <p:cNvSpPr>
            <a:spLocks noGrp="1"/>
          </p:cNvSpPr>
          <p:nvPr>
            <p:ph type="ftr" sz="quarter" idx="11"/>
          </p:nvPr>
        </p:nvSpPr>
        <p:spPr/>
        <p:txBody>
          <a:bodyPr/>
          <a:lstStyle/>
          <a:p>
            <a:endParaRPr lang="es-P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00645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3F5380-86D3-40A2-94D1-531F8DF963CE}" type="datetimeFigureOut">
              <a:rPr lang="es-PA" smtClean="0"/>
              <a:t>12/02/2022</a:t>
            </a:fld>
            <a:endParaRPr lang="es-PA"/>
          </a:p>
        </p:txBody>
      </p:sp>
      <p:sp>
        <p:nvSpPr>
          <p:cNvPr id="5" name="Footer Placeholder 4"/>
          <p:cNvSpPr>
            <a:spLocks noGrp="1"/>
          </p:cNvSpPr>
          <p:nvPr>
            <p:ph type="ftr" sz="quarter" idx="11"/>
          </p:nvPr>
        </p:nvSpPr>
        <p:spPr/>
        <p:txBody>
          <a:bodyPr/>
          <a:lstStyle/>
          <a:p>
            <a:endParaRPr lang="es-P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323921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3F5380-86D3-40A2-94D1-531F8DF963CE}" type="datetimeFigureOut">
              <a:rPr lang="es-PA" smtClean="0"/>
              <a:t>12/02/2022</a:t>
            </a:fld>
            <a:endParaRPr lang="es-PA"/>
          </a:p>
        </p:txBody>
      </p:sp>
      <p:sp>
        <p:nvSpPr>
          <p:cNvPr id="5" name="Footer Placeholder 4"/>
          <p:cNvSpPr>
            <a:spLocks noGrp="1"/>
          </p:cNvSpPr>
          <p:nvPr>
            <p:ph type="ftr" sz="quarter" idx="11"/>
          </p:nvPr>
        </p:nvSpPr>
        <p:spPr/>
        <p:txBody>
          <a:bodyPr/>
          <a:lstStyle/>
          <a:p>
            <a:endParaRPr lang="es-P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154532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3F5380-86D3-40A2-94D1-531F8DF963CE}" type="datetimeFigureOut">
              <a:rPr lang="es-PA" smtClean="0"/>
              <a:t>12/02/2022</a:t>
            </a:fld>
            <a:endParaRPr lang="es-PA"/>
          </a:p>
        </p:txBody>
      </p:sp>
      <p:sp>
        <p:nvSpPr>
          <p:cNvPr id="5" name="Footer Placeholder 4"/>
          <p:cNvSpPr>
            <a:spLocks noGrp="1"/>
          </p:cNvSpPr>
          <p:nvPr>
            <p:ph type="ftr" sz="quarter" idx="11"/>
          </p:nvPr>
        </p:nvSpPr>
        <p:spPr/>
        <p:txBody>
          <a:bodyPr/>
          <a:lstStyle/>
          <a:p>
            <a:endParaRPr lang="es-P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133122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12/02/2022</a:t>
            </a:fld>
            <a:endParaRPr lang="es-PA"/>
          </a:p>
        </p:txBody>
      </p:sp>
      <p:sp>
        <p:nvSpPr>
          <p:cNvPr id="5" name="Footer Placeholder 4"/>
          <p:cNvSpPr>
            <a:spLocks noGrp="1"/>
          </p:cNvSpPr>
          <p:nvPr>
            <p:ph type="ftr" sz="quarter" idx="11"/>
          </p:nvPr>
        </p:nvSpPr>
        <p:spPr/>
        <p:txBody>
          <a:bodyPr/>
          <a:lstStyle/>
          <a:p>
            <a:endParaRPr lang="es-P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41782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E3F5380-86D3-40A2-94D1-531F8DF963CE}" type="datetimeFigureOut">
              <a:rPr lang="es-PA" smtClean="0"/>
              <a:t>12/02/2022</a:t>
            </a:fld>
            <a:endParaRPr lang="es-PA"/>
          </a:p>
        </p:txBody>
      </p:sp>
      <p:sp>
        <p:nvSpPr>
          <p:cNvPr id="6" name="Footer Placeholder 5"/>
          <p:cNvSpPr>
            <a:spLocks noGrp="1"/>
          </p:cNvSpPr>
          <p:nvPr>
            <p:ph type="ftr" sz="quarter" idx="11"/>
          </p:nvPr>
        </p:nvSpPr>
        <p:spPr/>
        <p:txBody>
          <a:bodyPr/>
          <a:lstStyle/>
          <a:p>
            <a:endParaRPr lang="es-P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405364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E3F5380-86D3-40A2-94D1-531F8DF963CE}" type="datetimeFigureOut">
              <a:rPr lang="es-PA" smtClean="0"/>
              <a:t>12/02/2022</a:t>
            </a:fld>
            <a:endParaRPr lang="es-PA"/>
          </a:p>
        </p:txBody>
      </p:sp>
      <p:sp>
        <p:nvSpPr>
          <p:cNvPr id="8" name="Footer Placeholder 7"/>
          <p:cNvSpPr>
            <a:spLocks noGrp="1"/>
          </p:cNvSpPr>
          <p:nvPr>
            <p:ph type="ftr" sz="quarter" idx="11"/>
          </p:nvPr>
        </p:nvSpPr>
        <p:spPr/>
        <p:txBody>
          <a:bodyPr/>
          <a:lstStyle/>
          <a:p>
            <a:endParaRPr lang="es-P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143278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E3F5380-86D3-40A2-94D1-531F8DF963CE}" type="datetimeFigureOut">
              <a:rPr lang="es-PA" smtClean="0"/>
              <a:t>12/02/2022</a:t>
            </a:fld>
            <a:endParaRPr lang="es-PA"/>
          </a:p>
        </p:txBody>
      </p:sp>
      <p:sp>
        <p:nvSpPr>
          <p:cNvPr id="4" name="Footer Placeholder 3"/>
          <p:cNvSpPr>
            <a:spLocks noGrp="1"/>
          </p:cNvSpPr>
          <p:nvPr>
            <p:ph type="ftr" sz="quarter" idx="11"/>
          </p:nvPr>
        </p:nvSpPr>
        <p:spPr/>
        <p:txBody>
          <a:bodyPr/>
          <a:lstStyle/>
          <a:p>
            <a:endParaRPr lang="es-P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374542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F5380-86D3-40A2-94D1-531F8DF963CE}" type="datetimeFigureOut">
              <a:rPr lang="es-PA" smtClean="0"/>
              <a:t>12/02/2022</a:t>
            </a:fld>
            <a:endParaRPr lang="es-PA"/>
          </a:p>
        </p:txBody>
      </p:sp>
      <p:sp>
        <p:nvSpPr>
          <p:cNvPr id="3" name="Footer Placeholder 2"/>
          <p:cNvSpPr>
            <a:spLocks noGrp="1"/>
          </p:cNvSpPr>
          <p:nvPr>
            <p:ph type="ftr" sz="quarter" idx="11"/>
          </p:nvPr>
        </p:nvSpPr>
        <p:spPr/>
        <p:txBody>
          <a:bodyPr/>
          <a:lstStyle/>
          <a:p>
            <a:endParaRPr lang="es-P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76356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E3F5380-86D3-40A2-94D1-531F8DF963CE}" type="datetimeFigureOut">
              <a:rPr lang="es-PA" smtClean="0"/>
              <a:t>12/02/2022</a:t>
            </a:fld>
            <a:endParaRPr lang="es-PA"/>
          </a:p>
        </p:txBody>
      </p:sp>
      <p:sp>
        <p:nvSpPr>
          <p:cNvPr id="6" name="Footer Placeholder 5"/>
          <p:cNvSpPr>
            <a:spLocks noGrp="1"/>
          </p:cNvSpPr>
          <p:nvPr>
            <p:ph type="ftr" sz="quarter" idx="11"/>
          </p:nvPr>
        </p:nvSpPr>
        <p:spPr/>
        <p:txBody>
          <a:bodyPr/>
          <a:lstStyle/>
          <a:p>
            <a:endParaRPr lang="es-P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348349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E3F5380-86D3-40A2-94D1-531F8DF963CE}" type="datetimeFigureOut">
              <a:rPr lang="es-PA" smtClean="0"/>
              <a:t>12/02/2022</a:t>
            </a:fld>
            <a:endParaRPr lang="es-PA"/>
          </a:p>
        </p:txBody>
      </p:sp>
      <p:sp>
        <p:nvSpPr>
          <p:cNvPr id="6" name="Footer Placeholder 5"/>
          <p:cNvSpPr>
            <a:spLocks noGrp="1"/>
          </p:cNvSpPr>
          <p:nvPr>
            <p:ph type="ftr" sz="quarter" idx="11"/>
          </p:nvPr>
        </p:nvSpPr>
        <p:spPr/>
        <p:txBody>
          <a:bodyPr/>
          <a:lstStyle/>
          <a:p>
            <a:endParaRPr lang="es-P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9436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E3F5380-86D3-40A2-94D1-531F8DF963CE}" type="datetimeFigureOut">
              <a:rPr lang="es-PA" smtClean="0"/>
              <a:t>12/02/2022</a:t>
            </a:fld>
            <a:endParaRPr lang="es-P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66B0ABB-FA27-4ED5-97E8-F0649E408F14}" type="slidenum">
              <a:rPr lang="es-PA" smtClean="0"/>
              <a:t>‹Nº›</a:t>
            </a:fld>
            <a:endParaRPr lang="es-PA"/>
          </a:p>
        </p:txBody>
      </p:sp>
    </p:spTree>
    <p:extLst>
      <p:ext uri="{BB962C8B-B14F-4D97-AF65-F5344CB8AC3E}">
        <p14:creationId xmlns:p14="http://schemas.microsoft.com/office/powerpoint/2010/main" val="350272408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es.wikipedia.org/wiki/%28243%29_Ida#/media/Archivo:243_Ida_-_August_1993_(16366655925).jpg" TargetMode="External"/><Relationship Id="rId13" Type="http://schemas.openxmlformats.org/officeDocument/2006/relationships/hyperlink" Target="https://cnnespanol.cnn.com/2020/07/21/una-gran-lluvia-de-asteroides-golpeo-la-tierra-y-la-luna-hace-800-millones-de-anos-dice-estudio/" TargetMode="External"/><Relationship Id="rId3" Type="http://schemas.openxmlformats.org/officeDocument/2006/relationships/hyperlink" Target="https://www.google.com/search?q=divisi%C3%B3n+de+un+meteorito&amp;source=lnms&amp;tbm=isch&amp;sa=X&amp;ved=2ahUKEwiBiei5kcL7AhXfmIQIHeBTBtUQ_AUoAXoECAEQAw&amp;biw=1627&amp;bih=746&amp;dpr=0.98#imgrc=lixAI0zaS5bQQM" TargetMode="External"/><Relationship Id="rId7" Type="http://schemas.openxmlformats.org/officeDocument/2006/relationships/hyperlink" Target="http://rochasmineraisgemasfosseis.blogspot.com/2015/08/rochas-espaciais.html" TargetMode="External"/><Relationship Id="rId12" Type="http://schemas.openxmlformats.org/officeDocument/2006/relationships/hyperlink" Target="https://www.20minutos.es/tecnologia/actualidad/un-arma-nuclear-podria-ser-la-clave-para-detener-un-meteorito-dirigido-a-la-tierra-4848615/" TargetMode="External"/><Relationship Id="rId2" Type="http://schemas.openxmlformats.org/officeDocument/2006/relationships/hyperlink" Target="https://israelnoticias.com/tecnologia/meteoro-atmosfera-tierra-nasa/" TargetMode="External"/><Relationship Id="rId1" Type="http://schemas.openxmlformats.org/officeDocument/2006/relationships/slideLayout" Target="../slideLayouts/slideLayout1.xml"/><Relationship Id="rId6" Type="http://schemas.openxmlformats.org/officeDocument/2006/relationships/hyperlink" Target="https://pt.wikipedia.org/wiki/Aer%C3%B3lito#/media/Ficheiro:Meteorito_Mar%C3%ADlia.jpg" TargetMode="External"/><Relationship Id="rId11" Type="http://schemas.openxmlformats.org/officeDocument/2006/relationships/hyperlink" Target="https://www.google.com/search?q=asteroides+y+meteoritos&amp;source=lnms&amp;tbm=isch&amp;sa=X&amp;ved=2ahUKEwi8sb-P8Mb7AhVzTTABHcpyCPMQ_AUoAXoECAMQAw&amp;biw=1627&amp;bih=746&amp;dpr=0.98#imgrc=lixAI0zaS5bQQM&amp;imgdii=N5xteOOQeFrALM" TargetMode="External"/><Relationship Id="rId5" Type="http://schemas.openxmlformats.org/officeDocument/2006/relationships/hyperlink" Target="https://www.flickr.com/photos/23589794@N06/5811681583" TargetMode="External"/><Relationship Id="rId10" Type="http://schemas.openxmlformats.org/officeDocument/2006/relationships/hyperlink" Target="https://es.wikipedia.org/wiki/Planetas_enanos_potenciales" TargetMode="External"/><Relationship Id="rId4" Type="http://schemas.openxmlformats.org/officeDocument/2006/relationships/hyperlink" Target="https://nuestroclima.com/descubiertos-todos-los-grandes-crateres-de-impacto-en-la-tierra/" TargetMode="External"/><Relationship Id="rId9" Type="http://schemas.openxmlformats.org/officeDocument/2006/relationships/hyperlink" Target="https://pixabay.com/es/photos/meteoritos-asteroides-planeta-723121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633787" y="1097876"/>
            <a:ext cx="5029200" cy="600074"/>
          </a:xfrm>
        </p:spPr>
        <p:txBody>
          <a:bodyPr>
            <a:normAutofit/>
          </a:bodyPr>
          <a:lstStyle/>
          <a:p>
            <a:r>
              <a:rPr lang="es-PA" sz="2400" b="1" dirty="0" smtClean="0">
                <a:solidFill>
                  <a:srgbClr val="0070C0"/>
                </a:solidFill>
              </a:rPr>
              <a:t>Asteroides y Meteoritos</a:t>
            </a:r>
            <a:endParaRPr lang="es-PA" sz="2400" b="1" dirty="0">
              <a:solidFill>
                <a:srgbClr val="0070C0"/>
              </a:solidFill>
            </a:endParaRPr>
          </a:p>
        </p:txBody>
      </p:sp>
      <p:pic>
        <p:nvPicPr>
          <p:cNvPr id="4" name="Imagen 3"/>
          <p:cNvPicPr>
            <a:picLocks noChangeAspect="1"/>
          </p:cNvPicPr>
          <p:nvPr/>
        </p:nvPicPr>
        <p:blipFill>
          <a:blip r:embed="rId2"/>
          <a:stretch>
            <a:fillRect/>
          </a:stretch>
        </p:blipFill>
        <p:spPr>
          <a:xfrm>
            <a:off x="2028824" y="2290998"/>
            <a:ext cx="4905375" cy="3362794"/>
          </a:xfrm>
          <a:prstGeom prst="rect">
            <a:avLst/>
          </a:prstGeom>
          <a:ln>
            <a:noFill/>
          </a:ln>
          <a:effectLst>
            <a:softEdge rad="112500"/>
          </a:effectLst>
        </p:spPr>
      </p:pic>
      <p:sp>
        <p:nvSpPr>
          <p:cNvPr id="5" name="Título 1"/>
          <p:cNvSpPr txBox="1">
            <a:spLocks/>
          </p:cNvSpPr>
          <p:nvPr/>
        </p:nvSpPr>
        <p:spPr>
          <a:xfrm>
            <a:off x="6543674" y="3248494"/>
            <a:ext cx="4772025" cy="7239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A" sz="2000" b="1" dirty="0" smtClean="0">
                <a:solidFill>
                  <a:srgbClr val="0070C0"/>
                </a:solidFill>
              </a:rPr>
              <a:t>Ing. Isaac A. Tejera Mathiew </a:t>
            </a:r>
          </a:p>
          <a:p>
            <a:r>
              <a:rPr lang="es-PA" sz="2000" b="1" dirty="0" smtClean="0">
                <a:solidFill>
                  <a:srgbClr val="0070C0"/>
                </a:solidFill>
              </a:rPr>
              <a:t>Portal Educa Panamá</a:t>
            </a:r>
            <a:endParaRPr lang="es-PA" sz="2000" b="1" dirty="0">
              <a:solidFill>
                <a:srgbClr val="0070C0"/>
              </a:solidFill>
            </a:endParaRPr>
          </a:p>
        </p:txBody>
      </p:sp>
    </p:spTree>
    <p:extLst>
      <p:ext uri="{BB962C8B-B14F-4D97-AF65-F5344CB8AC3E}">
        <p14:creationId xmlns:p14="http://schemas.microsoft.com/office/powerpoint/2010/main" val="2043252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1895476" y="1571625"/>
            <a:ext cx="3905250" cy="3914775"/>
          </a:xfrm>
          <a:prstGeom prst="rect">
            <a:avLst/>
          </a:prstGeom>
          <a:ln>
            <a:noFill/>
          </a:ln>
          <a:effectLst>
            <a:softEdge rad="112500"/>
          </a:effectLst>
        </p:spPr>
      </p:pic>
      <p:sp>
        <p:nvSpPr>
          <p:cNvPr id="7" name="Rectángulo 6"/>
          <p:cNvSpPr/>
          <p:nvPr/>
        </p:nvSpPr>
        <p:spPr>
          <a:xfrm>
            <a:off x="5800727" y="2803301"/>
            <a:ext cx="6086474" cy="1015663"/>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s-PA" sz="2400" b="1" dirty="0" smtClean="0">
                <a:solidFill>
                  <a:srgbClr val="0070C0"/>
                </a:solidFill>
              </a:rPr>
              <a:t>FERROSOS</a:t>
            </a:r>
            <a:endParaRPr lang="es-PA" sz="2400" b="1" dirty="0">
              <a:solidFill>
                <a:srgbClr val="0070C0"/>
              </a:solidFill>
            </a:endParaRPr>
          </a:p>
          <a:p>
            <a:r>
              <a:rPr lang="es-PA" dirty="0"/>
              <a:t>Abundan en ellos compuestos de hierro y níquel. Se originan en la ruptura de </a:t>
            </a:r>
            <a:r>
              <a:rPr lang="es-PA" dirty="0" smtClean="0"/>
              <a:t>asteroide.</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82334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Imagen 8"/>
          <p:cNvPicPr/>
          <p:nvPr/>
        </p:nvPicPr>
        <p:blipFill>
          <a:blip r:embed="rId2">
            <a:extLst>
              <a:ext uri="{28A0092B-C50C-407E-A947-70E740481C1C}">
                <a14:useLocalDpi xmlns:a14="http://schemas.microsoft.com/office/drawing/2010/main" val="0"/>
              </a:ext>
            </a:extLst>
          </a:blip>
          <a:stretch>
            <a:fillRect/>
          </a:stretch>
        </p:blipFill>
        <p:spPr>
          <a:xfrm>
            <a:off x="2292984" y="2118676"/>
            <a:ext cx="3402965" cy="3482023"/>
          </a:xfrm>
          <a:prstGeom prst="rect">
            <a:avLst/>
          </a:prstGeom>
          <a:ln>
            <a:noFill/>
          </a:ln>
          <a:effectLst>
            <a:softEdge rad="112500"/>
          </a:effectLst>
        </p:spPr>
      </p:pic>
      <p:sp>
        <p:nvSpPr>
          <p:cNvPr id="4" name="Rectángulo 3"/>
          <p:cNvSpPr/>
          <p:nvPr/>
        </p:nvSpPr>
        <p:spPr>
          <a:xfrm>
            <a:off x="5931139" y="3003043"/>
            <a:ext cx="5544046" cy="129266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s-PA" sz="2400" b="1" dirty="0">
                <a:solidFill>
                  <a:srgbClr val="0070C0"/>
                </a:solidFill>
              </a:rPr>
              <a:t>SIDEROLITOS</a:t>
            </a:r>
          </a:p>
          <a:p>
            <a:r>
              <a:rPr lang="es-PA" dirty="0"/>
              <a:t>Objetos compuestos por cantidades semejantes de hierro, níquel y diferentes </a:t>
            </a:r>
            <a:r>
              <a:rPr lang="es-PA" dirty="0" smtClean="0"/>
              <a:t>silicatos.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1887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178302" y="2330577"/>
            <a:ext cx="5606796" cy="653796"/>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4102735" y="3241549"/>
            <a:ext cx="3564890" cy="2732850"/>
          </a:xfrm>
          <a:prstGeom prst="rect">
            <a:avLst/>
          </a:prstGeom>
          <a:ln>
            <a:noFill/>
          </a:ln>
          <a:effectLst>
            <a:softEdge rad="112500"/>
          </a:effectLst>
        </p:spPr>
      </p:pic>
      <p:pic>
        <p:nvPicPr>
          <p:cNvPr id="2" name="Imagen 1"/>
          <p:cNvPicPr>
            <a:picLocks noChangeAspect="1"/>
          </p:cNvPicPr>
          <p:nvPr/>
        </p:nvPicPr>
        <p:blipFill>
          <a:blip r:embed="rId4"/>
          <a:stretch>
            <a:fillRect/>
          </a:stretch>
        </p:blipFill>
        <p:spPr>
          <a:xfrm>
            <a:off x="3178302" y="1154438"/>
            <a:ext cx="5606796" cy="870204"/>
          </a:xfrm>
          <a:prstGeom prst="rect">
            <a:avLst/>
          </a:prstGeom>
        </p:spPr>
      </p:pic>
    </p:spTree>
    <p:extLst>
      <p:ext uri="{BB962C8B-B14F-4D97-AF65-F5344CB8AC3E}">
        <p14:creationId xmlns:p14="http://schemas.microsoft.com/office/powerpoint/2010/main" val="2833114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76258" y="1178433"/>
            <a:ext cx="5606796" cy="1304544"/>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3274251" y="2757170"/>
            <a:ext cx="5210810" cy="3324860"/>
          </a:xfrm>
          <a:prstGeom prst="rect">
            <a:avLst/>
          </a:prstGeom>
          <a:ln>
            <a:noFill/>
          </a:ln>
          <a:effectLst>
            <a:softEdge rad="112500"/>
          </a:effectLst>
        </p:spPr>
      </p:pic>
    </p:spTree>
    <p:extLst>
      <p:ext uri="{BB962C8B-B14F-4D97-AF65-F5344CB8AC3E}">
        <p14:creationId xmlns:p14="http://schemas.microsoft.com/office/powerpoint/2010/main" val="642141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Rectángulo 1"/>
          <p:cNvSpPr/>
          <p:nvPr/>
        </p:nvSpPr>
        <p:spPr>
          <a:xfrm>
            <a:off x="1873405" y="546410"/>
            <a:ext cx="9980341" cy="5724644"/>
          </a:xfrm>
          <a:prstGeom prst="rect">
            <a:avLst/>
          </a:prstGeom>
          <a:solidFill>
            <a:schemeClr val="bg1"/>
          </a:solidFill>
        </p:spPr>
        <p:txBody>
          <a:bodyPr wrap="square">
            <a:spAutoFit/>
          </a:bodyPr>
          <a:lstStyle/>
          <a:p>
            <a:pPr algn="just">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Atlas visual de la Ciencia</a:t>
            </a:r>
          </a:p>
          <a:p>
            <a:pPr algn="just">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2006 Editorial Sol 90</a:t>
            </a:r>
          </a:p>
          <a:p>
            <a:pPr algn="just">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Barcelona – Buenos Aires</a:t>
            </a:r>
          </a:p>
          <a:p>
            <a:pPr algn="just">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2"/>
              </a:rPr>
              <a:t>https://israelnoticias.com/tecnologia/meteoro-atmosfera-tierra-nasa/</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3"/>
              </a:rPr>
              <a:t>https://www.google.com/search?q=divisi%C3%B3n+de+un+meteorito&amp;source=lnms&amp;tbm=isch&amp;sa=X&amp;ved=2ahUKEwiBiei5kcL7AhXfmIQIHeBTBtUQ_AUoAXoECAEQAw&amp;biw=1627&amp;bih=746&amp;dpr=0.98#imgrc=lixAI0zaS5bQQM</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4"/>
              </a:rPr>
              <a:t>https://nuestroclima.com/descubiertos-todos-los-grandes-crateres-de-impacto-en-la-tierra/</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5"/>
              </a:rPr>
              <a:t>https://www.flickr.com/photos/23589794@N06/5811681583</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6"/>
              </a:rPr>
              <a:t>https://pt.wikipedia.org/wiki/Aer%C3%B3lito#/media/Ficheiro:Meteorito_Mar%C3%ADlia.jpg</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7"/>
              </a:rPr>
              <a:t>http://rochasmineraisgemasfosseis.blogspot.com/2015/08/rochas-espaciais.html</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8"/>
              </a:rPr>
              <a:t>https://es.wikipedia.org/wiki/%28243%29_Ida#/media/Archivo:243_Ida_-_August_1993_(16366655925).jpg</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9"/>
              </a:rPr>
              <a:t>https://pixabay.com/es/photos/meteoritos-asteroides-planeta-7231216/</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10"/>
              </a:rPr>
              <a:t>https://es.wikipedia.org/wiki/Planetas_enanos_potenciales</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11"/>
              </a:rPr>
              <a:t>https://www.google.com/search?q=asteroides+y+meteoritos&amp;source=lnms&amp;tbm=isch&amp;sa=X&amp;ved=2ahUKEwi8sb-P8Mb7AhVzTTABHcpyCPMQ_AUoAXoECAMQAw&amp;biw=1627&amp;bih=746&amp;dpr=0.98#imgrc=lixAI0zaS5bQQM&amp;imgdii=N5xteOOQeFrALM</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12"/>
              </a:rPr>
              <a:t>https://www.20minutos.es/tecnologia/actualidad/un-arma-nuclear-podria-ser-la-clave-para-detener-un-meteorito-dirigido-a-la-tierra-4848615/</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s-PA" sz="1200" dirty="0">
                <a:latin typeface="Calibri" panose="020F0502020204030204" pitchFamily="34" charset="0"/>
                <a:ea typeface="Calibri" panose="020F0502020204030204" pitchFamily="34" charset="0"/>
                <a:cs typeface="Times New Roman" panose="02020603050405020304" pitchFamily="18" charset="0"/>
                <a:hlinkClick r:id="rId13"/>
              </a:rPr>
              <a:t>https://cnnespanol.cnn.com/2020/07/21/una-gran-lluvia-de-asteroides-golpeo-la-tierra-y-la-luna-hace-800-millones-de-anos-dice-estudio/</a:t>
            </a:r>
            <a:endParaRPr lang="es-PA"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A"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0104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47850" y="2510102"/>
            <a:ext cx="4114800" cy="2514599"/>
          </a:xfrm>
        </p:spPr>
        <p:txBody>
          <a:bodyPr>
            <a:normAutofit/>
          </a:bodyPr>
          <a:lstStyle/>
          <a:p>
            <a:pPr algn="just"/>
            <a:r>
              <a:rPr lang="es-MX" dirty="0" smtClean="0"/>
              <a:t>Las formaciones de los planetas tienen su origen desde cuando comenzó la creación del Sistema Solar, cuando la fusión, colisión, y ruptura de distintos materiales jugaron un papel esencial para dicha formación. </a:t>
            </a:r>
            <a:endParaRPr lang="es-PA" dirty="0"/>
          </a:p>
        </p:txBody>
      </p:sp>
      <p:pic>
        <p:nvPicPr>
          <p:cNvPr id="4" name="Imagen 3"/>
          <p:cNvPicPr>
            <a:picLocks noChangeAspect="1"/>
          </p:cNvPicPr>
          <p:nvPr/>
        </p:nvPicPr>
        <p:blipFill>
          <a:blip r:embed="rId2"/>
          <a:stretch>
            <a:fillRect/>
          </a:stretch>
        </p:blipFill>
        <p:spPr>
          <a:xfrm>
            <a:off x="6095614" y="2409826"/>
            <a:ext cx="4653816" cy="2614875"/>
          </a:xfrm>
          <a:prstGeom prst="rect">
            <a:avLst/>
          </a:prstGeom>
          <a:ln>
            <a:noFill/>
          </a:ln>
          <a:effectLst>
            <a:softEdge rad="112500"/>
          </a:effectLst>
        </p:spPr>
      </p:pic>
    </p:spTree>
    <p:extLst>
      <p:ext uri="{BB962C8B-B14F-4D97-AF65-F5344CB8AC3E}">
        <p14:creationId xmlns:p14="http://schemas.microsoft.com/office/powerpoint/2010/main" val="1986892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2600" y="2420977"/>
            <a:ext cx="4114800" cy="2552699"/>
          </a:xfrm>
        </p:spPr>
        <p:txBody>
          <a:bodyPr>
            <a:normAutofit/>
          </a:bodyPr>
          <a:lstStyle/>
          <a:p>
            <a:pPr algn="just"/>
            <a:r>
              <a:rPr lang="es-MX" dirty="0" smtClean="0"/>
              <a:t>Después de este gran proceso, fueron quedando en el Universo pequeñas piedras. Estas pequeñas piedras, son testigos que aportan datos para entender el extraordinario fenómeno que comenzó hace 4.600 millones de años. </a:t>
            </a:r>
            <a:endParaRPr lang="es-PA" dirty="0"/>
          </a:p>
        </p:txBody>
      </p:sp>
      <p:pic>
        <p:nvPicPr>
          <p:cNvPr id="4" name="Imagen 3"/>
          <p:cNvPicPr>
            <a:picLocks noChangeAspect="1"/>
          </p:cNvPicPr>
          <p:nvPr/>
        </p:nvPicPr>
        <p:blipFill>
          <a:blip r:embed="rId2"/>
          <a:stretch>
            <a:fillRect/>
          </a:stretch>
        </p:blipFill>
        <p:spPr>
          <a:xfrm>
            <a:off x="6096233" y="2486024"/>
            <a:ext cx="4596094" cy="2476501"/>
          </a:xfrm>
          <a:prstGeom prst="rect">
            <a:avLst/>
          </a:prstGeom>
          <a:ln>
            <a:noFill/>
          </a:ln>
          <a:effectLst>
            <a:softEdge rad="112500"/>
          </a:effectLst>
        </p:spPr>
      </p:pic>
    </p:spTree>
    <p:extLst>
      <p:ext uri="{BB962C8B-B14F-4D97-AF65-F5344CB8AC3E}">
        <p14:creationId xmlns:p14="http://schemas.microsoft.com/office/powerpoint/2010/main" val="416883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2600" y="2505076"/>
            <a:ext cx="4114800" cy="2323402"/>
          </a:xfrm>
        </p:spPr>
        <p:txBody>
          <a:bodyPr>
            <a:normAutofit/>
          </a:bodyPr>
          <a:lstStyle/>
          <a:p>
            <a:pPr algn="just"/>
            <a:r>
              <a:rPr lang="es-PA" dirty="0"/>
              <a:t>En relación con la Tierra, estos objetos se asocian con episodios que influyeron en los procesos evolutivos posteriores. Por ejemplo, la extinción de los dinosaurios está asociada a este fenómeno que ocurrió hace más de 60 millones de años. </a:t>
            </a:r>
          </a:p>
        </p:txBody>
      </p:sp>
      <p:pic>
        <p:nvPicPr>
          <p:cNvPr id="5" name="Imagen 4"/>
          <p:cNvPicPr>
            <a:picLocks noChangeAspect="1"/>
          </p:cNvPicPr>
          <p:nvPr/>
        </p:nvPicPr>
        <p:blipFill>
          <a:blip r:embed="rId2"/>
          <a:stretch>
            <a:fillRect/>
          </a:stretch>
        </p:blipFill>
        <p:spPr>
          <a:xfrm>
            <a:off x="5986008" y="2505076"/>
            <a:ext cx="5139804" cy="2748290"/>
          </a:xfrm>
          <a:prstGeom prst="rect">
            <a:avLst/>
          </a:prstGeom>
          <a:ln>
            <a:noFill/>
          </a:ln>
          <a:effectLst>
            <a:softEdge rad="112500"/>
          </a:effectLst>
        </p:spPr>
      </p:pic>
    </p:spTree>
    <p:extLst>
      <p:ext uri="{BB962C8B-B14F-4D97-AF65-F5344CB8AC3E}">
        <p14:creationId xmlns:p14="http://schemas.microsoft.com/office/powerpoint/2010/main" val="3983995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381126"/>
            <a:ext cx="3124200" cy="590550"/>
          </a:xfrm>
        </p:spPr>
        <p:style>
          <a:lnRef idx="2">
            <a:schemeClr val="accent1"/>
          </a:lnRef>
          <a:fillRef idx="1">
            <a:schemeClr val="lt1"/>
          </a:fillRef>
          <a:effectRef idx="0">
            <a:schemeClr val="accent1"/>
          </a:effectRef>
          <a:fontRef idx="minor">
            <a:schemeClr val="dk1"/>
          </a:fontRef>
        </p:style>
        <p:txBody>
          <a:bodyPr>
            <a:normAutofit/>
          </a:bodyPr>
          <a:lstStyle/>
          <a:p>
            <a:r>
              <a:rPr lang="es-PA" sz="3200" dirty="0" smtClean="0">
                <a:ln w="0"/>
                <a:solidFill>
                  <a:schemeClr val="accent1"/>
                </a:solidFill>
                <a:effectLst>
                  <a:outerShdw blurRad="38100" dist="25400" dir="5400000" algn="ctr" rotWithShape="0">
                    <a:srgbClr val="6E747A">
                      <a:alpha val="43000"/>
                    </a:srgbClr>
                  </a:outerShdw>
                </a:effectLst>
              </a:rPr>
              <a:t> Extraterrestres</a:t>
            </a:r>
            <a:endParaRPr lang="es-PA" sz="3200" b="1" dirty="0">
              <a:solidFill>
                <a:srgbClr val="FF0000"/>
              </a:solidFill>
            </a:endParaRPr>
          </a:p>
        </p:txBody>
      </p:sp>
      <p:sp>
        <p:nvSpPr>
          <p:cNvPr id="3" name="Subtítulo 2"/>
          <p:cNvSpPr>
            <a:spLocks noGrp="1"/>
          </p:cNvSpPr>
          <p:nvPr>
            <p:ph type="subTitle" idx="1"/>
          </p:nvPr>
        </p:nvSpPr>
        <p:spPr>
          <a:xfrm>
            <a:off x="1524000" y="2571750"/>
            <a:ext cx="9544050" cy="1552576"/>
          </a:xfrm>
        </p:spPr>
        <p:style>
          <a:lnRef idx="2">
            <a:schemeClr val="accent1"/>
          </a:lnRef>
          <a:fillRef idx="1">
            <a:schemeClr val="lt1"/>
          </a:fillRef>
          <a:effectRef idx="0">
            <a:schemeClr val="accent1"/>
          </a:effectRef>
          <a:fontRef idx="minor">
            <a:schemeClr val="dk1"/>
          </a:fontRef>
        </p:style>
        <p:txBody>
          <a:bodyPr>
            <a:normAutofit/>
          </a:bodyPr>
          <a:lstStyle/>
          <a:p>
            <a:r>
              <a:rPr lang="es-MX" dirty="0" smtClean="0"/>
              <a:t>Conocer la naturaleza de los meteoritos, es uno de los principales objetivos de estudio. En ellos se pueden encontrar materiales sólidos y gaseosos extraterrestres. Las pruebas científicas permiten afirmar que en algunos casos se trata de objetos que provienen de la Luna y de Marte. Sin embargo, la mayor parte de los meteoritos se analizan para clasificarlos según su composición.</a:t>
            </a:r>
          </a:p>
          <a:p>
            <a:endParaRPr lang="es-MX" dirty="0" smtClean="0"/>
          </a:p>
          <a:p>
            <a:endParaRPr lang="es-PA" dirty="0"/>
          </a:p>
        </p:txBody>
      </p:sp>
    </p:spTree>
    <p:extLst>
      <p:ext uri="{BB962C8B-B14F-4D97-AF65-F5344CB8AC3E}">
        <p14:creationId xmlns:p14="http://schemas.microsoft.com/office/powerpoint/2010/main" val="2141122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128526" y="2744330"/>
            <a:ext cx="5422298" cy="1142239"/>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MX" sz="2400" b="1" dirty="0" smtClean="0">
                <a:solidFill>
                  <a:srgbClr val="0070C0"/>
                </a:solidFill>
              </a:rPr>
              <a:t>1. EXPLOSIÓN</a:t>
            </a:r>
            <a:r>
              <a:rPr lang="es-MX" dirty="0" smtClean="0"/>
              <a:t/>
            </a:r>
            <a:br>
              <a:rPr lang="es-MX" dirty="0" smtClean="0"/>
            </a:br>
            <a:endParaRPr lang="es-PA" dirty="0"/>
          </a:p>
        </p:txBody>
      </p:sp>
      <p:pic>
        <p:nvPicPr>
          <p:cNvPr id="4" name="Imagen 3"/>
          <p:cNvPicPr>
            <a:picLocks noChangeAspect="1"/>
          </p:cNvPicPr>
          <p:nvPr/>
        </p:nvPicPr>
        <p:blipFill>
          <a:blip r:embed="rId2"/>
          <a:stretch>
            <a:fillRect/>
          </a:stretch>
        </p:blipFill>
        <p:spPr>
          <a:xfrm>
            <a:off x="5801524" y="3315449"/>
            <a:ext cx="5606796" cy="435864"/>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2038349" y="1813179"/>
            <a:ext cx="3905679" cy="3568446"/>
          </a:xfrm>
          <a:prstGeom prst="rect">
            <a:avLst/>
          </a:prstGeom>
          <a:ln>
            <a:noFill/>
          </a:ln>
          <a:effectLst>
            <a:softEdge rad="112500"/>
          </a:effectLst>
        </p:spPr>
      </p:pic>
    </p:spTree>
    <p:extLst>
      <p:ext uri="{BB962C8B-B14F-4D97-AF65-F5344CB8AC3E}">
        <p14:creationId xmlns:p14="http://schemas.microsoft.com/office/powerpoint/2010/main" val="215700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1859560" y="1682885"/>
            <a:ext cx="4998439" cy="4075890"/>
          </a:xfrm>
          <a:prstGeom prst="rect">
            <a:avLst/>
          </a:prstGeom>
          <a:ln>
            <a:noFill/>
          </a:ln>
          <a:effectLst>
            <a:softEdge rad="112500"/>
          </a:effectLst>
        </p:spPr>
      </p:pic>
      <p:sp>
        <p:nvSpPr>
          <p:cNvPr id="9" name="Título 1"/>
          <p:cNvSpPr txBox="1">
            <a:spLocks/>
          </p:cNvSpPr>
          <p:nvPr/>
        </p:nvSpPr>
        <p:spPr>
          <a:xfrm>
            <a:off x="6857999" y="2707572"/>
            <a:ext cx="5076702" cy="13300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500" b="1" dirty="0" smtClean="0">
                <a:solidFill>
                  <a:srgbClr val="0070C0"/>
                </a:solidFill>
              </a:rPr>
              <a:t>2. DIVISIÓN</a:t>
            </a:r>
            <a:r>
              <a:rPr lang="es-MX" sz="5300" dirty="0" smtClean="0"/>
              <a:t/>
            </a:r>
            <a:br>
              <a:rPr lang="es-MX" sz="5300" dirty="0" smtClean="0"/>
            </a:br>
            <a:endParaRPr lang="es-PA" sz="5300" dirty="0"/>
          </a:p>
        </p:txBody>
      </p:sp>
      <p:pic>
        <p:nvPicPr>
          <p:cNvPr id="6" name="Imagen 5"/>
          <p:cNvPicPr>
            <a:picLocks noChangeAspect="1"/>
          </p:cNvPicPr>
          <p:nvPr/>
        </p:nvPicPr>
        <p:blipFill>
          <a:blip r:embed="rId3"/>
          <a:stretch>
            <a:fillRect/>
          </a:stretch>
        </p:blipFill>
        <p:spPr>
          <a:xfrm>
            <a:off x="6584866" y="3460543"/>
            <a:ext cx="4874822" cy="520573"/>
          </a:xfrm>
          <a:prstGeom prst="rect">
            <a:avLst/>
          </a:prstGeom>
        </p:spPr>
      </p:pic>
    </p:spTree>
    <p:extLst>
      <p:ext uri="{BB962C8B-B14F-4D97-AF65-F5344CB8AC3E}">
        <p14:creationId xmlns:p14="http://schemas.microsoft.com/office/powerpoint/2010/main" val="41174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731219" y="2723845"/>
            <a:ext cx="5360814" cy="1184645"/>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MX" sz="2700" b="1" dirty="0" smtClean="0">
                <a:ln w="0"/>
                <a:solidFill>
                  <a:srgbClr val="0070C0"/>
                </a:solidFill>
                <a:effectLst>
                  <a:outerShdw blurRad="38100" dist="25400" dir="5400000" algn="ctr" rotWithShape="0">
                    <a:srgbClr val="6E747A">
                      <a:alpha val="43000"/>
                    </a:srgbClr>
                  </a:outerShdw>
                </a:effectLst>
              </a:rPr>
              <a:t>3. IMPACTO</a:t>
            </a:r>
            <a:r>
              <a:rPr lang="es-MX" dirty="0" smtClean="0">
                <a:ln w="0"/>
                <a:solidFill>
                  <a:schemeClr val="accent1"/>
                </a:solidFill>
                <a:effectLst>
                  <a:outerShdw blurRad="38100" dist="25400" dir="5400000" algn="ctr" rotWithShape="0">
                    <a:srgbClr val="6E747A">
                      <a:alpha val="43000"/>
                    </a:srgbClr>
                  </a:outerShdw>
                </a:effectLst>
              </a:rPr>
              <a:t/>
            </a:r>
            <a:br>
              <a:rPr lang="es-MX" dirty="0" smtClean="0">
                <a:ln w="0"/>
                <a:solidFill>
                  <a:schemeClr val="accent1"/>
                </a:solidFill>
                <a:effectLst>
                  <a:outerShdw blurRad="38100" dist="25400" dir="5400000" algn="ctr" rotWithShape="0">
                    <a:srgbClr val="6E747A">
                      <a:alpha val="43000"/>
                    </a:srgbClr>
                  </a:outerShdw>
                </a:effectLst>
              </a:rPr>
            </a:br>
            <a:endParaRPr lang="es-PA" dirty="0">
              <a:ln w="0"/>
              <a:solidFill>
                <a:schemeClr val="accent1"/>
              </a:solidFill>
              <a:effectLst>
                <a:outerShdw blurRad="38100" dist="25400" dir="5400000" algn="ctr" rotWithShape="0">
                  <a:srgbClr val="6E747A">
                    <a:alpha val="43000"/>
                  </a:srgbClr>
                </a:outerShdw>
              </a:effectLst>
            </a:endParaRPr>
          </a:p>
        </p:txBody>
      </p:sp>
      <p:pic>
        <p:nvPicPr>
          <p:cNvPr id="5" name="Imagen 4"/>
          <p:cNvPicPr>
            <a:picLocks noChangeAspect="1"/>
          </p:cNvPicPr>
          <p:nvPr/>
        </p:nvPicPr>
        <p:blipFill>
          <a:blip r:embed="rId2"/>
          <a:stretch>
            <a:fillRect/>
          </a:stretch>
        </p:blipFill>
        <p:spPr>
          <a:xfrm>
            <a:off x="6366484" y="3316167"/>
            <a:ext cx="5606796" cy="435864"/>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1809750" y="2111510"/>
            <a:ext cx="4763357" cy="3593965"/>
          </a:xfrm>
          <a:prstGeom prst="rect">
            <a:avLst/>
          </a:prstGeom>
          <a:ln>
            <a:noFill/>
          </a:ln>
          <a:effectLst>
            <a:softEdge rad="112500"/>
          </a:effectLst>
        </p:spPr>
      </p:pic>
    </p:spTree>
    <p:extLst>
      <p:ext uri="{BB962C8B-B14F-4D97-AF65-F5344CB8AC3E}">
        <p14:creationId xmlns:p14="http://schemas.microsoft.com/office/powerpoint/2010/main" val="363017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000">
              <a:schemeClr val="bg2">
                <a:tint val="90000"/>
                <a:satMod val="92000"/>
                <a:lumMod val="120000"/>
              </a:schemeClr>
            </a:gs>
            <a:gs pos="100000">
              <a:schemeClr val="accent1">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76525" y="1088133"/>
            <a:ext cx="5895975" cy="1397891"/>
          </a:xfrm>
        </p:spPr>
        <p:txBody>
          <a:bodyPr>
            <a:normAutofit fontScale="90000"/>
          </a:bodyPr>
          <a:lstStyle/>
          <a:p>
            <a:r>
              <a:rPr lang="es-MX" sz="3200" b="1" dirty="0" smtClean="0">
                <a:solidFill>
                  <a:srgbClr val="0070C0"/>
                </a:solidFill>
              </a:rPr>
              <a:t>Tipos de Meteoritos</a:t>
            </a:r>
            <a:r>
              <a:rPr lang="es-MX" dirty="0" smtClean="0"/>
              <a:t/>
            </a:r>
            <a:br>
              <a:rPr lang="es-MX" dirty="0" smtClean="0"/>
            </a:br>
            <a:endParaRPr lang="es-PA" dirty="0"/>
          </a:p>
        </p:txBody>
      </p:sp>
      <p:pic>
        <p:nvPicPr>
          <p:cNvPr id="7" name="Imagen 6"/>
          <p:cNvPicPr/>
          <p:nvPr/>
        </p:nvPicPr>
        <p:blipFill>
          <a:blip r:embed="rId2" cstate="print">
            <a:extLst>
              <a:ext uri="{28A0092B-C50C-407E-A947-70E740481C1C}">
                <a14:useLocalDpi xmlns:a14="http://schemas.microsoft.com/office/drawing/2010/main" val="0"/>
              </a:ext>
            </a:extLst>
          </a:blip>
          <a:stretch>
            <a:fillRect/>
          </a:stretch>
        </p:blipFill>
        <p:spPr>
          <a:xfrm>
            <a:off x="1847850" y="2085975"/>
            <a:ext cx="4038600" cy="4038599"/>
          </a:xfrm>
          <a:prstGeom prst="rect">
            <a:avLst/>
          </a:prstGeom>
          <a:ln>
            <a:noFill/>
          </a:ln>
          <a:effectLst>
            <a:softEdge rad="112500"/>
          </a:effectLst>
        </p:spPr>
      </p:pic>
      <p:sp>
        <p:nvSpPr>
          <p:cNvPr id="13" name="Rectángulo 12"/>
          <p:cNvSpPr/>
          <p:nvPr/>
        </p:nvSpPr>
        <p:spPr>
          <a:xfrm>
            <a:off x="5886450" y="2920304"/>
            <a:ext cx="6188366" cy="1015663"/>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s-PA" sz="2400" b="1" dirty="0">
                <a:solidFill>
                  <a:srgbClr val="0070C0"/>
                </a:solidFill>
              </a:rPr>
              <a:t>AEREOLITOS</a:t>
            </a:r>
            <a:endParaRPr lang="es-PA" sz="2400" dirty="0">
              <a:solidFill>
                <a:srgbClr val="0070C0"/>
              </a:solidFill>
            </a:endParaRPr>
          </a:p>
          <a:p>
            <a:r>
              <a:rPr lang="es-PA" dirty="0"/>
              <a:t>Se destacan por poseer olivinos y piroxenos. Se subdividen en condritas y acondritas.</a:t>
            </a:r>
          </a:p>
        </p:txBody>
      </p:sp>
    </p:spTree>
    <p:extLst>
      <p:ext uri="{BB962C8B-B14F-4D97-AF65-F5344CB8AC3E}">
        <p14:creationId xmlns:p14="http://schemas.microsoft.com/office/powerpoint/2010/main" val="3428253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190</TotalTime>
  <Words>339</Words>
  <Application>Microsoft Office PowerPoint</Application>
  <PresentationFormat>Panorámica</PresentationFormat>
  <Paragraphs>46</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Century Gothic</vt:lpstr>
      <vt:lpstr>Times New Roman</vt:lpstr>
      <vt:lpstr>Wingdings 3</vt:lpstr>
      <vt:lpstr>Espiral</vt:lpstr>
      <vt:lpstr>Asteroides y Meteoritos</vt:lpstr>
      <vt:lpstr>Presentación de PowerPoint</vt:lpstr>
      <vt:lpstr>Presentación de PowerPoint</vt:lpstr>
      <vt:lpstr>Presentación de PowerPoint</vt:lpstr>
      <vt:lpstr> Extraterrestres</vt:lpstr>
      <vt:lpstr>1. EXPLOSIÓN </vt:lpstr>
      <vt:lpstr>Presentación de PowerPoint</vt:lpstr>
      <vt:lpstr>3. IMPACTO </vt:lpstr>
      <vt:lpstr>Tipos de Meteoritos </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Asteroides y Meteoritos</dc:title>
  <dc:creator>Lourdes barreno</dc:creator>
  <cp:lastModifiedBy>Lourdes barreno</cp:lastModifiedBy>
  <cp:revision>25</cp:revision>
  <dcterms:created xsi:type="dcterms:W3CDTF">2022-11-23T14:24:58Z</dcterms:created>
  <dcterms:modified xsi:type="dcterms:W3CDTF">2022-12-02T19:59:00Z</dcterms:modified>
</cp:coreProperties>
</file>