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5143500" type="screen16x9"/>
  <p:notesSz cx="6858000" cy="9144000"/>
  <p:embeddedFontLst>
    <p:embeddedFont>
      <p:font typeface="Pinyon Script" panose="020B0604020202020204" charset="0"/>
      <p:regular r:id="rId8"/>
    </p:embeddedFont>
    <p:embeddedFont>
      <p:font typeface="Wingdings 3" panose="05040102010807070707" pitchFamily="18" charset="2"/>
      <p:regular r:id="rId9"/>
    </p:embeddedFont>
    <p:embeddedFont>
      <p:font typeface="Century Gothic" panose="020B0502020202020204" pitchFamily="34" charset="0"/>
      <p:regular r:id="rId10"/>
      <p:bold r:id="rId11"/>
      <p:italic r:id="rId12"/>
      <p:boldItalic r:id="rId13"/>
    </p:embeddedFont>
    <p:embeddedFont>
      <p:font typeface="Bree Serif" panose="020B0604020202020204" charset="0"/>
      <p:regular r:id="rId14"/>
    </p:embeddedFont>
    <p:embeddedFont>
      <p:font typeface="Lobster"/>
      <p:regular r:id="rId15"/>
    </p:embeddedFont>
    <p:embeddedFont>
      <p:font typeface="Arial Black" panose="020B0A04020102020204" pitchFamily="34" charset="0"/>
      <p:bold r:id="rId16"/>
    </p:embeddedFont>
    <p:embeddedFont>
      <p:font typeface="MS UI Gothic" panose="020B0600070205080204" pitchFamily="34" charset="-128"/>
      <p:regular r:id="rId1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72" y="55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f2b7ec2d2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3f2b7ec2d2_0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f2b7ec2d2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f2b7ec2d2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f2b7ec2d2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3f2b7ec2d2_0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451869abd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451869abd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3159" y="514350"/>
            <a:ext cx="6000750" cy="2228851"/>
          </a:xfrm>
        </p:spPr>
        <p:txBody>
          <a:bodyPr anchor="b">
            <a:normAutofit/>
          </a:bodyPr>
          <a:lstStyle>
            <a:lvl1pPr algn="l">
              <a:defRPr sz="36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3159" y="2882900"/>
            <a:ext cx="4800600" cy="1460500"/>
          </a:xfrm>
        </p:spPr>
        <p:txBody>
          <a:bodyPr anchor="t">
            <a:normAutofit/>
          </a:bodyPr>
          <a:lstStyle>
            <a:lvl1pPr marL="0" indent="0" algn="l">
              <a:buNone/>
              <a:defRPr sz="1575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A" smtClean="0"/>
              <a:t>‹Nº›</a:t>
            </a:fld>
            <a:endParaRPr lang="es-PA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6171009" y="6350"/>
            <a:ext cx="2857500" cy="28575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581128" y="68659"/>
            <a:ext cx="4560491" cy="45604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5426869" y="171450"/>
            <a:ext cx="3714750" cy="37147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5501878" y="24209"/>
            <a:ext cx="3639742" cy="3639742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5884070" y="457201"/>
            <a:ext cx="3257549" cy="325754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014260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14350" y="400050"/>
            <a:ext cx="8114109" cy="234315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2882900"/>
            <a:ext cx="6228158" cy="3429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20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66358669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60" y="514350"/>
            <a:ext cx="7543800" cy="2057400"/>
          </a:xfrm>
        </p:spPr>
        <p:txBody>
          <a:bodyPr anchor="ctr">
            <a:normAutofit/>
          </a:bodyPr>
          <a:lstStyle>
            <a:lvl1pPr algn="l">
              <a:defRPr sz="24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3086100"/>
            <a:ext cx="6401991" cy="1409700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57586555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9" y="514350"/>
            <a:ext cx="6858001" cy="2057400"/>
          </a:xfrm>
        </p:spPr>
        <p:txBody>
          <a:bodyPr anchor="ctr">
            <a:normAutofit/>
          </a:bodyPr>
          <a:lstStyle>
            <a:lvl1pPr algn="l">
              <a:defRPr sz="2400" b="0" cap="all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84659" y="2571750"/>
            <a:ext cx="6400800" cy="28575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0" y="3225801"/>
            <a:ext cx="6400800" cy="1263649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A" smtClean="0"/>
              <a:t>‹Nº›</a:t>
            </a:fld>
            <a:endParaRPr lang="es-PA"/>
          </a:p>
        </p:txBody>
      </p:sp>
      <p:sp>
        <p:nvSpPr>
          <p:cNvPr id="14" name="TextBox 13"/>
          <p:cNvSpPr txBox="1"/>
          <p:nvPr/>
        </p:nvSpPr>
        <p:spPr>
          <a:xfrm>
            <a:off x="398859" y="60916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14059" y="207645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6357276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9" y="2571750"/>
            <a:ext cx="6400800" cy="1273050"/>
          </a:xfrm>
        </p:spPr>
        <p:txBody>
          <a:bodyPr anchor="b">
            <a:normAutofit/>
          </a:bodyPr>
          <a:lstStyle>
            <a:lvl1pPr algn="l">
              <a:defRPr sz="24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8" y="3849736"/>
            <a:ext cx="6401993" cy="6453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87822288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514350"/>
            <a:ext cx="6858000" cy="2057400"/>
          </a:xfrm>
        </p:spPr>
        <p:txBody>
          <a:bodyPr anchor="ctr">
            <a:normAutofit/>
          </a:bodyPr>
          <a:lstStyle>
            <a:lvl1pPr algn="l">
              <a:defRPr sz="2400" b="0" cap="all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3159" y="2946400"/>
            <a:ext cx="6400801" cy="7874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3733800"/>
            <a:ext cx="6400801" cy="7620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A" smtClean="0"/>
              <a:t>‹Nº›</a:t>
            </a:fld>
            <a:endParaRPr lang="es-PA"/>
          </a:p>
        </p:txBody>
      </p:sp>
      <p:sp>
        <p:nvSpPr>
          <p:cNvPr id="11" name="TextBox 10"/>
          <p:cNvSpPr txBox="1"/>
          <p:nvPr/>
        </p:nvSpPr>
        <p:spPr>
          <a:xfrm>
            <a:off x="398859" y="60916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14059" y="207645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2169494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60" y="514350"/>
            <a:ext cx="7543800" cy="20574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3159" y="2946401"/>
            <a:ext cx="6400800" cy="62865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3575049"/>
            <a:ext cx="6400801" cy="92075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4320487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73786794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3909" y="514350"/>
            <a:ext cx="1543050" cy="34290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514350"/>
            <a:ext cx="5867400" cy="3981450"/>
          </a:xfrm>
        </p:spPr>
        <p:txBody>
          <a:bodyPr vert="eaVert"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44489901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6" name="Google Shape;46;p4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0884226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67393252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9" y="1504950"/>
            <a:ext cx="6400801" cy="1711200"/>
          </a:xfrm>
        </p:spPr>
        <p:txBody>
          <a:bodyPr anchor="b">
            <a:normAutofit/>
          </a:bodyPr>
          <a:lstStyle>
            <a:lvl1pPr algn="l">
              <a:defRPr sz="27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0" y="3371850"/>
            <a:ext cx="6400800" cy="112395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50874578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3159" y="514351"/>
            <a:ext cx="3703241" cy="2711450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6100" y="514351"/>
            <a:ext cx="3700859" cy="2711450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99159404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061" y="514350"/>
            <a:ext cx="3487340" cy="432197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159" y="952897"/>
            <a:ext cx="3703241" cy="2272904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9299" y="514350"/>
            <a:ext cx="3498851" cy="432197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54909" y="946546"/>
            <a:ext cx="3696891" cy="2272904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06740945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37735915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92577979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3759" y="514350"/>
            <a:ext cx="2743200" cy="1028700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159" y="514350"/>
            <a:ext cx="4457701" cy="398145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3759" y="1657350"/>
            <a:ext cx="2743200" cy="156845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8428839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2109" y="1085850"/>
            <a:ext cx="4514850" cy="857250"/>
          </a:xfrm>
        </p:spPr>
        <p:txBody>
          <a:bodyPr anchor="b">
            <a:normAutofit/>
          </a:bodyPr>
          <a:lstStyle>
            <a:lvl1pPr algn="l">
              <a:defRPr sz="21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1759" y="685800"/>
            <a:ext cx="2460731" cy="3429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2109" y="2082800"/>
            <a:ext cx="4516041" cy="1536700"/>
          </a:xfrm>
        </p:spPr>
        <p:txBody>
          <a:bodyPr anchor="t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410905992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905227" y="2222500"/>
            <a:ext cx="2236394" cy="2406650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3159" y="3365499"/>
            <a:ext cx="6400800" cy="11303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514351"/>
            <a:ext cx="6400800" cy="2711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28309" y="4629150"/>
            <a:ext cx="1200150" cy="27384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5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3159" y="4629150"/>
            <a:ext cx="5657850" cy="27384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5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2400" y="4183857"/>
            <a:ext cx="856684" cy="50244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3777884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27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5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3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2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85C6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"/>
          <p:cNvSpPr txBox="1">
            <a:spLocks noGrp="1"/>
          </p:cNvSpPr>
          <p:nvPr>
            <p:ph type="ctrTitle"/>
          </p:nvPr>
        </p:nvSpPr>
        <p:spPr>
          <a:xfrm>
            <a:off x="324176" y="355180"/>
            <a:ext cx="8300974" cy="1643370"/>
          </a:xfrm>
          <a:prstGeom prst="rect">
            <a:avLst/>
          </a:prstGeom>
          <a:solidFill>
            <a:srgbClr val="3D85C6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latin typeface="MS UI Gothic" panose="020B0600070205080204" pitchFamily="34" charset="-128"/>
                <a:ea typeface="MS UI Gothic" panose="020B0600070205080204" pitchFamily="34" charset="-128"/>
                <a:cs typeface="Pinyon Script"/>
                <a:sym typeface="Pinyon Script"/>
              </a:rPr>
              <a:t>Comparar instrumentos y aparatos musicales</a:t>
            </a:r>
            <a:endParaRPr dirty="0">
              <a:latin typeface="MS UI Gothic" panose="020B0600070205080204" pitchFamily="34" charset="-128"/>
              <a:ea typeface="MS UI Gothic" panose="020B0600070205080204" pitchFamily="34" charset="-128"/>
              <a:cs typeface="Pinyon Script"/>
              <a:sym typeface="Pinyon Script"/>
            </a:endParaRPr>
          </a:p>
        </p:txBody>
      </p:sp>
      <p:sp>
        <p:nvSpPr>
          <p:cNvPr id="135" name="Google Shape;135;p13"/>
          <p:cNvSpPr txBox="1">
            <a:spLocks noGrp="1"/>
          </p:cNvSpPr>
          <p:nvPr>
            <p:ph type="subTitle" idx="1"/>
          </p:nvPr>
        </p:nvSpPr>
        <p:spPr>
          <a:xfrm>
            <a:off x="4316125" y="2065650"/>
            <a:ext cx="3470700" cy="83624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200" b="1" dirty="0">
                <a:latin typeface="Arial Black" panose="020B0A04020102020204" pitchFamily="34" charset="0"/>
              </a:rPr>
              <a:t>La música  en el tiempo</a:t>
            </a:r>
            <a:endParaRPr sz="3200" b="1" dirty="0">
              <a:latin typeface="Arial Black" panose="020B0A04020102020204" pitchFamily="34" charset="0"/>
            </a:endParaRPr>
          </a:p>
        </p:txBody>
      </p:sp>
      <p:pic>
        <p:nvPicPr>
          <p:cNvPr id="136" name="Google Shape;13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22174" y="3974675"/>
            <a:ext cx="3065075" cy="97125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3"/>
          <p:cNvSpPr txBox="1"/>
          <p:nvPr/>
        </p:nvSpPr>
        <p:spPr>
          <a:xfrm>
            <a:off x="5159625" y="3502625"/>
            <a:ext cx="3528600" cy="6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b="1">
                <a:latin typeface="Pinyon Script"/>
                <a:ea typeface="Pinyon Script"/>
                <a:cs typeface="Pinyon Script"/>
                <a:sym typeface="Pinyon Script"/>
              </a:rPr>
              <a:t>La Maestra de Preescolar. Océano</a:t>
            </a:r>
            <a:endParaRPr sz="1800" b="1">
              <a:latin typeface="Pinyon Script"/>
              <a:ea typeface="Pinyon Script"/>
              <a:cs typeface="Pinyon Script"/>
              <a:sym typeface="Pinyon Script"/>
            </a:endParaRPr>
          </a:p>
        </p:txBody>
      </p:sp>
      <p:pic>
        <p:nvPicPr>
          <p:cNvPr id="138" name="Google Shape;13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4176" y="2208384"/>
            <a:ext cx="3357274" cy="27375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AA84F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4"/>
          <p:cNvSpPr txBox="1">
            <a:spLocks noGrp="1"/>
          </p:cNvSpPr>
          <p:nvPr>
            <p:ph type="ctrTitle"/>
          </p:nvPr>
        </p:nvSpPr>
        <p:spPr>
          <a:xfrm>
            <a:off x="3946357" y="1145405"/>
            <a:ext cx="5046867" cy="2294069"/>
          </a:xfrm>
          <a:prstGeom prst="rect">
            <a:avLst/>
          </a:prstGeom>
          <a:solidFill>
            <a:srgbClr val="1155CC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b="1" dirty="0">
                <a:solidFill>
                  <a:srgbClr val="000000"/>
                </a:solidFill>
                <a:latin typeface="Lobster"/>
                <a:ea typeface="Lobster"/>
                <a:cs typeface="Lobster"/>
                <a:sym typeface="Lobster"/>
              </a:rPr>
              <a:t>Objetivos: </a:t>
            </a:r>
            <a:endParaRPr sz="2400" b="1" dirty="0">
              <a:solidFill>
                <a:srgbClr val="000000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dirty="0"/>
              <a:t> </a:t>
            </a:r>
            <a:endParaRPr sz="1800" dirty="0"/>
          </a:p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 sz="1800" dirty="0"/>
              <a:t>Conocer el funcionamiento de diferentes instrumentos musicales y reproductores de sonido.</a:t>
            </a:r>
            <a:endParaRPr sz="1800" dirty="0"/>
          </a:p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 sz="1800" dirty="0"/>
              <a:t>Experimentar nuevas experiencias multisensoriales.</a:t>
            </a:r>
            <a:endParaRPr sz="1800" dirty="0"/>
          </a:p>
        </p:txBody>
      </p:sp>
      <p:sp>
        <p:nvSpPr>
          <p:cNvPr id="144" name="Google Shape;144;p14"/>
          <p:cNvSpPr txBox="1">
            <a:spLocks noGrp="1"/>
          </p:cNvSpPr>
          <p:nvPr>
            <p:ph type="subTitle" idx="1"/>
          </p:nvPr>
        </p:nvSpPr>
        <p:spPr>
          <a:xfrm>
            <a:off x="6371924" y="4206240"/>
            <a:ext cx="2716051" cy="86361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 dirty="0"/>
              <a:t>Educación Musical .  Tecnología</a:t>
            </a:r>
            <a:endParaRPr b="1" dirty="0"/>
          </a:p>
        </p:txBody>
      </p:sp>
      <p:pic>
        <p:nvPicPr>
          <p:cNvPr id="145" name="Google Shape;14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0650" y="2001100"/>
            <a:ext cx="3618576" cy="306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3C47D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5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485300" cy="12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>
                <a:solidFill>
                  <a:schemeClr val="accent1"/>
                </a:solidFill>
                <a:latin typeface="Lobster"/>
                <a:ea typeface="Lobster"/>
                <a:cs typeface="Lobster"/>
                <a:sym typeface="Lobster"/>
              </a:rPr>
              <a:t>Actividades:</a:t>
            </a:r>
            <a:endParaRPr b="1">
              <a:solidFill>
                <a:schemeClr val="accent1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b="1">
                <a:latin typeface="Lobster"/>
                <a:ea typeface="Lobster"/>
                <a:cs typeface="Lobster"/>
                <a:sym typeface="Lobster"/>
              </a:rPr>
              <a:t>La docente le mostrará a los niños discos , casetes y Cd, además de figuras como radio, televisión, computadora, etc. como actividad inicial, luego realizará preguntas indagatorias como:</a:t>
            </a:r>
            <a:endParaRPr sz="1800" b="1"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51" name="Google Shape;151;p15"/>
          <p:cNvSpPr txBox="1">
            <a:spLocks noGrp="1"/>
          </p:cNvSpPr>
          <p:nvPr>
            <p:ph type="body" idx="1"/>
          </p:nvPr>
        </p:nvSpPr>
        <p:spPr>
          <a:xfrm>
            <a:off x="1160700" y="1851550"/>
            <a:ext cx="7622100" cy="31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800"/>
              <a:buFont typeface="Lobster"/>
              <a:buAutoNum type="arabicPeriod"/>
            </a:pPr>
            <a:r>
              <a:rPr lang="es" sz="1800" dirty="0">
                <a:solidFill>
                  <a:srgbClr val="1C4587"/>
                </a:solidFill>
                <a:latin typeface="Lobster"/>
                <a:ea typeface="Lobster"/>
                <a:cs typeface="Lobster"/>
                <a:sym typeface="Lobster"/>
              </a:rPr>
              <a:t>¿Cómo podemos escuchar música</a:t>
            </a:r>
            <a:endParaRPr sz="1800" dirty="0">
              <a:solidFill>
                <a:srgbClr val="1C4587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800"/>
              <a:buFont typeface="Lobster"/>
              <a:buAutoNum type="arabicPeriod"/>
            </a:pPr>
            <a:r>
              <a:rPr lang="es" sz="1800" dirty="0">
                <a:solidFill>
                  <a:srgbClr val="1C4587"/>
                </a:solidFill>
                <a:latin typeface="Lobster"/>
                <a:ea typeface="Lobster"/>
                <a:cs typeface="Lobster"/>
                <a:sym typeface="Lobster"/>
              </a:rPr>
              <a:t>¿Qué aparatos nos permiten escuchar música?</a:t>
            </a:r>
            <a:endParaRPr sz="1800" dirty="0">
              <a:solidFill>
                <a:srgbClr val="1C4587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marL="0" lvl="0" indent="0" algn="just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s" sz="1800" dirty="0">
                <a:solidFill>
                  <a:srgbClr val="1C4587"/>
                </a:solidFill>
                <a:latin typeface="Lobster"/>
                <a:ea typeface="Lobster"/>
                <a:cs typeface="Lobster"/>
                <a:sym typeface="Lobster"/>
              </a:rPr>
              <a:t>-Después, solicitamos a los niños investigar sobre el funcionamiento de  diferentes instrumentos y aparatos musicales.</a:t>
            </a:r>
            <a:endParaRPr sz="1800" dirty="0">
              <a:solidFill>
                <a:srgbClr val="1C4587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marL="0" lvl="0" indent="0" algn="just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s" sz="1800" dirty="0">
                <a:solidFill>
                  <a:srgbClr val="1C4587"/>
                </a:solidFill>
                <a:latin typeface="Lobster"/>
                <a:ea typeface="Lobster"/>
                <a:cs typeface="Lobster"/>
                <a:sym typeface="Lobster"/>
              </a:rPr>
              <a:t>-Permite al niño reproducir gráficamente un objeto musical presentado por el docente o hacer manualidades con respecto a objetos musicales.</a:t>
            </a:r>
          </a:p>
          <a:p>
            <a:pPr marL="0" lvl="0" indent="0" algn="just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s" sz="1800" dirty="0">
                <a:solidFill>
                  <a:srgbClr val="1C4587"/>
                </a:solidFill>
                <a:latin typeface="Lobster"/>
                <a:ea typeface="Lobster"/>
                <a:cs typeface="Lobster"/>
                <a:sym typeface="Lobster"/>
              </a:rPr>
              <a:t>-Bailar al ritmo de instrumentos musicales.</a:t>
            </a:r>
            <a:endParaRPr sz="1800" dirty="0">
              <a:solidFill>
                <a:srgbClr val="1C4587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800" dirty="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85C6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6"/>
          <p:cNvSpPr txBox="1">
            <a:spLocks noGrp="1"/>
          </p:cNvSpPr>
          <p:nvPr>
            <p:ph type="body" idx="1"/>
          </p:nvPr>
        </p:nvSpPr>
        <p:spPr>
          <a:xfrm>
            <a:off x="1193533" y="750771"/>
            <a:ext cx="7620917" cy="4392729"/>
          </a:xfrm>
          <a:prstGeom prst="rect">
            <a:avLst/>
          </a:prstGeom>
          <a:solidFill>
            <a:srgbClr val="93C47D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b="1" dirty="0">
                <a:solidFill>
                  <a:srgbClr val="1155CC"/>
                </a:solidFill>
              </a:rPr>
              <a:t> </a:t>
            </a:r>
            <a:r>
              <a:rPr lang="es" sz="1800" b="1" dirty="0">
                <a:solidFill>
                  <a:srgbClr val="1155CC"/>
                </a:solidFill>
                <a:latin typeface="Bree Serif"/>
                <a:ea typeface="Bree Serif"/>
                <a:cs typeface="Bree Serif"/>
                <a:sym typeface="Bree Serif"/>
              </a:rPr>
              <a:t>Actividades:</a:t>
            </a:r>
            <a:endParaRPr sz="1800" b="1" dirty="0">
              <a:solidFill>
                <a:srgbClr val="1155CC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457200" lvl="0" indent="-311150" algn="l" rtl="0">
              <a:spcBef>
                <a:spcPts val="1600"/>
              </a:spcBef>
              <a:spcAft>
                <a:spcPts val="0"/>
              </a:spcAft>
              <a:buSzPts val="1300"/>
              <a:buFont typeface="Arial"/>
              <a:buChar char="●"/>
            </a:pPr>
            <a:r>
              <a:rPr lang="es" b="1" dirty="0">
                <a:latin typeface="Arial"/>
                <a:ea typeface="Arial"/>
                <a:cs typeface="Arial"/>
                <a:sym typeface="Arial"/>
              </a:rPr>
              <a:t>La maestra muestra láminas de instrumentos utilizados en diversas épocas.  </a:t>
            </a:r>
            <a:endParaRPr b="1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Font typeface="Arial"/>
              <a:buChar char="●"/>
            </a:pPr>
            <a:r>
              <a:rPr lang="es" b="1" dirty="0">
                <a:latin typeface="Arial"/>
                <a:ea typeface="Arial"/>
                <a:cs typeface="Arial"/>
                <a:sym typeface="Arial"/>
              </a:rPr>
              <a:t>Incentivar a los niños a trabajar manualidades musicales con madera, calabazas, cartón, etc.</a:t>
            </a:r>
            <a:endParaRPr b="1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Font typeface="Arial"/>
              <a:buChar char="●"/>
            </a:pPr>
            <a:r>
              <a:rPr lang="es" b="1" dirty="0">
                <a:latin typeface="Arial"/>
                <a:ea typeface="Arial"/>
                <a:cs typeface="Arial"/>
                <a:sym typeface="Arial"/>
              </a:rPr>
              <a:t>Pintar dibujos de diversos instrumentos  musicales.</a:t>
            </a:r>
            <a:endParaRPr b="1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158" name="Google Shape;15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0025" y="2777875"/>
            <a:ext cx="3239676" cy="2365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97500" y="3665625"/>
            <a:ext cx="3239675" cy="10265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AA84F"/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038C85D6-AA10-4859-837B-9249976658C6}"/>
              </a:ext>
            </a:extLst>
          </p:cNvPr>
          <p:cNvSpPr/>
          <p:nvPr/>
        </p:nvSpPr>
        <p:spPr>
          <a:xfrm>
            <a:off x="481581" y="1648420"/>
            <a:ext cx="647986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Muchas gracias…</a:t>
            </a:r>
          </a:p>
        </p:txBody>
      </p:sp>
      <p:pic>
        <p:nvPicPr>
          <p:cNvPr id="4" name="Imagen 3" descr="Imagen que contiene objeto&#10;&#10;Descripción generada con confianza muy alta">
            <a:extLst>
              <a:ext uri="{FF2B5EF4-FFF2-40B4-BE49-F238E27FC236}">
                <a16:creationId xmlns:a16="http://schemas.microsoft.com/office/drawing/2014/main" id="{3755748E-2292-4CF0-8787-4EFD9E995A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1443" y="377851"/>
            <a:ext cx="1836567" cy="317867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B6F461AB-9024-4860-A276-1B2065D915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746" y="4057650"/>
            <a:ext cx="3085714" cy="9777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ector">
  <a:themeElements>
    <a:clrScheme name="Sector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ctor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cto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17</TotalTime>
  <Words>179</Words>
  <Application>Microsoft Office PowerPoint</Application>
  <PresentationFormat>Presentación en pantalla (16:9)</PresentationFormat>
  <Paragraphs>20</Paragraphs>
  <Slides>5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4" baseType="lpstr">
      <vt:lpstr>Pinyon Script</vt:lpstr>
      <vt:lpstr>Arial</vt:lpstr>
      <vt:lpstr>Wingdings 3</vt:lpstr>
      <vt:lpstr>Century Gothic</vt:lpstr>
      <vt:lpstr>Bree Serif</vt:lpstr>
      <vt:lpstr>Lobster</vt:lpstr>
      <vt:lpstr>Arial Black</vt:lpstr>
      <vt:lpstr>MS UI Gothic</vt:lpstr>
      <vt:lpstr>Sector</vt:lpstr>
      <vt:lpstr>Comparar instrumentos y aparatos musicales</vt:lpstr>
      <vt:lpstr>Objetivos:    Conocer el funcionamiento de diferentes instrumentos musicales y reproductores de sonido. Experimentar nuevas experiencias multisensoriales.</vt:lpstr>
      <vt:lpstr>Actividades: La docente le mostrará a los niños discos , casetes y Cd, además de figuras como radio, televisión, computadora, etc. como actividad inicial, luego realizará preguntas indagatorias como: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Comparar instrumentos y aparatos musicales</dc:title>
  <cp:lastModifiedBy>Lourdes barreno</cp:lastModifiedBy>
  <cp:revision>4</cp:revision>
  <dcterms:modified xsi:type="dcterms:W3CDTF">2018-11-16T15:08:23Z</dcterms:modified>
</cp:coreProperties>
</file>