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5" r:id="rId4"/>
    <p:sldId id="258" r:id="rId5"/>
    <p:sldId id="266" r:id="rId6"/>
    <p:sldId id="260" r:id="rId7"/>
    <p:sldId id="267" r:id="rId8"/>
    <p:sldId id="261" r:id="rId9"/>
    <p:sldId id="262" r:id="rId10"/>
    <p:sldId id="263" r:id="rId11"/>
    <p:sldId id="264" r:id="rId12"/>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1" d="100"/>
          <a:sy n="91"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5684622-6C3F-4267-8B5A-7298F646372A}" type="datetimeFigureOut">
              <a:rPr lang="es-PA" smtClean="0"/>
              <a:t>03/10/2023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8D6BDED-249A-427C-8B94-DB720C91A04E}" type="slidenum">
              <a:rPr lang="es-PA" smtClean="0"/>
              <a:t>‹Nº›</a:t>
            </a:fld>
            <a:endParaRPr lang="es-P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252373"/>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4622-6C3F-4267-8B5A-7298F646372A}" type="datetimeFigureOut">
              <a:rPr lang="es-PA" smtClean="0"/>
              <a:t>03/10/2023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138923342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4622-6C3F-4267-8B5A-7298F646372A}" type="datetimeFigureOut">
              <a:rPr lang="es-PA" smtClean="0"/>
              <a:t>03/10/2023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8D6BDED-249A-427C-8B94-DB720C91A04E}" type="slidenum">
              <a:rPr lang="es-PA" smtClean="0"/>
              <a:t>‹Nº›</a:t>
            </a:fld>
            <a:endParaRPr lang="es-P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64884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84622-6C3F-4267-8B5A-7298F646372A}" type="datetimeFigureOut">
              <a:rPr lang="es-PA" smtClean="0"/>
              <a:t>03/10/2023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89762118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84622-6C3F-4267-8B5A-7298F646372A}" type="datetimeFigureOut">
              <a:rPr lang="es-PA" smtClean="0"/>
              <a:t>03/10/2023</a:t>
            </a:fld>
            <a:endParaRPr lang="es-PA"/>
          </a:p>
        </p:txBody>
      </p:sp>
      <p:sp>
        <p:nvSpPr>
          <p:cNvPr id="5" name="Footer Placeholder 4"/>
          <p:cNvSpPr>
            <a:spLocks noGrp="1"/>
          </p:cNvSpPr>
          <p:nvPr>
            <p:ph type="ftr" sz="quarter" idx="11"/>
          </p:nvPr>
        </p:nvSpPr>
        <p:spPr/>
        <p:txBody>
          <a:bodyPr/>
          <a:lstStyle/>
          <a:p>
            <a:endParaRPr lang="es-PA"/>
          </a:p>
        </p:txBody>
      </p:sp>
      <p:sp>
        <p:nvSpPr>
          <p:cNvPr id="6" name="Slide Number Placeholder 5"/>
          <p:cNvSpPr>
            <a:spLocks noGrp="1"/>
          </p:cNvSpPr>
          <p:nvPr>
            <p:ph type="sldNum" sz="quarter" idx="12"/>
          </p:nvPr>
        </p:nvSpPr>
        <p:spPr/>
        <p:txBody>
          <a:bodyPr/>
          <a:lstStyle/>
          <a:p>
            <a:fld id="{C8D6BDED-249A-427C-8B94-DB720C91A04E}" type="slidenum">
              <a:rPr lang="es-PA" smtClean="0"/>
              <a:t>‹Nº›</a:t>
            </a:fld>
            <a:endParaRPr lang="es-P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88030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684622-6C3F-4267-8B5A-7298F646372A}" type="datetimeFigureOut">
              <a:rPr lang="es-PA" smtClean="0"/>
              <a:t>03/10/2023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174194841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684622-6C3F-4267-8B5A-7298F646372A}" type="datetimeFigureOut">
              <a:rPr lang="es-PA" smtClean="0"/>
              <a:t>03/10/2023</a:t>
            </a:fld>
            <a:endParaRPr lang="es-PA"/>
          </a:p>
        </p:txBody>
      </p:sp>
      <p:sp>
        <p:nvSpPr>
          <p:cNvPr id="8" name="Footer Placeholder 7"/>
          <p:cNvSpPr>
            <a:spLocks noGrp="1"/>
          </p:cNvSpPr>
          <p:nvPr>
            <p:ph type="ftr" sz="quarter" idx="11"/>
          </p:nvPr>
        </p:nvSpPr>
        <p:spPr/>
        <p:txBody>
          <a:bodyPr/>
          <a:lstStyle/>
          <a:p>
            <a:endParaRPr lang="es-PA"/>
          </a:p>
        </p:txBody>
      </p:sp>
      <p:sp>
        <p:nvSpPr>
          <p:cNvPr id="9" name="Slide Number Placeholder 8"/>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978075610"/>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684622-6C3F-4267-8B5A-7298F646372A}" type="datetimeFigureOut">
              <a:rPr lang="es-PA" smtClean="0"/>
              <a:t>03/10/2023</a:t>
            </a:fld>
            <a:endParaRPr lang="es-PA"/>
          </a:p>
        </p:txBody>
      </p:sp>
      <p:sp>
        <p:nvSpPr>
          <p:cNvPr id="4" name="Footer Placeholder 3"/>
          <p:cNvSpPr>
            <a:spLocks noGrp="1"/>
          </p:cNvSpPr>
          <p:nvPr>
            <p:ph type="ftr" sz="quarter" idx="11"/>
          </p:nvPr>
        </p:nvSpPr>
        <p:spPr/>
        <p:txBody>
          <a:bodyPr/>
          <a:lstStyle/>
          <a:p>
            <a:endParaRPr lang="es-PA"/>
          </a:p>
        </p:txBody>
      </p:sp>
      <p:sp>
        <p:nvSpPr>
          <p:cNvPr id="5" name="Slide Number Placeholder 4"/>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291829094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84622-6C3F-4267-8B5A-7298F646372A}" type="datetimeFigureOut">
              <a:rPr lang="es-PA" smtClean="0"/>
              <a:t>03/10/2023</a:t>
            </a:fld>
            <a:endParaRPr lang="es-PA"/>
          </a:p>
        </p:txBody>
      </p:sp>
      <p:sp>
        <p:nvSpPr>
          <p:cNvPr id="3" name="Footer Placeholder 2"/>
          <p:cNvSpPr>
            <a:spLocks noGrp="1"/>
          </p:cNvSpPr>
          <p:nvPr>
            <p:ph type="ftr" sz="quarter" idx="11"/>
          </p:nvPr>
        </p:nvSpPr>
        <p:spPr/>
        <p:txBody>
          <a:bodyPr/>
          <a:lstStyle/>
          <a:p>
            <a:endParaRPr lang="es-PA"/>
          </a:p>
        </p:txBody>
      </p:sp>
      <p:sp>
        <p:nvSpPr>
          <p:cNvPr id="4" name="Slide Number Placeholder 3"/>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416144768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84622-6C3F-4267-8B5A-7298F646372A}" type="datetimeFigureOut">
              <a:rPr lang="es-PA" smtClean="0"/>
              <a:t>03/10/2023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8D6BDED-249A-427C-8B94-DB720C91A04E}" type="slidenum">
              <a:rPr lang="es-PA" smtClean="0"/>
              <a:t>‹Nº›</a:t>
            </a:fld>
            <a:endParaRPr lang="es-PA"/>
          </a:p>
        </p:txBody>
      </p:sp>
    </p:spTree>
    <p:extLst>
      <p:ext uri="{BB962C8B-B14F-4D97-AF65-F5344CB8AC3E}">
        <p14:creationId xmlns:p14="http://schemas.microsoft.com/office/powerpoint/2010/main" val="246620688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684622-6C3F-4267-8B5A-7298F646372A}" type="datetimeFigureOut">
              <a:rPr lang="es-PA" smtClean="0"/>
              <a:t>03/10/2023</a:t>
            </a:fld>
            <a:endParaRPr lang="es-PA"/>
          </a:p>
        </p:txBody>
      </p:sp>
      <p:sp>
        <p:nvSpPr>
          <p:cNvPr id="6" name="Footer Placeholder 5"/>
          <p:cNvSpPr>
            <a:spLocks noGrp="1"/>
          </p:cNvSpPr>
          <p:nvPr>
            <p:ph type="ftr" sz="quarter" idx="11"/>
          </p:nvPr>
        </p:nvSpPr>
        <p:spPr/>
        <p:txBody>
          <a:bodyPr/>
          <a:lstStyle/>
          <a:p>
            <a:endParaRPr lang="es-PA"/>
          </a:p>
        </p:txBody>
      </p:sp>
      <p:sp>
        <p:nvSpPr>
          <p:cNvPr id="7" name="Slide Number Placeholder 6"/>
          <p:cNvSpPr>
            <a:spLocks noGrp="1"/>
          </p:cNvSpPr>
          <p:nvPr>
            <p:ph type="sldNum" sz="quarter" idx="12"/>
          </p:nvPr>
        </p:nvSpPr>
        <p:spPr/>
        <p:txBody>
          <a:bodyPr/>
          <a:lstStyle/>
          <a:p>
            <a:fld id="{C8D6BDED-249A-427C-8B94-DB720C91A04E}" type="slidenum">
              <a:rPr lang="es-PA" smtClean="0"/>
              <a:t>‹Nº›</a:t>
            </a:fld>
            <a:endParaRPr lang="es-P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666554"/>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5684622-6C3F-4267-8B5A-7298F646372A}" type="datetimeFigureOut">
              <a:rPr lang="es-PA" smtClean="0"/>
              <a:t>03/10/2023</a:t>
            </a:fld>
            <a:endParaRPr lang="es-P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s-P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8D6BDED-249A-427C-8B94-DB720C91A04E}" type="slidenum">
              <a:rPr lang="es-PA" smtClean="0"/>
              <a:t>‹Nº›</a:t>
            </a:fld>
            <a:endParaRPr lang="es-P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6202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kame.com/cuenta-cuentos" TargetMode="External"/><Relationship Id="rId2" Type="http://schemas.openxmlformats.org/officeDocument/2006/relationships/hyperlink" Target="https://arbolabc.com/" TargetMode="External"/><Relationship Id="rId1" Type="http://schemas.openxmlformats.org/officeDocument/2006/relationships/slideLayout" Target="../slideLayouts/slideLayout2.xml"/><Relationship Id="rId5" Type="http://schemas.openxmlformats.org/officeDocument/2006/relationships/hyperlink" Target="https://www.youtube.com/watch?v=CSXgWptMpkw" TargetMode="External"/><Relationship Id="rId4" Type="http://schemas.openxmlformats.org/officeDocument/2006/relationships/hyperlink" Target="https://rosafernandezsalamancaprimaria.blogspot.com/2014/04/marcos-infantiles-para-fotos-y-marcos-o.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marco de cuentos infant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6308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37306" y="3670188"/>
            <a:ext cx="4396781" cy="584775"/>
          </a:xfrm>
          <a:prstGeom prst="rect">
            <a:avLst/>
          </a:prstGeom>
          <a:noFill/>
        </p:spPr>
        <p:txBody>
          <a:bodyPr wrap="none" rtlCol="0">
            <a:spAutoFit/>
          </a:bodyPr>
          <a:lstStyle/>
          <a:p>
            <a:r>
              <a:rPr lang="es-PA" sz="3200" dirty="0">
                <a:latin typeface="Arial Black" panose="020B0A04020102020204" pitchFamily="34" charset="0"/>
              </a:rPr>
              <a:t>CLARIBEL FLORES</a:t>
            </a:r>
          </a:p>
        </p:txBody>
      </p:sp>
      <p:sp>
        <p:nvSpPr>
          <p:cNvPr id="6" name="Rectangle 5"/>
          <p:cNvSpPr/>
          <p:nvPr/>
        </p:nvSpPr>
        <p:spPr>
          <a:xfrm>
            <a:off x="2602004" y="1277644"/>
            <a:ext cx="6239435" cy="954107"/>
          </a:xfrm>
          <a:prstGeom prst="rect">
            <a:avLst/>
          </a:prstGeom>
        </p:spPr>
        <p:txBody>
          <a:bodyPr wrap="square">
            <a:spAutoFit/>
          </a:bodyPr>
          <a:lstStyle/>
          <a:p>
            <a:pPr algn="ctr"/>
            <a:r>
              <a:rPr lang="es-PA" sz="2800" dirty="0">
                <a:latin typeface="Arial Black" panose="020B0A04020102020204" pitchFamily="34" charset="0"/>
              </a:rPr>
              <a:t>Mundo mágico de la tecnología en preescolar</a:t>
            </a:r>
          </a:p>
        </p:txBody>
      </p:sp>
      <p:sp>
        <p:nvSpPr>
          <p:cNvPr id="7" name="Rectangle 6"/>
          <p:cNvSpPr/>
          <p:nvPr/>
        </p:nvSpPr>
        <p:spPr>
          <a:xfrm>
            <a:off x="4729493" y="4832594"/>
            <a:ext cx="3076933" cy="400110"/>
          </a:xfrm>
          <a:prstGeom prst="rect">
            <a:avLst/>
          </a:prstGeom>
        </p:spPr>
        <p:txBody>
          <a:bodyPr wrap="none">
            <a:spAutoFit/>
          </a:bodyPr>
          <a:lstStyle/>
          <a:p>
            <a:r>
              <a:rPr lang="es-PA" sz="2000" b="1" dirty="0">
                <a:latin typeface="Arial Black" panose="020B0A04020102020204" pitchFamily="34" charset="0"/>
              </a:rPr>
              <a:t>27 de mayo del 2019</a:t>
            </a:r>
          </a:p>
        </p:txBody>
      </p:sp>
      <p:sp>
        <p:nvSpPr>
          <p:cNvPr id="10" name="Rectangle 9"/>
          <p:cNvSpPr/>
          <p:nvPr/>
        </p:nvSpPr>
        <p:spPr>
          <a:xfrm>
            <a:off x="3529439" y="2692447"/>
            <a:ext cx="4644413" cy="400110"/>
          </a:xfrm>
          <a:prstGeom prst="rect">
            <a:avLst/>
          </a:prstGeom>
        </p:spPr>
        <p:txBody>
          <a:bodyPr wrap="none">
            <a:spAutoFit/>
          </a:bodyPr>
          <a:lstStyle/>
          <a:p>
            <a:r>
              <a:rPr lang="es-PA" sz="2000" b="1" dirty="0"/>
              <a:t>Cuentos infantiles clásicos y tradicionales</a:t>
            </a:r>
            <a:endParaRPr lang="es-PA" sz="2000" dirty="0"/>
          </a:p>
        </p:txBody>
      </p:sp>
    </p:spTree>
    <p:extLst>
      <p:ext uri="{BB962C8B-B14F-4D97-AF65-F5344CB8AC3E}">
        <p14:creationId xmlns:p14="http://schemas.microsoft.com/office/powerpoint/2010/main" val="18752667"/>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8096" y="208160"/>
            <a:ext cx="7290054" cy="854158"/>
          </a:xfrm>
        </p:spPr>
        <p:txBody>
          <a:bodyPr/>
          <a:lstStyle/>
          <a:p>
            <a:r>
              <a:rPr lang="es-PA" dirty="0"/>
              <a:t>Conclusión </a:t>
            </a:r>
          </a:p>
        </p:txBody>
      </p:sp>
      <p:sp>
        <p:nvSpPr>
          <p:cNvPr id="4" name="Content Placeholder 3"/>
          <p:cNvSpPr>
            <a:spLocks noGrp="1"/>
          </p:cNvSpPr>
          <p:nvPr>
            <p:ph idx="1"/>
          </p:nvPr>
        </p:nvSpPr>
        <p:spPr>
          <a:xfrm>
            <a:off x="768096" y="1250576"/>
            <a:ext cx="7784233" cy="5247042"/>
          </a:xfrm>
        </p:spPr>
        <p:txBody>
          <a:bodyPr>
            <a:normAutofit/>
          </a:bodyPr>
          <a:lstStyle/>
          <a:p>
            <a:pPr algn="just"/>
            <a:r>
              <a:rPr lang="es-PA" dirty="0"/>
              <a:t>Toda las personas mayores han sido niños antes, por eso me enfoque en el portal la sección de </a:t>
            </a:r>
            <a:r>
              <a:rPr lang="es-PA" b="1" dirty="0"/>
              <a:t>cuentos infantiles clásicos y tradicionales.</a:t>
            </a:r>
            <a:endParaRPr lang="es-PA" dirty="0"/>
          </a:p>
          <a:p>
            <a:pPr algn="just"/>
            <a:r>
              <a:rPr lang="es-PA" dirty="0"/>
              <a:t>El cuento de </a:t>
            </a:r>
            <a:r>
              <a:rPr lang="es-PA" b="1" dirty="0"/>
              <a:t>La Bella Y La Bestia </a:t>
            </a:r>
            <a:r>
              <a:rPr lang="es-PA" dirty="0"/>
              <a:t>una historia donde se relata sobre un hombre convertido en bestia por causa de su arrogancia y  donde una bella joven se enamora de él.</a:t>
            </a:r>
          </a:p>
          <a:p>
            <a:pPr algn="just"/>
            <a:r>
              <a:rPr lang="es-PA" b="1" dirty="0"/>
              <a:t>La belleza verdadera va por dentro.</a:t>
            </a:r>
            <a:r>
              <a:rPr lang="es-PA" dirty="0"/>
              <a:t> Este mensaje es muy importante, especialmente en una época en que se valora demasiado la apariencia física. La educación de las niñas es importante aunque a algunos no les guste. </a:t>
            </a:r>
          </a:p>
          <a:p>
            <a:pPr algn="just"/>
            <a:r>
              <a:rPr lang="es-PA" b="1" dirty="0"/>
              <a:t>El amor es capaz de salvar y transformar a las personas.</a:t>
            </a:r>
            <a:r>
              <a:rPr lang="es-PA" dirty="0"/>
              <a:t> Los que se conocen esta historia de memoria saben bien a qué me refiero, pero es un tema que vale la pena conversar con los niños. En un mundo tan turbulento como el actual, es bueno resaltar el poder del amor.</a:t>
            </a:r>
          </a:p>
          <a:p>
            <a:endParaRPr lang="es-PA" dirty="0"/>
          </a:p>
          <a:p>
            <a:endParaRPr lang="es-PA" dirty="0"/>
          </a:p>
        </p:txBody>
      </p:sp>
    </p:spTree>
    <p:extLst>
      <p:ext uri="{BB962C8B-B14F-4D97-AF65-F5344CB8AC3E}">
        <p14:creationId xmlns:p14="http://schemas.microsoft.com/office/powerpoint/2010/main" val="202774322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853619"/>
          </a:xfrm>
        </p:spPr>
        <p:txBody>
          <a:bodyPr/>
          <a:lstStyle/>
          <a:p>
            <a:r>
              <a:rPr lang="es-PA" dirty="0"/>
              <a:t>Fuentes utilizadas</a:t>
            </a:r>
          </a:p>
        </p:txBody>
      </p:sp>
      <p:sp>
        <p:nvSpPr>
          <p:cNvPr id="3" name="Content Placeholder 2"/>
          <p:cNvSpPr>
            <a:spLocks noGrp="1"/>
          </p:cNvSpPr>
          <p:nvPr>
            <p:ph idx="1"/>
          </p:nvPr>
        </p:nvSpPr>
        <p:spPr>
          <a:xfrm>
            <a:off x="768096" y="1721224"/>
            <a:ext cx="7290055" cy="4588136"/>
          </a:xfrm>
        </p:spPr>
        <p:txBody>
          <a:bodyPr>
            <a:normAutofit/>
          </a:bodyPr>
          <a:lstStyle/>
          <a:p>
            <a:r>
              <a:rPr lang="es-PA" dirty="0"/>
              <a:t>En este trabajo </a:t>
            </a:r>
            <a:r>
              <a:rPr lang="es-PA"/>
              <a:t>hemos </a:t>
            </a:r>
            <a:r>
              <a:rPr lang="es-PA" smtClean="0"/>
              <a:t>utilizado </a:t>
            </a:r>
            <a:r>
              <a:rPr lang="es-PA" dirty="0"/>
              <a:t>la Herramienta de </a:t>
            </a:r>
            <a:r>
              <a:rPr lang="es-PA" b="1" dirty="0"/>
              <a:t>Cuentos infantiles clásicos y tradicionales, </a:t>
            </a:r>
            <a:r>
              <a:rPr lang="es-PA" dirty="0"/>
              <a:t>que se encuentra en el portal </a:t>
            </a:r>
            <a:r>
              <a:rPr lang="es-PA" dirty="0">
                <a:hlinkClick r:id="rId2"/>
              </a:rPr>
              <a:t>https://arbolabc.com</a:t>
            </a:r>
            <a:endParaRPr lang="es-PA" dirty="0"/>
          </a:p>
          <a:p>
            <a:r>
              <a:rPr lang="es-PA" dirty="0"/>
              <a:t>La imagen de la diapositiva de Introducción fue descargada de la </a:t>
            </a:r>
            <a:r>
              <a:rPr lang="es-PA" dirty="0" smtClean="0"/>
              <a:t>página </a:t>
            </a:r>
            <a:r>
              <a:rPr lang="es-PA" dirty="0">
                <a:hlinkClick r:id="rId3"/>
              </a:rPr>
              <a:t>https://edukame.com/cuenta-cuentos</a:t>
            </a:r>
            <a:endParaRPr lang="es-PA" dirty="0"/>
          </a:p>
          <a:p>
            <a:r>
              <a:rPr lang="es-PA" dirty="0"/>
              <a:t>la imagen de la portada fue descargada de la </a:t>
            </a:r>
            <a:r>
              <a:rPr lang="es-PA" dirty="0" smtClean="0"/>
              <a:t>página </a:t>
            </a:r>
            <a:r>
              <a:rPr lang="es-PA" dirty="0">
                <a:hlinkClick r:id="rId4"/>
              </a:rPr>
              <a:t>https://rosafernandezsalamancaprimaria.blogspot.com/2014/04/marcos-infantiles-para-fotos-y-marcos-o.html</a:t>
            </a:r>
            <a:endParaRPr lang="es-PA" dirty="0"/>
          </a:p>
          <a:p>
            <a:r>
              <a:rPr lang="es-PA" dirty="0"/>
              <a:t>La imagen del </a:t>
            </a:r>
            <a:r>
              <a:rPr lang="es-PA" dirty="0" smtClean="0"/>
              <a:t>título </a:t>
            </a:r>
            <a:r>
              <a:rPr lang="es-PA" dirty="0"/>
              <a:t>del cuento, fue tomada de la portada del la sección de cuentos de </a:t>
            </a:r>
            <a:r>
              <a:rPr lang="es-PA" dirty="0">
                <a:hlinkClick r:id="rId2"/>
              </a:rPr>
              <a:t>https://arbolabc.com</a:t>
            </a:r>
            <a:endParaRPr lang="es-PA" dirty="0"/>
          </a:p>
          <a:p>
            <a:r>
              <a:rPr lang="es-PA" dirty="0"/>
              <a:t>Las imágenes fueron </a:t>
            </a:r>
            <a:r>
              <a:rPr lang="es-PA" dirty="0" smtClean="0"/>
              <a:t>descargadas </a:t>
            </a:r>
            <a:r>
              <a:rPr lang="es-PA" dirty="0"/>
              <a:t>de la página </a:t>
            </a:r>
            <a:r>
              <a:rPr lang="es-PA" dirty="0">
                <a:hlinkClick r:id="rId5"/>
              </a:rPr>
              <a:t>https://www.youtube.com/watch?v=CSXgWptMpkw</a:t>
            </a:r>
            <a:endParaRPr lang="es-PA" dirty="0"/>
          </a:p>
          <a:p>
            <a:endParaRPr lang="es-PA" dirty="0"/>
          </a:p>
        </p:txBody>
      </p:sp>
    </p:spTree>
    <p:extLst>
      <p:ext uri="{BB962C8B-B14F-4D97-AF65-F5344CB8AC3E}">
        <p14:creationId xmlns:p14="http://schemas.microsoft.com/office/powerpoint/2010/main" val="130820600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A" dirty="0"/>
              <a:t>introducción</a:t>
            </a:r>
          </a:p>
        </p:txBody>
      </p:sp>
      <p:sp>
        <p:nvSpPr>
          <p:cNvPr id="3" name="Content Placeholder 2"/>
          <p:cNvSpPr>
            <a:spLocks noGrp="1"/>
          </p:cNvSpPr>
          <p:nvPr>
            <p:ph idx="1"/>
          </p:nvPr>
        </p:nvSpPr>
        <p:spPr>
          <a:xfrm>
            <a:off x="380691" y="2185416"/>
            <a:ext cx="8377518" cy="3402419"/>
          </a:xfrm>
        </p:spPr>
        <p:txBody>
          <a:bodyPr>
            <a:normAutofit/>
          </a:bodyPr>
          <a:lstStyle/>
          <a:p>
            <a:pPr marL="0" indent="0" algn="just">
              <a:buNone/>
            </a:pPr>
            <a:r>
              <a:rPr lang="es-PA" sz="2800" dirty="0"/>
              <a:t>Los cuentos infantiles recogen en su interior grandes enseñanzas, moralejas y muchos mensajes. Del mismo modo que la literatura no es tan simple el mundo de los niños tampoco lo es. Hay quienes piensan erróneamente que este mundo infantil no se encuentra como el nuestro en un equilibrio lógico, sin tener en cuenta que la diferencia de edad no solo se muestran en el crecimiento si no también, en la percepción de la realidad.   </a:t>
            </a:r>
          </a:p>
        </p:txBody>
      </p:sp>
      <p:pic>
        <p:nvPicPr>
          <p:cNvPr id="2050" name="Picture 2" descr="Resultado de imagen para cuenta cu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307" y="32531"/>
            <a:ext cx="2284693" cy="21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674651"/>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971" t="35375" r="37353" b="21303"/>
          <a:stretch/>
        </p:blipFill>
        <p:spPr>
          <a:xfrm>
            <a:off x="0" y="1721223"/>
            <a:ext cx="9144000" cy="4935072"/>
          </a:xfrm>
          <a:prstGeom prst="rect">
            <a:avLst/>
          </a:prstGeom>
        </p:spPr>
      </p:pic>
      <p:sp>
        <p:nvSpPr>
          <p:cNvPr id="5" name="TextBox 4"/>
          <p:cNvSpPr txBox="1"/>
          <p:nvPr/>
        </p:nvSpPr>
        <p:spPr>
          <a:xfrm>
            <a:off x="0" y="0"/>
            <a:ext cx="2872902" cy="461665"/>
          </a:xfrm>
          <a:prstGeom prst="rect">
            <a:avLst/>
          </a:prstGeom>
          <a:noFill/>
        </p:spPr>
        <p:txBody>
          <a:bodyPr wrap="none" rtlCol="0">
            <a:spAutoFit/>
          </a:bodyPr>
          <a:lstStyle/>
          <a:p>
            <a:r>
              <a:rPr lang="es-PA" sz="2400" b="1" dirty="0">
                <a:solidFill>
                  <a:srgbClr val="0070C0"/>
                </a:solidFill>
                <a:latin typeface="Berlin Sans FB Demi" panose="020E0802020502020306" pitchFamily="34" charset="0"/>
              </a:rPr>
              <a:t>Este es el cuento de:</a:t>
            </a:r>
          </a:p>
        </p:txBody>
      </p:sp>
      <p:sp>
        <p:nvSpPr>
          <p:cNvPr id="7" name="Rectangle 6"/>
          <p:cNvSpPr/>
          <p:nvPr/>
        </p:nvSpPr>
        <p:spPr>
          <a:xfrm>
            <a:off x="7032812" y="1331259"/>
            <a:ext cx="2111188"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A"/>
          </a:p>
        </p:txBody>
      </p:sp>
      <p:sp>
        <p:nvSpPr>
          <p:cNvPr id="6" name="TextBox 5"/>
          <p:cNvSpPr txBox="1"/>
          <p:nvPr/>
        </p:nvSpPr>
        <p:spPr>
          <a:xfrm>
            <a:off x="1230380" y="500262"/>
            <a:ext cx="6683240" cy="830997"/>
          </a:xfrm>
          <a:prstGeom prst="rect">
            <a:avLst/>
          </a:prstGeom>
          <a:noFill/>
        </p:spPr>
        <p:txBody>
          <a:bodyPr wrap="none" rtlCol="0">
            <a:spAutoFit/>
          </a:bodyPr>
          <a:lstStyle/>
          <a:p>
            <a:r>
              <a:rPr lang="es-PA" sz="4800" dirty="0">
                <a:solidFill>
                  <a:srgbClr val="FF0066"/>
                </a:solidFill>
                <a:latin typeface="Arial Black" panose="020B0A04020102020204" pitchFamily="34" charset="0"/>
              </a:rPr>
              <a:t>La Bella y la Bestia</a:t>
            </a:r>
          </a:p>
        </p:txBody>
      </p:sp>
    </p:spTree>
    <p:extLst>
      <p:ext uri="{BB962C8B-B14F-4D97-AF65-F5344CB8AC3E}">
        <p14:creationId xmlns:p14="http://schemas.microsoft.com/office/powerpoint/2010/main" val="294824689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474" t="22131" r="26642" b="13576"/>
          <a:stretch/>
        </p:blipFill>
        <p:spPr>
          <a:xfrm>
            <a:off x="4464423" y="0"/>
            <a:ext cx="4679577" cy="3429000"/>
          </a:xfrm>
          <a:prstGeom prst="rect">
            <a:avLst/>
          </a:prstGeom>
        </p:spPr>
      </p:pic>
      <p:sp>
        <p:nvSpPr>
          <p:cNvPr id="10" name="Rectangle 9"/>
          <p:cNvSpPr/>
          <p:nvPr/>
        </p:nvSpPr>
        <p:spPr>
          <a:xfrm>
            <a:off x="0" y="716845"/>
            <a:ext cx="4464423" cy="1384995"/>
          </a:xfrm>
          <a:prstGeom prst="rect">
            <a:avLst/>
          </a:prstGeom>
        </p:spPr>
        <p:txBody>
          <a:bodyPr wrap="square">
            <a:spAutoFit/>
          </a:bodyPr>
          <a:lstStyle/>
          <a:p>
            <a:r>
              <a:rPr lang="es-PA" sz="1200" b="0" i="0" dirty="0">
                <a:effectLst/>
                <a:latin typeface="Muli"/>
              </a:rPr>
              <a:t>Érase una vez un mercader que había perdido su enorme fortuna. Un día, debió viajar a un lugar muy lejano y les preguntó a sus hijas qué querían a su regreso. Sus dos hijas mayores pidieron joyas y vestidos, sin considerar la situación de su padre. Pero la hija menor, a quien todos llamaban Bella, dijo:</a:t>
            </a:r>
          </a:p>
          <a:p>
            <a:r>
              <a:rPr lang="es-PA" sz="1200" b="0" i="0" dirty="0">
                <a:effectLst/>
                <a:latin typeface="Muli"/>
              </a:rPr>
              <a:t>—Padre, solo te pido una rosa de pétalos rojos.</a:t>
            </a:r>
          </a:p>
        </p:txBody>
      </p:sp>
      <p:pic>
        <p:nvPicPr>
          <p:cNvPr id="11" name="Picture 10"/>
          <p:cNvPicPr>
            <a:picLocks noChangeAspect="1"/>
          </p:cNvPicPr>
          <p:nvPr/>
        </p:nvPicPr>
        <p:blipFill rotWithShape="1">
          <a:blip r:embed="rId3"/>
          <a:srcRect l="30843" t="21578" r="26174" b="13852"/>
          <a:stretch/>
        </p:blipFill>
        <p:spPr>
          <a:xfrm>
            <a:off x="0" y="3429000"/>
            <a:ext cx="4282886" cy="3429000"/>
          </a:xfrm>
          <a:prstGeom prst="rect">
            <a:avLst/>
          </a:prstGeom>
        </p:spPr>
      </p:pic>
      <p:sp>
        <p:nvSpPr>
          <p:cNvPr id="12" name="Rectangle 11"/>
          <p:cNvSpPr/>
          <p:nvPr/>
        </p:nvSpPr>
        <p:spPr>
          <a:xfrm>
            <a:off x="4464422" y="4062332"/>
            <a:ext cx="4746811" cy="1754326"/>
          </a:xfrm>
          <a:prstGeom prst="rect">
            <a:avLst/>
          </a:prstGeom>
        </p:spPr>
        <p:txBody>
          <a:bodyPr wrap="square">
            <a:spAutoFit/>
          </a:bodyPr>
          <a:lstStyle/>
          <a:p>
            <a:r>
              <a:rPr lang="es-PA" sz="1200" b="0" i="0" dirty="0">
                <a:effectLst/>
                <a:latin typeface="Muli"/>
              </a:rPr>
              <a:t>El mercader, en su camino de regreso, tuvo que atravesar un bosque muy espeso. Era una noche oscura y buscó un lugar donde dormir. Después de un rato, divisó a lo lejos un enorme castillo y se dirigió hacia él. Al acercarse a la puerta, esta se abrió por sí sola y al no escuchar respuesta, el mercader entró, fue al comedor, se sentó a la mesa y comió los alimentos servidos en ella. Luego, encontró una habitación y se acostó en una cama suave y esponjosa. Antes de dormir, se dijo:</a:t>
            </a:r>
          </a:p>
          <a:p>
            <a:r>
              <a:rPr lang="es-PA" sz="1200" b="0" i="0" dirty="0">
                <a:effectLst/>
                <a:latin typeface="Muli"/>
              </a:rPr>
              <a:t>“El dueño de esta casa y sus sirvientes, no tardarán en dejarse ver. Espero me perdonen la libertad que me he tomado.</a:t>
            </a:r>
          </a:p>
        </p:txBody>
      </p:sp>
    </p:spTree>
    <p:extLst>
      <p:ext uri="{BB962C8B-B14F-4D97-AF65-F5344CB8AC3E}">
        <p14:creationId xmlns:p14="http://schemas.microsoft.com/office/powerpoint/2010/main" val="657027699"/>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530" t="28749" r="29455" b="13024"/>
          <a:stretch/>
        </p:blipFill>
        <p:spPr>
          <a:xfrm>
            <a:off x="128032" y="1394358"/>
            <a:ext cx="8887935" cy="5302278"/>
          </a:xfrm>
          <a:prstGeom prst="rect">
            <a:avLst/>
          </a:prstGeom>
        </p:spPr>
      </p:pic>
      <p:sp>
        <p:nvSpPr>
          <p:cNvPr id="3" name="Rectangle 2"/>
          <p:cNvSpPr/>
          <p:nvPr/>
        </p:nvSpPr>
        <p:spPr>
          <a:xfrm>
            <a:off x="540986" y="98474"/>
            <a:ext cx="7745506" cy="954107"/>
          </a:xfrm>
          <a:prstGeom prst="rect">
            <a:avLst/>
          </a:prstGeom>
        </p:spPr>
        <p:txBody>
          <a:bodyPr wrap="square">
            <a:spAutoFit/>
          </a:bodyPr>
          <a:lstStyle/>
          <a:p>
            <a:r>
              <a:rPr lang="es-PA" sz="1400" b="0" i="0" dirty="0">
                <a:effectLst/>
                <a:latin typeface="Muli"/>
              </a:rPr>
              <a:t>Al día siguiente, al salir del castillo, se detuvo a admirar un hermoso rosal y arrancó una de sus rosas, con la intención de llevársela a Bella.</a:t>
            </a:r>
          </a:p>
          <a:p>
            <a:r>
              <a:rPr lang="es-PA" sz="1400" b="0" i="0" dirty="0">
                <a:effectLst/>
                <a:latin typeface="Muli"/>
              </a:rPr>
              <a:t>De repente, una bestia de aspecto feroz que llevaba una ropa de seda fina saltó de un arbusto:</a:t>
            </a:r>
          </a:p>
          <a:p>
            <a:r>
              <a:rPr lang="es-PA" sz="1400" b="0" i="0" dirty="0">
                <a:effectLst/>
                <a:latin typeface="Muli"/>
              </a:rPr>
              <a:t>—¡Te di comida y una cama para dormir! ¡Y ahora, estás robando mis rosas! —dijo rugiendo.</a:t>
            </a:r>
          </a:p>
        </p:txBody>
      </p:sp>
    </p:spTree>
    <p:extLst>
      <p:ext uri="{BB962C8B-B14F-4D97-AF65-F5344CB8AC3E}">
        <p14:creationId xmlns:p14="http://schemas.microsoft.com/office/powerpoint/2010/main" val="395476709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236" t="21854" r="19705" b="13576"/>
          <a:stretch/>
        </p:blipFill>
        <p:spPr>
          <a:xfrm>
            <a:off x="1084557" y="1576667"/>
            <a:ext cx="6681060" cy="3704665"/>
          </a:xfrm>
          <a:prstGeom prst="rect">
            <a:avLst/>
          </a:prstGeom>
        </p:spPr>
      </p:pic>
      <p:sp>
        <p:nvSpPr>
          <p:cNvPr id="4" name="Rectangle 3"/>
          <p:cNvSpPr/>
          <p:nvPr/>
        </p:nvSpPr>
        <p:spPr>
          <a:xfrm>
            <a:off x="84821" y="161364"/>
            <a:ext cx="9067972" cy="1384995"/>
          </a:xfrm>
          <a:prstGeom prst="rect">
            <a:avLst/>
          </a:prstGeom>
        </p:spPr>
        <p:txBody>
          <a:bodyPr wrap="square">
            <a:spAutoFit/>
          </a:bodyPr>
          <a:lstStyle/>
          <a:p>
            <a:r>
              <a:rPr lang="es-PA" sz="1400" b="0" i="0" dirty="0">
                <a:effectLst/>
                <a:latin typeface="Muli"/>
              </a:rPr>
              <a:t>El mercader estaba avergonzado y asustado, con voz temblorosa le ofreció disculpas. La bestia decidió dejarlo ir solo si prometía enviar a una de sus hijas al castillo. El mercader estuvo de acuerdo y corrió a casa. Desconsolado, les habló a sus hijas acerca del encuentro con la bestia. Las dos hermanas culparon a Bella por la suerte de su padre:</a:t>
            </a:r>
          </a:p>
          <a:p>
            <a:r>
              <a:rPr lang="es-PA" sz="1400" b="0" i="0" dirty="0">
                <a:effectLst/>
                <a:latin typeface="Muli"/>
              </a:rPr>
              <a:t>—Esto no hubiera sucedido si hubieras pedido vestidos o joyas —dijeron.</a:t>
            </a:r>
          </a:p>
          <a:p>
            <a:r>
              <a:rPr lang="es-PA" sz="1400" b="0" i="0" dirty="0">
                <a:effectLst/>
                <a:latin typeface="Muli"/>
              </a:rPr>
              <a:t>Sintiéndose responsable, Bella aceptó quedarse con la bestia.</a:t>
            </a:r>
          </a:p>
        </p:txBody>
      </p:sp>
      <p:sp>
        <p:nvSpPr>
          <p:cNvPr id="5" name="Rectangle 4"/>
          <p:cNvSpPr/>
          <p:nvPr/>
        </p:nvSpPr>
        <p:spPr>
          <a:xfrm>
            <a:off x="76028" y="5512475"/>
            <a:ext cx="9076765" cy="1169551"/>
          </a:xfrm>
          <a:prstGeom prst="rect">
            <a:avLst/>
          </a:prstGeom>
        </p:spPr>
        <p:txBody>
          <a:bodyPr wrap="square">
            <a:spAutoFit/>
          </a:bodyPr>
          <a:lstStyle/>
          <a:p>
            <a:r>
              <a:rPr lang="es-PA" sz="1400" b="0" i="0" dirty="0">
                <a:effectLst/>
                <a:latin typeface="Muli"/>
              </a:rPr>
              <a:t>La bestia trataba a Bella con mucha bondad; le ofreció la habitación más grande y le permitió recorrer su hermoso jardín. En las noches, Bella se sentaba cerca de la chimenea y cosía mientras la bestia le hacía compañía. Al principio, sentía miedo de la bestia, pero poco a poco empezó a agradarle.</a:t>
            </a:r>
          </a:p>
          <a:p>
            <a:r>
              <a:rPr lang="es-PA" sz="1400" b="0" i="0" dirty="0">
                <a:effectLst/>
                <a:latin typeface="Muli"/>
              </a:rPr>
              <a:t>La bestia, sin poder contener sus sentimientos, le pidió a Bella que se casara con él, pero ella se negó. No podía olvidar su horripilante aspecto. Aun así, la bestia continuó tratándola con generosidad y mucho amor.</a:t>
            </a:r>
          </a:p>
        </p:txBody>
      </p:sp>
    </p:spTree>
    <p:extLst>
      <p:ext uri="{BB962C8B-B14F-4D97-AF65-F5344CB8AC3E}">
        <p14:creationId xmlns:p14="http://schemas.microsoft.com/office/powerpoint/2010/main" val="292191760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402" y="1386089"/>
            <a:ext cx="2971800" cy="4339650"/>
          </a:xfrm>
          <a:prstGeom prst="rect">
            <a:avLst/>
          </a:prstGeom>
        </p:spPr>
        <p:txBody>
          <a:bodyPr wrap="square">
            <a:spAutoFit/>
          </a:bodyPr>
          <a:lstStyle/>
          <a:p>
            <a:r>
              <a:rPr lang="es-PA" sz="1200" b="0" i="0" dirty="0">
                <a:effectLst/>
                <a:latin typeface="Muli"/>
              </a:rPr>
              <a:t>Un día, Bella miró el espejo y </a:t>
            </a:r>
            <a:r>
              <a:rPr lang="es-PA" sz="1200" b="0" i="0" dirty="0" smtClean="0">
                <a:effectLst/>
                <a:latin typeface="Muli"/>
              </a:rPr>
              <a:t> </a:t>
            </a:r>
            <a:r>
              <a:rPr lang="es-PA" sz="1200" b="0" i="0" dirty="0">
                <a:effectLst/>
                <a:latin typeface="Muli"/>
              </a:rPr>
              <a:t>vio que su padre estaba muy enfermo. Entonces, fue donde la bestia suplicando y llorando:</a:t>
            </a:r>
          </a:p>
          <a:p>
            <a:endParaRPr lang="es-PA" sz="1200" b="0" i="0" dirty="0">
              <a:effectLst/>
              <a:latin typeface="Muli"/>
            </a:endParaRPr>
          </a:p>
          <a:p>
            <a:r>
              <a:rPr lang="es-PA" sz="1200" b="0" i="0" dirty="0">
                <a:effectLst/>
                <a:latin typeface="Muli"/>
              </a:rPr>
              <a:t>—¡Por favor, déjame ir a casa! ¡Solo quiero ver a mi padre!</a:t>
            </a:r>
          </a:p>
          <a:p>
            <a:endParaRPr lang="es-PA" sz="1200" b="0" i="0" dirty="0">
              <a:effectLst/>
              <a:latin typeface="Muli"/>
            </a:endParaRPr>
          </a:p>
          <a:p>
            <a:r>
              <a:rPr lang="es-PA" sz="1200" b="0" i="0" dirty="0">
                <a:effectLst/>
                <a:latin typeface="Muli"/>
              </a:rPr>
              <a:t>La bestia rugió encolerizada:</a:t>
            </a:r>
          </a:p>
          <a:p>
            <a:r>
              <a:rPr lang="es-PA" sz="1200" b="0" i="0" dirty="0">
                <a:effectLst/>
                <a:latin typeface="Muli"/>
              </a:rPr>
              <a:t>— ¡No! Nunca dejarás este castillo.</a:t>
            </a:r>
          </a:p>
          <a:p>
            <a:r>
              <a:rPr lang="es-PA" sz="1200" b="0" i="0" dirty="0">
                <a:effectLst/>
                <a:latin typeface="Muli"/>
              </a:rPr>
              <a:t>Al decirlo, salió de la habitación. Pero después de un tiempo, se acercó a Bella y dijo:</a:t>
            </a:r>
          </a:p>
          <a:p>
            <a:endParaRPr lang="es-PA" sz="1200" b="0" i="0" dirty="0">
              <a:effectLst/>
              <a:latin typeface="Muli"/>
            </a:endParaRPr>
          </a:p>
          <a:p>
            <a:r>
              <a:rPr lang="es-PA" sz="1200" b="0" i="0" dirty="0">
                <a:effectLst/>
                <a:latin typeface="Muli"/>
              </a:rPr>
              <a:t>—Puedes ir a quedarte con tu padre por siete días. Pero debes prometerme que regresarás.</a:t>
            </a:r>
          </a:p>
          <a:p>
            <a:endParaRPr lang="es-PA" sz="1200" b="0" i="0" dirty="0">
              <a:effectLst/>
              <a:latin typeface="Muli"/>
            </a:endParaRPr>
          </a:p>
          <a:p>
            <a:r>
              <a:rPr lang="es-PA" sz="1200" b="0" i="0" dirty="0">
                <a:effectLst/>
                <a:latin typeface="Muli"/>
              </a:rPr>
              <a:t>Bella, muy feliz, estuvo de acuerdo. Luego, se fue a quedar con su padre, quien pronto se recuperó con su presencia.</a:t>
            </a:r>
          </a:p>
          <a:p>
            <a:endParaRPr lang="es-PA" sz="1200" b="0" i="0" dirty="0">
              <a:effectLst/>
              <a:latin typeface="Muli"/>
            </a:endParaRPr>
          </a:p>
        </p:txBody>
      </p:sp>
      <p:pic>
        <p:nvPicPr>
          <p:cNvPr id="3" name="Picture 2"/>
          <p:cNvPicPr>
            <a:picLocks noChangeAspect="1"/>
          </p:cNvPicPr>
          <p:nvPr/>
        </p:nvPicPr>
        <p:blipFill rotWithShape="1">
          <a:blip r:embed="rId2"/>
          <a:srcRect l="20000" t="22406" r="21176" b="14128"/>
          <a:stretch/>
        </p:blipFill>
        <p:spPr>
          <a:xfrm>
            <a:off x="3429000" y="138169"/>
            <a:ext cx="5378824" cy="3092825"/>
          </a:xfrm>
          <a:prstGeom prst="rect">
            <a:avLst/>
          </a:prstGeom>
        </p:spPr>
      </p:pic>
      <p:pic>
        <p:nvPicPr>
          <p:cNvPr id="4" name="Picture 3"/>
          <p:cNvPicPr>
            <a:picLocks noChangeAspect="1"/>
          </p:cNvPicPr>
          <p:nvPr/>
        </p:nvPicPr>
        <p:blipFill rotWithShape="1">
          <a:blip r:embed="rId3"/>
          <a:srcRect l="21029" t="21854" r="22941" b="16336"/>
          <a:stretch/>
        </p:blipFill>
        <p:spPr>
          <a:xfrm>
            <a:off x="3429000" y="3429000"/>
            <a:ext cx="5378824" cy="3240741"/>
          </a:xfrm>
          <a:prstGeom prst="rect">
            <a:avLst/>
          </a:prstGeom>
        </p:spPr>
      </p:pic>
    </p:spTree>
    <p:extLst>
      <p:ext uri="{BB962C8B-B14F-4D97-AF65-F5344CB8AC3E}">
        <p14:creationId xmlns:p14="http://schemas.microsoft.com/office/powerpoint/2010/main" val="214951118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862" t="21854" r="23302" b="13024"/>
          <a:stretch/>
        </p:blipFill>
        <p:spPr>
          <a:xfrm>
            <a:off x="0" y="0"/>
            <a:ext cx="4894731" cy="3551200"/>
          </a:xfrm>
          <a:prstGeom prst="rect">
            <a:avLst/>
          </a:prstGeom>
        </p:spPr>
      </p:pic>
      <p:pic>
        <p:nvPicPr>
          <p:cNvPr id="3" name="Picture 2"/>
          <p:cNvPicPr>
            <a:picLocks noChangeAspect="1"/>
          </p:cNvPicPr>
          <p:nvPr/>
        </p:nvPicPr>
        <p:blipFill rotWithShape="1">
          <a:blip r:embed="rId3"/>
          <a:srcRect l="33181" t="29001" r="32824" b="18351"/>
          <a:stretch/>
        </p:blipFill>
        <p:spPr>
          <a:xfrm>
            <a:off x="4572000" y="2854909"/>
            <a:ext cx="4597634" cy="4003092"/>
          </a:xfrm>
          <a:prstGeom prst="rect">
            <a:avLst/>
          </a:prstGeom>
        </p:spPr>
      </p:pic>
      <p:sp>
        <p:nvSpPr>
          <p:cNvPr id="4" name="Rectangle 3"/>
          <p:cNvSpPr/>
          <p:nvPr/>
        </p:nvSpPr>
        <p:spPr>
          <a:xfrm>
            <a:off x="4920365" y="166859"/>
            <a:ext cx="4249269" cy="2554545"/>
          </a:xfrm>
          <a:prstGeom prst="rect">
            <a:avLst/>
          </a:prstGeom>
        </p:spPr>
        <p:txBody>
          <a:bodyPr wrap="square">
            <a:spAutoFit/>
          </a:bodyPr>
          <a:lstStyle/>
          <a:p>
            <a:r>
              <a:rPr lang="es-PA" sz="1600" b="0" i="0" dirty="0">
                <a:effectLst/>
                <a:latin typeface="Muli"/>
              </a:rPr>
              <a:t>Bella se quedó con su familia durante más de los siete días, se había olvidado de la Bestia y su castillo. Pero una noche, tuvo una terrible pesadilla en la que vio a la bestia enferma de gravedad.</a:t>
            </a:r>
          </a:p>
          <a:p>
            <a:endParaRPr lang="es-PA" sz="1600" b="0" i="0" dirty="0">
              <a:effectLst/>
              <a:latin typeface="Muli"/>
            </a:endParaRPr>
          </a:p>
          <a:p>
            <a:r>
              <a:rPr lang="es-PA" sz="1600" b="0" i="0" dirty="0">
                <a:effectLst/>
                <a:latin typeface="Muli"/>
              </a:rPr>
              <a:t>Bella regresó al castillo de inmediato, al ver a la bestia débil y enferma le dijo entre sollozos:</a:t>
            </a:r>
          </a:p>
          <a:p>
            <a:endParaRPr lang="es-PA" sz="1600" b="0" i="0" dirty="0">
              <a:effectLst/>
              <a:latin typeface="Muli"/>
            </a:endParaRPr>
          </a:p>
        </p:txBody>
      </p:sp>
      <p:sp>
        <p:nvSpPr>
          <p:cNvPr id="5" name="Rectangle 4"/>
          <p:cNvSpPr/>
          <p:nvPr/>
        </p:nvSpPr>
        <p:spPr>
          <a:xfrm>
            <a:off x="255495" y="4057869"/>
            <a:ext cx="4047565" cy="2031325"/>
          </a:xfrm>
          <a:prstGeom prst="rect">
            <a:avLst/>
          </a:prstGeom>
        </p:spPr>
        <p:txBody>
          <a:bodyPr wrap="square">
            <a:spAutoFit/>
          </a:bodyPr>
          <a:lstStyle/>
          <a:p>
            <a:r>
              <a:rPr lang="es-PA" sz="1400" b="0" i="0" dirty="0">
                <a:effectLst/>
                <a:latin typeface="Muli"/>
              </a:rPr>
              <a:t>—Viviré contigo para siempre.</a:t>
            </a:r>
          </a:p>
          <a:p>
            <a:endParaRPr lang="es-PA" sz="1400" b="0" i="0" dirty="0">
              <a:effectLst/>
              <a:latin typeface="Muli"/>
            </a:endParaRPr>
          </a:p>
          <a:p>
            <a:r>
              <a:rPr lang="es-PA" sz="1400" b="0" i="0" dirty="0">
                <a:effectLst/>
                <a:latin typeface="Muli"/>
              </a:rPr>
              <a:t>Con solo decir estas palabras, la bestia se convirtió en un apuesto príncipe y dijo:</a:t>
            </a:r>
          </a:p>
          <a:p>
            <a:endParaRPr lang="es-PA" sz="1400" b="0" i="0" dirty="0">
              <a:effectLst/>
              <a:latin typeface="Muli"/>
            </a:endParaRPr>
          </a:p>
          <a:p>
            <a:r>
              <a:rPr lang="es-PA" sz="1400" b="0" i="0" dirty="0">
                <a:effectLst/>
                <a:latin typeface="Muli"/>
              </a:rPr>
              <a:t>—He vivido bajo una maldición todos estos años y solo el verdadero amor pudo romper el encanto.</a:t>
            </a:r>
          </a:p>
          <a:p>
            <a:endParaRPr lang="es-PA" sz="1400" b="0" i="0" dirty="0">
              <a:effectLst/>
              <a:latin typeface="Muli"/>
            </a:endParaRPr>
          </a:p>
        </p:txBody>
      </p:sp>
    </p:spTree>
    <p:extLst>
      <p:ext uri="{BB962C8B-B14F-4D97-AF65-F5344CB8AC3E}">
        <p14:creationId xmlns:p14="http://schemas.microsoft.com/office/powerpoint/2010/main" val="251822726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8971" t="22681" r="19559" b="12473"/>
          <a:stretch/>
        </p:blipFill>
        <p:spPr>
          <a:xfrm>
            <a:off x="0" y="1089212"/>
            <a:ext cx="9184741" cy="5163670"/>
          </a:xfrm>
          <a:prstGeom prst="rect">
            <a:avLst/>
          </a:prstGeom>
        </p:spPr>
      </p:pic>
      <p:sp>
        <p:nvSpPr>
          <p:cNvPr id="4" name="Rectangle 3"/>
          <p:cNvSpPr/>
          <p:nvPr/>
        </p:nvSpPr>
        <p:spPr>
          <a:xfrm>
            <a:off x="981835" y="376081"/>
            <a:ext cx="7221070" cy="400110"/>
          </a:xfrm>
          <a:prstGeom prst="rect">
            <a:avLst/>
          </a:prstGeom>
        </p:spPr>
        <p:txBody>
          <a:bodyPr wrap="square">
            <a:spAutoFit/>
          </a:bodyPr>
          <a:lstStyle/>
          <a:p>
            <a:r>
              <a:rPr lang="es-PA" sz="2000" b="0" i="0" dirty="0">
                <a:effectLst/>
                <a:latin typeface="Muli"/>
              </a:rPr>
              <a:t>La bella y la bestia se casaron y vivieron felices para siempre.</a:t>
            </a:r>
          </a:p>
        </p:txBody>
      </p:sp>
      <p:sp>
        <p:nvSpPr>
          <p:cNvPr id="5" name="TextBox 4"/>
          <p:cNvSpPr txBox="1"/>
          <p:nvPr/>
        </p:nvSpPr>
        <p:spPr>
          <a:xfrm>
            <a:off x="363071" y="5284694"/>
            <a:ext cx="1043876" cy="707886"/>
          </a:xfrm>
          <a:prstGeom prst="rect">
            <a:avLst/>
          </a:prstGeom>
          <a:noFill/>
        </p:spPr>
        <p:txBody>
          <a:bodyPr wrap="none" rtlCol="0">
            <a:spAutoFit/>
          </a:bodyPr>
          <a:lstStyle/>
          <a:p>
            <a:r>
              <a:rPr lang="es-PA" sz="4000" dirty="0">
                <a:solidFill>
                  <a:srgbClr val="FF0066"/>
                </a:solidFill>
                <a:latin typeface="Arial Rounded MT Bold" panose="020F0704030504030204" pitchFamily="34" charset="0"/>
              </a:rPr>
              <a:t>FIN</a:t>
            </a:r>
          </a:p>
        </p:txBody>
      </p:sp>
    </p:spTree>
    <p:extLst>
      <p:ext uri="{BB962C8B-B14F-4D97-AF65-F5344CB8AC3E}">
        <p14:creationId xmlns:p14="http://schemas.microsoft.com/office/powerpoint/2010/main" val="3782845297"/>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192</TotalTime>
  <Words>982</Words>
  <Application>Microsoft Office PowerPoint</Application>
  <PresentationFormat>Presentación en pantalla (4:3)</PresentationFormat>
  <Paragraphs>52</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 Black</vt:lpstr>
      <vt:lpstr>Arial Rounded MT Bold</vt:lpstr>
      <vt:lpstr>Berlin Sans FB Demi</vt:lpstr>
      <vt:lpstr>Muli</vt:lpstr>
      <vt:lpstr>Tw Cen MT</vt:lpstr>
      <vt:lpstr>Tw Cen MT Condensed</vt:lpstr>
      <vt:lpstr>Wingdings 3</vt:lpstr>
      <vt:lpstr>Integral</vt:lpstr>
      <vt:lpstr>Presentación de PowerPoint</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lpstr>Fuentes utilizadas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sanjur</dc:creator>
  <cp:lastModifiedBy>PORTAL</cp:lastModifiedBy>
  <cp:revision>21</cp:revision>
  <dcterms:created xsi:type="dcterms:W3CDTF">2019-05-26T23:31:28Z</dcterms:created>
  <dcterms:modified xsi:type="dcterms:W3CDTF">2023-03-10T14:04:08Z</dcterms:modified>
</cp:coreProperties>
</file>