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18" r:id="rId2"/>
    <p:sldMasterId id="2147483866" r:id="rId3"/>
    <p:sldMasterId id="214748387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1919"/>
    <a:srgbClr val="FF0000"/>
    <a:srgbClr val="48004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24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s-ES" altLang="ja-JP" smtClean="0"/>
              <a:t>Haga clic para modificar el estilo de subtítulo del patrón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es-PA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s-ES" altLang="ja-JP" dirty="0" smtClean="0"/>
              <a:t>Haga clic en el icono para agregar una imagen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es-ES" altLang="ja-JP" smtClean="0"/>
              <a:t>Haga clic para modificar el estilo de texto del patrón</a:t>
            </a:r>
          </a:p>
          <a:p>
            <a:pPr lvl="1"/>
            <a:r>
              <a:rPr kumimoji="1" lang="es-ES" altLang="ja-JP" smtClean="0"/>
              <a:t>Segundo nivel</a:t>
            </a:r>
          </a:p>
          <a:p>
            <a:pPr lvl="2"/>
            <a:r>
              <a:rPr kumimoji="1" lang="es-ES" altLang="ja-JP" smtClean="0"/>
              <a:t>Tercer nivel</a:t>
            </a:r>
          </a:p>
          <a:p>
            <a:pPr lvl="3"/>
            <a:r>
              <a:rPr kumimoji="1" lang="es-ES" altLang="ja-JP" smtClean="0"/>
              <a:t>Cuarto nivel</a:t>
            </a:r>
          </a:p>
          <a:p>
            <a:pPr lvl="4"/>
            <a:r>
              <a:rPr kumimoji="1" lang="es-ES" altLang="ja-JP" smtClean="0"/>
              <a:t>Quinto nivel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s-ES" altLang="ja-JP" smtClean="0"/>
              <a:t>Haga clic para modificar el estilo de título del patrón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s-ES" altLang="ja-JP" smtClean="0"/>
              <a:t>Haga clic para modificar el estilo de subtítulo del patrón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sz="2000" dirty="0" smtClean="0"/>
              <a:t>Haga clic en el icono para agregar una imagen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s-PA" dirty="0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zoom/>
    <p:sndAc>
      <p:stSnd>
        <p:snd r:embed="rId13" name="wind.wav"/>
      </p:stSnd>
    </p:sndAc>
  </p:transition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slow">
    <p:zoom/>
    <p:sndAc>
      <p:stSnd>
        <p:snd r:embed="rId13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ransition spd="slow">
    <p:zoom/>
    <p:sndAc>
      <p:stSnd>
        <p:snd r:embed="rId14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0C9A-64DC-426B-AA9A-F11A923F8813}" type="datetimeFigureOut">
              <a:rPr lang="es-PA" smtClean="0"/>
              <a:t>08/15/2011</a:t>
            </a:fld>
            <a:endParaRPr lang="es-P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C8E9-8EA2-4866-AF9F-15000F515A0F}" type="slidenum">
              <a:rPr lang="es-PA" smtClean="0"/>
              <a:t>‹Nº›</a:t>
            </a:fld>
            <a:endParaRPr lang="es-PA" dirty="0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</p:sldLayoutIdLst>
  <p:transition spd="slow">
    <p:zoom/>
    <p:sndAc>
      <p:stSnd>
        <p:snd r:embed="rId15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ai.bc.inter.edu/guia_para_elaborar_trabajos_escr.htm" TargetMode="External"/><Relationship Id="rId4" Type="http://schemas.openxmlformats.org/officeDocument/2006/relationships/hyperlink" Target="http://colegios.pereiraeduca.gov.co/instituciones/galeriadigital/Espanol/_Literatura/Doc_web/Libreria%20infantil1/sites/rincon/trabajos_ilce/c_jugar/sec_68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lh4.googleusercontent.com/-I0H-ORvvPXQ/TX_KGfd_l7I/AAAAAAAACzA/9l6IBcqSwJE/s1600/computadora-y-mouse-dibujos-para-colorear.jpg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google.com/imgres?q=dibujo+de+televisor&amp;hl=es&amp;sa=G&amp;gbv=2&amp;tbm=isch&amp;tbnid=KZ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bujos.net/images/painted2/201118/261be34f3b70db13fa3d815b37c6cef0.png" TargetMode="External"/><Relationship Id="rId11" Type="http://schemas.openxmlformats.org/officeDocument/2006/relationships/hyperlink" Target="http://www.mydisplay.ws/imagenes/buenos-dias-15.gif" TargetMode="External"/><Relationship Id="rId5" Type="http://schemas.openxmlformats.org/officeDocument/2006/relationships/hyperlink" Target="http://www.sicomyt.com/Portals/0/comunicaciones.jpg" TargetMode="External"/><Relationship Id="rId10" Type="http://schemas.openxmlformats.org/officeDocument/2006/relationships/hyperlink" Target="http://4.bp.blogspot.com/_3CV8SXd7-xY/Sb_Q3wPTtsI/AAAAAAAAEYI/ZFJkzH8Y0JM/s400/periodico1.gif" TargetMode="External"/><Relationship Id="rId4" Type="http://schemas.openxmlformats.org/officeDocument/2006/relationships/hyperlink" Target="http://3.bp.blogspot.com/-yT-7qBdHfPw/TcZ_l-5HlZI/AAAAAAAAAF8/T8HWS8oRdc8/s320/dibujos-de-medios-de-comunicacion-1.jpg" TargetMode="External"/><Relationship Id="rId9" Type="http://schemas.openxmlformats.org/officeDocument/2006/relationships/hyperlink" Target="http://images.tallerelmate.multiply.com/image/8/photos/8/300x300/208/dibujos_chicos_2006_20.gif?et=FD,g5VAkJQOuBDn3eJggEQ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hyperlink" Target="mailto:cardenasdamaris@educapanama.edu.p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jpeg"/><Relationship Id="rId7" Type="http://schemas.openxmlformats.org/officeDocument/2006/relationships/hyperlink" Target="file:///C:\Users\Estudiante\Desktop\Cuento%20Aventura%20con%20el%20televisor.doc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ai.bc.inter.edu/guia_para_elaborar_trabajos_escr.htm" TargetMode="External"/><Relationship Id="rId5" Type="http://schemas.openxmlformats.org/officeDocument/2006/relationships/hyperlink" Target="file:///C:\Users\Estudiante\Desktop\DAMARYS%20CARDENAS\La%20importancia%20de%20los%20medios%20de%20comunicaci&#243;n.docx" TargetMode="External"/><Relationship Id="rId4" Type="http://schemas.openxmlformats.org/officeDocument/2006/relationships/hyperlink" Target="file:///C:\Users\Estudiante\Desktop\DAMARYS%20CARDENAS\TALLER%20DE%20ESPA&#209;OL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ydisplay.ws/imagenes/buenos-dias-1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62473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y 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146870"/>
              </p:ext>
            </p:extLst>
          </p:nvPr>
        </p:nvGraphicFramePr>
        <p:xfrm>
          <a:off x="827583" y="548680"/>
          <a:ext cx="7668345" cy="548640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tblPr>
              <a:tblGrid>
                <a:gridCol w="2379628"/>
                <a:gridCol w="1467521"/>
                <a:gridCol w="1327903"/>
                <a:gridCol w="1148538"/>
                <a:gridCol w="1344755"/>
              </a:tblGrid>
              <a:tr h="5429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Times New Roman"/>
                          <a:ea typeface="Times New Roman"/>
                        </a:rPr>
                        <a:t>Al redactar su comentario el alumno: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Excelente (5)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Bien 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(4)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Regular (3)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Deficiente (1)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6786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Leyó todo el cuento en el tiempo destinado para  ello.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6786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Incluyó más de dos  imágenes  relacionadas con el tema.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D99594"/>
                    </a:solidFill>
                  </a:tcPr>
                </a:tc>
              </a:tr>
              <a:tr h="8144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Anotó de forma coherente más de cinco ideas acerca del cuento.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92CDDC"/>
                    </a:solidFill>
                  </a:tcPr>
                </a:tc>
              </a:tr>
              <a:tr h="8144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Empleó un  tono de voz adecuado al exponer hacer su reseña.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8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wind.wav"/>
          </p:stSnd>
        </p:sndAc>
      </p:transition>
    </mc:Choice>
    <mc:Fallback xmlns="">
      <p:transition spd="slow">
        <p:checker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9" y="332656"/>
            <a:ext cx="8478633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55367" y="2967335"/>
            <a:ext cx="5633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REFERENCIAS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4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52" y="420667"/>
            <a:ext cx="2339752" cy="241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827584" y="1628800"/>
            <a:ext cx="7488832" cy="432048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b="1" dirty="0" smtClean="0"/>
          </a:p>
          <a:p>
            <a:endParaRPr lang="es-ES_tradnl" b="1" dirty="0"/>
          </a:p>
          <a:p>
            <a:r>
              <a:rPr lang="es-ES_tradnl" b="1" dirty="0" smtClean="0"/>
              <a:t>          </a:t>
            </a:r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2420888"/>
            <a:ext cx="5919035" cy="289310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/>
              <a:t>Información:</a:t>
            </a:r>
            <a:endParaRPr lang="es-PA" sz="2000" dirty="0"/>
          </a:p>
          <a:p>
            <a:r>
              <a:rPr lang="es-ES_tradnl" b="1" dirty="0"/>
              <a:t> </a:t>
            </a:r>
            <a:endParaRPr lang="es-PA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_tradnl" i="1" dirty="0"/>
              <a:t>Programa de Educación Básica General- Sexto grado</a:t>
            </a:r>
            <a:r>
              <a:rPr lang="es-PA" i="1" u="sng" dirty="0"/>
              <a:t> </a:t>
            </a:r>
            <a:endParaRPr lang="es-PA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s-PA" dirty="0"/>
              <a:t> </a:t>
            </a:r>
            <a:r>
              <a:rPr lang="es-PA" u="sng" dirty="0" smtClean="0">
                <a:hlinkClick r:id="rId4"/>
              </a:rPr>
              <a:t>http</a:t>
            </a:r>
            <a:r>
              <a:rPr lang="es-PA" u="sng" dirty="0">
                <a:hlinkClick r:id="rId4"/>
              </a:rPr>
              <a:t>://colegios.pereiraeduca.gov.co/instituciones/galeriadigital/Espanol/_Literatura/Doc_web/Libreria%20infantil1/sites/rincon/trabajos_ilce/c_jugar/sec_68.html</a:t>
            </a:r>
            <a:endParaRPr lang="es-PA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PA" u="sng" dirty="0">
                <a:hlinkClick r:id="rId5"/>
              </a:rPr>
              <a:t>http://cai.bc.inter.edu/guia_para_elaborar_trabajos_escr.htm</a:t>
            </a:r>
            <a:endParaRPr lang="es-PA" dirty="0"/>
          </a:p>
        </p:txBody>
      </p:sp>
      <p:sp>
        <p:nvSpPr>
          <p:cNvPr id="6" name="5 Trapecio"/>
          <p:cNvSpPr/>
          <p:nvPr/>
        </p:nvSpPr>
        <p:spPr>
          <a:xfrm>
            <a:off x="1043608" y="1124744"/>
            <a:ext cx="2304256" cy="2016224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i="1" dirty="0"/>
              <a:t>Microsoft </a:t>
            </a:r>
            <a:r>
              <a:rPr lang="es-MX" i="1" dirty="0" smtClean="0"/>
              <a:t>Word</a:t>
            </a:r>
          </a:p>
          <a:p>
            <a:endParaRPr lang="es-MX" i="1" dirty="0" smtClean="0"/>
          </a:p>
          <a:p>
            <a:r>
              <a:rPr lang="es-MX" i="1" dirty="0" smtClean="0"/>
              <a:t>Internet </a:t>
            </a:r>
            <a:endParaRPr lang="es-MX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043608" y="47667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 smtClean="0">
                <a:solidFill>
                  <a:srgbClr val="FF0000"/>
                </a:solidFill>
                <a:latin typeface="Algerian" pitchFamily="82" charset="0"/>
              </a:rPr>
              <a:t>APLICACIONES</a:t>
            </a:r>
            <a:endParaRPr lang="es-PA" sz="2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77008"/>
      </p:ext>
    </p:extLst>
  </p:cSld>
  <p:clrMapOvr>
    <a:masterClrMapping/>
  </p:clrMapOvr>
  <p:transition spd="slow">
    <p:wheel spokes="1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187624" y="548680"/>
            <a:ext cx="6840760" cy="493197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4" name="3 Elipse"/>
          <p:cNvSpPr/>
          <p:nvPr/>
        </p:nvSpPr>
        <p:spPr>
          <a:xfrm>
            <a:off x="827584" y="476672"/>
            <a:ext cx="3888432" cy="273630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Recursos</a:t>
            </a:r>
            <a:r>
              <a:rPr lang="es-MX" dirty="0"/>
              <a:t> 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Computadora, Hojas blancas, Lápices de colores, Lápiz de escribir, pluma.</a:t>
            </a:r>
            <a:endParaRPr lang="es-PA" dirty="0"/>
          </a:p>
          <a:p>
            <a:pPr algn="ctr"/>
            <a:r>
              <a:rPr lang="es-MX" dirty="0"/>
              <a:t> </a:t>
            </a:r>
            <a:endParaRPr lang="es-PA" dirty="0"/>
          </a:p>
        </p:txBody>
      </p:sp>
      <p:sp>
        <p:nvSpPr>
          <p:cNvPr id="5" name="4 Recortar rectángulo de esquina diagonal"/>
          <p:cNvSpPr/>
          <p:nvPr/>
        </p:nvSpPr>
        <p:spPr>
          <a:xfrm>
            <a:off x="3635896" y="3212976"/>
            <a:ext cx="4896544" cy="2880320"/>
          </a:xfrm>
          <a:prstGeom prst="snip2Diag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Herramientas de andamiaje</a:t>
            </a:r>
            <a:endParaRPr lang="es-PA" dirty="0"/>
          </a:p>
          <a:p>
            <a:r>
              <a:rPr lang="es-ES_tradnl" b="1" dirty="0"/>
              <a:t> </a:t>
            </a:r>
            <a:endParaRPr lang="es-PA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es-ES_tradnl" i="1" dirty="0"/>
              <a:t>Lectura: Los medios de comunicación</a:t>
            </a:r>
          </a:p>
          <a:p>
            <a:pPr lvl="0"/>
            <a:r>
              <a:rPr lang="es-ES_tradnl" i="1" dirty="0"/>
              <a:t>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es-ES_tradnl" i="1" dirty="0"/>
              <a:t>Taller de español</a:t>
            </a:r>
          </a:p>
          <a:p>
            <a:pPr lvl="0"/>
            <a:endParaRPr lang="es-ES_tradnl" i="1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es-ES_tradnl" i="1" dirty="0"/>
              <a:t>Cuento: Aventuras con el televisor</a:t>
            </a:r>
            <a:endParaRPr lang="es-PA" i="1" dirty="0"/>
          </a:p>
          <a:p>
            <a:r>
              <a:rPr lang="es-ES_tradnl" i="1" dirty="0"/>
              <a:t> 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112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43608" y="332656"/>
            <a:ext cx="6696744" cy="5544616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4" name="3 Pentágono"/>
          <p:cNvSpPr/>
          <p:nvPr/>
        </p:nvSpPr>
        <p:spPr>
          <a:xfrm>
            <a:off x="611560" y="1268760"/>
            <a:ext cx="4032448" cy="1728192"/>
          </a:xfrm>
          <a:prstGeom prst="homePlate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/>
              <a:t>Áreas de </a:t>
            </a:r>
            <a:r>
              <a:rPr lang="es-ES" b="1" u="sng" dirty="0" smtClean="0"/>
              <a:t>contenido</a:t>
            </a:r>
            <a:endParaRPr lang="pt-BR" b="1" u="sng" dirty="0"/>
          </a:p>
          <a:p>
            <a:endParaRPr lang="pt-BR" b="1" dirty="0"/>
          </a:p>
          <a:p>
            <a:endParaRPr lang="es-PA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b="1" dirty="0"/>
              <a:t>Ubicación en el programa de estudios:</a:t>
            </a:r>
            <a:endParaRPr lang="es-PA" dirty="0"/>
          </a:p>
          <a:p>
            <a:endParaRPr lang="es-PA" dirty="0"/>
          </a:p>
        </p:txBody>
      </p:sp>
      <p:sp>
        <p:nvSpPr>
          <p:cNvPr id="5" name="4 Pergamino vertical"/>
          <p:cNvSpPr/>
          <p:nvPr/>
        </p:nvSpPr>
        <p:spPr>
          <a:xfrm>
            <a:off x="4283968" y="836712"/>
            <a:ext cx="4392488" cy="5040560"/>
          </a:xfrm>
          <a:prstGeom prst="verticalScroll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s-MX" b="1" dirty="0"/>
              <a:t>Español</a:t>
            </a:r>
            <a:endParaRPr lang="es-PA" dirty="0"/>
          </a:p>
          <a:p>
            <a:r>
              <a:rPr lang="es-PA" i="1" dirty="0"/>
              <a:t>Análisis de la estructura de la lengua</a:t>
            </a:r>
            <a:endParaRPr lang="es-PA" dirty="0"/>
          </a:p>
          <a:p>
            <a:r>
              <a:rPr lang="es-PA" i="1" dirty="0"/>
              <a:t>Medios de comunicación</a:t>
            </a:r>
            <a:endParaRPr lang="es-PA" dirty="0"/>
          </a:p>
          <a:p>
            <a:pPr lvl="0"/>
            <a:r>
              <a:rPr lang="es-PA" i="1" dirty="0"/>
              <a:t>Radio </a:t>
            </a:r>
            <a:endParaRPr lang="es-PA" dirty="0"/>
          </a:p>
          <a:p>
            <a:pPr lvl="0"/>
            <a:r>
              <a:rPr lang="es-PA" i="1" dirty="0"/>
              <a:t>Computadora</a:t>
            </a:r>
            <a:endParaRPr lang="es-PA" dirty="0"/>
          </a:p>
          <a:p>
            <a:pPr lvl="0"/>
            <a:r>
              <a:rPr lang="es-PA" i="1" dirty="0"/>
              <a:t>Fax</a:t>
            </a:r>
            <a:endParaRPr lang="es-PA" dirty="0"/>
          </a:p>
          <a:p>
            <a:pPr lvl="0"/>
            <a:r>
              <a:rPr lang="es-PA" i="1" dirty="0"/>
              <a:t>Cine</a:t>
            </a:r>
            <a:endParaRPr lang="es-PA" dirty="0"/>
          </a:p>
          <a:p>
            <a:pPr marL="285750" indent="-285750">
              <a:buFont typeface="Wingdings" pitchFamily="2" charset="2"/>
              <a:buChar char="Ø"/>
            </a:pPr>
            <a:r>
              <a:rPr lang="es-PA" b="1" dirty="0"/>
              <a:t>Ciencias Sociales</a:t>
            </a:r>
            <a:endParaRPr lang="es-PA" dirty="0"/>
          </a:p>
          <a:p>
            <a:r>
              <a:rPr lang="es-ES" i="1" dirty="0"/>
              <a:t>Medios y vías de comunicación en el continente Americano</a:t>
            </a:r>
            <a:endParaRPr lang="es-PA" dirty="0"/>
          </a:p>
          <a:p>
            <a:pPr lvl="0"/>
            <a:r>
              <a:rPr lang="es-ES" i="1" dirty="0"/>
              <a:t>Los medios de comunicación.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6888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wind.wav"/>
          </p:stSnd>
        </p:sndAc>
      </p:transition>
    </mc:Choice>
    <mc:Fallback xmlns="">
      <p:transition spd="slow">
        <p:split orient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2.bp.blogspot.com/_PujTCRlkYa4/TOLrAnVneHI/AAAAAAAAACY/nHwYptznB_U/s1600/medios_de_comunicacion.jpg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23528" y="870967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i="1" dirty="0"/>
              <a:t>Crédito de las </a:t>
            </a:r>
            <a:r>
              <a:rPr lang="es-ES_tradnl" b="1" i="1" dirty="0" smtClean="0"/>
              <a:t>imágenes</a:t>
            </a:r>
          </a:p>
          <a:p>
            <a:pPr algn="ctr"/>
            <a:endParaRPr lang="es-PA" b="1" i="1" dirty="0"/>
          </a:p>
          <a:p>
            <a:r>
              <a:rPr lang="es-ES_tradnl" dirty="0"/>
              <a:t> </a:t>
            </a:r>
            <a:endParaRPr lang="es-PA" dirty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u="sng" dirty="0">
                <a:solidFill>
                  <a:srgbClr val="002060"/>
                </a:solidFill>
                <a:hlinkClick r:id="rId4"/>
              </a:rPr>
              <a:t>http://3.bp.blogspot.com/-</a:t>
            </a:r>
            <a:r>
              <a:rPr lang="es-ES_tradnl" u="sng" dirty="0" smtClean="0">
                <a:solidFill>
                  <a:srgbClr val="002060"/>
                </a:solidFill>
                <a:hlinkClick r:id="rId4"/>
              </a:rPr>
              <a:t>yT-7qBdHfPw/TcZ_l-5HlZI/AAAAAAAAAF8/T8HWS8oRdc8/s320/dibujos-de-medios-de-comunicacion-1.jpg</a:t>
            </a:r>
            <a:r>
              <a:rPr lang="es-ES_tradnl" dirty="0">
                <a:solidFill>
                  <a:srgbClr val="002060"/>
                </a:solidFill>
              </a:rPr>
              <a:t> </a:t>
            </a:r>
            <a:endParaRPr lang="es-PA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u="sng" dirty="0">
                <a:solidFill>
                  <a:srgbClr val="002060"/>
                </a:solidFill>
                <a:hlinkClick r:id="rId5"/>
              </a:rPr>
              <a:t>http://</a:t>
            </a:r>
            <a:r>
              <a:rPr lang="es-ES_tradnl" u="sng" dirty="0" smtClean="0">
                <a:solidFill>
                  <a:srgbClr val="002060"/>
                </a:solidFill>
                <a:hlinkClick r:id="rId5"/>
              </a:rPr>
              <a:t>www.sicomyt.com/Portals/0/comunicaciones.jpg</a:t>
            </a:r>
            <a:r>
              <a:rPr lang="es-ES_tradnl" dirty="0">
                <a:solidFill>
                  <a:srgbClr val="002060"/>
                </a:solidFill>
              </a:rPr>
              <a:t> </a:t>
            </a:r>
            <a:endParaRPr lang="es-PA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PA" u="sng" dirty="0">
                <a:solidFill>
                  <a:srgbClr val="002060"/>
                </a:solidFill>
                <a:hlinkClick r:id="rId6"/>
              </a:rPr>
              <a:t>http://dibujos.net/images/painted2/201118/261be34f3b70db13fa3d815b37c6cef0.png</a:t>
            </a:r>
            <a:endParaRPr lang="es-PA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PA" u="sng" dirty="0">
                <a:solidFill>
                  <a:srgbClr val="002060"/>
                </a:solidFill>
                <a:hlinkClick r:id="rId7"/>
              </a:rPr>
              <a:t>http://www.google.com/imgres?q=dibujo+de+televisor&amp;hl=es&amp;sa=G&amp;gbv=2&amp;tbm=isch&amp;tbnid=KZ</a:t>
            </a:r>
            <a:endParaRPr lang="es-PA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PA" u="sng" dirty="0">
                <a:solidFill>
                  <a:srgbClr val="002060"/>
                </a:solidFill>
                <a:hlinkClick r:id="rId8"/>
              </a:rPr>
              <a:t>https://lh4.googleusercontent.com/-I0H-ORvvPXQ/TX_KGfd_l7I/AAAAAAAACzA/9l6IBcqSwJE/s1600/computadora-y-mouse-dibujos-para-colorear.jpg</a:t>
            </a:r>
            <a:endParaRPr lang="es-PA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PA" u="sng" dirty="0">
                <a:solidFill>
                  <a:srgbClr val="002060"/>
                </a:solidFill>
                <a:hlinkClick r:id="rId9"/>
              </a:rPr>
              <a:t>http://images.tallerelmate.multiply.com/image/8/photos/8/300x300/208/dibujos_chicos_2006_20.gif?et=FD,g5VAkJQOuBDn3eJggEQ</a:t>
            </a:r>
            <a:endParaRPr lang="es-PA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PA" u="sng" dirty="0">
                <a:solidFill>
                  <a:srgbClr val="002060"/>
                </a:solidFill>
                <a:hlinkClick r:id="rId10"/>
              </a:rPr>
              <a:t>http://4.bp.blogspot.com/_3CV8SXd7-xY/Sb_Q3wPTtsI/AAAAAAAAEYI/ZFJkzH8Y0JM/s400/periodico1.gif</a:t>
            </a:r>
            <a:endParaRPr lang="es-PA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PA" u="sng" dirty="0">
                <a:solidFill>
                  <a:srgbClr val="002060"/>
                </a:solidFill>
                <a:hlinkClick r:id="rId11"/>
              </a:rPr>
              <a:t>http://www.mydisplay.ws/imagenes/buenos-dias-15.gif</a:t>
            </a:r>
            <a:endParaRPr lang="es-P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78995"/>
      </p:ext>
    </p:extLst>
  </p:cSld>
  <p:clrMapOvr>
    <a:masterClrMapping/>
  </p:clrMapOvr>
  <p:transition spd="slow">
    <p:randomBar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192" y="764704"/>
            <a:ext cx="2304256" cy="648072"/>
          </a:xfr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lope"/>
          </a:sp3d>
        </p:spPr>
        <p:txBody>
          <a:bodyPr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s-PA" sz="2400" dirty="0" smtClean="0">
                <a:solidFill>
                  <a:schemeClr val="tx1"/>
                </a:solidFill>
              </a:rPr>
              <a:t>TIEMPO</a:t>
            </a:r>
            <a:endParaRPr lang="es-PA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5472608" cy="554461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300192" y="2420888"/>
            <a:ext cx="2232248" cy="2520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Será necesario tres sesiones de cuarenta minutos cada una</a:t>
            </a:r>
            <a:r>
              <a:rPr lang="es-MX" dirty="0"/>
              <a:t>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144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824536" cy="381485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42" y="2682205"/>
            <a:ext cx="3127538" cy="369912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48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n 1" descr="Descripción: http://3.bp.blogspot.com/-yT-7qBdHfPw/TcZ_l-5HlZI/AAAAAAAAAF8/T8HWS8oRdc8/s320/dibujos-de-medios-de-comunicac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176464" cy="386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23528" y="548680"/>
            <a:ext cx="84670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LAS VENTANAS DEL MUNDO</a:t>
            </a:r>
            <a:endParaRPr lang="es-ES" sz="4800" b="1" dirty="0">
              <a:ln w="11430"/>
              <a:solidFill>
                <a:srgbClr val="FF66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161756" y="5397023"/>
            <a:ext cx="587474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A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Autor: Damaris Cárdenas</a:t>
            </a:r>
          </a:p>
          <a:p>
            <a:pPr algn="ctr"/>
            <a:r>
              <a:rPr lang="es-PA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hlinkClick r:id="rId4"/>
              </a:rPr>
              <a:t>cardenasdamaris@educapanama.edu.pa</a:t>
            </a:r>
            <a:endParaRPr lang="es-PA" sz="24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endParaRPr lang="es-PA" sz="2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932040" y="3286725"/>
            <a:ext cx="3528392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s-PA" sz="2400" i="1" dirty="0" smtClean="0">
                <a:latin typeface="Elephant" pitchFamily="18" charset="0"/>
              </a:rPr>
              <a:t>Actividades de aprendizaje para sexto grado.</a:t>
            </a:r>
          </a:p>
        </p:txBody>
      </p:sp>
    </p:spTree>
    <p:extLst>
      <p:ext uri="{BB962C8B-B14F-4D97-AF65-F5344CB8AC3E}">
        <p14:creationId xmlns:p14="http://schemas.microsoft.com/office/powerpoint/2010/main" val="35619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Sub-competencia</a:t>
            </a:r>
            <a:endParaRPr lang="es-PA" dirty="0"/>
          </a:p>
        </p:txBody>
      </p:sp>
      <p:sp>
        <p:nvSpPr>
          <p:cNvPr id="4" name="3 Rectángulo redondeado"/>
          <p:cNvSpPr/>
          <p:nvPr/>
        </p:nvSpPr>
        <p:spPr>
          <a:xfrm>
            <a:off x="3203848" y="1556792"/>
            <a:ext cx="5472608" cy="4536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solidFill>
                  <a:schemeClr val="tx1"/>
                </a:solidFill>
              </a:rPr>
              <a:t>Que interprete  diferentes textos provenientes de los medios de comunicación masiva, plasmando en Word las ideas  principales de los mismos,  demostrando así la captación clara y objetiva del mensaje.</a:t>
            </a:r>
            <a:endParaRPr lang="es-PA" sz="2400" b="1" dirty="0">
              <a:solidFill>
                <a:schemeClr val="tx1"/>
              </a:solidFill>
            </a:endParaRPr>
          </a:p>
        </p:txBody>
      </p:sp>
      <p:pic>
        <p:nvPicPr>
          <p:cNvPr id="6146" name="Imagen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703389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03748"/>
      </p:ext>
    </p:extLst>
  </p:cSld>
  <p:clrMapOvr>
    <a:masterClrMapping/>
  </p:clrMapOvr>
  <p:transition spd="slow">
    <p:push dir="u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332656"/>
            <a:ext cx="1800200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04800"/>
            <a:ext cx="7128792" cy="1143000"/>
          </a:xfrm>
        </p:spPr>
        <p:txBody>
          <a:bodyPr/>
          <a:lstStyle/>
          <a:p>
            <a:r>
              <a:rPr lang="es-PA" dirty="0" smtClean="0"/>
              <a:t>Situación de aprendizaje</a:t>
            </a:r>
            <a:endParaRPr lang="es-PA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7544" y="1556792"/>
            <a:ext cx="7632848" cy="47525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>
                <a:solidFill>
                  <a:schemeClr val="tx1"/>
                </a:solidFill>
              </a:rPr>
              <a:t>Estando un grupo de niños reunidos en la playa El Arenal en Pedasí, comienzan a charlar sobre el porqué solo esa </a:t>
            </a:r>
            <a:r>
              <a:rPr lang="es-MX" sz="2000" b="1" dirty="0" smtClean="0">
                <a:solidFill>
                  <a:schemeClr val="tx1"/>
                </a:solidFill>
              </a:rPr>
              <a:t>isla, </a:t>
            </a:r>
            <a:r>
              <a:rPr lang="es-MX" sz="2000" b="1" dirty="0">
                <a:solidFill>
                  <a:schemeClr val="tx1"/>
                </a:solidFill>
              </a:rPr>
              <a:t>en la playa a la </a:t>
            </a:r>
            <a:r>
              <a:rPr lang="es-MX" sz="2000" b="1" dirty="0" smtClean="0">
                <a:solidFill>
                  <a:schemeClr val="tx1"/>
                </a:solidFill>
              </a:rPr>
              <a:t>llegada, </a:t>
            </a:r>
            <a:r>
              <a:rPr lang="es-MX" sz="2000" b="1" dirty="0">
                <a:solidFill>
                  <a:schemeClr val="tx1"/>
                </a:solidFill>
              </a:rPr>
              <a:t>tiene arena blanca </a:t>
            </a:r>
            <a:r>
              <a:rPr lang="es-MX" sz="2000" b="1" dirty="0" smtClean="0">
                <a:solidFill>
                  <a:schemeClr val="tx1"/>
                </a:solidFill>
              </a:rPr>
              <a:t>y; </a:t>
            </a:r>
            <a:r>
              <a:rPr lang="es-MX" sz="2000" b="1" dirty="0">
                <a:solidFill>
                  <a:schemeClr val="tx1"/>
                </a:solidFill>
              </a:rPr>
              <a:t>el resto de las playas cercanas no. Juan les comenta que el mar la trae de otros lugares donde sí hay arena blanca. Andrés dice que es </a:t>
            </a:r>
            <a:r>
              <a:rPr lang="es-MX" sz="2000" b="1" dirty="0" smtClean="0">
                <a:solidFill>
                  <a:schemeClr val="tx1"/>
                </a:solidFill>
              </a:rPr>
              <a:t>imposible,  </a:t>
            </a:r>
            <a:r>
              <a:rPr lang="es-MX" sz="2000" b="1" dirty="0">
                <a:solidFill>
                  <a:schemeClr val="tx1"/>
                </a:solidFill>
              </a:rPr>
              <a:t>porque su papá le dijo que hace mucho </a:t>
            </a:r>
            <a:r>
              <a:rPr lang="es-MX" sz="2000" b="1" dirty="0" smtClean="0">
                <a:solidFill>
                  <a:schemeClr val="tx1"/>
                </a:solidFill>
              </a:rPr>
              <a:t>tiempo,  </a:t>
            </a:r>
            <a:r>
              <a:rPr lang="es-MX" sz="2000" b="1" dirty="0">
                <a:solidFill>
                  <a:schemeClr val="tx1"/>
                </a:solidFill>
              </a:rPr>
              <a:t>un señor rico del lugar hizo cargar montones y montones de arena blanca hasta llenarla. ¿Cómo puede ser eso? Preguntó, un  poco incrédula, Irma puesto que quizás las olas del mar </a:t>
            </a:r>
            <a:r>
              <a:rPr lang="es-MX" sz="2000" b="1" dirty="0" smtClean="0">
                <a:solidFill>
                  <a:schemeClr val="tx1"/>
                </a:solidFill>
              </a:rPr>
              <a:t>ya  la </a:t>
            </a:r>
            <a:r>
              <a:rPr lang="es-MX" sz="2000" b="1" dirty="0">
                <a:solidFill>
                  <a:schemeClr val="tx1"/>
                </a:solidFill>
              </a:rPr>
              <a:t>habrían </a:t>
            </a:r>
            <a:r>
              <a:rPr lang="es-MX" sz="2000" b="1" dirty="0" smtClean="0">
                <a:solidFill>
                  <a:schemeClr val="tx1"/>
                </a:solidFill>
              </a:rPr>
              <a:t>arrastrado </a:t>
            </a:r>
            <a:r>
              <a:rPr lang="es-MX" sz="2000" b="1" dirty="0">
                <a:solidFill>
                  <a:schemeClr val="tx1"/>
                </a:solidFill>
              </a:rPr>
              <a:t>toda a otro sitio.</a:t>
            </a:r>
            <a:endParaRPr lang="es-P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88523"/>
      </p:ext>
    </p:extLst>
  </p:cSld>
  <p:clrMapOvr>
    <a:masterClrMapping/>
  </p:clrMapOvr>
  <p:transition spd="slow">
    <p:randomBar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0" y="1988840"/>
            <a:ext cx="413115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s-PA" dirty="0" smtClean="0"/>
              <a:t>Pregunta generadora</a:t>
            </a:r>
            <a:endParaRPr lang="es-PA" dirty="0"/>
          </a:p>
        </p:txBody>
      </p:sp>
      <p:sp>
        <p:nvSpPr>
          <p:cNvPr id="7" name="6 Rectángulo"/>
          <p:cNvSpPr/>
          <p:nvPr/>
        </p:nvSpPr>
        <p:spPr>
          <a:xfrm>
            <a:off x="4283968" y="30219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000" b="1" dirty="0"/>
              <a:t>¿Qué estrategias pueden plantearse esos niños que les ayuden a descubrir la información  que necesitan para llegar a un acuerdo?</a:t>
            </a:r>
            <a:endParaRPr lang="es-PA" sz="2000" b="1" dirty="0"/>
          </a:p>
        </p:txBody>
      </p:sp>
    </p:spTree>
    <p:extLst>
      <p:ext uri="{BB962C8B-B14F-4D97-AF65-F5344CB8AC3E}">
        <p14:creationId xmlns:p14="http://schemas.microsoft.com/office/powerpoint/2010/main" val="53371033"/>
      </p:ext>
    </p:extLst>
  </p:cSld>
  <p:clrMapOvr>
    <a:masterClrMapping/>
  </p:clrMapOvr>
  <p:transition spd="slow">
    <p:pull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557808"/>
            <a:ext cx="5832648" cy="1143000"/>
          </a:xfrm>
          <a:blipFill>
            <a:blip r:embed="rId3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s-PA" dirty="0" smtClean="0">
                <a:ln>
                  <a:solidFill>
                    <a:schemeClr val="tx1"/>
                  </a:solidFill>
                </a:ln>
              </a:rPr>
              <a:t>Tareas</a:t>
            </a:r>
            <a:endParaRPr lang="es-PA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2060848"/>
            <a:ext cx="799288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es-MX" sz="2000" b="1" dirty="0"/>
              <a:t>Expresa a través de dibujos en hojas blancas experiencias vividas en lugares que ha visitado y los presenta a sus compañeros.</a:t>
            </a:r>
            <a:endParaRPr lang="es-PA" sz="2000" b="1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es-MX" sz="2000" b="1" dirty="0"/>
              <a:t>Colorea y nombra en una </a:t>
            </a:r>
            <a:r>
              <a:rPr lang="es-MX" sz="2000" b="1" u="sng" dirty="0">
                <a:hlinkClick r:id="rId4" action="ppaction://hlinkfile"/>
              </a:rPr>
              <a:t>hoja</a:t>
            </a:r>
            <a:r>
              <a:rPr lang="es-MX" sz="2000" b="1" dirty="0"/>
              <a:t> (computadora), dibujos de algunos medios de comunicación. </a:t>
            </a:r>
            <a:endParaRPr lang="es-PA" sz="2000" b="1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es-MX" sz="2000" b="1" dirty="0"/>
              <a:t>Anota en Word, después de leído el </a:t>
            </a:r>
            <a:r>
              <a:rPr lang="es-MX" sz="2000" b="1" u="sng" dirty="0">
                <a:hlinkClick r:id="rId5" action="ppaction://hlinkfile"/>
              </a:rPr>
              <a:t>artículo</a:t>
            </a:r>
            <a:r>
              <a:rPr lang="es-MX" sz="2000" b="1" dirty="0"/>
              <a:t>: la importancia de los medios de comunicación, cinco estrategias que nos permiten enterarnos de lo que sucede en otros lugares del mundo.</a:t>
            </a:r>
            <a:endParaRPr lang="es-PA" sz="2000" b="1" dirty="0"/>
          </a:p>
          <a:p>
            <a:pPr marL="342900" lvl="0" indent="-342900">
              <a:buFont typeface="Wingdings" pitchFamily="2" charset="2"/>
              <a:buChar char="v"/>
            </a:pPr>
            <a:r>
              <a:rPr lang="es-MX" sz="2000" b="1" dirty="0" smtClean="0"/>
              <a:t>Elabora en </a:t>
            </a:r>
            <a:r>
              <a:rPr lang="es-MX" sz="2000" b="1" dirty="0"/>
              <a:t>Word </a:t>
            </a:r>
            <a:r>
              <a:rPr lang="es-MX" sz="2000" b="1" dirty="0" smtClean="0"/>
              <a:t>e ilustra con imágenes de Internet  </a:t>
            </a:r>
            <a:r>
              <a:rPr lang="es-MX" sz="2000" b="1" dirty="0"/>
              <a:t>un </a:t>
            </a:r>
            <a:r>
              <a:rPr lang="es-MX" sz="2000" b="1" u="sng" dirty="0">
                <a:hlinkClick r:id="rId6"/>
              </a:rPr>
              <a:t>comentario</a:t>
            </a:r>
            <a:r>
              <a:rPr lang="es-MX" sz="2000" b="1" dirty="0"/>
              <a:t> o reseña crítica </a:t>
            </a:r>
            <a:r>
              <a:rPr lang="es-MX" sz="2000" b="1" dirty="0" smtClean="0"/>
              <a:t>del </a:t>
            </a:r>
            <a:r>
              <a:rPr lang="es-MX" sz="2000" b="1" u="sng" dirty="0">
                <a:hlinkClick r:id="rId7" action="ppaction://hlinkfile"/>
              </a:rPr>
              <a:t>cuento</a:t>
            </a:r>
            <a:r>
              <a:rPr lang="es-MX" sz="2000" b="1" dirty="0"/>
              <a:t> Aventura con  el televisor y lo comparte con sus compañeros. </a:t>
            </a:r>
            <a:endParaRPr lang="es-PA" sz="2000" b="1" dirty="0"/>
          </a:p>
        </p:txBody>
      </p:sp>
    </p:spTree>
    <p:extLst>
      <p:ext uri="{BB962C8B-B14F-4D97-AF65-F5344CB8AC3E}">
        <p14:creationId xmlns:p14="http://schemas.microsoft.com/office/powerpoint/2010/main" val="13670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wind.wav"/>
          </p:stSnd>
        </p:sndAc>
      </p:transition>
    </mc:Choice>
    <mc:Fallback xmlns="">
      <p:transition spd="slow">
        <p:checker/>
        <p:sndAc>
          <p:stSnd>
            <p:snd r:embed="rId8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485800"/>
            <a:ext cx="6048672" cy="1143000"/>
          </a:xfrm>
          <a:solidFill>
            <a:srgbClr val="FF191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s-PA" dirty="0" smtClean="0"/>
              <a:t>Producto Principal</a:t>
            </a:r>
            <a:endParaRPr lang="es-PA" dirty="0"/>
          </a:p>
        </p:txBody>
      </p:sp>
      <p:pic>
        <p:nvPicPr>
          <p:cNvPr id="2050" name="Imagen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04" y="2321470"/>
            <a:ext cx="2817812" cy="2979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2 Elipse"/>
          <p:cNvSpPr/>
          <p:nvPr/>
        </p:nvSpPr>
        <p:spPr>
          <a:xfrm>
            <a:off x="539552" y="1916832"/>
            <a:ext cx="4680520" cy="43924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Elephant" pitchFamily="18" charset="0"/>
              </a:rPr>
              <a:t>Que el alumno elabore una síntesis en Word, destacando las ideas principales de textos dados e ilustrando los mismos. </a:t>
            </a:r>
            <a:endParaRPr lang="es-PA" sz="2400" dirty="0">
              <a:solidFill>
                <a:schemeClr val="tx1"/>
              </a:solidFill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485800"/>
            <a:ext cx="8229600" cy="11430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s-PA" dirty="0" smtClean="0"/>
              <a:t>Criterios de evaluación</a:t>
            </a:r>
            <a:endParaRPr lang="es-PA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8582"/>
              </p:ext>
            </p:extLst>
          </p:nvPr>
        </p:nvGraphicFramePr>
        <p:xfrm>
          <a:off x="1043608" y="2080383"/>
          <a:ext cx="7200800" cy="3508857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a:tblPr>
              <a:tblGrid>
                <a:gridCol w="4713843"/>
                <a:gridCol w="493960"/>
                <a:gridCol w="487639"/>
                <a:gridCol w="487639"/>
                <a:gridCol w="487639"/>
                <a:gridCol w="530080"/>
              </a:tblGrid>
              <a:tr h="339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i="1" dirty="0">
                          <a:effectLst/>
                          <a:latin typeface="Arial"/>
                          <a:ea typeface="Times New Roman"/>
                        </a:rPr>
                        <a:t>En el dibujo hecho por el alumno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i="1" dirty="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i="1" dirty="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i="1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i="1" dirty="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i="1" dirty="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924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effectLst/>
                          <a:latin typeface="Arial"/>
                          <a:ea typeface="Times New Roman"/>
                        </a:rPr>
                        <a:t>Refleja experiencias vividas en lugares que haya visitado.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25">
                      <a:fgClr>
                        <a:srgbClr val="FFFF00"/>
                      </a:fgClr>
                      <a:bgClr>
                        <a:srgbClr val="FFFFDD"/>
                      </a:bgClr>
                    </a:pattFill>
                  </a:tcPr>
                </a:tc>
              </a:tr>
              <a:tr h="11578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effectLst/>
                          <a:latin typeface="Arial"/>
                          <a:ea typeface="Times New Roman"/>
                        </a:rPr>
                        <a:t>Colorea empleando  variedad de colores y lo hace en su totalidad. 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</a:tr>
              <a:tr h="10189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effectLst/>
                          <a:latin typeface="Arial"/>
                          <a:ea typeface="Times New Roman"/>
                        </a:rPr>
                        <a:t>Narra a sus compañeros de manera comprensible las experiencias contenidas en el dibujo.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81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4031"/>
              </p:ext>
            </p:extLst>
          </p:nvPr>
        </p:nvGraphicFramePr>
        <p:xfrm>
          <a:off x="611560" y="620688"/>
          <a:ext cx="7848872" cy="54726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5052"/>
                <a:gridCol w="1540934"/>
                <a:gridCol w="1540934"/>
                <a:gridCol w="1540934"/>
                <a:gridCol w="1601018"/>
              </a:tblGrid>
              <a:tr h="13363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Al anotar en Word las estrategias el alumno: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Muy Bien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Bien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Regular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Deficiente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D99594"/>
                    </a:solidFill>
                  </a:tcPr>
                </a:tc>
              </a:tr>
              <a:tr h="9545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Cuida la ortografía.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Presenta 1 ó 2 errores.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Presenta de 3 a 5 errores.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Presenta 6 a 8 errores.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Presenta 9 o más errores.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C2D69B"/>
                    </a:solidFill>
                  </a:tcPr>
                </a:tc>
              </a:tr>
              <a:tr h="1272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Es coherente en su  redacción.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Presenta 1 ó 2 errores.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Presenta de 3 a 7 errores.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Presenta 8 a 12 errores.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Presenta 13 o más errores.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FABF8F"/>
                    </a:solidFill>
                  </a:tcPr>
                </a:tc>
              </a:tr>
              <a:tr h="19090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Las estrategias tienen relación con el tema en estudio.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Presenta 1 ó 2 errores.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Presenta de 3 a 5 errores.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Presenta 6 a 8 errores.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Presenta 9 o más errores.</a:t>
                      </a:r>
                      <a:endParaRPr lang="es-PA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8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ano">
  <a:themeElements>
    <a:clrScheme name="Verano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Veran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TC030009363[[fn=lila elegante]]</Template>
  <TotalTime>460</TotalTime>
  <Words>631</Words>
  <Application>Microsoft Office PowerPoint</Application>
  <PresentationFormat>Presentación en pantalla (4:3)</PresentationFormat>
  <Paragraphs>140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Carnival</vt:lpstr>
      <vt:lpstr>Verano</vt:lpstr>
      <vt:lpstr>YamatoPainting</vt:lpstr>
      <vt:lpstr>Bubbles</vt:lpstr>
      <vt:lpstr>Presentación de PowerPoint</vt:lpstr>
      <vt:lpstr>Presentación de PowerPoint</vt:lpstr>
      <vt:lpstr>Sub-competencia</vt:lpstr>
      <vt:lpstr>Situación de aprendizaje</vt:lpstr>
      <vt:lpstr>Pregunta generadora</vt:lpstr>
      <vt:lpstr>Tareas</vt:lpstr>
      <vt:lpstr>Producto Principal</vt:lpstr>
      <vt:lpstr>Criterios de evaluación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TIEMPO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Vostro</cp:lastModifiedBy>
  <cp:revision>60</cp:revision>
  <dcterms:created xsi:type="dcterms:W3CDTF">2011-08-10T19:50:08Z</dcterms:created>
  <dcterms:modified xsi:type="dcterms:W3CDTF">2011-08-15T15:00:20Z</dcterms:modified>
</cp:coreProperties>
</file>