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sldIdLst>
    <p:sldId id="256" r:id="rId2"/>
    <p:sldId id="257" r:id="rId3"/>
    <p:sldId id="264" r:id="rId4"/>
    <p:sldId id="258" r:id="rId5"/>
    <p:sldId id="259" r:id="rId6"/>
    <p:sldId id="260" r:id="rId7"/>
    <p:sldId id="261" r:id="rId8"/>
    <p:sldId id="265"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7318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948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740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02011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2123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493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66831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398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4451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2507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371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3731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207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3278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0463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6305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337925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terlang.com/document/1054656" TargetMode="External"/><Relationship Id="rId2" Type="http://schemas.openxmlformats.org/officeDocument/2006/relationships/hyperlink" Target="http://centros.edu.xunta.es/cfr/pontevedra/oblogdeorientacion/toni/toni6.pdf"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routledge.com/Makeology-Makerspaces-as-Learning-Environments-Volume-1/Peppler-Halverson-Kafai/p/book/9781138847774" TargetMode="External"/><Relationship Id="rId2" Type="http://schemas.openxmlformats.org/officeDocument/2006/relationships/hyperlink" Target="https://link.springer.com/article/10.1007/s11528-016-0028-5"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etl.ppu.edu/sites/default/files/publications/-John_Biggs_and_Catherine_Tang-_Teaching_for_Quali-BookFiorg-.pdf"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38547" y="1115139"/>
            <a:ext cx="2542478" cy="489329"/>
          </a:xfrm>
          <a:ln/>
        </p:spPr>
        <p:style>
          <a:lnRef idx="2">
            <a:schemeClr val="accent1"/>
          </a:lnRef>
          <a:fillRef idx="1">
            <a:schemeClr val="lt1"/>
          </a:fillRef>
          <a:effectRef idx="0">
            <a:schemeClr val="accent1"/>
          </a:effectRef>
          <a:fontRef idx="minor">
            <a:schemeClr val="dk1"/>
          </a:fontRef>
        </p:style>
        <p:txBody>
          <a:bodyPr>
            <a:normAutofit/>
          </a:bodyPr>
          <a:lstStyle/>
          <a:p>
            <a:pPr algn="ctr"/>
            <a:r>
              <a:rPr lang="es-MX" sz="2400" dirty="0">
                <a:ln w="0"/>
                <a:solidFill>
                  <a:schemeClr val="accent1"/>
                </a:solidFill>
                <a:effectLst>
                  <a:outerShdw blurRad="38100" dist="25400" dir="5400000" algn="ctr" rotWithShape="0">
                    <a:srgbClr val="6E747A">
                      <a:alpha val="43000"/>
                    </a:srgbClr>
                  </a:outerShdw>
                </a:effectLst>
              </a:rPr>
              <a:t>STEAM</a:t>
            </a:r>
            <a:endParaRPr lang="es-PA" sz="2400" dirty="0">
              <a:ln w="0"/>
              <a:solidFill>
                <a:schemeClr val="accent1"/>
              </a:solidFill>
              <a:effectLst>
                <a:outerShdw blurRad="38100" dist="25400" dir="5400000" algn="ctr" rotWithShape="0">
                  <a:srgbClr val="6E747A">
                    <a:alpha val="43000"/>
                  </a:srgbClr>
                </a:outerShdw>
              </a:effectLst>
            </a:endParaRPr>
          </a:p>
        </p:txBody>
      </p:sp>
      <p:sp>
        <p:nvSpPr>
          <p:cNvPr id="3" name="Subtítulo 2"/>
          <p:cNvSpPr>
            <a:spLocks noGrp="1"/>
          </p:cNvSpPr>
          <p:nvPr>
            <p:ph type="subTitle" idx="1"/>
          </p:nvPr>
        </p:nvSpPr>
        <p:spPr>
          <a:xfrm>
            <a:off x="1818715" y="2303178"/>
            <a:ext cx="4321096" cy="2951094"/>
          </a:xfrm>
        </p:spPr>
        <p:txBody>
          <a:bodyPr>
            <a:normAutofit fontScale="92500"/>
          </a:bodyPr>
          <a:lstStyle/>
          <a:p>
            <a:pPr algn="just"/>
            <a:r>
              <a:rPr lang="es-MX" dirty="0">
                <a:solidFill>
                  <a:srgbClr val="222222"/>
                </a:solidFill>
                <a:latin typeface="+mj-lt"/>
              </a:rPr>
              <a:t>La sociedad ha experimentado un proceso de </a:t>
            </a:r>
            <a:r>
              <a:rPr lang="es-MX" dirty="0">
                <a:solidFill>
                  <a:srgbClr val="1E73BE"/>
                </a:solidFill>
                <a:latin typeface="+mj-lt"/>
                <a:hlinkClick r:id="rId2"/>
              </a:rPr>
              <a:t>transformación</a:t>
            </a:r>
            <a:r>
              <a:rPr lang="es-MX" dirty="0">
                <a:solidFill>
                  <a:srgbClr val="222222"/>
                </a:solidFill>
                <a:latin typeface="+mj-lt"/>
              </a:rPr>
              <a:t> importante a lo largo de las últimas décadas. Se ha dejado atrás un modelo de sociedad industrial (que sitúa su origen en el siglo XVIII) y se ha dado paso a un modelo de </a:t>
            </a:r>
            <a:r>
              <a:rPr lang="es-MX" dirty="0">
                <a:solidFill>
                  <a:srgbClr val="1E73BE"/>
                </a:solidFill>
                <a:latin typeface="+mj-lt"/>
                <a:hlinkClick r:id="rId3"/>
              </a:rPr>
              <a:t>sociedad de la información</a:t>
            </a:r>
            <a:r>
              <a:rPr lang="es-MX" dirty="0">
                <a:solidFill>
                  <a:srgbClr val="222222"/>
                </a:solidFill>
                <a:latin typeface="+mj-lt"/>
              </a:rPr>
              <a:t>, posibilitado por los avances tecnológicos que se han producido en los últimos 20 o 30 años.</a:t>
            </a:r>
            <a:endParaRPr lang="es-PA" dirty="0">
              <a:latin typeface="+mj-lt"/>
            </a:endParaRPr>
          </a:p>
        </p:txBody>
      </p:sp>
      <p:sp>
        <p:nvSpPr>
          <p:cNvPr id="6" name="Rectángulo 5"/>
          <p:cNvSpPr/>
          <p:nvPr/>
        </p:nvSpPr>
        <p:spPr>
          <a:xfrm>
            <a:off x="1529847" y="5060067"/>
            <a:ext cx="9219929" cy="1496849"/>
          </a:xfrm>
          <a:prstGeom prst="rect">
            <a:avLst/>
          </a:prstGeom>
        </p:spPr>
        <p:txBody>
          <a:bodyPr wrap="square">
            <a:spAutoFit/>
          </a:bodyPr>
          <a:lstStyle/>
          <a:p>
            <a:pPr algn="just"/>
            <a:endParaRPr lang="es-PA" dirty="0"/>
          </a:p>
        </p:txBody>
      </p:sp>
      <p:pic>
        <p:nvPicPr>
          <p:cNvPr id="9" name="Imagen 8"/>
          <p:cNvPicPr>
            <a:picLocks noChangeAspect="1"/>
          </p:cNvPicPr>
          <p:nvPr/>
        </p:nvPicPr>
        <p:blipFill>
          <a:blip r:embed="rId4"/>
          <a:stretch>
            <a:fillRect/>
          </a:stretch>
        </p:blipFill>
        <p:spPr>
          <a:xfrm>
            <a:off x="169129" y="-1"/>
            <a:ext cx="1760031" cy="887603"/>
          </a:xfrm>
          <a:prstGeom prst="rect">
            <a:avLst/>
          </a:prstGeom>
        </p:spPr>
      </p:pic>
      <p:pic>
        <p:nvPicPr>
          <p:cNvPr id="5" name="Imagen 4"/>
          <p:cNvPicPr>
            <a:picLocks noChangeAspect="1"/>
          </p:cNvPicPr>
          <p:nvPr/>
        </p:nvPicPr>
        <p:blipFill>
          <a:blip r:embed="rId5"/>
          <a:stretch>
            <a:fillRect/>
          </a:stretch>
        </p:blipFill>
        <p:spPr>
          <a:xfrm>
            <a:off x="6428679" y="2215154"/>
            <a:ext cx="4936478" cy="2951094"/>
          </a:xfrm>
          <a:prstGeom prst="rect">
            <a:avLst/>
          </a:prstGeom>
          <a:ln>
            <a:noFill/>
          </a:ln>
          <a:effectLst>
            <a:softEdge rad="112500"/>
          </a:effectLst>
        </p:spPr>
      </p:pic>
      <p:pic>
        <p:nvPicPr>
          <p:cNvPr id="10" name="Imagen 9"/>
          <p:cNvPicPr>
            <a:picLocks noChangeAspect="1"/>
          </p:cNvPicPr>
          <p:nvPr/>
        </p:nvPicPr>
        <p:blipFill>
          <a:blip r:embed="rId6"/>
          <a:stretch>
            <a:fillRect/>
          </a:stretch>
        </p:blipFill>
        <p:spPr>
          <a:xfrm>
            <a:off x="10541196" y="-1"/>
            <a:ext cx="1650804" cy="993784"/>
          </a:xfrm>
          <a:prstGeom prst="rect">
            <a:avLst/>
          </a:prstGeom>
          <a:ln>
            <a:noFill/>
          </a:ln>
          <a:effectLst>
            <a:softEdge rad="112500"/>
          </a:effectLst>
        </p:spPr>
      </p:pic>
    </p:spTree>
    <p:extLst>
      <p:ext uri="{BB962C8B-B14F-4D97-AF65-F5344CB8AC3E}">
        <p14:creationId xmlns:p14="http://schemas.microsoft.com/office/powerpoint/2010/main" val="2325310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27571" y="991681"/>
            <a:ext cx="9219929" cy="843471"/>
          </a:xfrm>
        </p:spPr>
        <p:txBody>
          <a:bodyPr>
            <a:noAutofit/>
          </a:bodyPr>
          <a:lstStyle/>
          <a:p>
            <a:pPr algn="just"/>
            <a:r>
              <a:rPr lang="es-MX" dirty="0">
                <a:solidFill>
                  <a:srgbClr val="222222"/>
                </a:solidFill>
                <a:latin typeface="+mj-lt"/>
              </a:rPr>
              <a:t>Actualmente, empieza paulatinamente a instalarse un modelo de sociedad del conocimiento en la que el valor añadido de profesionales y ciudadanía no es ya a cuánta información tenemos acceso, sino lo que somos capaces de hacer con ella.</a:t>
            </a:r>
            <a:endParaRPr lang="es-PA" dirty="0">
              <a:latin typeface="+mj-lt"/>
            </a:endParaRPr>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endParaRPr lang="es-PA" dirty="0"/>
          </a:p>
        </p:txBody>
      </p:sp>
      <p:sp>
        <p:nvSpPr>
          <p:cNvPr id="6" name="Rectángulo 5"/>
          <p:cNvSpPr/>
          <p:nvPr/>
        </p:nvSpPr>
        <p:spPr>
          <a:xfrm>
            <a:off x="1529847" y="5060067"/>
            <a:ext cx="9219929" cy="1496849"/>
          </a:xfrm>
          <a:prstGeom prst="rect">
            <a:avLst/>
          </a:prstGeom>
        </p:spPr>
        <p:txBody>
          <a:bodyPr wrap="square">
            <a:spAutoFit/>
          </a:bodyPr>
          <a:lstStyle/>
          <a:p>
            <a:pPr algn="just"/>
            <a:endParaRPr lang="es-PA" dirty="0"/>
          </a:p>
        </p:txBody>
      </p:sp>
      <p:sp>
        <p:nvSpPr>
          <p:cNvPr id="7" name="Rectángulo 6"/>
          <p:cNvSpPr/>
          <p:nvPr/>
        </p:nvSpPr>
        <p:spPr>
          <a:xfrm>
            <a:off x="1917213" y="2188065"/>
            <a:ext cx="9240644" cy="1200329"/>
          </a:xfrm>
          <a:prstGeom prst="rect">
            <a:avLst/>
          </a:prstGeom>
        </p:spPr>
        <p:txBody>
          <a:bodyPr wrap="square">
            <a:spAutoFit/>
          </a:bodyPr>
          <a:lstStyle/>
          <a:p>
            <a:pPr algn="just"/>
            <a:r>
              <a:rPr lang="es-MX" dirty="0">
                <a:solidFill>
                  <a:srgbClr val="222222"/>
                </a:solidFill>
                <a:latin typeface="+mj-lt"/>
              </a:rPr>
              <a:t>Paradójicamente, esta profunda transformación social no siempre ha tenido un impacto inmediato en el modelo de escuela, que durante años ha mantenido un sistema de enseñanza basado en la memorización y reproducción de información.</a:t>
            </a:r>
            <a:endParaRPr lang="es-MX" b="0" i="0" dirty="0">
              <a:solidFill>
                <a:srgbClr val="222222"/>
              </a:solidFill>
              <a:effectLst/>
              <a:latin typeface="+mj-lt"/>
            </a:endParaRPr>
          </a:p>
        </p:txBody>
      </p:sp>
      <p:pic>
        <p:nvPicPr>
          <p:cNvPr id="11" name="Imagen 10"/>
          <p:cNvPicPr>
            <a:picLocks noChangeAspect="1"/>
          </p:cNvPicPr>
          <p:nvPr/>
        </p:nvPicPr>
        <p:blipFill>
          <a:blip r:embed="rId2"/>
          <a:stretch>
            <a:fillRect/>
          </a:stretch>
        </p:blipFill>
        <p:spPr>
          <a:xfrm>
            <a:off x="189571" y="0"/>
            <a:ext cx="1674811" cy="843387"/>
          </a:xfrm>
          <a:prstGeom prst="rect">
            <a:avLst/>
          </a:prstGeom>
        </p:spPr>
      </p:pic>
      <p:pic>
        <p:nvPicPr>
          <p:cNvPr id="10" name="Imagen 9"/>
          <p:cNvPicPr>
            <a:picLocks noChangeAspect="1"/>
          </p:cNvPicPr>
          <p:nvPr/>
        </p:nvPicPr>
        <p:blipFill>
          <a:blip r:embed="rId3"/>
          <a:stretch>
            <a:fillRect/>
          </a:stretch>
        </p:blipFill>
        <p:spPr>
          <a:xfrm>
            <a:off x="10539841" y="-2053"/>
            <a:ext cx="1652159" cy="993734"/>
          </a:xfrm>
          <a:prstGeom prst="rect">
            <a:avLst/>
          </a:prstGeom>
        </p:spPr>
      </p:pic>
      <p:pic>
        <p:nvPicPr>
          <p:cNvPr id="13" name="Imagen 12"/>
          <p:cNvPicPr>
            <a:picLocks noChangeAspect="1"/>
          </p:cNvPicPr>
          <p:nvPr/>
        </p:nvPicPr>
        <p:blipFill>
          <a:blip r:embed="rId4"/>
          <a:stretch>
            <a:fillRect/>
          </a:stretch>
        </p:blipFill>
        <p:spPr>
          <a:xfrm>
            <a:off x="3905075" y="3547257"/>
            <a:ext cx="5264920" cy="3025620"/>
          </a:xfrm>
          <a:prstGeom prst="rect">
            <a:avLst/>
          </a:prstGeom>
          <a:ln>
            <a:noFill/>
          </a:ln>
          <a:effectLst>
            <a:softEdge rad="112500"/>
          </a:effectLst>
        </p:spPr>
      </p:pic>
    </p:spTree>
    <p:extLst>
      <p:ext uri="{BB962C8B-B14F-4D97-AF65-F5344CB8AC3E}">
        <p14:creationId xmlns:p14="http://schemas.microsoft.com/office/powerpoint/2010/main" val="2882463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Rectángulo 8"/>
          <p:cNvSpPr/>
          <p:nvPr/>
        </p:nvSpPr>
        <p:spPr>
          <a:xfrm>
            <a:off x="1864382" y="1540582"/>
            <a:ext cx="9240644" cy="147732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222222"/>
                </a:solidFill>
                <a:effectLst/>
                <a:uLnTx/>
                <a:uFillTx/>
                <a:latin typeface="+mj-lt"/>
                <a:ea typeface="+mn-ea"/>
                <a:cs typeface="+mn-cs"/>
              </a:rPr>
              <a:t>Sin embargo, hace ya unos años que los centros educativos se encuentran en un proceso de transformación para reflejar mejor la sociedad en la que están inmersos. Un cambio de paradigma que prepara a sus estudiantes para enfrentarse, con los recursos y las herramientas necesarios, a un futuro aún por definir y que requerirá de una alta capacidad de adaptación y flexibilidad.</a:t>
            </a:r>
            <a:endParaRPr kumimoji="0" lang="es-PA" sz="1800" b="0" i="0" u="none" strike="noStrike" kern="1200" cap="none" spc="0" normalizeH="0" baseline="0" noProof="0" dirty="0">
              <a:ln>
                <a:noFill/>
              </a:ln>
              <a:solidFill>
                <a:prstClr val="black"/>
              </a:solidFill>
              <a:effectLst/>
              <a:uLnTx/>
              <a:uFillTx/>
              <a:latin typeface="+mj-lt"/>
              <a:ea typeface="+mn-ea"/>
              <a:cs typeface="+mn-cs"/>
            </a:endParaRPr>
          </a:p>
        </p:txBody>
      </p:sp>
      <p:pic>
        <p:nvPicPr>
          <p:cNvPr id="11" name="Imagen 10"/>
          <p:cNvPicPr>
            <a:picLocks noChangeAspect="1"/>
          </p:cNvPicPr>
          <p:nvPr/>
        </p:nvPicPr>
        <p:blipFill>
          <a:blip r:embed="rId2"/>
          <a:stretch>
            <a:fillRect/>
          </a:stretch>
        </p:blipFill>
        <p:spPr>
          <a:xfrm>
            <a:off x="189571" y="0"/>
            <a:ext cx="1674811" cy="843387"/>
          </a:xfrm>
          <a:prstGeom prst="rect">
            <a:avLst/>
          </a:prstGeom>
        </p:spPr>
      </p:pic>
      <p:pic>
        <p:nvPicPr>
          <p:cNvPr id="10" name="Imagen 9"/>
          <p:cNvPicPr>
            <a:picLocks noChangeAspect="1"/>
          </p:cNvPicPr>
          <p:nvPr/>
        </p:nvPicPr>
        <p:blipFill>
          <a:blip r:embed="rId3"/>
          <a:stretch>
            <a:fillRect/>
          </a:stretch>
        </p:blipFill>
        <p:spPr>
          <a:xfrm>
            <a:off x="10539841" y="-2053"/>
            <a:ext cx="1652159" cy="993734"/>
          </a:xfrm>
          <a:prstGeom prst="rect">
            <a:avLst/>
          </a:prstGeom>
        </p:spPr>
      </p:pic>
      <p:pic>
        <p:nvPicPr>
          <p:cNvPr id="5" name="Imagen 4"/>
          <p:cNvPicPr>
            <a:picLocks noChangeAspect="1"/>
          </p:cNvPicPr>
          <p:nvPr/>
        </p:nvPicPr>
        <p:blipFill>
          <a:blip r:embed="rId4"/>
          <a:stretch>
            <a:fillRect/>
          </a:stretch>
        </p:blipFill>
        <p:spPr>
          <a:xfrm>
            <a:off x="4068222" y="3358882"/>
            <a:ext cx="3793388" cy="2213610"/>
          </a:xfrm>
          <a:prstGeom prst="rect">
            <a:avLst/>
          </a:prstGeom>
          <a:ln>
            <a:noFill/>
          </a:ln>
          <a:effectLst>
            <a:softEdge rad="112500"/>
          </a:effectLst>
        </p:spPr>
      </p:pic>
    </p:spTree>
    <p:extLst>
      <p:ext uri="{BB962C8B-B14F-4D97-AF65-F5344CB8AC3E}">
        <p14:creationId xmlns:p14="http://schemas.microsoft.com/office/powerpoint/2010/main" val="1909281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066585" y="534335"/>
            <a:ext cx="6088566" cy="564545"/>
          </a:xfrm>
        </p:spPr>
        <p:style>
          <a:lnRef idx="2">
            <a:schemeClr val="accent1"/>
          </a:lnRef>
          <a:fillRef idx="1">
            <a:schemeClr val="lt1"/>
          </a:fillRef>
          <a:effectRef idx="0">
            <a:schemeClr val="accent1"/>
          </a:effectRef>
          <a:fontRef idx="minor">
            <a:schemeClr val="dk1"/>
          </a:fontRef>
        </p:style>
        <p:txBody>
          <a:bodyPr>
            <a:normAutofit/>
          </a:bodyPr>
          <a:lstStyle/>
          <a:p>
            <a:r>
              <a:rPr lang="es-MX" sz="2400" b="1" dirty="0" smtClean="0">
                <a:solidFill>
                  <a:schemeClr val="accent1">
                    <a:lumMod val="60000"/>
                    <a:lumOff val="40000"/>
                  </a:schemeClr>
                </a:solidFill>
                <a:latin typeface="Roboto"/>
              </a:rPr>
              <a:t>  La </a:t>
            </a:r>
            <a:r>
              <a:rPr lang="es-MX" sz="2400" b="1" dirty="0">
                <a:solidFill>
                  <a:schemeClr val="accent1">
                    <a:lumMod val="60000"/>
                    <a:lumOff val="40000"/>
                  </a:schemeClr>
                </a:solidFill>
                <a:latin typeface="Roboto"/>
              </a:rPr>
              <a:t>formación en Ciencia y Arte STEAM</a:t>
            </a:r>
            <a:endParaRPr lang="es-PA" sz="2000" dirty="0">
              <a:solidFill>
                <a:schemeClr val="accent1">
                  <a:lumMod val="60000"/>
                  <a:lumOff val="40000"/>
                </a:schemeClr>
              </a:solidFill>
            </a:endParaRPr>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8" name="Imagen 7"/>
          <p:cNvPicPr>
            <a:picLocks noChangeAspect="1"/>
          </p:cNvPicPr>
          <p:nvPr/>
        </p:nvPicPr>
        <p:blipFill>
          <a:blip r:embed="rId2"/>
          <a:stretch>
            <a:fillRect/>
          </a:stretch>
        </p:blipFill>
        <p:spPr>
          <a:xfrm>
            <a:off x="184770" y="0"/>
            <a:ext cx="1722089" cy="892097"/>
          </a:xfrm>
          <a:prstGeom prst="rect">
            <a:avLst/>
          </a:prstGeom>
        </p:spPr>
      </p:pic>
      <p:pic>
        <p:nvPicPr>
          <p:cNvPr id="10" name="Imagen 9"/>
          <p:cNvPicPr>
            <a:picLocks noChangeAspect="1"/>
          </p:cNvPicPr>
          <p:nvPr/>
        </p:nvPicPr>
        <p:blipFill>
          <a:blip r:embed="rId3"/>
          <a:stretch>
            <a:fillRect/>
          </a:stretch>
        </p:blipFill>
        <p:spPr>
          <a:xfrm>
            <a:off x="10539841" y="0"/>
            <a:ext cx="1652159" cy="993734"/>
          </a:xfrm>
          <a:prstGeom prst="rect">
            <a:avLst/>
          </a:prstGeom>
        </p:spPr>
      </p:pic>
      <p:sp>
        <p:nvSpPr>
          <p:cNvPr id="12" name="Rectángulo 11"/>
          <p:cNvSpPr/>
          <p:nvPr/>
        </p:nvSpPr>
        <p:spPr>
          <a:xfrm>
            <a:off x="1750741" y="1518759"/>
            <a:ext cx="5921297" cy="2308324"/>
          </a:xfrm>
          <a:prstGeom prst="rect">
            <a:avLst/>
          </a:prstGeom>
        </p:spPr>
        <p:txBody>
          <a:bodyPr wrap="square">
            <a:spAutoFit/>
          </a:bodyPr>
          <a:lstStyle/>
          <a:p>
            <a:pPr algn="just"/>
            <a:r>
              <a:rPr lang="es-MX" dirty="0"/>
              <a:t>Uno de los enfoques pedagógicos más destacables en este ámbito es la metodología STEAM (acrónimo proveniente de las siglas en inglés de Ciencia, Tecnología, Ingeniería, Artes y Matemáticas), que pretende impulsar la formación de carácter técnico-científico y artístico en todas las etapas educativas. Eso sí, con un enfoque diferente, integrador y transversal.</a:t>
            </a:r>
            <a:endParaRPr lang="es-PA" dirty="0"/>
          </a:p>
        </p:txBody>
      </p:sp>
      <p:sp>
        <p:nvSpPr>
          <p:cNvPr id="13" name="Rectángulo 12"/>
          <p:cNvSpPr/>
          <p:nvPr/>
        </p:nvSpPr>
        <p:spPr>
          <a:xfrm>
            <a:off x="1750741" y="3981847"/>
            <a:ext cx="6096000" cy="2308324"/>
          </a:xfrm>
          <a:prstGeom prst="rect">
            <a:avLst/>
          </a:prstGeom>
        </p:spPr>
        <p:txBody>
          <a:bodyPr>
            <a:spAutoFit/>
          </a:bodyPr>
          <a:lstStyle/>
          <a:p>
            <a:pPr algn="just"/>
            <a:r>
              <a:rPr lang="es-MX" dirty="0"/>
              <a:t>Se trata de una metodología eminentemente práctica, que aúna diferentes disciplinas. En un primer momento se puso el enfoque únicamente en las de carácter científico, como las Ciencias, la Tecnología, las Matemáticas y la Ingeniería; sin embargo, posteriormente se añadió el ámbito de las Artes (enfoque humanístico), buscando una sinergia interdisciplinar que potenciase la creatividad.</a:t>
            </a:r>
            <a:endParaRPr lang="es-PA" dirty="0"/>
          </a:p>
        </p:txBody>
      </p:sp>
      <p:pic>
        <p:nvPicPr>
          <p:cNvPr id="2" name="Imagen 1"/>
          <p:cNvPicPr>
            <a:picLocks noChangeAspect="1"/>
          </p:cNvPicPr>
          <p:nvPr/>
        </p:nvPicPr>
        <p:blipFill>
          <a:blip r:embed="rId4"/>
          <a:stretch>
            <a:fillRect/>
          </a:stretch>
        </p:blipFill>
        <p:spPr>
          <a:xfrm>
            <a:off x="8067634" y="2376858"/>
            <a:ext cx="3931077" cy="2900449"/>
          </a:xfrm>
          <a:prstGeom prst="rect">
            <a:avLst/>
          </a:prstGeom>
        </p:spPr>
      </p:pic>
    </p:spTree>
    <p:extLst>
      <p:ext uri="{BB962C8B-B14F-4D97-AF65-F5344CB8AC3E}">
        <p14:creationId xmlns:p14="http://schemas.microsoft.com/office/powerpoint/2010/main" val="1663336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7" name="Imagen 6"/>
          <p:cNvPicPr>
            <a:picLocks noChangeAspect="1"/>
          </p:cNvPicPr>
          <p:nvPr/>
        </p:nvPicPr>
        <p:blipFill>
          <a:blip r:embed="rId2"/>
          <a:stretch>
            <a:fillRect/>
          </a:stretch>
        </p:blipFill>
        <p:spPr>
          <a:xfrm>
            <a:off x="173620" y="1"/>
            <a:ext cx="1733240" cy="890962"/>
          </a:xfrm>
          <a:prstGeom prst="rect">
            <a:avLst/>
          </a:prstGeom>
        </p:spPr>
      </p:pic>
      <p:pic>
        <p:nvPicPr>
          <p:cNvPr id="11" name="Imagen 10"/>
          <p:cNvPicPr>
            <a:picLocks noChangeAspect="1"/>
          </p:cNvPicPr>
          <p:nvPr/>
        </p:nvPicPr>
        <p:blipFill>
          <a:blip r:embed="rId3"/>
          <a:stretch>
            <a:fillRect/>
          </a:stretch>
        </p:blipFill>
        <p:spPr>
          <a:xfrm>
            <a:off x="10539841" y="0"/>
            <a:ext cx="1652159" cy="993734"/>
          </a:xfrm>
          <a:prstGeom prst="rect">
            <a:avLst/>
          </a:prstGeom>
        </p:spPr>
      </p:pic>
      <p:sp>
        <p:nvSpPr>
          <p:cNvPr id="14" name="Rectángulo 13"/>
          <p:cNvSpPr/>
          <p:nvPr/>
        </p:nvSpPr>
        <p:spPr>
          <a:xfrm>
            <a:off x="3601843" y="921617"/>
            <a:ext cx="6043962" cy="461665"/>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s-PA" sz="2400" dirty="0">
                <a:ln w="0"/>
                <a:solidFill>
                  <a:schemeClr val="accent1"/>
                </a:solidFill>
                <a:effectLst>
                  <a:outerShdw blurRad="38100" dist="25400" dir="5400000" algn="ctr" rotWithShape="0">
                    <a:srgbClr val="6E747A">
                      <a:alpha val="43000"/>
                    </a:srgbClr>
                  </a:outerShdw>
                </a:effectLst>
              </a:rPr>
              <a:t> </a:t>
            </a:r>
            <a:r>
              <a:rPr lang="es-PA" sz="2400" dirty="0" smtClean="0">
                <a:ln w="0"/>
                <a:solidFill>
                  <a:schemeClr val="accent1"/>
                </a:solidFill>
                <a:effectLst>
                  <a:outerShdw blurRad="38100" dist="25400" dir="5400000" algn="ctr" rotWithShape="0">
                    <a:srgbClr val="6E747A">
                      <a:alpha val="43000"/>
                    </a:srgbClr>
                  </a:outerShdw>
                </a:effectLst>
              </a:rPr>
              <a:t>        Proyectos</a:t>
            </a:r>
            <a:r>
              <a:rPr lang="es-PA" sz="2400" dirty="0">
                <a:ln w="0"/>
                <a:solidFill>
                  <a:schemeClr val="accent1"/>
                </a:solidFill>
                <a:effectLst>
                  <a:outerShdw blurRad="38100" dist="25400" dir="5400000" algn="ctr" rotWithShape="0">
                    <a:srgbClr val="6E747A">
                      <a:alpha val="43000"/>
                    </a:srgbClr>
                  </a:outerShdw>
                </a:effectLst>
              </a:rPr>
              <a:t>, decisiones y vocación</a:t>
            </a:r>
          </a:p>
        </p:txBody>
      </p:sp>
      <p:sp>
        <p:nvSpPr>
          <p:cNvPr id="16" name="Rectángulo 15"/>
          <p:cNvSpPr/>
          <p:nvPr/>
        </p:nvSpPr>
        <p:spPr>
          <a:xfrm>
            <a:off x="2230243" y="1827268"/>
            <a:ext cx="9274369" cy="923330"/>
          </a:xfrm>
          <a:prstGeom prst="rect">
            <a:avLst/>
          </a:prstGeom>
        </p:spPr>
        <p:txBody>
          <a:bodyPr wrap="square">
            <a:spAutoFit/>
          </a:bodyPr>
          <a:lstStyle/>
          <a:p>
            <a:pPr algn="just"/>
            <a:r>
              <a:rPr lang="es-MX" dirty="0">
                <a:solidFill>
                  <a:srgbClr val="222222"/>
                </a:solidFill>
                <a:latin typeface="+mj-lt"/>
              </a:rPr>
              <a:t>STEAM propone un tipo de aprendizaje basado en proyectos, eminentemente práctico, en el que el trabajo cooperativo resulta fundamental y que fomenta la autonomía y la capacidad de toma de decisiones del alumnado.</a:t>
            </a:r>
            <a:endParaRPr lang="es-PA" dirty="0">
              <a:latin typeface="+mj-lt"/>
            </a:endParaRPr>
          </a:p>
        </p:txBody>
      </p:sp>
      <p:sp>
        <p:nvSpPr>
          <p:cNvPr id="18" name="Rectángulo 17"/>
          <p:cNvSpPr/>
          <p:nvPr/>
        </p:nvSpPr>
        <p:spPr>
          <a:xfrm>
            <a:off x="2230242" y="2948281"/>
            <a:ext cx="9144001" cy="1200329"/>
          </a:xfrm>
          <a:prstGeom prst="rect">
            <a:avLst/>
          </a:prstGeom>
        </p:spPr>
        <p:txBody>
          <a:bodyPr wrap="square">
            <a:spAutoFit/>
          </a:bodyPr>
          <a:lstStyle/>
          <a:p>
            <a:pPr algn="just"/>
            <a:r>
              <a:rPr lang="es-MX" dirty="0"/>
              <a:t>Es importante aplicar una perspectiva de género, fomentando vocaciones científicas y tecnológicas entre las chicas, de manera que tengan referentes científicos que les amplíen la mirada a la hora de escoger sus estudios o definir su carrera profesional.</a:t>
            </a:r>
            <a:endParaRPr lang="es-PA" dirty="0"/>
          </a:p>
        </p:txBody>
      </p:sp>
      <p:sp>
        <p:nvSpPr>
          <p:cNvPr id="19" name="Rectángulo 18"/>
          <p:cNvSpPr/>
          <p:nvPr/>
        </p:nvSpPr>
        <p:spPr>
          <a:xfrm>
            <a:off x="2133599" y="4346293"/>
            <a:ext cx="9240643" cy="923330"/>
          </a:xfrm>
          <a:prstGeom prst="rect">
            <a:avLst/>
          </a:prstGeom>
        </p:spPr>
        <p:txBody>
          <a:bodyPr wrap="square">
            <a:spAutoFit/>
          </a:bodyPr>
          <a:lstStyle/>
          <a:p>
            <a:pPr algn="just"/>
            <a:r>
              <a:rPr lang="es-MX" dirty="0"/>
              <a:t>Favorece igualmente el desarrollo del pensamiento crítico, la adopción natural del método científico y resulta, sobre todo, un reflejo del carácter interdisciplinar de cualquier ámbito profesional presente en la sociedad.</a:t>
            </a:r>
            <a:endParaRPr lang="es-PA" dirty="0"/>
          </a:p>
        </p:txBody>
      </p:sp>
    </p:spTree>
    <p:extLst>
      <p:ext uri="{BB962C8B-B14F-4D97-AF65-F5344CB8AC3E}">
        <p14:creationId xmlns:p14="http://schemas.microsoft.com/office/powerpoint/2010/main" val="3193500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904547" y="741237"/>
            <a:ext cx="6924908" cy="2131652"/>
          </a:xfrm>
        </p:spPr>
        <p:txBody>
          <a:bodyPr>
            <a:noAutofit/>
          </a:bodyPr>
          <a:lstStyle/>
          <a:p>
            <a:pPr algn="just"/>
            <a:r>
              <a:rPr lang="es-MX" dirty="0"/>
              <a:t>Los </a:t>
            </a:r>
            <a:r>
              <a:rPr lang="es-MX" i="1" dirty="0" err="1">
                <a:hlinkClick r:id="rId2"/>
              </a:rPr>
              <a:t>makerspaces</a:t>
            </a:r>
            <a:r>
              <a:rPr lang="es-MX" dirty="0"/>
              <a:t> son </a:t>
            </a:r>
            <a:r>
              <a:rPr lang="es-MX" dirty="0">
                <a:hlinkClick r:id="rId3"/>
              </a:rPr>
              <a:t>entornos físicos</a:t>
            </a:r>
            <a:r>
              <a:rPr lang="es-MX" dirty="0"/>
              <a:t> de trabajo donde se aprende y trabaja con un enfoque esencialmente constructivista. Promueven el aprendizaje de grupo, mediante el uso compartido de materiales, materias primas, dispositivos tecnológicos, aplicaciones informáticas, etc. Suponen en ese sentido un espacio idóneo para aplicar la tecnología STEAM en el aula y en el currículo.</a:t>
            </a:r>
            <a:endParaRPr lang="es-MX" b="1" dirty="0">
              <a:solidFill>
                <a:srgbClr val="111111"/>
              </a:solidFill>
              <a:latin typeface="Roboto"/>
            </a:endParaRPr>
          </a:p>
          <a:p>
            <a:pPr algn="just"/>
            <a:endParaRPr lang="es-PA" dirty="0"/>
          </a:p>
        </p:txBody>
      </p:sp>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4"/>
          <a:stretch>
            <a:fillRect/>
          </a:stretch>
        </p:blipFill>
        <p:spPr>
          <a:xfrm>
            <a:off x="165102" y="-1498"/>
            <a:ext cx="1785325" cy="900358"/>
          </a:xfrm>
          <a:prstGeom prst="rect">
            <a:avLst/>
          </a:prstGeom>
        </p:spPr>
      </p:pic>
      <p:pic>
        <p:nvPicPr>
          <p:cNvPr id="10" name="Imagen 9"/>
          <p:cNvPicPr>
            <a:picLocks noChangeAspect="1"/>
          </p:cNvPicPr>
          <p:nvPr/>
        </p:nvPicPr>
        <p:blipFill>
          <a:blip r:embed="rId5"/>
          <a:stretch>
            <a:fillRect/>
          </a:stretch>
        </p:blipFill>
        <p:spPr>
          <a:xfrm>
            <a:off x="10539841" y="0"/>
            <a:ext cx="1652159" cy="993734"/>
          </a:xfrm>
          <a:prstGeom prst="rect">
            <a:avLst/>
          </a:prstGeom>
        </p:spPr>
      </p:pic>
      <p:pic>
        <p:nvPicPr>
          <p:cNvPr id="11" name="Imagen 10"/>
          <p:cNvPicPr>
            <a:picLocks noChangeAspect="1"/>
          </p:cNvPicPr>
          <p:nvPr/>
        </p:nvPicPr>
        <p:blipFill>
          <a:blip r:embed="rId6"/>
          <a:stretch>
            <a:fillRect/>
          </a:stretch>
        </p:blipFill>
        <p:spPr>
          <a:xfrm>
            <a:off x="3865306" y="3257715"/>
            <a:ext cx="4549008" cy="3229155"/>
          </a:xfrm>
          <a:prstGeom prst="rect">
            <a:avLst/>
          </a:prstGeom>
          <a:ln>
            <a:noFill/>
          </a:ln>
          <a:effectLst>
            <a:softEdge rad="112500"/>
          </a:effectLst>
        </p:spPr>
      </p:pic>
    </p:spTree>
    <p:extLst>
      <p:ext uri="{BB962C8B-B14F-4D97-AF65-F5344CB8AC3E}">
        <p14:creationId xmlns:p14="http://schemas.microsoft.com/office/powerpoint/2010/main" val="4030736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940312" y="4414412"/>
            <a:ext cx="9219929" cy="1496849"/>
          </a:xfrm>
          <a:prstGeom prst="rect">
            <a:avLst/>
          </a:prstGeom>
        </p:spPr>
        <p:txBody>
          <a:bodyPr wrap="square">
            <a:spAutoFit/>
          </a:bodyPr>
          <a:lstStyle/>
          <a:p>
            <a:pPr lvl="0" algn="just">
              <a:defRPr/>
            </a:pPr>
            <a:r>
              <a:rPr lang="es-MX">
                <a:solidFill>
                  <a:srgbClr val="222222"/>
                </a:solidFill>
                <a:latin typeface="-apple-system"/>
              </a:rPr>
              <a:t>Implica un cambio de papel por parte de los y las docentes, abandonando su función tradicional de fuente única de conocimiento para convertirse en un catalizador de la construcción del aprendizaje de sus estudiantes. Supone en ese sentido una gran exigencia desde el punto de vista profesional, pero es un </a:t>
            </a:r>
            <a:r>
              <a:rPr lang="es-MX">
                <a:solidFill>
                  <a:srgbClr val="4DB2EC"/>
                </a:solidFill>
                <a:latin typeface="-apple-system"/>
                <a:hlinkClick r:id="rId2"/>
              </a:rPr>
              <a:t>requisito necesario</a:t>
            </a:r>
            <a:r>
              <a:rPr lang="es-MX">
                <a:solidFill>
                  <a:srgbClr val="222222"/>
                </a:solidFill>
                <a:latin typeface="-apple-system"/>
              </a:rPr>
              <a:t> para poder enfocar el trabajo de aula de una manera dinámica y efectiva.</a:t>
            </a: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Rectángulo 7"/>
          <p:cNvSpPr/>
          <p:nvPr/>
        </p:nvSpPr>
        <p:spPr>
          <a:xfrm>
            <a:off x="1940312" y="2062623"/>
            <a:ext cx="9389326" cy="2031325"/>
          </a:xfrm>
          <a:prstGeom prst="rect">
            <a:avLst/>
          </a:prstGeom>
        </p:spPr>
        <p:txBody>
          <a:bodyPr wrap="square">
            <a:spAutoFit/>
          </a:bodyPr>
          <a:lstStyle/>
          <a:p>
            <a:pPr lvl="0" algn="just"/>
            <a:r>
              <a:rPr lang="es-MX" dirty="0">
                <a:solidFill>
                  <a:srgbClr val="222222"/>
                </a:solidFill>
                <a:latin typeface="Libre Franklin"/>
              </a:rPr>
              <a:t>El marco normativo de la escuela actual reconoce el desarrollo de la competencia STEM como clave. Adoptar una metodología STEAM implica concebir el trabajo de aula como una realidad compleja, diversa e interdisciplinar. Supone otorgar al estudiante un alto nivel de protagonismo a la hora de planificar su trabajo, potenciando a la vez su autonomía. Se trata en definitiva de llevar a cabo una transferencia real y efectiva del peso y el liderazgo del trabajo de aula, restando al docente parte del protagonismo dominante propio de los enfoques pedagógicos más tradicionales.</a:t>
            </a: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3"/>
          <a:stretch>
            <a:fillRect/>
          </a:stretch>
        </p:blipFill>
        <p:spPr>
          <a:xfrm>
            <a:off x="173618" y="1"/>
            <a:ext cx="1766694" cy="890962"/>
          </a:xfrm>
          <a:prstGeom prst="rect">
            <a:avLst/>
          </a:prstGeom>
        </p:spPr>
      </p:pic>
      <p:pic>
        <p:nvPicPr>
          <p:cNvPr id="7" name="Imagen 6"/>
          <p:cNvPicPr>
            <a:picLocks noChangeAspect="1"/>
          </p:cNvPicPr>
          <p:nvPr/>
        </p:nvPicPr>
        <p:blipFill>
          <a:blip r:embed="rId4"/>
          <a:stretch>
            <a:fillRect/>
          </a:stretch>
        </p:blipFill>
        <p:spPr>
          <a:xfrm>
            <a:off x="10539841" y="0"/>
            <a:ext cx="1652159" cy="993734"/>
          </a:xfrm>
          <a:prstGeom prst="rect">
            <a:avLst/>
          </a:prstGeom>
        </p:spPr>
      </p:pic>
      <p:sp>
        <p:nvSpPr>
          <p:cNvPr id="10" name="Rectángulo 9"/>
          <p:cNvSpPr/>
          <p:nvPr/>
        </p:nvSpPr>
        <p:spPr>
          <a:xfrm>
            <a:off x="3385459" y="1249305"/>
            <a:ext cx="5508702" cy="461665"/>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s-PA" b="1" dirty="0" smtClean="0">
                <a:solidFill>
                  <a:schemeClr val="accent1">
                    <a:lumMod val="60000"/>
                    <a:lumOff val="40000"/>
                  </a:schemeClr>
                </a:solidFill>
                <a:latin typeface="-apple-system"/>
              </a:rPr>
              <a:t>                     </a:t>
            </a:r>
            <a:r>
              <a:rPr lang="es-PA" sz="2400" b="1" dirty="0" smtClean="0">
                <a:solidFill>
                  <a:schemeClr val="accent1">
                    <a:lumMod val="60000"/>
                    <a:lumOff val="40000"/>
                  </a:schemeClr>
                </a:solidFill>
                <a:latin typeface="-apple-system"/>
              </a:rPr>
              <a:t>STEAM </a:t>
            </a:r>
            <a:r>
              <a:rPr lang="es-PA" sz="2400" b="1" dirty="0">
                <a:solidFill>
                  <a:schemeClr val="accent1">
                    <a:lumMod val="60000"/>
                    <a:lumOff val="40000"/>
                  </a:schemeClr>
                </a:solidFill>
                <a:latin typeface="-apple-system"/>
              </a:rPr>
              <a:t>en el currículo</a:t>
            </a:r>
            <a:endParaRPr lang="es-PA" sz="2400" b="1" i="0" dirty="0">
              <a:solidFill>
                <a:schemeClr val="accent1">
                  <a:lumMod val="60000"/>
                  <a:lumOff val="40000"/>
                </a:schemeClr>
              </a:solidFill>
              <a:effectLst/>
              <a:latin typeface="-apple-system"/>
            </a:endParaRPr>
          </a:p>
        </p:txBody>
      </p:sp>
    </p:spTree>
    <p:extLst>
      <p:ext uri="{BB962C8B-B14F-4D97-AF65-F5344CB8AC3E}">
        <p14:creationId xmlns:p14="http://schemas.microsoft.com/office/powerpoint/2010/main" val="2167653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940312" y="3995130"/>
            <a:ext cx="9219929" cy="1754326"/>
          </a:xfrm>
          <a:prstGeom prst="rect">
            <a:avLst/>
          </a:prstGeom>
        </p:spPr>
        <p:txBody>
          <a:bodyPr wrap="square">
            <a:spAutoFit/>
          </a:bodyPr>
          <a:lstStyle/>
          <a:p>
            <a:pPr lvl="0" algn="just">
              <a:defRPr/>
            </a:pPr>
            <a:r>
              <a:rPr lang="es-MX" dirty="0">
                <a:solidFill>
                  <a:srgbClr val="222222"/>
                </a:solidFill>
                <a:latin typeface="-apple-system"/>
              </a:rPr>
              <a:t>El desafío será partir de un reto que nazca del contexto de las y los estudiantes y que les vincule emocionalmente con una necesidad de aprendizaje concreta. Esta necesidad, a través de un proceso de investigación guiada, les aporta las claves para ofrecer una solución. Las transferencias que hagan a otras situaciones y contextos posibilitarán el desarrollo de aprendizajes profundos, autorregulados, que faciliten procesos de aprendizaje permanente.</a:t>
            </a: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Rectángulo 7"/>
          <p:cNvSpPr/>
          <p:nvPr/>
        </p:nvSpPr>
        <p:spPr>
          <a:xfrm>
            <a:off x="1940312" y="2062623"/>
            <a:ext cx="9389326" cy="1754326"/>
          </a:xfrm>
          <a:prstGeom prst="rect">
            <a:avLst/>
          </a:prstGeom>
        </p:spPr>
        <p:txBody>
          <a:bodyPr wrap="square">
            <a:spAutoFit/>
          </a:bodyPr>
          <a:lstStyle/>
          <a:p>
            <a:pPr lvl="0" algn="just"/>
            <a:r>
              <a:rPr lang="es-MX" dirty="0">
                <a:solidFill>
                  <a:srgbClr val="222222"/>
                </a:solidFill>
                <a:latin typeface="Libre Franklin"/>
              </a:rPr>
              <a:t>Sin embargo, al igual que con otros enfoques pedagógicos innovadores, el uso de esta metodología no puede convertirse en un fin en sí mismo. No se puede caer en el error de trabajar la innovación sin una hoja de ruta debidamente trazada. Resulta necesario comprender el porqué de su utilización y, sobre todo, integrarlo adecuadamente en el currículo. Para ello, debe tener reflejo en una programación de aula detallada, estructurada y bien fundamentada.</a:t>
            </a: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2"/>
          <a:stretch>
            <a:fillRect/>
          </a:stretch>
        </p:blipFill>
        <p:spPr>
          <a:xfrm>
            <a:off x="173618" y="1"/>
            <a:ext cx="1766694" cy="890962"/>
          </a:xfrm>
          <a:prstGeom prst="rect">
            <a:avLst/>
          </a:prstGeom>
        </p:spPr>
      </p:pic>
      <p:pic>
        <p:nvPicPr>
          <p:cNvPr id="7" name="Imagen 6"/>
          <p:cNvPicPr>
            <a:picLocks noChangeAspect="1"/>
          </p:cNvPicPr>
          <p:nvPr/>
        </p:nvPicPr>
        <p:blipFill>
          <a:blip r:embed="rId3"/>
          <a:stretch>
            <a:fillRect/>
          </a:stretch>
        </p:blipFill>
        <p:spPr>
          <a:xfrm>
            <a:off x="10539841" y="0"/>
            <a:ext cx="1652159" cy="993734"/>
          </a:xfrm>
          <a:prstGeom prst="rect">
            <a:avLst/>
          </a:prstGeom>
        </p:spPr>
      </p:pic>
      <p:sp>
        <p:nvSpPr>
          <p:cNvPr id="10" name="Rectángulo 9"/>
          <p:cNvSpPr/>
          <p:nvPr/>
        </p:nvSpPr>
        <p:spPr>
          <a:xfrm>
            <a:off x="3385459" y="1249305"/>
            <a:ext cx="5508702" cy="461665"/>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PA" b="1" dirty="0">
                <a:solidFill>
                  <a:srgbClr val="A53010">
                    <a:lumMod val="60000"/>
                    <a:lumOff val="40000"/>
                  </a:srgbClr>
                </a:solidFill>
                <a:latin typeface="-apple-system"/>
              </a:rPr>
              <a:t>                     </a:t>
            </a:r>
            <a:r>
              <a:rPr lang="es-PA" sz="2400" b="1" dirty="0">
                <a:solidFill>
                  <a:srgbClr val="A53010">
                    <a:lumMod val="60000"/>
                    <a:lumOff val="40000"/>
                  </a:srgbClr>
                </a:solidFill>
                <a:latin typeface="-apple-system"/>
              </a:rPr>
              <a:t>Integrarlo en el currículo</a:t>
            </a:r>
            <a:endParaRPr kumimoji="0" lang="es-PA" sz="2400" b="1" i="0" u="none" strike="noStrike" kern="1200" cap="none" spc="0" normalizeH="0" baseline="0" noProof="0" dirty="0">
              <a:ln>
                <a:noFill/>
              </a:ln>
              <a:solidFill>
                <a:srgbClr val="A53010">
                  <a:lumMod val="60000"/>
                  <a:lumOff val="40000"/>
                </a:srgbClr>
              </a:solidFill>
              <a:effectLst/>
              <a:uLnTx/>
              <a:uFillTx/>
              <a:latin typeface="-apple-system"/>
            </a:endParaRPr>
          </a:p>
        </p:txBody>
      </p:sp>
    </p:spTree>
    <p:extLst>
      <p:ext uri="{BB962C8B-B14F-4D97-AF65-F5344CB8AC3E}">
        <p14:creationId xmlns:p14="http://schemas.microsoft.com/office/powerpoint/2010/main" val="1667743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529846" y="4172095"/>
            <a:ext cx="9219929" cy="140039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PA" sz="1800" b="0" i="0" u="none" strike="noStrike" kern="1200" cap="none" spc="0" normalizeH="0" baseline="0" noProof="0" dirty="0">
              <a:ln>
                <a:noFill/>
              </a:ln>
              <a:solidFill>
                <a:prstClr val="black">
                  <a:lumMod val="65000"/>
                  <a:lumOff val="35000"/>
                </a:prstClr>
              </a:solidFill>
              <a:effectLst/>
              <a:uLnTx/>
              <a:uFillTx/>
              <a:latin typeface="Century Gothic" panose="020B0502020202020204"/>
              <a:ea typeface="+mn-ea"/>
              <a:cs typeface="+mn-cs"/>
            </a:endParaRPr>
          </a:p>
        </p:txBody>
      </p:sp>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2"/>
          <a:stretch>
            <a:fillRect/>
          </a:stretch>
        </p:blipFill>
        <p:spPr>
          <a:xfrm>
            <a:off x="173618" y="1"/>
            <a:ext cx="1766694" cy="890962"/>
          </a:xfrm>
          <a:prstGeom prst="rect">
            <a:avLst/>
          </a:prstGeom>
        </p:spPr>
      </p:pic>
      <p:sp>
        <p:nvSpPr>
          <p:cNvPr id="3" name="Rectángulo 2"/>
          <p:cNvSpPr/>
          <p:nvPr/>
        </p:nvSpPr>
        <p:spPr>
          <a:xfrm>
            <a:off x="2362198" y="1060802"/>
            <a:ext cx="8776010" cy="646331"/>
          </a:xfrm>
          <a:prstGeom prst="rect">
            <a:avLst/>
          </a:prstGeom>
        </p:spPr>
        <p:txBody>
          <a:bodyPr wrap="square">
            <a:spAutoFit/>
          </a:bodyPr>
          <a:lstStyle/>
          <a:p>
            <a:pPr marL="285750" indent="-285750">
              <a:buFont typeface="Arial" panose="020B0604020202020204" pitchFamily="34" charset="0"/>
              <a:buChar char="•"/>
            </a:pPr>
            <a:r>
              <a:rPr lang="es-PA" dirty="0"/>
              <a:t>https://virtualeduca.org/mediacenter/steam-la-metodologia-que-auna-ciencias-y-artes-en-proyectos-colaborativos</a:t>
            </a:r>
            <a:r>
              <a:rPr lang="es-PA" dirty="0" smtClean="0"/>
              <a:t>/</a:t>
            </a:r>
            <a:endParaRPr lang="es-PA" dirty="0"/>
          </a:p>
        </p:txBody>
      </p:sp>
      <p:sp>
        <p:nvSpPr>
          <p:cNvPr id="5" name="Rectángulo 4"/>
          <p:cNvSpPr/>
          <p:nvPr/>
        </p:nvSpPr>
        <p:spPr>
          <a:xfrm>
            <a:off x="2362197" y="1809448"/>
            <a:ext cx="8621751" cy="646331"/>
          </a:xfrm>
          <a:prstGeom prst="rect">
            <a:avLst/>
          </a:prstGeom>
        </p:spPr>
        <p:txBody>
          <a:bodyPr wrap="square">
            <a:spAutoFit/>
          </a:bodyPr>
          <a:lstStyle/>
          <a:p>
            <a:pPr marL="285750" indent="-285750">
              <a:buFont typeface="Arial" panose="020B0604020202020204" pitchFamily="34" charset="0"/>
              <a:buChar char="•"/>
            </a:pPr>
            <a:r>
              <a:rPr lang="es-PA" dirty="0"/>
              <a:t>https://www.breteaufoundation.org/es/por-que-fomentamos-la-educacion-steam-en-america-latina/</a:t>
            </a:r>
          </a:p>
        </p:txBody>
      </p:sp>
      <p:pic>
        <p:nvPicPr>
          <p:cNvPr id="10" name="Imagen 9"/>
          <p:cNvPicPr>
            <a:picLocks noChangeAspect="1"/>
          </p:cNvPicPr>
          <p:nvPr/>
        </p:nvPicPr>
        <p:blipFill>
          <a:blip r:embed="rId3"/>
          <a:stretch>
            <a:fillRect/>
          </a:stretch>
        </p:blipFill>
        <p:spPr>
          <a:xfrm>
            <a:off x="10539841" y="1"/>
            <a:ext cx="1652159" cy="993734"/>
          </a:xfrm>
          <a:prstGeom prst="rect">
            <a:avLst/>
          </a:prstGeom>
        </p:spPr>
      </p:pic>
      <p:sp>
        <p:nvSpPr>
          <p:cNvPr id="11" name="Rectángulo 10"/>
          <p:cNvSpPr/>
          <p:nvPr/>
        </p:nvSpPr>
        <p:spPr>
          <a:xfrm>
            <a:off x="2362197" y="2528780"/>
            <a:ext cx="9112406" cy="646331"/>
          </a:xfrm>
          <a:prstGeom prst="rect">
            <a:avLst/>
          </a:prstGeom>
        </p:spPr>
        <p:txBody>
          <a:bodyPr wrap="square">
            <a:spAutoFit/>
          </a:bodyPr>
          <a:lstStyle/>
          <a:p>
            <a:pPr marL="285750" indent="-285750" algn="just">
              <a:buFont typeface="Arial" panose="020B0604020202020204" pitchFamily="34" charset="0"/>
              <a:buChar char="•"/>
            </a:pPr>
            <a:r>
              <a:rPr lang="es-PA" dirty="0"/>
              <a:t>https://billiken.lat/educadores/steam-la-metodologia-de-aprendizaje-que-reune-ciencias-y-artes-en-proyectos-colaborativos/</a:t>
            </a:r>
          </a:p>
        </p:txBody>
      </p:sp>
      <p:sp>
        <p:nvSpPr>
          <p:cNvPr id="13" name="Rectángulo 12"/>
          <p:cNvSpPr/>
          <p:nvPr/>
        </p:nvSpPr>
        <p:spPr>
          <a:xfrm>
            <a:off x="2362199" y="3309017"/>
            <a:ext cx="8510240" cy="646331"/>
          </a:xfrm>
          <a:prstGeom prst="rect">
            <a:avLst/>
          </a:prstGeom>
        </p:spPr>
        <p:txBody>
          <a:bodyPr wrap="square">
            <a:spAutoFit/>
          </a:bodyPr>
          <a:lstStyle/>
          <a:p>
            <a:pPr marL="285750" indent="-285750">
              <a:buFont typeface="Arial" panose="020B0604020202020204" pitchFamily="34" charset="0"/>
              <a:buChar char="•"/>
            </a:pPr>
            <a:r>
              <a:rPr lang="es-PA" dirty="0"/>
              <a:t>https://es.wikipedia.org/wiki/Educaci%C3%B3n_STEM#/media/Archivo:Educaci%C3%B3n_STEM.jpg</a:t>
            </a:r>
          </a:p>
        </p:txBody>
      </p:sp>
      <p:sp>
        <p:nvSpPr>
          <p:cNvPr id="14" name="Rectángulo 13"/>
          <p:cNvSpPr/>
          <p:nvPr/>
        </p:nvSpPr>
        <p:spPr>
          <a:xfrm>
            <a:off x="2362199" y="4014200"/>
            <a:ext cx="8510240" cy="646331"/>
          </a:xfrm>
          <a:prstGeom prst="rect">
            <a:avLst/>
          </a:prstGeom>
        </p:spPr>
        <p:txBody>
          <a:bodyPr wrap="square">
            <a:spAutoFit/>
          </a:bodyPr>
          <a:lstStyle/>
          <a:p>
            <a:pPr marL="285750" indent="-285750">
              <a:buFont typeface="Arial" panose="020B0604020202020204" pitchFamily="34" charset="0"/>
              <a:buChar char="•"/>
            </a:pPr>
            <a:r>
              <a:rPr lang="es-PA" dirty="0"/>
              <a:t>https://www.huelvainformacion.es/huelva/proyectos-Innovacion-Educativa-STEAM-Huelva_0_1625539428.html</a:t>
            </a:r>
          </a:p>
        </p:txBody>
      </p:sp>
      <p:sp>
        <p:nvSpPr>
          <p:cNvPr id="15" name="Rectángulo 14"/>
          <p:cNvSpPr/>
          <p:nvPr/>
        </p:nvSpPr>
        <p:spPr>
          <a:xfrm>
            <a:off x="2362197" y="4783411"/>
            <a:ext cx="3562194" cy="369332"/>
          </a:xfrm>
          <a:prstGeom prst="rect">
            <a:avLst/>
          </a:prstGeom>
        </p:spPr>
        <p:txBody>
          <a:bodyPr wrap="none">
            <a:spAutoFit/>
          </a:bodyPr>
          <a:lstStyle/>
          <a:p>
            <a:pPr marL="285750" indent="-285750">
              <a:buFont typeface="Arial" panose="020B0604020202020204" pitchFamily="34" charset="0"/>
              <a:buChar char="•"/>
            </a:pPr>
            <a:r>
              <a:rPr lang="es-PA" dirty="0"/>
              <a:t>https://igniteonline.la/7630/</a:t>
            </a:r>
          </a:p>
        </p:txBody>
      </p:sp>
      <p:sp>
        <p:nvSpPr>
          <p:cNvPr id="16" name="Rectángulo 15"/>
          <p:cNvSpPr/>
          <p:nvPr/>
        </p:nvSpPr>
        <p:spPr>
          <a:xfrm>
            <a:off x="2362197" y="5271847"/>
            <a:ext cx="8621751" cy="646331"/>
          </a:xfrm>
          <a:prstGeom prst="rect">
            <a:avLst/>
          </a:prstGeom>
        </p:spPr>
        <p:txBody>
          <a:bodyPr wrap="square">
            <a:spAutoFit/>
          </a:bodyPr>
          <a:lstStyle/>
          <a:p>
            <a:pPr marL="285750" indent="-285750">
              <a:buFont typeface="Arial" panose="020B0604020202020204" pitchFamily="34" charset="0"/>
              <a:buChar char="•"/>
            </a:pPr>
            <a:r>
              <a:rPr lang="es-PA" dirty="0"/>
              <a:t>https://universoabierto.org/2021/03/12/7-cosas-que-deberias-saber-sobre-los-espacios-makerspace/</a:t>
            </a:r>
          </a:p>
        </p:txBody>
      </p:sp>
    </p:spTree>
    <p:extLst>
      <p:ext uri="{BB962C8B-B14F-4D97-AF65-F5344CB8AC3E}">
        <p14:creationId xmlns:p14="http://schemas.microsoft.com/office/powerpoint/2010/main" val="1448908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359</TotalTime>
  <Words>897</Words>
  <Application>Microsoft Office PowerPoint</Application>
  <PresentationFormat>Panorámica</PresentationFormat>
  <Paragraphs>26</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-apple-system</vt:lpstr>
      <vt:lpstr>Arial</vt:lpstr>
      <vt:lpstr>Century Gothic</vt:lpstr>
      <vt:lpstr>Libre Franklin</vt:lpstr>
      <vt:lpstr>Roboto</vt:lpstr>
      <vt:lpstr>Wingdings 3</vt:lpstr>
      <vt:lpstr>Espiral</vt:lpstr>
      <vt:lpstr>STEAM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el modelo educativo HyFlex?</dc:title>
  <dc:creator>Lourdes barreno</dc:creator>
  <cp:lastModifiedBy>Lourdes barreno</cp:lastModifiedBy>
  <cp:revision>27</cp:revision>
  <dcterms:created xsi:type="dcterms:W3CDTF">2023-01-13T17:22:00Z</dcterms:created>
  <dcterms:modified xsi:type="dcterms:W3CDTF">2023-01-19T16:26:43Z</dcterms:modified>
</cp:coreProperties>
</file>