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05" r:id="rId3"/>
    <p:sldId id="271" r:id="rId4"/>
    <p:sldId id="273" r:id="rId5"/>
    <p:sldId id="293" r:id="rId6"/>
    <p:sldId id="295" r:id="rId7"/>
    <p:sldId id="285" r:id="rId8"/>
    <p:sldId id="286" r:id="rId9"/>
    <p:sldId id="288" r:id="rId10"/>
    <p:sldId id="289" r:id="rId11"/>
    <p:sldId id="296" r:id="rId12"/>
    <p:sldId id="297" r:id="rId13"/>
    <p:sldId id="298" r:id="rId14"/>
    <p:sldId id="306" r:id="rId15"/>
    <p:sldId id="299" r:id="rId16"/>
    <p:sldId id="307" r:id="rId17"/>
    <p:sldId id="290" r:id="rId18"/>
    <p:sldId id="292" r:id="rId19"/>
    <p:sldId id="278" r:id="rId20"/>
    <p:sldId id="279" r:id="rId21"/>
    <p:sldId id="280" r:id="rId22"/>
    <p:sldId id="301" r:id="rId23"/>
    <p:sldId id="308" r:id="rId24"/>
    <p:sldId id="270" r:id="rId25"/>
    <p:sldId id="282" r:id="rId26"/>
    <p:sldId id="283" r:id="rId27"/>
    <p:sldId id="309" r:id="rId2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1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9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8F233-6BF7-4688-B0D0-8028CBEE6D40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F76A9-592D-4137-A27E-D9764CF055D7}" type="slidenum">
              <a:rPr lang="es-PA" smtClean="0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298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F76A9-592D-4137-A27E-D9764CF055D7}" type="slidenum">
              <a:rPr lang="es-PA" smtClean="0"/>
              <a:t>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8177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F76A9-592D-4137-A27E-D9764CF055D7}" type="slidenum">
              <a:rPr lang="es-PA" smtClean="0"/>
              <a:t>5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5073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F76A9-592D-4137-A27E-D9764CF055D7}" type="slidenum">
              <a:rPr lang="es-PA" smtClean="0"/>
              <a:t>6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5073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6E65AE-4820-41E8-A620-C31657813806}" type="datetimeFigureOut">
              <a:rPr lang="es-PA" smtClean="0"/>
              <a:t>08/12/2011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6C6AE6-CCF8-411F-9F81-5592C15CA4DF}" type="slidenum">
              <a:rPr lang="es-PA" smtClean="0"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google.com/imgres?q=lengua+de+se%C3%B1as+caricaturas&amp;um=1&amp;hl=es&amp;biw=1249&amp;bih=527&amp;tbm=isch&amp;tbnid=d1J3HAkO35TX1M:&amp;imgrefurl=http://codigodocente.blogspot.com/2011/07/continuan-las-inscripciones-para-el.html&amp;docid=Ig9KpXJqUF5LnM&amp;w=320&amp;h=302&amp;ei=avdDTtaMJIrUiAKw69zYAg&amp;zoom=1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lengua%20de%20se&#241;as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becedario_para_ni&#195;&#177;os_sordos_%5bSaveYouTube.com%5d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lengua+de+se%C3%B1as+paname%C3%B1as&amp;um=1&amp;hl=es&amp;biw=1311&amp;bih=553&amp;tbm=isch&amp;tbnid=pCMO9gyfEYu2wM:&amp;imgrefurl=http://www.tecnosord.com/page/20/&amp;docid=CaefwIw3kdiKiM&amp;w=600&amp;h=250&amp;ei=u51CTvmOLOXdiAKA_9nEBQ&amp;zoom=1&amp;iact=rc&amp;dur=749&amp;page=2&amp;tbnh=65&amp;tbnw=155&amp;start=18&amp;ndsp=21&amp;ved=1t:429,r:19,s:18&amp;tx=79&amp;ty=4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no_amiga_%5bSaveYouTube.com%5d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hyperlink" Target="http://www.google.com/imgres?q=lengua+de+se%C3%B1as+paname%C3%B1as&amp;um=1&amp;hl=es&amp;biw=1311&amp;bih=553&amp;tbm=isch&amp;tbnid=an9LCjO3tTim-M:&amp;imgrefurl=http://www.organojudicial.gob.pa/noticias/general/noticia-31864/&amp;docid=WrcyhzUaA85f5M&amp;w=220&amp;h=146&amp;ei=4qdCTrdCq9eIAtGiqcEF&amp;zoom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ractica%20de%20se&#241;as%20a%20%20escritura%201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7.gif"/><Relationship Id="rId4" Type="http://schemas.openxmlformats.org/officeDocument/2006/relationships/hyperlink" Target="practica%20de%20se&#241;as%20a%20escritura%202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comunicaci%C3%B3n+por+lenguaje+de+se%C3%B1as+en+un+centro+comercial&amp;um=1&amp;hl=es&amp;biw=1249&amp;bih=527&amp;tbm=isch&amp;tbnid=1IwGnpWgA_dFRM:&amp;imgrefurl=http://archivo.abc.com.py/2008-08-31/articulos/446368/insercion-laboral-para-jovenes-con-sordera&amp;docid=y1W9Lz-PhILMdM&amp;w=240&amp;h=215&amp;ei=cOVDTt2UEsTiiAKkxM3DAg&amp;zoom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ni%C3%B1os+hablando+lengua+de+se%C3%B1as&amp;um=1&amp;hl=es&amp;biw=1311&amp;bih=553&amp;tbm=isch&amp;tbnid=h-HSlMaFAqSQVM:&amp;imgrefurl=http://medialab1unr.blogspot.com/2011/06/hablar-con-las-manos-es-posible.html&amp;docid=LB1fECOIKHB59M&amp;w=450&amp;h=450&amp;ei=iq1CTvmVL4bmiAKil7GrBQ&amp;zoom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qu%C3%A9+pasa,+lengua+de+se%C3%B1a&amp;hl=es&amp;biw=1249&amp;bih=527&amp;gbv=2&amp;tbm=isch&amp;tbnid=wHBl7a-R1DrfNM:&amp;imgrefurl=http://comunicacion-discapacidad.blogspot.com/2011_05_01_archive.html&amp;docid=QM8Qo9FmqTkpMM&amp;w=200&amp;h=202&amp;ei=ZyVETrrbNMTniALi6r36AQ&amp;zoom=1&amp;iact=rc&amp;dur=436&amp;page=8&amp;tbnh=106&amp;tbnw=116&amp;start=148&amp;ndsp=22&amp;ved=1t:429,r:19,s:148&amp;tx=77&amp;ty=6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practica%20de%20se&#241;as%20a%20escritura%202.docx" TargetMode="External"/><Relationship Id="rId3" Type="http://schemas.openxmlformats.org/officeDocument/2006/relationships/hyperlink" Target="abecedario_para_ni&#195;&#177;os_sordos_%5bSaveYouTube.com%5d.mp4" TargetMode="External"/><Relationship Id="rId7" Type="http://schemas.openxmlformats.org/officeDocument/2006/relationships/hyperlink" Target="practica%20de%20se&#241;as%20a%20%20escritura%201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7oOzI0eiN6c&amp;feature=related" TargetMode="External"/><Relationship Id="rId11" Type="http://schemas.openxmlformats.org/officeDocument/2006/relationships/audio" Target="../media/audio1.wav"/><Relationship Id="rId5" Type="http://schemas.openxmlformats.org/officeDocument/2006/relationships/hyperlink" Target="Mano_amiga_%5bSaveYouTube.com%5d.mp4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youtube.com/watch?v=uHSbmDyhMuE&amp;feature=player_embedded" TargetMode="External"/><Relationship Id="rId9" Type="http://schemas.openxmlformats.org/officeDocument/2006/relationships/hyperlink" Target="lengua%20de%20se&#241;as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www.google.com/search?q=lengua+de+se%C3%B1as+caricaturas&amp;tbm=isch&amp;um=1&amp;hl=es&amp;biw=1249&amp;bih=527&amp;imgsz=&amp;imgar=&amp;imgtype=&amp;imgsrc=&amp;imgc=&amp;imgcc=&amp;cr=&amp;safe=images" TargetMode="External"/><Relationship Id="rId7" Type="http://schemas.openxmlformats.org/officeDocument/2006/relationships/hyperlink" Target="http://4.bp.blogspot.com/--heGItw6Pi4/TiBlMtvHTPI/AAAAAAAAAE0/NFwQ_qspuuI/s380/libros-de-colores-1-para-presentacion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1.gstatic.com/images?q=tbn:ANd9GcRqHnO6uv8Y2UnSAhQ1W8B5HEc5zg2wtE0IH4p8RPhPn5lYtpFx" TargetMode="External"/><Relationship Id="rId5" Type="http://schemas.openxmlformats.org/officeDocument/2006/relationships/hyperlink" Target="http://t2.gstatic.com/images?q=tbn:ANd9GcQtC8T45o6r6s78_KLJxv1evAgcsjOV6IKwU9bHPpr9pD9I--S" TargetMode="External"/><Relationship Id="rId4" Type="http://schemas.openxmlformats.org/officeDocument/2006/relationships/hyperlink" Target="http://2.bp.blogspot.com/_7b81heDpsTY/S8d5V0sZ6CI/AAAAAAAADGY/k6Vt3A7QhOg/s1600/alfabetomudos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1.gstatic.com/images?q=tbn:ANd9GcRzilssHS4VidAwxBmAG14WS--79MpcD8B47dEB7NSui3s_310-4__im2T__w" TargetMode="External"/><Relationship Id="rId3" Type="http://schemas.openxmlformats.org/officeDocument/2006/relationships/hyperlink" Target="http://t1.gstatic.com/images?q=tbn:ANd9GcS9Doqj-S83IiLOql6kfKZ-vy8vV5BLQ8kPXMQ43yHEvpO9PTnU" TargetMode="External"/><Relationship Id="rId7" Type="http://schemas.openxmlformats.org/officeDocument/2006/relationships/hyperlink" Target="http://t3.gstatic.com/images?q=tbn:ANd9GcSsSt9GR3uYHcHZCSWUf0wOIjVsoSHuOXy-Jf-_MBXzZA0UwbNFf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3.gstatic.com/images?q=tbn:ANd9GcQJPxr-20dm5NZfZyi_WJWLeGC3xjvjX5EZ07QK7E8GfHPZ3EaXLg" TargetMode="External"/><Relationship Id="rId5" Type="http://schemas.openxmlformats.org/officeDocument/2006/relationships/hyperlink" Target="http://t2.gstatic.com/images?q=tbn:ANd9GcRbzK_ZHCaQq0-o9Hij_TSI26x_OA7w4eTpUqDzRJhpEXDzN18RBw" TargetMode="External"/><Relationship Id="rId4" Type="http://schemas.openxmlformats.org/officeDocument/2006/relationships/hyperlink" Target="http://t3.gstatic.com/images?q=tbn:ANd9GcTd6GnSTOS6SIknVAUhOn_10niFqjgLMl-tZn_j5bPbGGESWZml4w" TargetMode="External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andgif.es/gifs_animados/Relojes/Gifs%20Animados%20Relojes%20(3).gif" TargetMode="External"/><Relationship Id="rId3" Type="http://schemas.openxmlformats.org/officeDocument/2006/relationships/hyperlink" Target="http://sites.google.com/site/imagenesdejessica/interpretes/sliderporquequieroserinterprete_2.jpg" TargetMode="External"/><Relationship Id="rId7" Type="http://schemas.openxmlformats.org/officeDocument/2006/relationships/hyperlink" Target="http://t1.gstatic.com/images?q=tbn:ANd9GcQX8pNTsLq76RuGr6T68ek9jsySFqbetkzZ_9uqLAdRrAjV8ET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chivo.abc.com.py/fotos/2008/08/30/080830174121223.jpg" TargetMode="External"/><Relationship Id="rId5" Type="http://schemas.openxmlformats.org/officeDocument/2006/relationships/hyperlink" Target="http://grupo1csg.files.wordpress.com/2009/11/lenguaje-de-senas.gif?w=118&amp;h=116" TargetMode="External"/><Relationship Id="rId10" Type="http://schemas.openxmlformats.org/officeDocument/2006/relationships/audio" Target="../media/audio1.wav"/><Relationship Id="rId4" Type="http://schemas.openxmlformats.org/officeDocument/2006/relationships/hyperlink" Target="http://t3.gstatic.com/images?q=tbn:ANd9GcQ13Rwtt4hJJn6prmB7wY3YqQ8AJ5LRlaFG57wPTlk1oF4F9GkP" TargetMode="External"/><Relationship Id="rId9" Type="http://schemas.openxmlformats.org/officeDocument/2006/relationships/hyperlink" Target="http://t2.gstatic.com/images?q=tbn:ANd9GcRLV6Fo9qDIwKPlGVf56d-yMZZzBsdp3r8mc_fXD5bh3ZjxwjS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ataletas+de+ni%C3%B1os+en+restaurantes&amp;um=1&amp;hl=es&amp;biw=1249&amp;bih=527&amp;tbm=isch&amp;tbnid=xGJO_ApIgmsDvM:&amp;imgrefurl=http://www.frivolidadesmafalda.com/2010_12_01_archive.html&amp;docid=GjwcDyf0D4ovTM&amp;w=236&amp;h=214&amp;ei=MPxDTp-bLIrKiALIxtjcAg&amp;zoom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hyperlink" Target="http://www.google.com/imgres?q=comunicaci%C3%B3n+por+lenguaje+de+se%C3%B1as&amp;um=1&amp;hl=es&amp;sa=N&amp;biw=1249&amp;bih=527&amp;tbm=isch&amp;tbnid=rdIx4Vu8iOdOaM:&amp;imgrefurl=http://sofisanabria.blogspot.com/2010/08/lsa-lenguaje-de-senas-argentina.html&amp;docid=GmxoOZTYJ37A8M&amp;w=254&amp;h=180&amp;ei=X-JDTsjUFKvQiAKY3r2uAg&amp;zoom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q=gracias,+manos&amp;um=1&amp;hl=es&amp;biw=1249&amp;bih=527&amp;tbm=isch&amp;tbnid=niJdMIqrcLM4CM:&amp;imgrefurl=http://www.elhogar.de/vecinos/kantarina/fotos/general/mas-manos-pa-arantxa&amp;docid=vuMChiI2UsrNmM&amp;w=700&amp;h=475&amp;ei=dwBETpjsOOjkiAKNrc2uAg&amp;zoom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lengua+de+se%C3%B1as+paname%C3%B1as&amp;um=1&amp;hl=es&amp;biw=1311&amp;bih=553&amp;tbm=isch&amp;tbnid=8NtH4kiYHxLhsM:&amp;imgrefurl=http://www.actiweb.es/gruposordosfrontera/&amp;docid=gFDB3LDgDr3-0M&amp;w=300&amp;h=370&amp;ei=u51CTvmOLOXdiAKA_9nEBQ&amp;zoom=1&amp;iact=rc&amp;dur=622&amp;page=9&amp;tbnh=119&amp;tbnw=96&amp;start=168&amp;ndsp=24&amp;ved=1t:429,r:18,s:168&amp;tx=30&amp;ty=5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ayuda,+manos&amp;um=1&amp;hl=es&amp;biw=1249&amp;bih=527&amp;tbm=isch&amp;tbnid=FHMWuecSrV1JhM:&amp;imgrefurl=http://www.filosofar.cat/bloc/?p=6505&amp;docid=s3dv06EAdRsJvM&amp;w=325&amp;h=325&amp;ei=PPBDTsaIK4fgiALX4d3NAg&amp;zoom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ni%C3%B1os+hablando+lengua+de+se%C3%B1as&amp;um=1&amp;hl=es&amp;biw=1311&amp;bih=553&amp;tbm=isch&amp;tbnid=h-HSlMaFAqSQVM:&amp;imgrefurl=http://medialab1unr.blogspot.com/2011/06/hablar-con-las-manos-es-posible.html&amp;docid=LB1fECOIKHB59M&amp;w=450&amp;h=450&amp;ei=iq1CTvmVL4bmiAKil7GrBQ&amp;zoom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" y="2057400"/>
            <a:ext cx="4347882" cy="24384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s-MX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Navegando </a:t>
            </a:r>
            <a:r>
              <a:rPr lang="es-MX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 Lenguaje de Señas </a:t>
            </a:r>
            <a:endParaRPr lang="es-P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913503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http://t3.gstatic.com/images?q=tbn:ANd9GcQaI3clGtu_m56BhnQVewigekJ7zvimAILwDR6twpfxv03LgpiIm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4" y="762000"/>
            <a:ext cx="3653118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eep A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6200000">
            <a:off x="4818993" y="4732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744" cy="1143000"/>
          </a:xfrm>
        </p:spPr>
        <p:txBody>
          <a:bodyPr/>
          <a:lstStyle/>
          <a:p>
            <a:pPr algn="ctr"/>
            <a:r>
              <a:rPr lang="es-PA" b="1" dirty="0" smtClean="0"/>
              <a:t>ACTIVIDADES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7244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s-MX" dirty="0" smtClean="0"/>
              <a:t>1. Lee </a:t>
            </a:r>
            <a:r>
              <a:rPr lang="es-MX" dirty="0"/>
              <a:t>la teoría “</a:t>
            </a:r>
            <a:r>
              <a:rPr lang="es-MX" dirty="0">
                <a:hlinkClick r:id="rId3" action="ppaction://hlinkfile"/>
              </a:rPr>
              <a:t>El Lenguaje de Señas</a:t>
            </a:r>
            <a:r>
              <a:rPr lang="es-MX" dirty="0" smtClean="0"/>
              <a:t>”.</a:t>
            </a:r>
            <a:endParaRPr lang="es-MX" dirty="0"/>
          </a:p>
          <a:p>
            <a:pPr marL="525780" lvl="0" indent="-457200">
              <a:buFont typeface="+mj-lt"/>
              <a:buAutoNum type="arabicPeriod"/>
            </a:pPr>
            <a:endParaRPr lang="es-PA" dirty="0" smtClean="0"/>
          </a:p>
          <a:p>
            <a:pPr marL="68580" lvl="0" indent="0">
              <a:buNone/>
            </a:pPr>
            <a:r>
              <a:rPr lang="es-MX" dirty="0" smtClean="0"/>
              <a:t>2. Comenta acerca de la lectura “El lenguaje de señas”, valorando la importancia de practicarlo.</a:t>
            </a:r>
            <a:endParaRPr lang="es-PA" dirty="0" smtClean="0"/>
          </a:p>
          <a:p>
            <a:endParaRPr lang="es-PA" dirty="0"/>
          </a:p>
        </p:txBody>
      </p:sp>
      <p:pic>
        <p:nvPicPr>
          <p:cNvPr id="5" name="4 Imagen" descr="http://t3.gstatic.com/images?q=tbn:ANd9GcSsSt9GR3uYHcHZCSWUf0wOIjVsoSHuOXy-Jf-_MBXzZA0UwbNFf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2766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9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6565" y="1295400"/>
            <a:ext cx="8077200" cy="47244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s-MX" dirty="0" smtClean="0"/>
              <a:t>3. Observa </a:t>
            </a:r>
            <a:r>
              <a:rPr lang="es-MX" dirty="0" smtClean="0">
                <a:hlinkClick r:id="rId3" action="ppaction://hlinkfile"/>
              </a:rPr>
              <a:t>videos</a:t>
            </a:r>
            <a:r>
              <a:rPr lang="es-MX" dirty="0" smtClean="0"/>
              <a:t> de </a:t>
            </a:r>
            <a:r>
              <a:rPr lang="es-MX" dirty="0"/>
              <a:t>prácticas de lenguaje de señas.</a:t>
            </a:r>
            <a:endParaRPr lang="es-PA" dirty="0"/>
          </a:p>
          <a:p>
            <a:endParaRPr lang="es-PA" dirty="0"/>
          </a:p>
        </p:txBody>
      </p:sp>
      <p:sp>
        <p:nvSpPr>
          <p:cNvPr id="4" name="AutoShape 2" descr="data:image/jpg;base64,/9j/4AAQSkZJRgABAQAAAQABAAD/2wCEAAkGBhMSERQUExMVFBUWFxgZGRgYGBgaHRkfIh8hIiEhIBkYGyYiGhslIBwgJjshIycqLTgtGx4xNTArNSkrLCkBCQoKDgwOGg8PGi4kHyAvLTIpLCkuLCk1LC8wLyosLCwpLSwsLCksLCksLCwsKSwsLCksLCwpLCwpLCwsLCwsLP/AABEIAGAAgAMBIgACEQEDEQH/xAAcAAACAwADAQAAAAAAAAAAAAAEBgMFBwECCAD/xABBEAACAQIEAwYCBwMLBQAAAAABAhEDIQAEEjEFE0EGIlFhcYEykQcUI0KhsfBSksEVJENyc4Kio7LR0hczYrPx/8QAGgEAAgMBAQAAAAAAAAAAAAAAAwQBAgUABv/EACsRAAICAQMDAgQHAAAAAAAAAAECABEDBBIhMUFRE2EiceHwMkJSgZHB8f/aAAwDAQACEQMRAD8AzzMVCAhUMAy6i4YkRqYAH7sW6Afxwf2bptpzGreaRv1EkT6Y7vwtyuWcuoLl0dHpugSS7HWRuCTFgInbH2TzRoVaiOy1C4p3TUQACSIkCTePbAAajh8CULrBPkYxwtUdIMDVPSx2/DDZ2m7HNQSnU+OkzC8BSrTIBjcHaQNwZ6Eq9GkoawUG4Fz5+fl4YlSCLg2UqaM0qnSH3dpkWje+3ucV2byPMyudAuwak3Wx0OE3MRMzYzbwxYZepCi0yqHr+wvTAFbOqi5xGZUarSTRJiWGuwPQ3/A4k8ES4Fgxf7b8MVs0+nSq6qohdCAla1Rb94AkAD9RhdXhdMNBddgfjXx/8Z6dMOfa2vRzFRGDhxqqmKRpMx1aGNjUUyTq6NefHFHVydANalmKiw0MGpQYJkiKTQLbm+OlOJL2RoU1zlMKynuvMarWHVlH4YF7MUFfO1yxI0JmKoI3DICwg9DbfFl2R5bZ1NClCNcqzhjBFoC0kAHnJwB2L4nRoZ9nzBiiwrU3mbq4YEd295xyUW5nN+EVGPh+dXS5VDqdKQbUDzAFUAWnvId5Hh12wxcX4ortQcMCk0xMkidRN/NZEqQDsDjNMpxYcszVKsinldxmLNKCCSYRCs2uO4ZHekkjixlTUUh7EnQRJB2IJn3Eb7jFz7RAhg1tyLEdKfawszCoqMNoUFvWGa998Jva+tqNWCCDmREeCqR/AY+o8SGrW+rUd/swR8tawPTAOcrLUI1AgNWqMRe1ja3qMRjLngmbOrfHkxq46/zx7zS/o9TTR4cOkZqqZ6QCJ/zMRpm8wFEVcmBA/p84f9JGDODOtDL022FLhuYqd20ampbapEnSd5vhVy/ax3gImcNrDnZMW98tgAR3JCi4LegUEyLN5rMIWo/WXAp1Cb0k+KXdiQt4BBtJmbY44Zlahzq1K5NRiE1aVG2mfukA7zAgkeuJs3wzlV6lGo71ai1IarKoGG4bQqkyQern0xfU8qECGnAIMDVJAMwCQLsASJE7HywzptJkyqWJ+sHl1GPGw4/yS8fipkYCamAMAu5hQpJaAZ7sBvIwDIthBWiN4/AYbuM8LbMl3buVJgDUxQSBCj9pCZ7xv4zhUiJncEg369cVOnfCPi7yHzrlPHaN+Ub7NCTEokfuLgTOcDo13XmrIip1jYyL9dzbBWSg0k/qqP8ACP8AbFNxfja0ao181VYCVVFYOAWvPNBXfaJtgTk8VC4+bk+Z7I5ZQSFKkAmZJI84AmB5YOyeWUMK4MAKbU8vVVWEEMtyCVlTCjYThdyvafLEEV1euGZDDUtMBVYEApXnvFgTeO6BF8GUO2GUSitJVqgKHAimIGryLkwB4k9cQXYdBBkV0h3DOHU1zdJ6YMtIJdpcmNUEFy2xXcW6wSBhIrcEpFmIz2WEkkf96f8A14ceBdp6dSuiqKjctJnQxcgC5LczvTvsD4zigfsFJkVnE+OWrj/SDi1/F1lytrQEq/5Gpif59lT5fbX/AMvHanw8C31vK/N/+GG+pkHMw6hjeTRzcA+nIPyxHQ4XXBGrM0mXqv1fNJP94Ze3yxbePMp6Z/TFtMlS+9ncsPQVD+VLBByWUGknP0m0mYFKsdW0g2AAt0HW+GHiXCDWovT51JNQUAlc1aDNwMrc+/zwvf8ATpr/AM8y2x+7mh+dDE7veRsI/LNEz1D+Z1E1BS+RylEMQ0A1Gc3CgnZRaPDFLlfo/VqYf6wjKigMTSrQDAiAaeqD1xf8Vr0RScNXVFFXJ99lq6StMK2kFaZMm8WxGeOZJiD9by/Xdqw/OiMdpsvpgm+Z2bGWZVriVHaCFzzvpswpVDbeaayNQs/d6i2DapFNwSSVaCCBuFKEkdO8ALHAHGGJqZeoRZ8vl+9qN+5B7swB3DcDBVMfZpqj7IkbSSpuJkgFVYQfbGvomvH8ohq0KZKlurCpJuAy6Y2PyPUaiPfCLx6jpr1IEAs/7wMN+N/7xw+ZGqIPlJ/Xv188Lfb+hFHmK4UrVAAiSQ6yVEi5Fj6e2CatA2M+0HgYhpFkuLUqdNFaoqnSLQxt02Hliv44q1dLAyORUYGHOr7SwBCMAYB+KBb2In1Cq9EVlQmmtNS5F9FzdgLhfP0OC6mTrVKGWXLuFqFDIYoBp1kamL2AkxjzpfmbSqALuKuX4MzI1RSrKvTY2AknwAJifI2xPR4MxILgKpvZxPlbpMxMXxdngnEkdUVqTmrqjQqMGC7yUp7evjffFZxH61RdKdVKIL6Qp0gLAIAuIgA9ekHBQSeeKg/h6C7h3Y7IOuYrPpIpcuvTViLEgC0+MXxoiKQI0m3hH8DhM4LlWWrVpGpSZeRUeaLkjUSoO5NzG+HkgGowgEavBbWXywrkfcxIh8KFFpus+UMOjfun+GOMmTEMQzAmSEYSZ62tbwx3rKuk2UW8IvIA2xzadpmq077AHwPpgdw8IWr5H5N/xx2qVJR/7OpuT1QjqOs47U6Y8/3mx1qlrgSQeVIJ2DOdXh90Ym51Rc+kSmTlkVSJfNM1yFtTpt1JA6DCVxDgFbL6BVVVNQEqA6v10wSpIBuOvXD123NH+brVr0aR01mAq6r62UTZCPuESThTqcOWpUQ081ktKyxJrqpLAyBBAMEx8sFQXV9JzovpM+8bh0Xv9Iz8Q7MUswaSUrmlR5Ku5BNmcqSFjowMRb4b45zvDavDRzcyVr0iQtQ0zp0gzurqSFJ33EsLiMVmX4YiMyqdLASpOzCJINviVhEne3WcFcczrV6D0qTaiaNSZ6lU1wB0Pc26nbBceofGaU9YnkxjJy3NSZglVA/D80gp7NTaBUTw+0vHgGInchumA+GcKFGlWXOUpHOaogY8xEXQt2J1aXfmSJGo6WJFsKfCeMtYL3DAAZD3o3G4ggHobXxbca49mQVqO66CYLIukibhWNwyyJUkWMi03cyY8rjaTY894rjy4kO4Cj46iMS5lKJOUIqKCPtVSolSm9IhiFQPpAIk3jSfA2hf/lhRmJVab0lVaaKgekqqW1KCzA3lpLRp+Ig9cc5YU30uzRoRhKqvwkzOklQCrGZJIAJ7u2Bv5HqVXLZehzbEHS8iQSsc3u06sgAgqpBnAMmL0jtIhceQZbY9Zf8AEmp0OTmyKdFFNQNynpMDqQqFXlACoxIB1A7B5kxhO4l2ooZuqHrpUSFCgKwIABmNh1J2jbbH3ajhAywoqcuaDMrFtQiSGj9o2v8Alha5AJMC4ve87YgEMJdt2NuTzNF4JwlaZqVabc2m1IILQyNrWxF+l5FsOZaGaxu5MwYiB1A8sKf0f5cyiONRq6QFAkx1MG1he+Hd+z+cDd0ZJlEwCczRY+Ekaln0Awoy8xn1bNtBKiq6xqI+HYx94fr2xJRpRHeZu/XYydzKj8b4mOSzQMNk9X9lnKTfJKyIfxxHrZR38pnlEk3y9OsLmf6Gof0MVKNJ9VfMnpHf1/XTHFNiZkffpr7gA/xwHW41lU+OqtGelajmMuf8SR+OFjt72rSjTVcvUVqtTU3Mp1A4RSpQwwEhyLDwEnqMcEYmpY5FAsS7+kzNU/qXJDU+dUqU1g1FVqapLEkTKAkRJjcYosxkarTFTmLpkMKge8baCTPtB9d8Z5w/4wYG/h+t8P3ZqpOXKVKc6GaATY2BNtiIULe8vOC7NvBMAH5uoqUOKOCFZjAECf17YbOB5StSyxzYjU4ehSSQJNRdAYSRMXgCZIjaSJKvYMU3dstl0qrJU0nqsnLceDMDrRlIOk94HYxvZng4zFMfXTrkFEpU9arlxFyjOe/V2l2DKfhuCYA2owABt338pO1zxXMF7N/RzkWy4SrmGoZsru9RUv0+xYd9ZsYN4NwSMVPDMsaprZWqh1rNOou+ggw19rbg9YXEOWyC5dsxk2zCuiU6eZpvpYaDqAqSo1FJpuwYLqnQpv0eOA8TbMUEdpkQjd7VqKALqNoDHrFpEixxppmKJYNxBsYdqqpXcG7C0aD6+ZVqRMK+jTeBcAXsPTDTRp2AGwsBYADwAAgDHFKnOJWqBFZ2sEVmMCTAEm3UwNsKu5bqYyqBeFi19JvBRXyBeQGoMHUkgBp7rICfvEaSALyoxi+VqKG74m+3j64ae1PGXztUu9lFqaTIRegAPXqTuZ3iMVGUoFGm1urIrj3BvjSTQ5NgixzJuozTew3ZqtUqU82zaFV1KoQZZVUiw6XIgneDjTWqN4z7b4yrs921zNEDXyqtMXAjTHpABHvqHpjVMjV5iI4BUMJ70b9bjeL4Rz6XJhrf3jK5kycJyB+0Ipf1QcEI4/Y/EfliGkI33/VsEIfIYXkmSo3qPfHl36QM5zeI12hFHMZVCABYWwvAmYknxJ3x6gSr6n0x5p+kjsqMnnHpIzOsK6s3xQ3QxuQevgR5ybHB1VyoytWAI0zttPvbB2T4+1I3NgSSDeQRB38icL2Vqw0zEdd4xOKOrZpv6YsRLAzWsjxYly0nRUsL7QYUz6WnEtTiH2oWO8yyCLEX0mLG8X8N8UHB6w5IFu7+R6+mO9TMnm038BE/n8wceZGEF6mru7yGjobjGcplkpA5WpRQsQoX7JIknYeJP54Y+yLD6tTgATJgXG/TxHgRIxHSyyOXQoCK6OlSVKs4AsGa5+ILeelsc8FzVTkUxVcuyoq3ghQNlUKBCL8zcnG+jggp4Ama+Mq1nvcYUYxgLtPnTSyWYdbEUyAfDUQs+wY4iPEdO5xS9seLh8lWQG/cPrDA4LjFuL8yjdDM8147qZwDzMd0qmY8cepsTJqXmXzIUJJ6iPa8f/ceictTRcrTQMGCaUmRcgQetifDfHmrJlXVtcAKpOqGmQLbTMnxGHzOdoaX8lBUrLzqjZYBEZWJNMQ7hRJAKhbMNxGM7XYyzKfao3p3UYyp7G/v5f3NbBPhPXfH1fMhSFABZvHoBuT/ALYzDsVnQ/cNevThSVimqgMLyBF2sRBEGSN8O+WrkuS9rgH+sQD8htjIXCwamEdLKwtDcIr1Hdbs15t8NvQYy7tx2WLMXT4vEkmR4GZkY1Wob++B83kFcQwHywwVHaUnnGvwKpMaGX0UkfMbYauyn0O5vNkO0UaU/G9yfSmCCfcrjVF7IJOpG0ML9BPuZB9xhr4RlXprDaSOkKFPyXu+4j0xTae8ox8T/9k="/>
          <p:cNvSpPr>
            <a:spLocks noChangeAspect="1" noChangeArrowheads="1"/>
          </p:cNvSpPr>
          <p:nvPr/>
        </p:nvSpPr>
        <p:spPr bwMode="auto">
          <a:xfrm>
            <a:off x="117475" y="-447675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 dirty="0"/>
          </a:p>
        </p:txBody>
      </p:sp>
      <p:sp>
        <p:nvSpPr>
          <p:cNvPr id="6" name="AutoShape 6" descr="data:image/jpg;base64,/9j/4AAQSkZJRgABAQAAAQABAAD/2wCEAAkGBhMSERQUExMVFBUWFxgZGRgYGBgaHRkfIh8hIiEhIBkYGyYiGhslIBwgJjshIycqLTgtGx4xNTArNSkrLCkBCQoKDgwOGg8PGi4kHyAvLTIpLCkuLCk1LC8wLyosLCwpLSwsLCksLCksLCwsKSwsLCksLCwpLCwpLCwsLCwsLP/AABEIAGAAgAMBIgACEQEDEQH/xAAcAAACAwADAQAAAAAAAAAAAAAEBgMFBwECCAD/xABBEAACAQIEAwYCBwMLBQAAAAABAhEDIQAEEjEFE0EGIlFhcYEykQcUI0KhsfBSksEVJENyc4Kio7LR0hczYrPx/8QAGgEAAgMBAQAAAAAAAAAAAAAAAwQBAgUABv/EACsRAAICAQMDAgQHAAAAAAAAAAECABEDBBIhMUFRE2EiceHwMkJSgZHB8f/aAAwDAQACEQMRAD8AzzMVCAhUMAy6i4YkRqYAH7sW6Afxwf2bptpzGreaRv1EkT6Y7vwtyuWcuoLl0dHpugSS7HWRuCTFgInbH2TzRoVaiOy1C4p3TUQACSIkCTePbAAajh8CULrBPkYxwtUdIMDVPSx2/DDZ2m7HNQSnU+OkzC8BSrTIBjcHaQNwZ6Eq9GkoawUG4Fz5+fl4YlSCLg2UqaM0qnSH3dpkWje+3ucV2byPMyudAuwak3Wx0OE3MRMzYzbwxYZepCi0yqHr+wvTAFbOqi5xGZUarSTRJiWGuwPQ3/A4k8ES4Fgxf7b8MVs0+nSq6qohdCAla1Rb94AkAD9RhdXhdMNBddgfjXx/8Z6dMOfa2vRzFRGDhxqqmKRpMx1aGNjUUyTq6NefHFHVydANalmKiw0MGpQYJkiKTQLbm+OlOJL2RoU1zlMKynuvMarWHVlH4YF7MUFfO1yxI0JmKoI3DICwg9DbfFl2R5bZ1NClCNcqzhjBFoC0kAHnJwB2L4nRoZ9nzBiiwrU3mbq4YEd295xyUW5nN+EVGPh+dXS5VDqdKQbUDzAFUAWnvId5Hh12wxcX4ortQcMCk0xMkidRN/NZEqQDsDjNMpxYcszVKsinldxmLNKCCSYRCs2uO4ZHekkjixlTUUh7EnQRJB2IJn3Eb7jFz7RAhg1tyLEdKfawszCoqMNoUFvWGa998Jva+tqNWCCDmREeCqR/AY+o8SGrW+rUd/swR8tawPTAOcrLUI1AgNWqMRe1ja3qMRjLngmbOrfHkxq46/zx7zS/o9TTR4cOkZqqZ6QCJ/zMRpm8wFEVcmBA/p84f9JGDODOtDL022FLhuYqd20ampbapEnSd5vhVy/ax3gImcNrDnZMW98tgAR3JCi4LegUEyLN5rMIWo/WXAp1Cb0k+KXdiQt4BBtJmbY44Zlahzq1K5NRiE1aVG2mfukA7zAgkeuJs3wzlV6lGo71ai1IarKoGG4bQqkyQern0xfU8qECGnAIMDVJAMwCQLsASJE7HywzptJkyqWJ+sHl1GPGw4/yS8fipkYCamAMAu5hQpJaAZ7sBvIwDIthBWiN4/AYbuM8LbMl3buVJgDUxQSBCj9pCZ7xv4zhUiJncEg369cVOnfCPi7yHzrlPHaN+Ub7NCTEokfuLgTOcDo13XmrIip1jYyL9dzbBWSg0k/qqP8ACP8AbFNxfja0ao181VYCVVFYOAWvPNBXfaJtgTk8VC4+bk+Z7I5ZQSFKkAmZJI84AmB5YOyeWUMK4MAKbU8vVVWEEMtyCVlTCjYThdyvafLEEV1euGZDDUtMBVYEApXnvFgTeO6BF8GUO2GUSitJVqgKHAimIGryLkwB4k9cQXYdBBkV0h3DOHU1zdJ6YMtIJdpcmNUEFy2xXcW6wSBhIrcEpFmIz2WEkkf96f8A14ceBdp6dSuiqKjctJnQxcgC5LczvTvsD4zigfsFJkVnE+OWrj/SDi1/F1lytrQEq/5Gpif59lT5fbX/AMvHanw8C31vK/N/+GG+pkHMw6hjeTRzcA+nIPyxHQ4XXBGrM0mXqv1fNJP94Ze3yxbePMp6Z/TFtMlS+9ncsPQVD+VLBByWUGknP0m0mYFKsdW0g2AAt0HW+GHiXCDWovT51JNQUAlc1aDNwMrc+/zwvf8ATpr/AM8y2x+7mh+dDE7veRsI/LNEz1D+Z1E1BS+RylEMQ0A1Gc3CgnZRaPDFLlfo/VqYf6wjKigMTSrQDAiAaeqD1xf8Vr0RScNXVFFXJ99lq6StMK2kFaZMm8WxGeOZJiD9by/Xdqw/OiMdpsvpgm+Z2bGWZVriVHaCFzzvpswpVDbeaayNQs/d6i2DapFNwSSVaCCBuFKEkdO8ALHAHGGJqZeoRZ8vl+9qN+5B7swB3DcDBVMfZpqj7IkbSSpuJkgFVYQfbGvomvH8ohq0KZKlurCpJuAy6Y2PyPUaiPfCLx6jpr1IEAs/7wMN+N/7xw+ZGqIPlJ/Xv188Lfb+hFHmK4UrVAAiSQ6yVEi5Fj6e2CatA2M+0HgYhpFkuLUqdNFaoqnSLQxt02Hliv44q1dLAyORUYGHOr7SwBCMAYB+KBb2In1Cq9EVlQmmtNS5F9FzdgLhfP0OC6mTrVKGWXLuFqFDIYoBp1kamL2AkxjzpfmbSqALuKuX4MzI1RSrKvTY2AknwAJifI2xPR4MxILgKpvZxPlbpMxMXxdngnEkdUVqTmrqjQqMGC7yUp7evjffFZxH61RdKdVKIL6Qp0gLAIAuIgA9ekHBQSeeKg/h6C7h3Y7IOuYrPpIpcuvTViLEgC0+MXxoiKQI0m3hH8DhM4LlWWrVpGpSZeRUeaLkjUSoO5NzG+HkgGowgEavBbWXywrkfcxIh8KFFpus+UMOjfun+GOMmTEMQzAmSEYSZ62tbwx3rKuk2UW8IvIA2xzadpmq077AHwPpgdw8IWr5H5N/xx2qVJR/7OpuT1QjqOs47U6Y8/3mx1qlrgSQeVIJ2DOdXh90Ym51Rc+kSmTlkVSJfNM1yFtTpt1JA6DCVxDgFbL6BVVVNQEqA6v10wSpIBuOvXD123NH+brVr0aR01mAq6r62UTZCPuESThTqcOWpUQ081ktKyxJrqpLAyBBAMEx8sFQXV9JzovpM+8bh0Xv9Iz8Q7MUswaSUrmlR5Ku5BNmcqSFjowMRb4b45zvDavDRzcyVr0iQtQ0zp0gzurqSFJ33EsLiMVmX4YiMyqdLASpOzCJINviVhEne3WcFcczrV6D0qTaiaNSZ6lU1wB0Pc26nbBceofGaU9YnkxjJy3NSZglVA/D80gp7NTaBUTw+0vHgGInchumA+GcKFGlWXOUpHOaogY8xEXQt2J1aXfmSJGo6WJFsKfCeMtYL3DAAZD3o3G4ggHobXxbca49mQVqO66CYLIukibhWNwyyJUkWMi03cyY8rjaTY894rjy4kO4Cj46iMS5lKJOUIqKCPtVSolSm9IhiFQPpAIk3jSfA2hf/lhRmJVab0lVaaKgekqqW1KCzA3lpLRp+Ig9cc5YU30uzRoRhKqvwkzOklQCrGZJIAJ7u2Bv5HqVXLZehzbEHS8iQSsc3u06sgAgqpBnAMmL0jtIhceQZbY9Zf8AEmp0OTmyKdFFNQNynpMDqQqFXlACoxIB1A7B5kxhO4l2ooZuqHrpUSFCgKwIABmNh1J2jbbH3ajhAywoqcuaDMrFtQiSGj9o2v8Alha5AJMC4ve87YgEMJdt2NuTzNF4JwlaZqVabc2m1IILQyNrWxF+l5FsOZaGaxu5MwYiB1A8sKf0f5cyiONRq6QFAkx1MG1he+Hd+z+cDd0ZJlEwCczRY+Ekaln0Awoy8xn1bNtBKiq6xqI+HYx94fr2xJRpRHeZu/XYydzKj8b4mOSzQMNk9X9lnKTfJKyIfxxHrZR38pnlEk3y9OsLmf6Gof0MVKNJ9VfMnpHf1/XTHFNiZkffpr7gA/xwHW41lU+OqtGelajmMuf8SR+OFjt72rSjTVcvUVqtTU3Mp1A4RSpQwwEhyLDwEnqMcEYmpY5FAsS7+kzNU/qXJDU+dUqU1g1FVqapLEkTKAkRJjcYosxkarTFTmLpkMKge8baCTPtB9d8Z5w/4wYG/h+t8P3ZqpOXKVKc6GaATY2BNtiIULe8vOC7NvBMAH5uoqUOKOCFZjAECf17YbOB5StSyxzYjU4ehSSQJNRdAYSRMXgCZIjaSJKvYMU3dstl0qrJU0nqsnLceDMDrRlIOk94HYxvZng4zFMfXTrkFEpU9arlxFyjOe/V2l2DKfhuCYA2owABt338pO1zxXMF7N/RzkWy4SrmGoZsru9RUv0+xYd9ZsYN4NwSMVPDMsaprZWqh1rNOou+ggw19rbg9YXEOWyC5dsxk2zCuiU6eZpvpYaDqAqSo1FJpuwYLqnQpv0eOA8TbMUEdpkQjd7VqKALqNoDHrFpEixxppmKJYNxBsYdqqpXcG7C0aD6+ZVqRMK+jTeBcAXsPTDTRp2AGwsBYADwAAgDHFKnOJWqBFZ2sEVmMCTAEm3UwNsKu5bqYyqBeFi19JvBRXyBeQGoMHUkgBp7rICfvEaSALyoxi+VqKG74m+3j64ae1PGXztUu9lFqaTIRegAPXqTuZ3iMVGUoFGm1urIrj3BvjSTQ5NgixzJuozTew3ZqtUqU82zaFV1KoQZZVUiw6XIgneDjTWqN4z7b4yrs921zNEDXyqtMXAjTHpABHvqHpjVMjV5iI4BUMJ70b9bjeL4Rz6XJhrf3jK5kycJyB+0Ipf1QcEI4/Y/EfliGkI33/VsEIfIYXkmSo3qPfHl36QM5zeI12hFHMZVCABYWwvAmYknxJ3x6gSr6n0x5p+kjsqMnnHpIzOsK6s3xQ3QxuQevgR5ybHB1VyoytWAI0zttPvbB2T4+1I3NgSSDeQRB38icL2Vqw0zEdd4xOKOrZpv6YsRLAzWsjxYly0nRUsL7QYUz6WnEtTiH2oWO8yyCLEX0mLG8X8N8UHB6w5IFu7+R6+mO9TMnm038BE/n8wceZGEF6mru7yGjobjGcplkpA5WpRQsQoX7JIknYeJP54Y+yLD6tTgATJgXG/TxHgRIxHSyyOXQoCK6OlSVKs4AsGa5+ILeelsc8FzVTkUxVcuyoq3ghQNlUKBCL8zcnG+jggp4Ama+Mq1nvcYUYxgLtPnTSyWYdbEUyAfDUQs+wY4iPEdO5xS9seLh8lWQG/cPrDA4LjFuL8yjdDM8147qZwDzMd0qmY8cepsTJqXmXzIUJJ6iPa8f/ceictTRcrTQMGCaUmRcgQetifDfHmrJlXVtcAKpOqGmQLbTMnxGHzOdoaX8lBUrLzqjZYBEZWJNMQ7hRJAKhbMNxGM7XYyzKfao3p3UYyp7G/v5f3NbBPhPXfH1fMhSFABZvHoBuT/ALYzDsVnQ/cNevThSVimqgMLyBF2sRBEGSN8O+WrkuS9rgH+sQD8htjIXCwamEdLKwtDcIr1Hdbs15t8NvQYy7tx2WLMXT4vEkmR4GZkY1Wob++B83kFcQwHywwVHaUnnGvwKpMaGX0UkfMbYauyn0O5vNkO0UaU/G9yfSmCCfcrjVF7IJOpG0ML9BPuZB9xhr4RlXprDaSOkKFPyXu+4j0xTae8ox8T/9k="/>
          <p:cNvSpPr>
            <a:spLocks noChangeAspect="1" noChangeArrowheads="1"/>
          </p:cNvSpPr>
          <p:nvPr/>
        </p:nvSpPr>
        <p:spPr bwMode="auto">
          <a:xfrm>
            <a:off x="269875" y="-295275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 dirty="0"/>
          </a:p>
        </p:txBody>
      </p:sp>
      <p:pic>
        <p:nvPicPr>
          <p:cNvPr id="8" name="7 Imagen" descr="http://t1.gstatic.com/images?q=tbn:ANd9GcRzilssHS4VidAwxBmAG14WS--79MpcD8B47dEB7NSui3s_310-4__im2T__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9530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7244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s-MX" dirty="0" smtClean="0"/>
              <a:t>4. Observa </a:t>
            </a:r>
            <a:r>
              <a:rPr lang="es-MX" dirty="0"/>
              <a:t>detenidamente la demostración de las señas de las letras del abecedario</a:t>
            </a:r>
            <a:r>
              <a:rPr lang="es-MX" dirty="0" smtClean="0"/>
              <a:t>.</a:t>
            </a:r>
          </a:p>
          <a:p>
            <a:pPr lvl="0"/>
            <a:endParaRPr lang="es-MX" dirty="0"/>
          </a:p>
          <a:p>
            <a:pPr lvl="0"/>
            <a:endParaRPr lang="es-MX" dirty="0" smtClean="0"/>
          </a:p>
          <a:p>
            <a:pPr lvl="0"/>
            <a:endParaRPr lang="es-MX" dirty="0"/>
          </a:p>
          <a:p>
            <a:pPr marL="68580" indent="0">
              <a:buNone/>
            </a:pPr>
            <a:endParaRPr lang="es-PA" dirty="0"/>
          </a:p>
        </p:txBody>
      </p:sp>
      <p:pic>
        <p:nvPicPr>
          <p:cNvPr id="4" name="3 Imagen" descr="http://t2.gstatic.com/images?q=tbn:ANd9GcRvEL6HMmK_v-Pf540TKDxf0XIyMWD1ZITFOS3BZdW5-iGOk8YRlvTOGoVv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31" y="2819400"/>
            <a:ext cx="4807269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244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s-MX" dirty="0" smtClean="0"/>
              <a:t>5. Practica </a:t>
            </a:r>
            <a:r>
              <a:rPr lang="es-MX" dirty="0"/>
              <a:t>cada </a:t>
            </a:r>
            <a:r>
              <a:rPr lang="es-MX" dirty="0" smtClean="0"/>
              <a:t>seña, </a:t>
            </a:r>
            <a:r>
              <a:rPr lang="es-MX" dirty="0"/>
              <a:t>de forma </a:t>
            </a:r>
            <a:r>
              <a:rPr lang="es-MX" dirty="0" smtClean="0">
                <a:hlinkClick r:id="rId3" action="ppaction://hlinkfile"/>
              </a:rPr>
              <a:t>individual</a:t>
            </a:r>
            <a:r>
              <a:rPr lang="es-MX" dirty="0" smtClean="0"/>
              <a:t>,  con apoyo.</a:t>
            </a:r>
            <a:endParaRPr lang="es-PA" dirty="0"/>
          </a:p>
          <a:p>
            <a:endParaRPr lang="es-PA" dirty="0"/>
          </a:p>
        </p:txBody>
      </p:sp>
      <p:pic>
        <p:nvPicPr>
          <p:cNvPr id="6" name="5 Imagen" descr="http://t3.gstatic.com/images?q=tbn:ANd9GcQ13Rwtt4hJJn6prmB7wY3YqQ8AJ5LRlaFG57wPTlk1oF4F9GkP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278505" cy="2610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244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s-MX" dirty="0"/>
              <a:t>6</a:t>
            </a:r>
            <a:r>
              <a:rPr lang="es-MX" dirty="0" smtClean="0"/>
              <a:t>. Desarrolla individualmente una  </a:t>
            </a:r>
            <a:r>
              <a:rPr lang="es-MX" dirty="0">
                <a:hlinkClick r:id="rId3" action="ppaction://hlinkfile"/>
              </a:rPr>
              <a:t>práctica</a:t>
            </a:r>
            <a:r>
              <a:rPr lang="es-MX" dirty="0"/>
              <a:t> para </a:t>
            </a:r>
            <a:r>
              <a:rPr lang="es-MX" dirty="0" smtClean="0"/>
              <a:t>interpretar,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palabras a lengua 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señas, </a:t>
            </a:r>
            <a:r>
              <a:rPr lang="es-MX" dirty="0" smtClean="0"/>
              <a:t>y otra </a:t>
            </a:r>
            <a:r>
              <a:rPr lang="es-MX" dirty="0" smtClean="0">
                <a:hlinkClick r:id="rId4" action="ppaction://hlinkfile"/>
              </a:rPr>
              <a:t>práctica</a:t>
            </a:r>
            <a:r>
              <a:rPr lang="es-MX" dirty="0" smtClean="0"/>
              <a:t>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de señas a  palabras </a:t>
            </a:r>
            <a:r>
              <a:rPr lang="es-MX" dirty="0" smtClean="0"/>
              <a:t>.</a:t>
            </a:r>
            <a:endParaRPr lang="es-PA" dirty="0"/>
          </a:p>
          <a:p>
            <a:endParaRPr lang="es-PA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95" y="3048001"/>
            <a:ext cx="376730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7244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s-MX" dirty="0" smtClean="0"/>
              <a:t>6. Demuestra </a:t>
            </a:r>
            <a:r>
              <a:rPr lang="es-MX" dirty="0"/>
              <a:t>con lengua de señas: palabras, frases y </a:t>
            </a:r>
            <a:r>
              <a:rPr lang="es-MX" dirty="0" smtClean="0"/>
              <a:t>oraciones.</a:t>
            </a:r>
            <a:endParaRPr lang="es-PA" dirty="0"/>
          </a:p>
          <a:p>
            <a:pPr marL="68580" lvl="0" indent="0">
              <a:buNone/>
            </a:pPr>
            <a:r>
              <a:rPr lang="es-MX" dirty="0" smtClean="0"/>
              <a:t>7. Forma  </a:t>
            </a:r>
            <a:r>
              <a:rPr lang="es-MX" dirty="0"/>
              <a:t>equipos de trabajo de dos para el intercambio de señas.</a:t>
            </a:r>
            <a:endParaRPr lang="es-PA" dirty="0"/>
          </a:p>
          <a:p>
            <a:pPr marL="68580" indent="0">
              <a:buNone/>
            </a:pPr>
            <a:endParaRPr lang="es-PA" dirty="0"/>
          </a:p>
        </p:txBody>
      </p:sp>
      <p:pic>
        <p:nvPicPr>
          <p:cNvPr id="5" name="4 Imagen" descr="http://t2.gstatic.com/images?q=tbn:ANd9GcT2kPkWKRzKQCYZ2pCpvhCxjNAyh6tYz5Kn1_IGx7GV39JDUWeie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0386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244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s-MX" dirty="0" smtClean="0"/>
              <a:t>9. Interpreta  </a:t>
            </a:r>
            <a:r>
              <a:rPr lang="es-MX" dirty="0"/>
              <a:t>los mensajes transmitidos, mediante señas. </a:t>
            </a:r>
            <a:endParaRPr lang="es-PA" dirty="0"/>
          </a:p>
        </p:txBody>
      </p:sp>
      <p:pic>
        <p:nvPicPr>
          <p:cNvPr id="5" name="4 Imagen" descr="http://t2.gstatic.com/images?q=tbn:ANd9GcSV-DYBabu2SDoXGgpilVyKa6d7jaDKArQLMf52_eRcxKkQqGDb3w">
            <a:hlinkClick r:id="rId3"/>
          </p:cNvPr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5626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18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pPr algn="ctr"/>
            <a:r>
              <a:rPr lang="es-MX" b="1" dirty="0" smtClean="0"/>
              <a:t>CRITERIOS DE EVALUACIÓN</a:t>
            </a:r>
            <a:endParaRPr lang="es-PA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05079"/>
              </p:ext>
            </p:extLst>
          </p:nvPr>
        </p:nvGraphicFramePr>
        <p:xfrm>
          <a:off x="762000" y="1752600"/>
          <a:ext cx="7848600" cy="4607802"/>
        </p:xfrm>
        <a:graphic>
          <a:graphicData uri="http://schemas.openxmlformats.org/drawingml/2006/table">
            <a:tbl>
              <a:tblPr firstRow="1" firstCol="1" bandRow="1"/>
              <a:tblGrid>
                <a:gridCol w="418321"/>
                <a:gridCol w="2363926"/>
                <a:gridCol w="875353"/>
                <a:gridCol w="364047"/>
                <a:gridCol w="221555"/>
                <a:gridCol w="857351"/>
                <a:gridCol w="1032341"/>
                <a:gridCol w="221555"/>
                <a:gridCol w="1494151"/>
              </a:tblGrid>
              <a:tr h="6684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N°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Aspectos a Evaluar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Excelente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(5)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Bueno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(4)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Regular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(3)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Deficiente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(2)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No lo hizo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(0)</a:t>
                      </a:r>
                      <a:endParaRPr lang="es-P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595682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s-MX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Participó de los comentarios sobre el tema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59568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2.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Mostró interés por la presentación de los videos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9568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3.</a:t>
                      </a:r>
                      <a:r>
                        <a:rPr lang="es-MX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Desarrolló prácticas del abecedario cuando se le indicaba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endParaRPr lang="es-MX" sz="9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lv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4.</a:t>
                      </a:r>
                      <a:r>
                        <a:rPr lang="es-MX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Dominio de las señas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39712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5.</a:t>
                      </a:r>
                      <a:r>
                        <a:rPr lang="es-MX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Interpretó las letras indicadas.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39719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6.</a:t>
                      </a:r>
                      <a:r>
                        <a:rPr lang="es-MX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Ejecutó con señas las palabras indicadas.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39719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7.</a:t>
                      </a:r>
                      <a:r>
                        <a:rPr lang="es-MX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Interpretó las palabras presentadas en señas.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6391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SUB TOTAL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9712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TOTAL OBTENIDO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          /</a:t>
                      </a:r>
                      <a:r>
                        <a:rPr lang="es-MX" sz="1000" dirty="0" smtClean="0">
                          <a:effectLst/>
                          <a:latin typeface="Arial"/>
                          <a:ea typeface="Times New Roman"/>
                        </a:rPr>
                        <a:t>35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Evaluación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5943600" y="5867400"/>
            <a:ext cx="838200" cy="609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9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914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t1.gstatic.com/images?q=tbn:ANd9GcTobLPEmSBnrQzCa38VotDj_ZgY6pwuZAI9uZj7_XAonKiV0opTPED7ahwU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28" y="3505200"/>
            <a:ext cx="4038601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21076613">
            <a:off x="1219200" y="1600200"/>
            <a:ext cx="5257800" cy="923330"/>
          </a:xfrm>
          <a:prstGeom prst="rect">
            <a:avLst/>
          </a:prstGeom>
          <a:ln w="3492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REFERENCIAS 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45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27664"/>
            <a:ext cx="738243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dirty="0" smtClean="0"/>
              <a:t>HERRAMIENTAS DE ANDAMIAJE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>
                <a:hlinkClick r:id="rId3" action="ppaction://hlinkfile"/>
              </a:rPr>
              <a:t>Video 1</a:t>
            </a:r>
            <a:r>
              <a:rPr lang="es-MX" dirty="0" smtClean="0"/>
              <a:t>: </a:t>
            </a:r>
            <a:r>
              <a:rPr lang="es-PA" u="sng" dirty="0">
                <a:hlinkClick r:id="rId4"/>
              </a:rPr>
              <a:t>http://www.youtube.com/watch?v=uHSbmDyhMuE&amp;feature=player_embedded</a:t>
            </a:r>
            <a:endParaRPr lang="es-PA" dirty="0"/>
          </a:p>
          <a:p>
            <a:pPr lvl="0"/>
            <a:endParaRPr lang="es-MX" dirty="0" smtClean="0"/>
          </a:p>
          <a:p>
            <a:pPr lvl="0"/>
            <a:r>
              <a:rPr lang="es-MX" dirty="0" smtClean="0">
                <a:hlinkClick r:id="rId5" action="ppaction://hlinkfile"/>
              </a:rPr>
              <a:t>Video 2</a:t>
            </a:r>
            <a:endParaRPr lang="es-MX" dirty="0" smtClean="0"/>
          </a:p>
          <a:p>
            <a:pPr marL="365760" lvl="1" indent="0">
              <a:buNone/>
            </a:pPr>
            <a:r>
              <a:rPr lang="es-PA" dirty="0"/>
              <a:t> </a:t>
            </a:r>
            <a:r>
              <a:rPr lang="es-PA" u="sng" dirty="0">
                <a:hlinkClick r:id="rId6"/>
              </a:rPr>
              <a:t>http://www.youtube.com/watch?v=7oOzI0eiN6c&amp;feature=related</a:t>
            </a:r>
            <a:endParaRPr lang="es-PA" dirty="0"/>
          </a:p>
          <a:p>
            <a:pPr marL="68580" lvl="0" indent="0">
              <a:buNone/>
            </a:pPr>
            <a:endParaRPr lang="es-MX" dirty="0" smtClean="0"/>
          </a:p>
          <a:p>
            <a:pPr lvl="0"/>
            <a:r>
              <a:rPr lang="es-MX" dirty="0" smtClean="0">
                <a:hlinkClick r:id="rId7" action="ppaction://hlinkfile"/>
              </a:rPr>
              <a:t>Práctica 1</a:t>
            </a:r>
            <a:r>
              <a:rPr lang="es-MX" dirty="0"/>
              <a:t>:practica de </a:t>
            </a:r>
            <a:r>
              <a:rPr lang="es-MX" dirty="0" smtClean="0"/>
              <a:t>palabra a señas .</a:t>
            </a:r>
            <a:r>
              <a:rPr lang="es-MX" dirty="0" err="1" smtClean="0"/>
              <a:t>doc</a:t>
            </a:r>
            <a:endParaRPr lang="es-MX" dirty="0" smtClean="0"/>
          </a:p>
          <a:p>
            <a:pPr marL="68580" lvl="0" indent="0">
              <a:buNone/>
            </a:pPr>
            <a:endParaRPr lang="es-MX" dirty="0" smtClean="0"/>
          </a:p>
          <a:p>
            <a:r>
              <a:rPr lang="es-MX" dirty="0" smtClean="0">
                <a:hlinkClick r:id="rId8" action="ppaction://hlinkfile"/>
              </a:rPr>
              <a:t>Práctica 2</a:t>
            </a:r>
            <a:r>
              <a:rPr lang="es-MX" dirty="0" smtClean="0"/>
              <a:t>: practica </a:t>
            </a:r>
            <a:r>
              <a:rPr lang="es-MX" dirty="0"/>
              <a:t>de señas a </a:t>
            </a:r>
            <a:r>
              <a:rPr lang="es-MX" dirty="0" smtClean="0"/>
              <a:t>palabras .doc</a:t>
            </a:r>
            <a:endParaRPr lang="es-MX" dirty="0"/>
          </a:p>
          <a:p>
            <a:pPr lvl="0"/>
            <a:endParaRPr lang="es-MX" dirty="0" smtClean="0"/>
          </a:p>
          <a:p>
            <a:pPr lvl="0"/>
            <a:r>
              <a:rPr lang="es-MX" dirty="0" smtClean="0">
                <a:hlinkClick r:id="rId9" action="ppaction://hlinkfile"/>
              </a:rPr>
              <a:t>Lectura </a:t>
            </a:r>
            <a:r>
              <a:rPr lang="es-MX" dirty="0" smtClean="0"/>
              <a:t>: Lengua de señas.doc</a:t>
            </a:r>
          </a:p>
          <a:p>
            <a:pPr lvl="0"/>
            <a:endParaRPr lang="es-PA" dirty="0"/>
          </a:p>
          <a:p>
            <a:endParaRPr lang="es-P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913503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5800" y="1371600"/>
            <a:ext cx="4114800" cy="4438891"/>
          </a:xfrm>
        </p:spPr>
        <p:txBody>
          <a:bodyPr/>
          <a:lstStyle/>
          <a:p>
            <a:pPr marL="68580" indent="0">
              <a:buNone/>
            </a:pPr>
            <a:r>
              <a:rPr lang="es-PA" dirty="0" smtClean="0"/>
              <a:t>Elaborado por:</a:t>
            </a:r>
          </a:p>
          <a:p>
            <a:pPr marL="68580" indent="0">
              <a:buNone/>
            </a:pPr>
            <a:r>
              <a:rPr lang="es-PA" sz="2800" b="1" dirty="0" err="1" smtClean="0"/>
              <a:t>Elkis</a:t>
            </a:r>
            <a:r>
              <a:rPr lang="es-PA" sz="2800" b="1" dirty="0" smtClean="0"/>
              <a:t> B. Castro De León</a:t>
            </a:r>
          </a:p>
          <a:p>
            <a:pPr marL="68580" indent="0">
              <a:buNone/>
            </a:pPr>
            <a:endParaRPr lang="es-PA" dirty="0" smtClean="0"/>
          </a:p>
          <a:p>
            <a:pPr marL="68580" indent="0">
              <a:buNone/>
            </a:pPr>
            <a:endParaRPr lang="es-PA" dirty="0" smtClean="0"/>
          </a:p>
          <a:p>
            <a:pPr marL="68580" indent="0">
              <a:buNone/>
            </a:pPr>
            <a:endParaRPr lang="es-PA" dirty="0"/>
          </a:p>
          <a:p>
            <a:pPr marL="68580" indent="0">
              <a:buNone/>
            </a:pPr>
            <a:r>
              <a:rPr lang="es-PA" sz="2000" dirty="0" smtClean="0"/>
              <a:t>Centro Educativo:</a:t>
            </a:r>
          </a:p>
          <a:p>
            <a:pPr marL="68580" indent="0">
              <a:buNone/>
            </a:pPr>
            <a:r>
              <a:rPr lang="es-PA" sz="2000" b="1" dirty="0" smtClean="0"/>
              <a:t>Instituto  Coronel Segundo De Villarreal</a:t>
            </a:r>
          </a:p>
          <a:p>
            <a:pPr marL="68580" indent="0">
              <a:buNone/>
            </a:pPr>
            <a:r>
              <a:rPr lang="es-PA" sz="1400" dirty="0" smtClean="0"/>
              <a:t>Panamá, Los Santos, La Villa</a:t>
            </a: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05" y="1371601"/>
            <a:ext cx="3472695" cy="4438650"/>
          </a:xfrm>
        </p:spPr>
      </p:pic>
    </p:spTree>
    <p:extLst>
      <p:ext uri="{BB962C8B-B14F-4D97-AF65-F5344CB8AC3E}">
        <p14:creationId xmlns:p14="http://schemas.microsoft.com/office/powerpoint/2010/main" val="3689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MX" dirty="0" smtClean="0"/>
              <a:t>DE INFORMACIÓN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 smtClean="0"/>
              <a:t>Libro </a:t>
            </a:r>
            <a:r>
              <a:rPr lang="es-MX" dirty="0"/>
              <a:t>de Señas Panameñas</a:t>
            </a:r>
            <a:endParaRPr lang="es-PA" dirty="0"/>
          </a:p>
          <a:p>
            <a:endParaRPr lang="es-PA" dirty="0"/>
          </a:p>
        </p:txBody>
      </p:sp>
      <p:pic>
        <p:nvPicPr>
          <p:cNvPr id="9" name="Picture 2" descr="http://4.bp.blogspot.com/--heGItw6Pi4/TiBlMtvHTPI/AAAAAAAAAE0/NFwQ_qspuuI/s380/libros-de-colores-1-para-presentac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399"/>
            <a:ext cx="1952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067049"/>
            <a:ext cx="213360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1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728" y="228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CRÉDITOS DE LAS IMÁGENES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323652"/>
            <a:ext cx="7848600" cy="3508977"/>
          </a:xfrm>
        </p:spPr>
        <p:txBody>
          <a:bodyPr>
            <a:normAutofit/>
          </a:bodyPr>
          <a:lstStyle/>
          <a:p>
            <a:endParaRPr lang="es-MX" u="sng" dirty="0" smtClean="0"/>
          </a:p>
          <a:p>
            <a:endParaRPr lang="es-MX" u="sng" dirty="0" smtClean="0"/>
          </a:p>
          <a:p>
            <a:endParaRPr lang="es-PA" dirty="0"/>
          </a:p>
          <a:p>
            <a:endParaRPr lang="es-PA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5800" y="1524000"/>
            <a:ext cx="7848600" cy="4308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800" u="sng" dirty="0">
                <a:hlinkClick r:id="rId3"/>
              </a:rPr>
              <a:t>http://www.google.com/search?q=lengua+de+se%C3%B1as+caricaturas&amp;tbm=isch&amp;um=1&amp;hl=es&amp;biw=1249&amp;bih=527&amp;imgsz=&amp;imgar=&amp;imgtype=&amp;imgsrc=&amp;imgc=&amp;imgcc=&amp;cr=&amp;</a:t>
            </a:r>
            <a:r>
              <a:rPr lang="es-MX" sz="1800" u="sng" dirty="0" smtClean="0">
                <a:hlinkClick r:id="rId3"/>
              </a:rPr>
              <a:t>safe=images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4"/>
              </a:rPr>
              <a:t>http://2.bp.blogspot.com/_</a:t>
            </a:r>
            <a:r>
              <a:rPr lang="es-MX" sz="1800" u="sng" dirty="0" smtClean="0">
                <a:hlinkClick r:id="rId4"/>
              </a:rPr>
              <a:t>7b81heDpsTY/S8d5V0sZ6CI/AAAAAAAADGY/k6Vt3A7QhOg/s1600/alfabetomudos.jpg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5"/>
              </a:rPr>
              <a:t>http://t2.gstatic.com/images?q=tbn:ANd9GcQtC8T45o6r6s78_KLJxv1evAgcsjOV6IKwU9bHPpr9pD9I--</a:t>
            </a:r>
            <a:r>
              <a:rPr lang="es-MX" sz="1800" u="sng" dirty="0" smtClean="0">
                <a:hlinkClick r:id="rId5"/>
              </a:rPr>
              <a:t>S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6"/>
              </a:rPr>
              <a:t>http://t1.gstatic.com/images?q=tbn:ANd9GcRqHnO6uv8Y2UnSAhQ1W8B5HEc5zg2wtE0IH4p8RPhPn5lYtpFx</a:t>
            </a:r>
            <a:endParaRPr lang="es-PA" sz="1800" dirty="0"/>
          </a:p>
          <a:p>
            <a:endParaRPr lang="es-MX" sz="1800" u="sng" dirty="0" smtClean="0"/>
          </a:p>
          <a:p>
            <a:r>
              <a:rPr lang="es-MX" sz="1800" u="sng" dirty="0">
                <a:hlinkClick r:id="rId7"/>
              </a:rPr>
              <a:t>http://4.bp.blogspot.com/--</a:t>
            </a:r>
            <a:r>
              <a:rPr lang="es-MX" sz="1800" u="sng" dirty="0" smtClean="0">
                <a:hlinkClick r:id="rId7"/>
              </a:rPr>
              <a:t>heGItw6Pi4/TiBlMtvHTPI/AAAAAAAAAE0/NFwQ_qspuuI/s380/libros-de-colores-1-para-presentacion.jpg</a:t>
            </a:r>
            <a:r>
              <a:rPr lang="es-MX" sz="1800" u="sng" dirty="0" smtClean="0"/>
              <a:t> </a:t>
            </a:r>
          </a:p>
          <a:p>
            <a:endParaRPr lang="es-PA" sz="1800" dirty="0" smtClean="0"/>
          </a:p>
          <a:p>
            <a:endParaRPr lang="es-PA" sz="1800" dirty="0"/>
          </a:p>
        </p:txBody>
      </p:sp>
    </p:spTree>
    <p:extLst>
      <p:ext uri="{BB962C8B-B14F-4D97-AF65-F5344CB8AC3E}">
        <p14:creationId xmlns:p14="http://schemas.microsoft.com/office/powerpoint/2010/main" val="26005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538655" y="685800"/>
            <a:ext cx="78486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800" u="sng" dirty="0">
                <a:hlinkClick r:id="rId3"/>
              </a:rPr>
              <a:t>http://</a:t>
            </a:r>
            <a:r>
              <a:rPr lang="es-MX" sz="1800" u="sng" dirty="0" smtClean="0">
                <a:hlinkClick r:id="rId3"/>
              </a:rPr>
              <a:t>t1.gstatic.com/images?q=tbn:ANd9GcS9Doqj-S83IiLOql6kfKZ-vy8vV5BLQ8kPXMQ43yHEvpO9PTnU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4"/>
              </a:rPr>
              <a:t>http://</a:t>
            </a:r>
            <a:r>
              <a:rPr lang="es-MX" sz="1800" u="sng" dirty="0" smtClean="0">
                <a:hlinkClick r:id="rId4"/>
              </a:rPr>
              <a:t>t3.gstatic.com/images?q=tbn:ANd9GcTd6GnSTOS6SIknVAUhOn_10niFqjgLMl-tZn_j5bPbGGESWZml4w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5"/>
              </a:rPr>
              <a:t>http://t2.gstatic.com/images?q=tbn:ANd9GcRbzK_ZHCaQq0-o9Hij_TSI26x_OA7w4eTpUqDzRJhpEXDzN18RBw</a:t>
            </a:r>
            <a:r>
              <a:rPr lang="es-MX" sz="1800" u="sng" dirty="0"/>
              <a:t> </a:t>
            </a:r>
            <a:endParaRPr lang="es-MX" sz="1800" u="sng" dirty="0" smtClean="0"/>
          </a:p>
          <a:p>
            <a:pPr lvl="0"/>
            <a:endParaRPr lang="es-MX" sz="1800" u="sng" dirty="0" smtClean="0">
              <a:hlinkClick r:id="rId6"/>
            </a:endParaRPr>
          </a:p>
          <a:p>
            <a:pPr marL="68580" lvl="0" indent="0">
              <a:buNone/>
            </a:pPr>
            <a:r>
              <a:rPr lang="es-MX" sz="1800" u="sng" dirty="0" smtClean="0">
                <a:hlinkClick r:id="rId6"/>
              </a:rPr>
              <a:t>http</a:t>
            </a:r>
            <a:r>
              <a:rPr lang="es-MX" sz="1800" u="sng" dirty="0">
                <a:hlinkClick r:id="rId6"/>
              </a:rPr>
              <a:t>://</a:t>
            </a:r>
            <a:r>
              <a:rPr lang="es-MX" sz="1800" u="sng" dirty="0" smtClean="0">
                <a:hlinkClick r:id="rId6"/>
              </a:rPr>
              <a:t>t3.gstatic.com/images?q=tbn:ANd9GcQJPxr-20dm5NZfZyi_WJWLeGC3xjvjX5EZ07QK7E8GfHPZ3EaXLg</a:t>
            </a:r>
            <a:endParaRPr lang="es-MX" sz="1800" u="sng" dirty="0" smtClean="0"/>
          </a:p>
          <a:p>
            <a:pPr lvl="0"/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5"/>
              </a:rPr>
              <a:t>http://</a:t>
            </a:r>
            <a:r>
              <a:rPr lang="es-MX" sz="1800" u="sng" dirty="0" smtClean="0">
                <a:hlinkClick r:id="rId5"/>
              </a:rPr>
              <a:t>t2.gstatic.com/images?q=tbn:ANd9GcRbzK_ZHCaQq0-o9Hij_TSI26x_OA7w4eTpUqDzRJhpEXDzN18RBw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7"/>
              </a:rPr>
              <a:t>http://t3.gstatic.com/images?q=tbn:ANd9GcSsSt9GR3uYHcHZCSWUf0wOIjVsoSHuOXy-Jf-_</a:t>
            </a:r>
            <a:r>
              <a:rPr lang="es-MX" sz="1800" u="sng" dirty="0" smtClean="0">
                <a:hlinkClick r:id="rId7"/>
              </a:rPr>
              <a:t>MBXzZA0UwbNFfA</a:t>
            </a:r>
            <a:endParaRPr lang="es-MX" sz="1800" u="sng" dirty="0" smtClean="0"/>
          </a:p>
          <a:p>
            <a:pPr lvl="0"/>
            <a:endParaRPr lang="es-MX" sz="1800" u="sng" dirty="0"/>
          </a:p>
          <a:p>
            <a:r>
              <a:rPr lang="es-MX" sz="1800" u="sng" dirty="0">
                <a:hlinkClick r:id="rId8"/>
              </a:rPr>
              <a:t>http://t1.gstatic.com/images?q=tbn:ANd9GcRzilssHS4VidAwxBmAG14WS--79MpcD8B47dEB7NSui3s_310-4__im2T__w</a:t>
            </a:r>
            <a:endParaRPr lang="es-PA" sz="1800" dirty="0"/>
          </a:p>
          <a:p>
            <a:pPr lvl="0"/>
            <a:endParaRPr lang="es-PA" sz="1800" dirty="0"/>
          </a:p>
        </p:txBody>
      </p:sp>
    </p:spTree>
    <p:extLst>
      <p:ext uri="{BB962C8B-B14F-4D97-AF65-F5344CB8AC3E}">
        <p14:creationId xmlns:p14="http://schemas.microsoft.com/office/powerpoint/2010/main" val="12695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538654" y="609600"/>
            <a:ext cx="8148145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800" u="sng" dirty="0">
                <a:hlinkClick r:id="rId3"/>
              </a:rPr>
              <a:t>http://</a:t>
            </a:r>
            <a:r>
              <a:rPr lang="es-MX" sz="1800" u="sng" dirty="0" smtClean="0">
                <a:hlinkClick r:id="rId3"/>
              </a:rPr>
              <a:t>sites.google.com/site/imagenesdejessica/interpretes/sliderporquequieroserinterprete_2.jpg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4"/>
              </a:rPr>
              <a:t>http://</a:t>
            </a:r>
            <a:r>
              <a:rPr lang="es-MX" sz="1800" u="sng" dirty="0" smtClean="0">
                <a:hlinkClick r:id="rId4"/>
              </a:rPr>
              <a:t>t3.gstatic.com/images?q=tbn:ANd9GcQ13Rwtt4hJJn6prmB7wY3YqQ8AJ5LRlaFG57wPTlk1oF4F9GkP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5"/>
              </a:rPr>
              <a:t>http://</a:t>
            </a:r>
            <a:r>
              <a:rPr lang="es-MX" sz="1800" u="sng" dirty="0" smtClean="0">
                <a:hlinkClick r:id="rId5"/>
              </a:rPr>
              <a:t>grupo1csg.files.wordpress.com/2009/11/lenguaje-de-senas.gif?w=118&amp;h=116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6"/>
              </a:rPr>
              <a:t>http://archivo.abc.com.py/fotos/2008/08/30/080830174121223.jpg</a:t>
            </a:r>
            <a:endParaRPr lang="es-PA" sz="1800" dirty="0"/>
          </a:p>
          <a:p>
            <a:pPr lvl="0"/>
            <a:r>
              <a:rPr lang="es-MX" sz="1800" u="sng" dirty="0">
                <a:hlinkClick r:id="rId7"/>
              </a:rPr>
              <a:t>http://</a:t>
            </a:r>
            <a:r>
              <a:rPr lang="es-MX" sz="1800" u="sng" dirty="0" smtClean="0">
                <a:hlinkClick r:id="rId7"/>
              </a:rPr>
              <a:t>t1.gstatic.com/images?q=tbn:ANd9GcQX8pNTsLq76RuGr6T68ek9jsySFqbetkzZ_9uqLAdRrAjV8ETu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8"/>
              </a:rPr>
              <a:t>http://www.gifandgif.es/gifs_animados/Relojes/Gifs%20Animados%20Relojes%20(3).</a:t>
            </a:r>
            <a:r>
              <a:rPr lang="es-MX" sz="1800" u="sng" dirty="0" smtClean="0">
                <a:hlinkClick r:id="rId8"/>
              </a:rPr>
              <a:t>gif</a:t>
            </a:r>
            <a:endParaRPr lang="es-MX" sz="1800" u="sng" dirty="0" smtClean="0"/>
          </a:p>
          <a:p>
            <a:pPr marL="68580" lvl="0" indent="0">
              <a:buNone/>
            </a:pPr>
            <a:endParaRPr lang="es-PA" sz="1800" dirty="0"/>
          </a:p>
          <a:p>
            <a:pPr lvl="0"/>
            <a:r>
              <a:rPr lang="es-MX" sz="1800" u="sng" dirty="0">
                <a:hlinkClick r:id="rId9"/>
              </a:rPr>
              <a:t>http://t2.gstatic.com/images?q=tbn:ANd9GcRLV6Fo9qDIwKPlGVf56d-yMZZzBsdp3r8mc_fXD5bh3ZjxwjSX</a:t>
            </a:r>
            <a:endParaRPr lang="es-PA" sz="1800" dirty="0"/>
          </a:p>
        </p:txBody>
      </p:sp>
    </p:spTree>
    <p:extLst>
      <p:ext uri="{BB962C8B-B14F-4D97-AF65-F5344CB8AC3E}">
        <p14:creationId xmlns:p14="http://schemas.microsoft.com/office/powerpoint/2010/main" val="22304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408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UBICACIÓN EN EL PROGRAMA DE ESTUDIOS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323652"/>
            <a:ext cx="8001000" cy="3508977"/>
          </a:xfrm>
        </p:spPr>
        <p:txBody>
          <a:bodyPr/>
          <a:lstStyle/>
          <a:p>
            <a:pPr lvl="0"/>
            <a:r>
              <a:rPr lang="es-ES" b="1" dirty="0"/>
              <a:t>Español: </a:t>
            </a:r>
            <a:endParaRPr lang="es-ES" b="1" dirty="0" smtClean="0"/>
          </a:p>
          <a:p>
            <a:pPr marL="68580" lvl="0" indent="0">
              <a:buNone/>
            </a:pPr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MX" dirty="0" smtClean="0"/>
              <a:t>Área </a:t>
            </a:r>
            <a:r>
              <a:rPr lang="es-MX" dirty="0"/>
              <a:t>1: Expresión Oral Y </a:t>
            </a:r>
            <a:r>
              <a:rPr lang="es-MX" dirty="0" smtClean="0"/>
              <a:t> Comunicación.</a:t>
            </a:r>
          </a:p>
          <a:p>
            <a:pPr marL="68580" lvl="0" indent="0">
              <a:buNone/>
            </a:pPr>
            <a:endParaRPr lang="es-PA" dirty="0" smtClean="0"/>
          </a:p>
          <a:p>
            <a:r>
              <a:rPr lang="es-PA" b="1" dirty="0" smtClean="0"/>
              <a:t>Materias correlacionadas</a:t>
            </a:r>
            <a:endParaRPr lang="es-PA" b="1" dirty="0"/>
          </a:p>
          <a:p>
            <a:pPr marL="365760" lvl="1" indent="0">
              <a:buNone/>
            </a:pPr>
            <a:r>
              <a:rPr lang="es-ES" sz="2400" dirty="0" smtClean="0"/>
              <a:t>Religión</a:t>
            </a:r>
          </a:p>
          <a:p>
            <a:pPr marL="365760" lvl="1" indent="0">
              <a:buNone/>
            </a:pPr>
            <a:r>
              <a:rPr lang="es-ES" sz="2400" dirty="0" smtClean="0"/>
              <a:t>Artística</a:t>
            </a:r>
            <a:endParaRPr lang="es-P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913503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pPr algn="ctr"/>
            <a:r>
              <a:rPr lang="es-MX" b="1" dirty="0" smtClean="0"/>
              <a:t>TIEMPO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6400" y="2438400"/>
            <a:ext cx="6777317" cy="3508977"/>
          </a:xfrm>
        </p:spPr>
        <p:txBody>
          <a:bodyPr/>
          <a:lstStyle/>
          <a:p>
            <a:pPr lvl="0"/>
            <a:r>
              <a:rPr lang="es-MX" dirty="0"/>
              <a:t>3 sesiones de 33 minutos</a:t>
            </a:r>
            <a:endParaRPr lang="es-PA" dirty="0"/>
          </a:p>
          <a:p>
            <a:endParaRPr lang="es-PA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8" y="3962400"/>
            <a:ext cx="2286000" cy="22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2589074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Muchas gracias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su atención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 descr="http://3.bp.blogspot.com/_cWpdkzb3GPQ/TAAML2rpoGI/AAAAAAAAACc/neHvZyOkPac/s400/gracias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3746938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893748"/>
      </p:ext>
    </p:extLst>
  </p:cSld>
  <p:clrMapOvr>
    <a:masterClrMapping/>
  </p:clrMapOvr>
  <p:transition spd="slow" advClick="0" advTm="3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1026" name="Picture 2" descr="http://2.bp.blogspot.com/_S0pLwGE88QI/TQBKPIuv2PI/AAAAAAAABIE/6zC_60pwEQg/s1600/Dios_te_bendig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876"/>
            <a:ext cx="847240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sndAc>
          <p:stSnd>
            <p:snd r:embed="rId2" name="chimes.wav"/>
          </p:stSnd>
        </p:sndAc>
      </p:transition>
    </mc:Choice>
    <mc:Fallback xmlns="">
      <p:transition advClick="0" advTm="200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533400"/>
            <a:ext cx="3604710" cy="722864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OBJETIVO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0"/>
            <a:ext cx="4876800" cy="45960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s-MX" dirty="0"/>
              <a:t>Comprender la importancia del lenguaje de señas como medio de comunicación alternativa que facilita el intercambio de ideas con discapacitados auditivos por medio de la observación de un video  a fin de contribuir a la inclusión educativa, cumpliendo el logo de </a:t>
            </a:r>
            <a:r>
              <a:rPr lang="es-MX" dirty="0" smtClean="0"/>
              <a:t>“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Igualdad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todos y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es-MX" dirty="0" smtClean="0"/>
              <a:t>”.</a:t>
            </a:r>
            <a:endParaRPr lang="es-PA" dirty="0"/>
          </a:p>
          <a:p>
            <a:pPr algn="just"/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44" y="738963"/>
            <a:ext cx="2905995" cy="568310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62000"/>
          </a:xfrm>
        </p:spPr>
        <p:txBody>
          <a:bodyPr/>
          <a:lstStyle/>
          <a:p>
            <a:pPr algn="ctr"/>
            <a:r>
              <a:rPr lang="es-MX" b="1" dirty="0" smtClean="0"/>
              <a:t>SITUACIÓN DE APRENDIZAJE</a:t>
            </a:r>
            <a:endParaRPr lang="es-PA" dirty="0"/>
          </a:p>
        </p:txBody>
      </p:sp>
      <p:pic>
        <p:nvPicPr>
          <p:cNvPr id="4" name="3 Imagen" descr="http://t2.gstatic.com/images?q=tbn:ANd9GcQtC8-T45o6r6s78_KLJxv1evAgcsjOV6IKwU9bHPpr9pD9I--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362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905000"/>
            <a:ext cx="5281108" cy="4229548"/>
          </a:xfrm>
        </p:spPr>
        <p:txBody>
          <a:bodyPr>
            <a:noAutofit/>
          </a:bodyPr>
          <a:lstStyle/>
          <a:p>
            <a:pPr marL="68580" indent="0" algn="just">
              <a:lnSpc>
                <a:spcPct val="170000"/>
              </a:lnSpc>
              <a:buNone/>
            </a:pPr>
            <a:r>
              <a:rPr lang="es-MX" sz="1600" dirty="0"/>
              <a:t>En un día de vacaciones fui de paseo </a:t>
            </a:r>
            <a:r>
              <a:rPr lang="es-MX" sz="1600" dirty="0" smtClean="0"/>
              <a:t>a un centro comercial,  </a:t>
            </a:r>
            <a:r>
              <a:rPr lang="es-MX" sz="1600" dirty="0"/>
              <a:t>y mientras me senté a descansar, pude observar como </a:t>
            </a:r>
            <a:r>
              <a:rPr lang="es-MX" sz="1600" dirty="0" smtClean="0"/>
              <a:t>una niña </a:t>
            </a:r>
            <a:r>
              <a:rPr lang="es-MX" sz="1600" dirty="0"/>
              <a:t>desesperadamente quería comprar en un restaurante de comida rápida un combo.   Mientras señalaba en el </a:t>
            </a:r>
            <a:r>
              <a:rPr lang="es-MX" sz="1600" dirty="0" smtClean="0"/>
              <a:t>menú, </a:t>
            </a:r>
            <a:r>
              <a:rPr lang="es-MX" sz="1600" dirty="0"/>
              <a:t>se le notaba en el rostro diferentes emociones, que entre la angustia y el disgusto </a:t>
            </a:r>
            <a:r>
              <a:rPr lang="es-MX" sz="1600" dirty="0" smtClean="0"/>
              <a:t>la </a:t>
            </a:r>
            <a:r>
              <a:rPr lang="es-MX" sz="1600" dirty="0"/>
              <a:t>llevó a gritar, porque la vendedora no le entendía lo que </a:t>
            </a:r>
            <a:r>
              <a:rPr lang="es-MX" sz="1600" dirty="0" smtClean="0"/>
              <a:t>ella </a:t>
            </a:r>
            <a:r>
              <a:rPr lang="es-MX" sz="1600" dirty="0"/>
              <a:t>pedía</a:t>
            </a:r>
            <a:r>
              <a:rPr lang="es-MX" sz="1600" dirty="0" smtClean="0"/>
              <a:t>.</a:t>
            </a: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6713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71800" y="1905000"/>
            <a:ext cx="5562600" cy="3505200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50000"/>
              </a:lnSpc>
              <a:buNone/>
            </a:pPr>
            <a:r>
              <a:rPr lang="es-MX" sz="2000" dirty="0" smtClean="0"/>
              <a:t>Al </a:t>
            </a:r>
            <a:r>
              <a:rPr lang="es-MX" sz="2000" dirty="0"/>
              <a:t>observar lo que sucedía y escuchar los gritos </a:t>
            </a:r>
            <a:r>
              <a:rPr lang="es-MX" sz="2000" dirty="0" smtClean="0"/>
              <a:t>de la niña, </a:t>
            </a:r>
            <a:r>
              <a:rPr lang="es-MX" sz="2000" dirty="0"/>
              <a:t>me percaté que era </a:t>
            </a:r>
            <a:r>
              <a:rPr lang="es-MX" sz="2000" dirty="0" smtClean="0"/>
              <a:t>sorda.   Fue,  entonces, </a:t>
            </a:r>
            <a:r>
              <a:rPr lang="es-MX" sz="2000" dirty="0"/>
              <a:t>cuando me acerqué a la vendedora para explicarle lo que estaba sucediendo y </a:t>
            </a:r>
            <a:r>
              <a:rPr lang="es-MX" sz="2000" dirty="0" smtClean="0"/>
              <a:t>pude </a:t>
            </a:r>
            <a:r>
              <a:rPr lang="es-MX" sz="2000" dirty="0"/>
              <a:t>ayudar </a:t>
            </a:r>
            <a:r>
              <a:rPr lang="es-MX" sz="2000" dirty="0" smtClean="0"/>
              <a:t>a la niña </a:t>
            </a:r>
            <a:r>
              <a:rPr lang="es-MX" sz="2000" dirty="0"/>
              <a:t>a comprar lo que deseaba.</a:t>
            </a:r>
            <a:endParaRPr lang="es-PA" sz="2000" dirty="0"/>
          </a:p>
          <a:p>
            <a:pPr algn="just">
              <a:lnSpc>
                <a:spcPct val="150000"/>
              </a:lnSpc>
            </a:pPr>
            <a:endParaRPr lang="es-PA" sz="2000" dirty="0"/>
          </a:p>
        </p:txBody>
      </p:sp>
      <p:pic>
        <p:nvPicPr>
          <p:cNvPr id="5" name="4 Imagen" descr="http://t1.gstatic.com/images?q=tbn:ANd9GcRqHnO6uv8Y2UnSAhQ1W8B5HEc5zg2wtE0IH4p8RPhPn5lYtpFx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9" y="1752600"/>
            <a:ext cx="1905000" cy="2971800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913503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9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381000"/>
            <a:ext cx="3585882" cy="2590800"/>
          </a:xfrm>
        </p:spPr>
        <p:txBody>
          <a:bodyPr>
            <a:noAutofit/>
          </a:bodyPr>
          <a:lstStyle/>
          <a:p>
            <a:pPr marL="68580" indent="0" algn="just">
              <a:lnSpc>
                <a:spcPct val="150000"/>
              </a:lnSpc>
              <a:buNone/>
            </a:pPr>
            <a:endParaRPr lang="es-MX" dirty="0" smtClean="0"/>
          </a:p>
          <a:p>
            <a:pPr marL="68580" indent="0" algn="just">
              <a:lnSpc>
                <a:spcPct val="150000"/>
              </a:lnSpc>
              <a:buNone/>
            </a:pPr>
            <a:r>
              <a:rPr lang="es-MX" dirty="0" smtClean="0"/>
              <a:t>¿Cómo </a:t>
            </a:r>
            <a:r>
              <a:rPr lang="es-MX" dirty="0"/>
              <a:t>reaccionarían ustedes si tuvieran que estar en el papel de la vendedora? ¿Cómo ayudarían ustedes </a:t>
            </a:r>
            <a:r>
              <a:rPr lang="es-MX" dirty="0" smtClean="0"/>
              <a:t>a la niña </a:t>
            </a:r>
            <a:r>
              <a:rPr lang="es-MX" dirty="0"/>
              <a:t>a escoger el combo deseado?</a:t>
            </a:r>
            <a:endParaRPr lang="es-PA" dirty="0"/>
          </a:p>
          <a:p>
            <a:pPr algn="just">
              <a:lnSpc>
                <a:spcPct val="150000"/>
              </a:lnSpc>
            </a:pPr>
            <a:endParaRPr lang="es-PA" dirty="0"/>
          </a:p>
        </p:txBody>
      </p:sp>
      <p:pic>
        <p:nvPicPr>
          <p:cNvPr id="7" name="6 Imagen" descr="http://t1.gstatic.com/images?q=tbn:ANd9GcS9Doqj-S83IiLOql6kfKZ-vy8vV5BLQ8kPXMQ43yHEvpO9PTnU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99138"/>
            <a:ext cx="28194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5867400"/>
            <a:ext cx="913503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2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t3.gstatic.com/images?q=tbn:ANd9GcS_1fQ5Aeh_zrIzhVaSH73MeCQFsTIppzLAbsQl4fIcU3JSMPkxeFIbH6Km">
            <a:hlinkClick r:id="rId3"/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" y="1752600"/>
            <a:ext cx="3610304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/>
          <a:lstStyle/>
          <a:p>
            <a:pPr algn="ctr"/>
            <a:r>
              <a:rPr lang="es-MX" b="1" dirty="0" smtClean="0"/>
              <a:t>PREGUNTA GENERADORA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67200" y="2209800"/>
            <a:ext cx="3886200" cy="19812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¿Por qué es importante </a:t>
            </a:r>
            <a:r>
              <a:rPr lang="es-MX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conocer y practicar </a:t>
            </a:r>
            <a:r>
              <a:rPr lang="es-MX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el lenguaje de señas?</a:t>
            </a:r>
            <a:endParaRPr lang="es-PA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143000"/>
          </a:xfrm>
        </p:spPr>
        <p:txBody>
          <a:bodyPr/>
          <a:lstStyle/>
          <a:p>
            <a:pPr algn="ctr"/>
            <a:r>
              <a:rPr lang="es-PA" b="1" dirty="0" smtClean="0"/>
              <a:t>PREGUNTAS GUÍAS</a:t>
            </a:r>
            <a:endParaRPr lang="es-PA" b="1" dirty="0"/>
          </a:p>
        </p:txBody>
      </p:sp>
      <p:pic>
        <p:nvPicPr>
          <p:cNvPr id="6" name="5 Imagen" descr="http://t2.gstatic.com/images?q=tbn:ANd9GcQM3I94aHjNp74Pmv5cNY63jUP3G8jtq3-iAG-3zPItewBYNi33I47KKkc92w">
            <a:hlinkClick r:id="rId3"/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5943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3508977"/>
          </a:xfrm>
        </p:spPr>
        <p:txBody>
          <a:bodyPr>
            <a:normAutofit/>
          </a:bodyPr>
          <a:lstStyle/>
          <a:p>
            <a:pPr lvl="0"/>
            <a:r>
              <a:rPr lang="es-MX" sz="2800" b="1" dirty="0">
                <a:solidFill>
                  <a:schemeClr val="tx1"/>
                </a:solidFill>
              </a:rPr>
              <a:t>¿Cómo harías para aprender  el lenguaje de señas</a:t>
            </a:r>
            <a:r>
              <a:rPr lang="es-MX" sz="2800" b="1" dirty="0" smtClean="0">
                <a:solidFill>
                  <a:schemeClr val="tx1"/>
                </a:solidFill>
              </a:rPr>
              <a:t>?</a:t>
            </a:r>
          </a:p>
          <a:p>
            <a:pPr marL="68580" lvl="0" indent="0">
              <a:buNone/>
            </a:pPr>
            <a:endParaRPr lang="es-PA" sz="2800" b="1" dirty="0">
              <a:solidFill>
                <a:schemeClr val="tx1"/>
              </a:solidFill>
            </a:endParaRPr>
          </a:p>
          <a:p>
            <a:pPr lvl="0"/>
            <a:r>
              <a:rPr lang="es-MX" sz="2800" b="1" dirty="0">
                <a:solidFill>
                  <a:schemeClr val="tx1"/>
                </a:solidFill>
              </a:rPr>
              <a:t>Qué estarías dispuesto hacer cuando aprendas el lenguaje de señas</a:t>
            </a:r>
            <a:r>
              <a:rPr lang="es-MX" sz="2800" b="1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PA" sz="2800" b="1" dirty="0">
              <a:solidFill>
                <a:schemeClr val="tx1"/>
              </a:solidFill>
            </a:endParaRPr>
          </a:p>
          <a:p>
            <a:pPr lvl="0"/>
            <a:r>
              <a:rPr lang="es-MX" sz="2800" b="1" dirty="0">
                <a:solidFill>
                  <a:schemeClr val="tx1"/>
                </a:solidFill>
              </a:rPr>
              <a:t>¿Ayudarías a niños con pérdidas auditivas?</a:t>
            </a:r>
            <a:endParaRPr lang="es-PA" sz="2800" b="1" dirty="0">
              <a:solidFill>
                <a:schemeClr val="tx1"/>
              </a:solidFill>
            </a:endParaRPr>
          </a:p>
          <a:p>
            <a:endParaRPr lang="es-P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744" cy="1143000"/>
          </a:xfrm>
        </p:spPr>
        <p:txBody>
          <a:bodyPr/>
          <a:lstStyle/>
          <a:p>
            <a:pPr algn="ctr"/>
            <a:r>
              <a:rPr lang="es-MX" b="1" dirty="0" smtClean="0"/>
              <a:t>PRODUCTO PRINCIPAL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57450" y="2247452"/>
            <a:ext cx="4419600" cy="800548"/>
          </a:xfrm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Interpretación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señas</a:t>
            </a:r>
            <a:endParaRPr lang="es-P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 descr="http://t2.gstatic.com/images?q=tbn:ANd9GcSV-DYBabu2SDoXGgpilVyKa6d7jaDKArQLMf52_eRcxKkQqGDb3w">
            <a:hlinkClick r:id="rId3"/>
          </p:cNvPr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55626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Flecha abajo"/>
          <p:cNvSpPr/>
          <p:nvPr/>
        </p:nvSpPr>
        <p:spPr>
          <a:xfrm>
            <a:off x="4343400" y="3124200"/>
            <a:ext cx="6477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435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891</TotalTime>
  <Words>658</Words>
  <Application>Microsoft Office PowerPoint</Application>
  <PresentationFormat>Presentación en pantalla (4:3)</PresentationFormat>
  <Paragraphs>178</Paragraphs>
  <Slides>27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Austin</vt:lpstr>
      <vt:lpstr>Navegando en Lenguaje de Señas </vt:lpstr>
      <vt:lpstr>Presentación de PowerPoint</vt:lpstr>
      <vt:lpstr>OBJETIVO</vt:lpstr>
      <vt:lpstr>SITUACIÓN DE APRENDIZAJE</vt:lpstr>
      <vt:lpstr>Presentación de PowerPoint</vt:lpstr>
      <vt:lpstr>Presentación de PowerPoint</vt:lpstr>
      <vt:lpstr>PREGUNTA GENERADORA</vt:lpstr>
      <vt:lpstr>PREGUNTAS GUÍAS</vt:lpstr>
      <vt:lpstr>PRODUCTO PRINCIPAL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EVALUACIÓN</vt:lpstr>
      <vt:lpstr>Presentación de PowerPoint</vt:lpstr>
      <vt:lpstr>HERRAMIENTAS DE ANDAMIAJE </vt:lpstr>
      <vt:lpstr>DE INFORMACIÓN </vt:lpstr>
      <vt:lpstr>CRÉDITOS DE LAS IMÁGENES</vt:lpstr>
      <vt:lpstr>Presentación de PowerPoint</vt:lpstr>
      <vt:lpstr>Presentación de PowerPoint</vt:lpstr>
      <vt:lpstr>UBICACIÓN EN EL PROGRAMA DE ESTUDIOS</vt:lpstr>
      <vt:lpstr>TIEMPO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Elkis Castro</dc:creator>
  <cp:lastModifiedBy>Estudiante</cp:lastModifiedBy>
  <cp:revision>66</cp:revision>
  <dcterms:created xsi:type="dcterms:W3CDTF">2011-08-09T13:20:50Z</dcterms:created>
  <dcterms:modified xsi:type="dcterms:W3CDTF">2011-08-12T19:06:52Z</dcterms:modified>
</cp:coreProperties>
</file>