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7D675B14-8E0E-4B62-8C30-39C4FD725FD2}" type="slidenum">
              <a:rPr lang="es-ES" smtClean="0"/>
              <a:pPr/>
              <a:t>‹Nº›</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12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1370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7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50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135663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21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71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26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3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304601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675B14-8E0E-4B62-8C30-39C4FD725FD2}" type="slidenum">
              <a:rPr lang="es-ES" smtClean="0"/>
              <a:pPr/>
              <a:t>‹Nº›</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90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50039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D675B14-8E0E-4B62-8C30-39C4FD725FD2}" type="slidenum">
              <a:rPr lang="es-ES" smtClean="0"/>
              <a:pPr/>
              <a:t>‹Nº›</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92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69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151355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675B14-8E0E-4B62-8C30-39C4FD725FD2}" type="slidenum">
              <a:rPr lang="es-ES" smtClean="0"/>
              <a:pPr/>
              <a:t>‹Nº›</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19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291C3E-589C-4377-B573-0890FFD191C7}" type="datetimeFigureOut">
              <a:rPr lang="es-ES" smtClean="0"/>
              <a:pPr/>
              <a:t>19/12/2017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675B14-8E0E-4B62-8C30-39C4FD725FD2}" type="slidenum">
              <a:rPr lang="es-ES" smtClean="0"/>
              <a:pPr/>
              <a:t>‹Nº›</a:t>
            </a:fld>
            <a:endParaRPr lang="es-ES"/>
          </a:p>
        </p:txBody>
      </p:sp>
    </p:spTree>
    <p:extLst>
      <p:ext uri="{BB962C8B-B14F-4D97-AF65-F5344CB8AC3E}">
        <p14:creationId xmlns:p14="http://schemas.microsoft.com/office/powerpoint/2010/main" val="161383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291C3E-589C-4377-B573-0890FFD191C7}" type="datetimeFigureOut">
              <a:rPr lang="es-ES" smtClean="0"/>
              <a:pPr/>
              <a:t>19/12/2017</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675B14-8E0E-4B62-8C30-39C4FD725FD2}" type="slidenum">
              <a:rPr lang="es-ES" smtClean="0"/>
              <a:pPr/>
              <a:t>‹Nº›</a:t>
            </a:fld>
            <a:endParaRPr lang="es-ES"/>
          </a:p>
        </p:txBody>
      </p:sp>
    </p:spTree>
    <p:extLst>
      <p:ext uri="{BB962C8B-B14F-4D97-AF65-F5344CB8AC3E}">
        <p14:creationId xmlns:p14="http://schemas.microsoft.com/office/powerpoint/2010/main" val="2672709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1934" y="1811863"/>
            <a:ext cx="5308866" cy="1833161"/>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smtClean="0"/>
              <a:t>INCURSIONAR </a:t>
            </a:r>
            <a:r>
              <a:rPr lang="es-ES" dirty="0" smtClean="0"/>
              <a:t>AL ESTUDIO DE LA FLAUTA DULCE</a:t>
            </a:r>
            <a:endParaRPr lang="es-ES" dirty="0"/>
          </a:p>
        </p:txBody>
      </p:sp>
      <p:sp>
        <p:nvSpPr>
          <p:cNvPr id="3" name="2 Subtítulo"/>
          <p:cNvSpPr>
            <a:spLocks noGrp="1"/>
          </p:cNvSpPr>
          <p:nvPr>
            <p:ph type="subTitle" idx="1"/>
          </p:nvPr>
        </p:nvSpPr>
        <p:spPr>
          <a:xfrm>
            <a:off x="714348" y="4214818"/>
            <a:ext cx="7772400" cy="596492"/>
          </a:xfrm>
        </p:spPr>
        <p:txBody>
          <a:bodyPr>
            <a:normAutofit/>
          </a:bodyPr>
          <a:lstStyle/>
          <a:p>
            <a:r>
              <a:rPr lang="es-ES" dirty="0" smtClean="0"/>
              <a:t>Prof. JOSE D. BATISTA 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63688" y="1628800"/>
            <a:ext cx="6120680" cy="2031325"/>
          </a:xfrm>
          <a:prstGeom prst="rect">
            <a:avLst/>
          </a:prstGeom>
        </p:spPr>
        <p:txBody>
          <a:bodyPr wrap="square">
            <a:spAutoFit/>
          </a:bodyPr>
          <a:lstStyle/>
          <a:p>
            <a:r>
              <a:rPr lang="es-ES" dirty="0"/>
              <a:t>E</a:t>
            </a:r>
            <a:r>
              <a:rPr lang="es-ES" dirty="0" smtClean="0"/>
              <a:t>stilo </a:t>
            </a:r>
            <a:r>
              <a:rPr lang="es-ES" dirty="0" smtClean="0"/>
              <a:t>normal: tu-tu-tu </a:t>
            </a:r>
          </a:p>
          <a:p>
            <a:r>
              <a:rPr lang="es-ES" dirty="0" smtClean="0"/>
              <a:t>Articulación </a:t>
            </a:r>
            <a:r>
              <a:rPr lang="es-ES" dirty="0" err="1" smtClean="0"/>
              <a:t>legato</a:t>
            </a:r>
            <a:r>
              <a:rPr lang="es-ES" dirty="0" smtClean="0"/>
              <a:t>: du-du-du </a:t>
            </a:r>
          </a:p>
          <a:p>
            <a:r>
              <a:rPr lang="es-ES" dirty="0"/>
              <a:t>A</a:t>
            </a:r>
            <a:r>
              <a:rPr lang="es-ES" dirty="0" smtClean="0"/>
              <a:t>rticulación </a:t>
            </a:r>
            <a:r>
              <a:rPr lang="es-ES" dirty="0" smtClean="0"/>
              <a:t>staccato: t-t-t </a:t>
            </a:r>
          </a:p>
          <a:p>
            <a:r>
              <a:rPr lang="es-ES" dirty="0"/>
              <a:t>A</a:t>
            </a:r>
            <a:r>
              <a:rPr lang="es-ES" dirty="0" smtClean="0"/>
              <a:t>rticulación </a:t>
            </a:r>
            <a:r>
              <a:rPr lang="es-ES" dirty="0" smtClean="0"/>
              <a:t>non </a:t>
            </a:r>
            <a:r>
              <a:rPr lang="es-ES" dirty="0" err="1" smtClean="0"/>
              <a:t>legato</a:t>
            </a:r>
            <a:r>
              <a:rPr lang="es-ES" dirty="0" smtClean="0"/>
              <a:t>: dad-dad-dad </a:t>
            </a:r>
          </a:p>
          <a:p>
            <a:r>
              <a:rPr lang="es-ES" dirty="0"/>
              <a:t>A</a:t>
            </a:r>
            <a:r>
              <a:rPr lang="es-ES" dirty="0" smtClean="0"/>
              <a:t>rticulación </a:t>
            </a:r>
            <a:r>
              <a:rPr lang="es-ES" dirty="0" smtClean="0"/>
              <a:t>doble staccato: tu-</a:t>
            </a:r>
            <a:r>
              <a:rPr lang="es-ES" dirty="0" err="1" smtClean="0"/>
              <a:t>ku</a:t>
            </a:r>
            <a:r>
              <a:rPr lang="es-ES" dirty="0" smtClean="0"/>
              <a:t>-tu-</a:t>
            </a:r>
            <a:r>
              <a:rPr lang="es-ES" dirty="0" err="1" smtClean="0"/>
              <a:t>ku</a:t>
            </a:r>
            <a:r>
              <a:rPr lang="es-ES" dirty="0" smtClean="0"/>
              <a:t> </a:t>
            </a:r>
          </a:p>
          <a:p>
            <a:r>
              <a:rPr lang="es-ES" dirty="0" smtClean="0"/>
              <a:t>El manejo de esta técnica permite limpieza en los pasajes rápidos, y posibilidades expresivas importantes.</a:t>
            </a:r>
            <a:endParaRPr lang="es-ES" dirty="0"/>
          </a:p>
        </p:txBody>
      </p:sp>
      <p:sp>
        <p:nvSpPr>
          <p:cNvPr id="5" name="4 CuadroTexto"/>
          <p:cNvSpPr txBox="1"/>
          <p:nvPr/>
        </p:nvSpPr>
        <p:spPr>
          <a:xfrm>
            <a:off x="1619672" y="857232"/>
            <a:ext cx="6175690" cy="369332"/>
          </a:xfrm>
          <a:prstGeom prst="rect">
            <a:avLst/>
          </a:prstGeom>
          <a:noFill/>
        </p:spPr>
        <p:txBody>
          <a:bodyPr wrap="square" rtlCol="0">
            <a:spAutoFit/>
          </a:bodyPr>
          <a:lstStyle/>
          <a:p>
            <a:r>
              <a:rPr lang="es-ES" dirty="0" smtClean="0"/>
              <a:t>EJEMPLOS DE </a:t>
            </a:r>
            <a:r>
              <a:rPr lang="es-ES" dirty="0" smtClean="0"/>
              <a:t>ARTICULACIÓN  </a:t>
            </a:r>
            <a:r>
              <a:rPr lang="es-ES" dirty="0" smtClean="0"/>
              <a:t>O ATAQUE AL SONIDO</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488" y="1000108"/>
            <a:ext cx="4857784" cy="923330"/>
          </a:xfrm>
          <a:prstGeom prst="rect">
            <a:avLst/>
          </a:prstGeom>
          <a:noFill/>
        </p:spPr>
        <p:txBody>
          <a:bodyPr wrap="square" rtlCol="0">
            <a:spAutoFit/>
          </a:bodyPr>
          <a:lstStyle/>
          <a:p>
            <a:r>
              <a:rPr lang="es-ES" dirty="0" smtClean="0"/>
              <a:t>DIGITACIÓN </a:t>
            </a:r>
            <a:r>
              <a:rPr lang="es-ES" dirty="0" smtClean="0"/>
              <a:t>DEL PULGAR</a:t>
            </a:r>
          </a:p>
          <a:p>
            <a:endParaRPr lang="es-ES" dirty="0"/>
          </a:p>
          <a:p>
            <a:endParaRPr lang="es-ES" dirty="0"/>
          </a:p>
        </p:txBody>
      </p:sp>
      <p:sp>
        <p:nvSpPr>
          <p:cNvPr id="3" name="2 CuadroTexto"/>
          <p:cNvSpPr txBox="1"/>
          <p:nvPr/>
        </p:nvSpPr>
        <p:spPr>
          <a:xfrm>
            <a:off x="1428728" y="2071678"/>
            <a:ext cx="6215106" cy="1754326"/>
          </a:xfrm>
          <a:prstGeom prst="rect">
            <a:avLst/>
          </a:prstGeom>
          <a:noFill/>
        </p:spPr>
        <p:txBody>
          <a:bodyPr wrap="square" rtlCol="0">
            <a:spAutoFit/>
          </a:bodyPr>
          <a:lstStyle/>
          <a:p>
            <a:r>
              <a:rPr lang="es-ES" dirty="0" smtClean="0"/>
              <a:t>Para lograr un MI agudo y notas más agudas, doblamos el pulgar de tal manera que tapemos el agujero posterior con la uña del pulgar. Tapamos el agujero de manera que esté casi totalmente cubierto, dejando solamente una abertura muy pequeña.</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28926" y="1000108"/>
            <a:ext cx="3108543" cy="369332"/>
          </a:xfrm>
          <a:prstGeom prst="rect">
            <a:avLst/>
          </a:prstGeom>
          <a:noFill/>
        </p:spPr>
        <p:txBody>
          <a:bodyPr wrap="none" rtlCol="0">
            <a:spAutoFit/>
          </a:bodyPr>
          <a:lstStyle/>
          <a:p>
            <a:r>
              <a:rPr lang="es-ES" dirty="0" smtClean="0"/>
              <a:t>AFINACION DE LA FLAUTA</a:t>
            </a:r>
            <a:endParaRPr lang="es-ES" dirty="0"/>
          </a:p>
        </p:txBody>
      </p:sp>
      <p:sp>
        <p:nvSpPr>
          <p:cNvPr id="4" name="3 CuadroTexto"/>
          <p:cNvSpPr txBox="1"/>
          <p:nvPr/>
        </p:nvSpPr>
        <p:spPr>
          <a:xfrm>
            <a:off x="971600" y="1700808"/>
            <a:ext cx="6786610" cy="3693319"/>
          </a:xfrm>
          <a:prstGeom prst="rect">
            <a:avLst/>
          </a:prstGeom>
          <a:noFill/>
        </p:spPr>
        <p:txBody>
          <a:bodyPr wrap="square" rtlCol="0">
            <a:spAutoFit/>
          </a:bodyPr>
          <a:lstStyle/>
          <a:p>
            <a:pPr algn="just"/>
            <a:r>
              <a:rPr lang="es-ES" dirty="0" smtClean="0"/>
              <a:t>La flauta dulce se afina jalando o empujando la juntura superior. Si tiene más de 40 alumnos en una misma clase, será muy difícil entonar cada flauta individualmente. Si todas las flautas dulces son de la misma marca, los alumnos serán capaces de afinar sus flautas  controlando la presión de su aliento. Si las flautas están bien afinadas, producen mejores </a:t>
            </a:r>
            <a:r>
              <a:rPr lang="es-ES" dirty="0" smtClean="0"/>
              <a:t>sonidos.</a:t>
            </a:r>
            <a:endParaRPr lang="es-ES" dirty="0" smtClean="0"/>
          </a:p>
          <a:p>
            <a:pPr algn="just"/>
            <a:endParaRPr lang="es-ES" dirty="0" smtClean="0"/>
          </a:p>
          <a:p>
            <a:pPr algn="just"/>
            <a:r>
              <a:rPr lang="es-ES" dirty="0" smtClean="0"/>
              <a:t>La afinación puede cambiar dependiendo de la temperatura ambiente. En las flautas dulces, el tono baja si la temperatura ambiente es baja y viceversa. </a:t>
            </a:r>
          </a:p>
          <a:p>
            <a:endParaRPr lang="es-ES" dirty="0"/>
          </a:p>
          <a:p>
            <a:endParaRPr lang="es-ES" dirty="0" smtClean="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63888" y="1196752"/>
            <a:ext cx="1843774" cy="369332"/>
          </a:xfrm>
          <a:prstGeom prst="rect">
            <a:avLst/>
          </a:prstGeom>
          <a:noFill/>
        </p:spPr>
        <p:txBody>
          <a:bodyPr wrap="none" rtlCol="0">
            <a:spAutoFit/>
          </a:bodyPr>
          <a:lstStyle/>
          <a:p>
            <a:r>
              <a:rPr lang="es-ES" dirty="0" smtClean="0"/>
              <a:t>BIBLIOGRAFÍA</a:t>
            </a:r>
            <a:endParaRPr lang="es-ES" dirty="0"/>
          </a:p>
        </p:txBody>
      </p:sp>
      <p:sp>
        <p:nvSpPr>
          <p:cNvPr id="3" name="2 CuadroTexto"/>
          <p:cNvSpPr txBox="1"/>
          <p:nvPr/>
        </p:nvSpPr>
        <p:spPr>
          <a:xfrm>
            <a:off x="2123728" y="3429000"/>
            <a:ext cx="4721376" cy="369332"/>
          </a:xfrm>
          <a:prstGeom prst="rect">
            <a:avLst/>
          </a:prstGeom>
          <a:noFill/>
        </p:spPr>
        <p:txBody>
          <a:bodyPr wrap="square" rtlCol="0">
            <a:spAutoFit/>
          </a:bodyPr>
          <a:lstStyle/>
          <a:p>
            <a:r>
              <a:rPr lang="es-ES" dirty="0" smtClean="0"/>
              <a:t>GUIA DE </a:t>
            </a:r>
            <a:r>
              <a:rPr lang="es-ES" dirty="0" smtClean="0"/>
              <a:t>MÚSICA  </a:t>
            </a:r>
            <a:r>
              <a:rPr lang="es-ES" dirty="0" smtClean="0"/>
              <a:t>DE YAMAHA</a:t>
            </a:r>
            <a:endParaRPr lang="es-ES" dirty="0"/>
          </a:p>
        </p:txBody>
      </p:sp>
      <p:sp>
        <p:nvSpPr>
          <p:cNvPr id="5" name="4 CuadroTexto"/>
          <p:cNvSpPr txBox="1"/>
          <p:nvPr/>
        </p:nvSpPr>
        <p:spPr>
          <a:xfrm>
            <a:off x="2195736" y="4077072"/>
            <a:ext cx="4868614" cy="1200329"/>
          </a:xfrm>
          <a:prstGeom prst="rect">
            <a:avLst/>
          </a:prstGeom>
          <a:noFill/>
        </p:spPr>
        <p:txBody>
          <a:bodyPr wrap="square" rtlCol="0">
            <a:spAutoFit/>
          </a:bodyPr>
          <a:lstStyle/>
          <a:p>
            <a:r>
              <a:rPr lang="es-ES" dirty="0" smtClean="0"/>
              <a:t>Yamaha </a:t>
            </a:r>
            <a:r>
              <a:rPr lang="es-ES" dirty="0" err="1" smtClean="0"/>
              <a:t>corporation</a:t>
            </a:r>
            <a:endParaRPr lang="es-ES" dirty="0" smtClean="0"/>
          </a:p>
          <a:p>
            <a:r>
              <a:rPr lang="es-ES" dirty="0" err="1" smtClean="0"/>
              <a:t>P.O.Box</a:t>
            </a:r>
            <a:r>
              <a:rPr lang="es-ES" dirty="0" smtClean="0"/>
              <a:t> 3, </a:t>
            </a:r>
            <a:r>
              <a:rPr lang="es-ES" dirty="0" err="1" smtClean="0"/>
              <a:t>Hamamatsu</a:t>
            </a:r>
            <a:r>
              <a:rPr lang="es-ES" dirty="0" smtClean="0"/>
              <a:t>,</a:t>
            </a:r>
          </a:p>
          <a:p>
            <a:r>
              <a:rPr lang="es-ES" dirty="0" smtClean="0"/>
              <a:t>430-8651 </a:t>
            </a:r>
            <a:r>
              <a:rPr lang="es-ES" dirty="0" err="1" smtClean="0"/>
              <a:t>Japan</a:t>
            </a:r>
            <a:endParaRPr lang="es-ES" dirty="0" smtClean="0"/>
          </a:p>
          <a:p>
            <a:r>
              <a:rPr lang="es-ES" dirty="0" smtClean="0"/>
              <a:t>Edición 2010</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1670" y="2285992"/>
            <a:ext cx="2290820" cy="400110"/>
          </a:xfrm>
          <a:prstGeom prst="rect">
            <a:avLst/>
          </a:prstGeom>
          <a:noFill/>
        </p:spPr>
        <p:txBody>
          <a:bodyPr wrap="none" rtlCol="0">
            <a:spAutoFit/>
          </a:bodyPr>
          <a:lstStyle/>
          <a:p>
            <a:r>
              <a:rPr lang="es-ES" sz="2000" dirty="0" smtClean="0"/>
              <a:t>OBJETIVO  GENERAL</a:t>
            </a:r>
            <a:endParaRPr lang="es-ES" sz="2000" dirty="0"/>
          </a:p>
        </p:txBody>
      </p:sp>
      <p:sp>
        <p:nvSpPr>
          <p:cNvPr id="3" name="2 CuadroTexto"/>
          <p:cNvSpPr txBox="1"/>
          <p:nvPr/>
        </p:nvSpPr>
        <p:spPr>
          <a:xfrm>
            <a:off x="2098954" y="3389102"/>
            <a:ext cx="6676794" cy="1631216"/>
          </a:xfrm>
          <a:prstGeom prst="rect">
            <a:avLst/>
          </a:prstGeom>
          <a:noFill/>
        </p:spPr>
        <p:txBody>
          <a:bodyPr wrap="square" rtlCol="0">
            <a:spAutoFit/>
          </a:bodyPr>
          <a:lstStyle/>
          <a:p>
            <a:r>
              <a:rPr lang="es-ES" sz="2000" dirty="0" smtClean="0"/>
              <a:t>OBJETIVO ESPECÍFICO:</a:t>
            </a:r>
            <a:endParaRPr lang="es-ES" sz="2000" dirty="0" smtClean="0"/>
          </a:p>
          <a:p>
            <a:endParaRPr lang="es-ES" sz="2000" dirty="0" smtClean="0"/>
          </a:p>
          <a:p>
            <a:endParaRPr lang="es-ES" sz="2000" dirty="0" smtClean="0"/>
          </a:p>
          <a:p>
            <a:endParaRPr lang="es-ES" sz="2000" dirty="0" smtClean="0"/>
          </a:p>
          <a:p>
            <a:endParaRPr lang="es-ES" sz="2000" dirty="0"/>
          </a:p>
        </p:txBody>
      </p:sp>
      <p:sp>
        <p:nvSpPr>
          <p:cNvPr id="6" name="5 CuadroTexto"/>
          <p:cNvSpPr txBox="1"/>
          <p:nvPr/>
        </p:nvSpPr>
        <p:spPr>
          <a:xfrm>
            <a:off x="2071670" y="4077072"/>
            <a:ext cx="7072330" cy="646331"/>
          </a:xfrm>
          <a:prstGeom prst="rect">
            <a:avLst/>
          </a:prstGeom>
          <a:noFill/>
        </p:spPr>
        <p:txBody>
          <a:bodyPr wrap="square" rtlCol="0">
            <a:spAutoFit/>
          </a:bodyPr>
          <a:lstStyle/>
          <a:p>
            <a:r>
              <a:rPr lang="es-ES" dirty="0" smtClean="0"/>
              <a:t>- </a:t>
            </a:r>
            <a:r>
              <a:rPr lang="es-ES" dirty="0" smtClean="0"/>
              <a:t> Aplicar </a:t>
            </a:r>
            <a:r>
              <a:rPr lang="es-ES" dirty="0" smtClean="0"/>
              <a:t>la flauta dulce en  los </a:t>
            </a:r>
            <a:r>
              <a:rPr lang="es-ES" dirty="0" smtClean="0"/>
              <a:t>conceptos aprendidos </a:t>
            </a:r>
            <a:r>
              <a:rPr lang="es-ES" dirty="0" smtClean="0"/>
              <a:t>de la </a:t>
            </a:r>
            <a:r>
              <a:rPr lang="es-ES" dirty="0" smtClean="0"/>
              <a:t>gramática musical</a:t>
            </a:r>
            <a:r>
              <a:rPr lang="es-ES" dirty="0" smtClean="0"/>
              <a:t>.</a:t>
            </a:r>
            <a:endParaRPr lang="es-ES" dirty="0"/>
          </a:p>
        </p:txBody>
      </p:sp>
      <p:sp>
        <p:nvSpPr>
          <p:cNvPr id="7" name="6 CuadroTexto"/>
          <p:cNvSpPr txBox="1"/>
          <p:nvPr/>
        </p:nvSpPr>
        <p:spPr>
          <a:xfrm>
            <a:off x="2071670" y="2852936"/>
            <a:ext cx="6388763" cy="369332"/>
          </a:xfrm>
          <a:prstGeom prst="rect">
            <a:avLst/>
          </a:prstGeom>
          <a:noFill/>
        </p:spPr>
        <p:txBody>
          <a:bodyPr wrap="square" rtlCol="0">
            <a:spAutoFit/>
          </a:bodyPr>
          <a:lstStyle/>
          <a:p>
            <a:r>
              <a:rPr lang="es-PA" dirty="0" smtClean="0"/>
              <a:t> -Interpretar </a:t>
            </a:r>
            <a:r>
              <a:rPr lang="es-PA" dirty="0" smtClean="0"/>
              <a:t>la flauta dulce en melodía con la lectura musical </a:t>
            </a:r>
            <a:endParaRPr lang="es-P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14546" y="785794"/>
            <a:ext cx="3714776" cy="646331"/>
          </a:xfrm>
          <a:prstGeom prst="rect">
            <a:avLst/>
          </a:prstGeom>
          <a:noFill/>
        </p:spPr>
        <p:txBody>
          <a:bodyPr wrap="square" rtlCol="0">
            <a:spAutoFit/>
          </a:bodyPr>
          <a:lstStyle/>
          <a:p>
            <a:pPr algn="ctr"/>
            <a:r>
              <a:rPr lang="es-ES" dirty="0" smtClean="0"/>
              <a:t>HISTORIA DE LA FLAUTA </a:t>
            </a:r>
            <a:r>
              <a:rPr lang="es-ES" dirty="0" smtClean="0"/>
              <a:t>DULCE</a:t>
            </a:r>
            <a:endParaRPr lang="es-ES" dirty="0" smtClean="0"/>
          </a:p>
          <a:p>
            <a:pPr algn="ctr"/>
            <a:r>
              <a:rPr lang="es-ES" dirty="0" smtClean="0"/>
              <a:t>EDAD MEDIA:   </a:t>
            </a:r>
          </a:p>
        </p:txBody>
      </p:sp>
      <p:sp>
        <p:nvSpPr>
          <p:cNvPr id="7" name="6 Rectángulo"/>
          <p:cNvSpPr/>
          <p:nvPr/>
        </p:nvSpPr>
        <p:spPr>
          <a:xfrm>
            <a:off x="1214414" y="1714488"/>
            <a:ext cx="6715172" cy="2862322"/>
          </a:xfrm>
          <a:prstGeom prst="rect">
            <a:avLst/>
          </a:prstGeom>
        </p:spPr>
        <p:txBody>
          <a:bodyPr wrap="square">
            <a:spAutoFit/>
          </a:bodyPr>
          <a:lstStyle/>
          <a:p>
            <a:r>
              <a:rPr lang="es-ES" dirty="0"/>
              <a:t>La </a:t>
            </a:r>
            <a:r>
              <a:rPr lang="es-ES" b="1" dirty="0"/>
              <a:t>flauta dulce</a:t>
            </a:r>
            <a:r>
              <a:rPr lang="es-ES" dirty="0"/>
              <a:t> o </a:t>
            </a:r>
            <a:r>
              <a:rPr lang="es-ES" b="1" dirty="0"/>
              <a:t>flauta de pico</a:t>
            </a:r>
            <a:r>
              <a:rPr lang="es-ES" dirty="0"/>
              <a:t> es un instrumento de viento muy antiguo. Popular desde la Edad Media hasta finales del Barroco, fue quedando relegado su uso al desarrollarse la orquesta clásica, poblada de instrumentos más sonoros</a:t>
            </a:r>
            <a:r>
              <a:rPr lang="es-ES" dirty="0" smtClean="0"/>
              <a:t>.</a:t>
            </a:r>
          </a:p>
          <a:p>
            <a:endParaRPr lang="es-ES" dirty="0" smtClean="0"/>
          </a:p>
          <a:p>
            <a:r>
              <a:rPr lang="es-ES" dirty="0" smtClean="0"/>
              <a:t>A </a:t>
            </a:r>
            <a:r>
              <a:rPr lang="es-ES" dirty="0"/>
              <a:t>partir del siglo XX retorna de los museos, en principio por el interés de interpretar la música renacentista y barroca con sus instrumentos originales, pero su difusión mundial se basa en las posibilidades pedagógicas como herramienta para la iniciación musical.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1428736"/>
            <a:ext cx="7572428" cy="3970318"/>
          </a:xfrm>
          <a:prstGeom prst="rect">
            <a:avLst/>
          </a:prstGeom>
        </p:spPr>
        <p:txBody>
          <a:bodyPr wrap="square">
            <a:spAutoFit/>
          </a:bodyPr>
          <a:lstStyle/>
          <a:p>
            <a:r>
              <a:rPr lang="es-ES" dirty="0"/>
              <a:t>A partir del Renacimiento la flauta dulce se construye utilizando y formando familias que asemejan la distribución tonal de la voz humana, mediante conjuntos (consorts, en inglés),también comunes en los instrumentos de cuerda </a:t>
            </a:r>
            <a:r>
              <a:rPr lang="es-ES" i="1" dirty="0"/>
              <a:t>(violín; viola; violonchelo y contrabajo</a:t>
            </a:r>
            <a:r>
              <a:rPr lang="es-ES" i="1" dirty="0" smtClean="0"/>
              <a:t>)</a:t>
            </a:r>
            <a:r>
              <a:rPr lang="es-ES" dirty="0" smtClean="0"/>
              <a:t>.</a:t>
            </a:r>
          </a:p>
          <a:p>
            <a:endParaRPr lang="es-ES" dirty="0"/>
          </a:p>
          <a:p>
            <a:r>
              <a:rPr lang="es-ES" dirty="0"/>
              <a:t>Por este motivo existen </a:t>
            </a:r>
            <a:r>
              <a:rPr lang="es-ES" b="1" dirty="0"/>
              <a:t>Flautas dulces</a:t>
            </a:r>
            <a:r>
              <a:rPr lang="es-ES" dirty="0"/>
              <a:t> de menos de 15 centímetros de longitud, hasta modelos de más de 2 metros y medio. Las más difundidas y conocidas -sin embargo- son la </a:t>
            </a:r>
            <a:r>
              <a:rPr lang="es-ES" b="1" dirty="0"/>
              <a:t>flauta dulce soprano</a:t>
            </a:r>
            <a:r>
              <a:rPr lang="es-ES" dirty="0"/>
              <a:t>, instrumento común en las escuelas para iniciación musical, y la </a:t>
            </a:r>
            <a:r>
              <a:rPr lang="es-ES" b="1" dirty="0"/>
              <a:t>flauta dulce alto</a:t>
            </a:r>
            <a:r>
              <a:rPr lang="es-ES" dirty="0"/>
              <a:t> o también llamadas a veces por </a:t>
            </a:r>
            <a:r>
              <a:rPr lang="es-ES" b="1" dirty="0"/>
              <a:t>flauta dulce contralto</a:t>
            </a:r>
            <a:r>
              <a:rPr lang="es-ES" dirty="0"/>
              <a:t>. Todas tienen una tesitura de dos octavas y media, y -en general- son instrumentos basados en clave de DO o FA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642918"/>
            <a:ext cx="3384376" cy="369332"/>
          </a:xfrm>
          <a:prstGeom prst="rect">
            <a:avLst/>
          </a:prstGeom>
          <a:noFill/>
        </p:spPr>
        <p:txBody>
          <a:bodyPr wrap="square" rtlCol="0">
            <a:spAutoFit/>
          </a:bodyPr>
          <a:lstStyle/>
          <a:p>
            <a:r>
              <a:rPr lang="es-ES" dirty="0" smtClean="0"/>
              <a:t>Familia  de la flauta dulce</a:t>
            </a:r>
            <a:endParaRPr lang="es-ES" dirty="0"/>
          </a:p>
        </p:txBody>
      </p:sp>
      <p:sp>
        <p:nvSpPr>
          <p:cNvPr id="5" name="4 Rectángulo"/>
          <p:cNvSpPr/>
          <p:nvPr/>
        </p:nvSpPr>
        <p:spPr>
          <a:xfrm>
            <a:off x="1714480" y="1997839"/>
            <a:ext cx="5143520" cy="2862322"/>
          </a:xfrm>
          <a:prstGeom prst="rect">
            <a:avLst/>
          </a:prstGeom>
        </p:spPr>
        <p:txBody>
          <a:bodyPr wrap="square">
            <a:spAutoFit/>
          </a:bodyPr>
          <a:lstStyle/>
          <a:p>
            <a:r>
              <a:rPr lang="es-ES" dirty="0"/>
              <a:t>Piccolino - fa’’’</a:t>
            </a:r>
          </a:p>
          <a:p>
            <a:r>
              <a:rPr lang="es-ES" dirty="0"/>
              <a:t>Exilent - do’’’</a:t>
            </a:r>
          </a:p>
          <a:p>
            <a:r>
              <a:rPr lang="es-ES" dirty="0"/>
              <a:t>Sopranino - fa’’</a:t>
            </a:r>
          </a:p>
          <a:p>
            <a:r>
              <a:rPr lang="es-ES" dirty="0"/>
              <a:t>Soprano - do’’</a:t>
            </a:r>
          </a:p>
          <a:p>
            <a:r>
              <a:rPr lang="es-ES" dirty="0"/>
              <a:t>Alto - fa’</a:t>
            </a:r>
          </a:p>
          <a:p>
            <a:r>
              <a:rPr lang="es-ES" dirty="0"/>
              <a:t>Tenor - do’</a:t>
            </a:r>
          </a:p>
          <a:p>
            <a:r>
              <a:rPr lang="es-ES" dirty="0"/>
              <a:t>Bajo - fa</a:t>
            </a:r>
          </a:p>
          <a:p>
            <a:r>
              <a:rPr lang="es-ES" dirty="0"/>
              <a:t>Gran Bajo - do</a:t>
            </a:r>
          </a:p>
          <a:p>
            <a:r>
              <a:rPr lang="es-ES" dirty="0"/>
              <a:t>Contrabajo - FA</a:t>
            </a:r>
          </a:p>
          <a:p>
            <a:r>
              <a:rPr lang="es-ES" dirty="0"/>
              <a:t>subcontrabajo-do</a:t>
            </a:r>
          </a:p>
        </p:txBody>
      </p:sp>
      <p:pic>
        <p:nvPicPr>
          <p:cNvPr id="3078" name="Picture 6" descr="Archivo:Barocke Blockflöten.png"/>
          <p:cNvPicPr>
            <a:picLocks noChangeAspect="1" noChangeArrowheads="1"/>
          </p:cNvPicPr>
          <p:nvPr/>
        </p:nvPicPr>
        <p:blipFill>
          <a:blip r:embed="rId2" cstate="print"/>
          <a:srcRect/>
          <a:stretch>
            <a:fillRect/>
          </a:stretch>
        </p:blipFill>
        <p:spPr bwMode="auto">
          <a:xfrm>
            <a:off x="4286248" y="2214554"/>
            <a:ext cx="3071834" cy="25717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14612" y="571481"/>
            <a:ext cx="2500330" cy="646331"/>
          </a:xfrm>
          <a:prstGeom prst="rect">
            <a:avLst/>
          </a:prstGeom>
          <a:noFill/>
        </p:spPr>
        <p:txBody>
          <a:bodyPr wrap="square" rtlCol="0">
            <a:spAutoFit/>
          </a:bodyPr>
          <a:lstStyle/>
          <a:p>
            <a:r>
              <a:rPr lang="es-ES" dirty="0" smtClean="0"/>
              <a:t>Nombre de cada parte de la flauta dulce</a:t>
            </a:r>
            <a:endParaRPr lang="es-ES" dirty="0"/>
          </a:p>
        </p:txBody>
      </p:sp>
      <p:sp>
        <p:nvSpPr>
          <p:cNvPr id="2054" name="AutoShape 6" descr="data:image/jpg;base64,/9j/4AAQSkZJRgABAQAAAQABAAD/2wCEAAkGBhQSEBUUEhQUFBUUGBQYFxgVFxcWEhUaGB0VFBcVFxYaGyYeGxokGRcWHy8hIycpLCwsFx8xNzIqNSYrLCkBCQoKBQUFDQUFDSkYEhgpKSkpKSkpKSkpKSkpKSkpKSkpKSkpKSkpKSkpKSkpKSkpKSkpKSkpKSkpKSkpKSkpKf/AABEIAMYA/gMBIgACEQEDEQH/xAAbAAACAgMBAAAAAAAAAAAAAAAABQQGAQMHAv/EAEYQAAIBAwIEAwUFBQYDBwUAAAECEQADIQQSBSIxQQYTURQyYXGBByNCkbIzUnJzoRUkU2KxwZLh8EOCg7PC0dMWJTREk//EABQBAQAAAAAAAAAAAAAAAAAAAAD/xAAUEQEAAAAAAAAAAAAAAAAAAAAA/9oADAMBAAIRAxEAPwDuNFFKdR4iVL3leXdbmVN6ofLDMAwG8wvcd+tA2oqONQxnkYYMFtu2ewMMT/SscN1DXLNt3XYzojMueUsASuYOCSPpQSaKKKAooooCivF6+qKWdgqqCSzEBQBkkk4ArFi+rjcjBhJEqQRIJUiR6EEfMUGyig0TQFFFE0BRRRQFFYNVHTeHQdUt0am2Yu332WxEyFQr+0PMsDcYyTJ6wAt9FRfMZPeBdf3lHMP4lHX5r+VVng3i25e1KpNp0ZtrbA48ssl26gDMOcxaIMYyI9KC4UUUUBRRSbU8Vv27SP7ObjeXudUMFWG2VAzOC3SfdjM0Dmik/wDa1+J9lad0R5i5G0HcMZG7EGDAn4Vqu8Z1O07dG27MTcQiYwTHUSY9cHpiQe0Ulbimom3GlaGJ3868o3MoOD6BW74aOxjF/jl9W2+yuZZgCHmVG+GwuJCjBj3vrQO6KQJxfU7c6Nt3X30iCxG0Z6hIMmB1+AqTo+Jaggb9MVO5VP3ikbT71z4AR0z1GaBtRRRQFKLgaW2kD79JkE/4fSCKb1WNJKrva6SC6XGDAhAPuw43sY3BpMiBB2xiaB5qPMCMRBO1oCgBiYwAWJUGfURUNeJNp9ItzU7iyhfMgJuBZgpMAwYnJHWMCcVPOuWDtIcgEwpBJjsMx/WtWk1q37AuKp2sCdrgTKkiCMiQw/pQHCuKLfTeoZYMENEgwGHukjowOD39a1XbW/UMpZwFt2yArsglmugk7SJ90VL0VpVtqEVUWJAUAKJyYA+JpRxnVvbe61sSfLs+mBuv5zj0EnAmTgGgh3OMrb4kmkQ3GfyzcYG4zAqQ4yHMDmCkEGcNgd7FFw91QfDmb8zAH5GuXt51/i+muXQGUXNqydgMJuN0RmYIGMHYOmTXUPZSPddh8Dzj+uf60GvUcMV0ZXLMHVlJLGYYbTHYYPYVt0ejW0u1Zjc7Z9XZrh+ksaj665fW1c8sIzhHKdcsASoKTmTA96tfBNTffzfaLflEXGFsSpm3ClTIYyZLAnGR0oN3FmuC0TZgvKdQDjcu/BI/BuqPwjV3PJDX1cMS/VAGVZO3cEJE7Ynbj4mJMritq41phaba/LtOPUE9QRBEjp37dai8It3/ACz5zENvfbu2MdmNobZAnr0P5dADBdQrAlSDHoenz9KW8O4eHsW2Z70siEnzroyQCT73rVM+1G7dV9OTatFJcM0szOpA32/L2jsBHMQSYxV34ZrE9nthTui2mFBaOUYx0oJPC3JsWixklEJJ6klQSakk0v4XdbyLUJH3dv3iB+EekmovGuG37u3y7gtwLssr3EMspVIAkMAxkk5G0REmgdGue8GewdaBN03EuXOcNZ2sXt3Ch5FG8LbLrgQkKMjJ6ABgT8JpFwuxqRqHa4B5Q87ZuFoNJNkqZQTBPm/GNs5oGIj1vN9GH+wqp8C4VZs+yXl8xXvXnDbrjMrHytUqkruIB7D5/GrmVc91X5Ak/mT/ALVV+F8Ii1b3Ozm3dt7D0VN+1idowTzsgP8AmoLhRRRQYJqucZ19t0tu199OIZtvdgCoJO0kSDEGY5gc1Y2pE1rUeVbFtNPcYK2WA2g7lgALAHLMx3UfOgWaXW2AA/t1+NpU75kHaRJlcMpcGDIkr/lhqnhki2qDUXpRtytI3LylCo7RzMfyme8QnVKQHt6M7iIkw8TG0Do0csZzBGCAW2e1a6TyacYXBckKOfc/Y+gjpy9aCTf8Nlrhf2i+CTI2sBtEkhBiQufrXk+GSfe1OoJE53L8CO3YiR/WaZ8Ouu1sG6FVjOEO5Yk7SD8Vg/Wt6uD0IPUY9Rgj86DXotN5dtU3M+0AbnMu0d2Pc1uryHExIkAEjuAZgx9D+Rr1QFFFFAVVNPqpKp5LqVuKruRIIXa527ZglwoIIGFJ6bZtdLlP/nGgkm7bdSCVYQdwMER33A9o9ajafV2hpfMsAG0LZZAg2qVAJwIxPyqZf0yuCrqGBBUggEEEQQZ7EYrRa4clqwbVtQqBWAUdBMk/1JoPHBtQzW4ZdrW4Qw24EhUMgwP3o6dqgca09x3uC0SG8uzMGCRuv4BJjrB+MR3qPwzje1GxbkEmGcq7YX3F2Hd6de1e+HcaN3VTsKbwqbLm5b42ebc3lCI2mYkE9e3Sgp2sf2XX6dtVeIO9birtZylva9pySsg5RPkHPpjqYNc+8XcEsjULCAbsnLdWt65yev7yKfpV+06wqgdgP9KDZRRRQROKa7ybTPt3bSuAY6sqkz8Jn6VF4Jx4aiwt3aVksCol4I7blEH6SPjimjUBaCifaGLTvpvON1bc3p227pO4qu0jYN0zjHrTXwrxq2+ksI14Nda2YViBdIUsMrjIA9O1QPtGsqzaVXAKl3BDAEH3MEGt3h3w1aNq1el9w5iu+UZrZdUYgyeUGBBA+FBZuFD7i1/Lt/pFSqi8M/YW/wCBP0ipVBg1miigwaSaSyQLUQUuMhPZgUQxiMg7F9IzTuldtoXTiCec/TkudaBrRRRQYYVUNWtgWdPus3wYYKiOzMqsy75eebsQZzAIPumrdc6GDBg56x8YqveffNmzs1NrcQwLOhU3G3KvuETgbgYAzHQYoFRTQz+z1APWBvxOw4APX3cDOPhXuxq9ICLuzUjaNv4mXao8pcEyZVlYR3J77qa+z61iCt+1tKzIQMswogCAeu5gZ6QM9afKPWgpjnSbVtumpAG/B3bZ3IGBM4INuB07xO8Trt2tH5b3Et6jkZTALgsTOwEfEAgggjO0yQALxFYCR0/6nJoKUNNpBzFNTBkDLHcoRCTE9/OwuTMmBBhnw3xFat2gvl31OSVZSzAtLtmeYSYBGJMDIIFjiiKDTotT5ltXgruAMHqPhW+gUUBS60P/ADm/9VMaR2+KWvMFveN/nvjPXm+lA8rVqni2x6wrHHXoa20UCjgF5fJYggqpGR0/Z22P5EmkniHQs9y3b2bxcC+Yu4LJm7dIJOICrcHQ52+ki1aoztX945+Q5j9Og/71IfE/Erdpm37w/lC5bKo7w1ouRJVSBkgQeoJHrQcyv627b27SwsebcFgXQS3lhNTbHMMBQxugAkdZEqsDt2laUU+qg9CO3ociuIcN8VLf0unVbkXozKMVEJxJmkgROy4g69SfQ12izrBtEB2wOiMB/X/3oJlFQNdqbvlXDaQ+YEcpu2kFgCVG0NmTHcVnhrXT5nm9PMYW8ANsEAEwT1bcR8NtBMdwBkgdOvxwP61i3dDCQQR6gyPTrUbivDVv2jbeYJQ4iQVZXET0MqM1H4PwQaaytpHaFmJA75iPT/nQVb7Ubm06U72SHfKpvP8A2Y92DOSKPA+l1flpcN6bDJcI3j3pbki1ClGXmkzndWn7S3cPpZ7NeM2/egC3jaevyDSa08B0rOtogqHYrcVjcIuW7YJLW/LZi2RIgz19OgXnhiv5FvmX3E/Af3R/nqJxaxqSy+USQFuTtcWwxIhFghoyZ35jaABkmmXDP2Fv+BP0ipNBo0KMLSByS4VQxMSTAkmMdfSt9FFAUrsnksfxn9N2mN24FBJMAAkn0AyarWh4w5NhWsXUXzPeZLgA3C4F3SkDLKOvegtFFFFB5c1WNTaD27DXdG7tsdfLX3bYLW8GcZ2iCY79JMWHXapbaFnJC4BInG4hR0+JGe1Vq5dX2ez5euNtefmuHnuAOPMyc8o3DpjEmJoJdvjV22EVdJd2bEgQSy8zJBPwRQ0ZJ3CYNbP7fvcp9luQXIiDIUKhk/HexHyRu8CoOm1yBhPECwDJjlkwYYMIGwElQQcCe0rt86S2A4Q652d0YoQIzcKvIBJG4yCFI6Me0AAwXxDdkL7NcJ229+0GFZxO0+gB6nP+kvQap1u9gM3EXAeAnKu73Uc7ljDDeD6Q+e0SLRW4DaTX7izqV7uAJbYDu5s5n/LtIIxQWmaJpT/Y92ZGocSm1oHVtu0PljBB5v8AetKcBvj/APcukduVfUnJnODH0HfNA9orXp7ZVVBJYgAFjEtAiTGJPWtlAVWfPVlUizdRmuq4cW1GGuyCWz2YU54txVNOge5O0sFJAnbMwSOpzAxJzWmyAdNa+Wn/AFW6CTe0hKMu9sqw7YkETgA469a18F0DWbCW2beVBExHckD6AgScmJ71OooFdzUXvbFQWwbPlkl4MqZ6bumSFx9e1etb713+T/8AJTKKg3UBuuD3tgfHJcUHCOF3Tb0WjYXtlry7pcKsurj2oKSpQhlK3WWQdw3f5RHdNEzFBtuo+BJKZ+u1hB+EVzbxD4K01jZZttf6XOqEWtotu4C3NgUnlVYBmPzroPh7TK2j0xzIs2YbKv7i9T1+hoJere8Lb7AhfY+zqeaDt5cSJj8QqL4e1epfzfaUCQ5CQIlfzM/Ppnqe0u+11LbldrkKxWZDFgCVBA6yfSKi8C4ndvG55to29jAKYIDYMxOTGM4974SQbGig1iaDnn2rIDc0gYsFm8DHTPkjm/y5rb4d4J9zZbzLIRmF4Ri8SN3Ip/d+vrW/7RNMrlNwJ22tQw2gMZD6SCAetV7T24RbYUk3FTaSp8y0EJnyZc4x2x2xGQ6fwo/cWv5dv9IqXVV02od0tGHECyBG8LbUbS91jAVpGAonGehaLSDQZooooIvFBNi7GDsf4xyntSy/Z1IVN9y0V8yxMWyGYb0n8UCmvEP2Nz+B/wDQ1zbxh4tdr+lVLLTZ1SSZDEAXFsnem2VLE8oDCQwMxKkOoiiiigja8HYNoVjut4aCI3ruOT1CyR8QKT6q5dFuyF01u6xRi0bRbtsNmFPQSSe/4aacXC+Xzzt32vdiZ8xNpziN0E/Car2ouadbVne9+1y39pSFJAZTcZjbTaOYKQQBO4EZig2G3fS2FXR2ZDKoBa2d1tQh7kdwVEmeVT3kbmW+pUjSWWZehBtqQA11UCkmQBbCf/0PSCKT3/Yiw++1JO794koRLBgGWQdyKuMjHQZqWl/TC9aYXtRudQqhiSpCk2V3AjcZYMevUE43ZCXaS8W2exWAog/hC8xIkYImEE+m5esQX1rh9tSCttFI6EKoI+RAqmsdMIU6jVsyjaeZoLJIPVSJLCMmM9hVo4BqEaz929xwpIJuTvJPPmQMQ4jHSB2oGVFFFAUUUUFW+0XRC5pBKgnzLYBLbQJYTJOAIHepnCNcLmi05wGK6YlQwYjNvuOo+NRftHQHQMD0NyyDmOrqKj+G9DZWxaa28sBZld0wS6A/HrPfE/AQFvooooCkXH9C90sqQeW2SpMB1DNKEyOuPyp7UQftz/LX9TUHOeNW20/vXURC97bplcObRNi7Bknlz+EYO6TnAvvhi8G0dkgkwirJUrJT7smD0EqY+Fc98daO8FS0VJdvO2MAViBea4wIuZLeYjEyp5PdPSui+HtCbOltW2AUquQvuqTLFR6gExPwoGEURWaKDBrCjFeqKCm+PhlebafZ9UQc9Q2lIGATmIwJzil3DPDbvp1bfZYXVt3Cw3tct7ZaLRbMTiTHpAjO77SrTve0lu2SDc8xDHQqX08q2fdOAfnWOG+HL6gHYFhlIuMdtxUtDZt2DqWC5OZ3EknEBc+FD+72v5dv9IpbxTgL3HlGUKLbIAS0yTOSDG0DoI6wTugCmfC/2Fr+BP0ipVBo0VkpaRGbcVVVLZliAAWyScxPU161V0qjMMkAnPwzWw1o15i0/wDA3+hoNN28WsOTExdGJjl3Lj8q5x434e2nVbjXL1wvesuq21Mn7xbu647q6SsKihduAJBAirpqOCb7bE3biw10wpgNDOdriSGT/LiqjxPj/l6G2rrCo9lpAC7edpUgtgdY6CPhmg6VptQLiK6zDAMJBBgiRIOR1rbUThVzdYtEAiUQwRBGBgipdBG4gxCcrKp3Jloj3lBGQckSB8SKVINQ1u26Pp7jRcBuZ2wzqQEIX3doz8UXr1DPikeXlS/NbwpIPvrnGcdfpVa11uybNg3dNeAhwLYB5d7oGBYZ3liCsGWk/Gglf30BSb2nIG1ZmBcYnbDcvXoAFjPzgbdTe1SJzXNMrG4gVmJUEZaMj3jAEDtMGc1tteGtM9sTbYB4eC9wMCQBBh+wAx0xW7UeF9M5lrc4Ue+4WFEKNoaIAHpQaNVe1YZADYAIXcWJ96DuEYwWKgRPXp2rbo9TfVx57WAsOcSHbb1YAk8olc+nWJgH/wBJ6bH3fSfx3O5JzzZ6nr2xWW8KaYhR5eEEKN9yBzM/TdnmZuvrQNFug9CDOR8f+pFebeqRiQrKSuGAIJU+hHaltzwppmYsbeTsk7nk7AFX8XYKPyrdo/D9i1c8xEhgIncxxAXoTHQAfn6mgY0UUUFQ+1Uf/bLmJ57GIBn7xexIB+RIpN4H1nJbQ22DbbILEke7cs5KbAFVp5eZvcOBTn7VXjhlw5EPZMgBiIdSSAeuKS+DgUtWZ1HnF1tNsViX2m5ZK7lL7AFHTaoMOZ+IdJoqI3EBtJ2OdoY4E+6CSMHriIrVwLivtNhbu3ZuLCJDRBK+8BB6dqBhUT/tz/LH6jUuoZ/b/wDh/wDqoKl9ot0i/pNq7mjVwJgR5ahpPbB/pV3t9M9a599oeruC7YJtcq+0bSHWXlUHpKj19RI710G2cUHqiisUGaKKKCkeOVc67Q7ImX6zHv6eOnxjtWy0mp83m8zeHJY7wbHlQ0iAAJ6RAB6d5qH9oaf33Q8rPJuAhSZjdYmAO8E/WK96XUBbqsFCqLj2hbO0X1JVlLtCgleuCYn4gUFy4WPuLX8CfpFSqicK/YWv5afpFS6DBrDoCCCAQcEHIPwr0aKCPfthbbBQANrYEAdCenzrknHdS7ai6hssqtZ0AXzBaZbfNqXG5fM5hLsQBmEI9K7BeHKfkf8ASuQfaFwrUG4bqafzbJtaHnJXarI1wQFLCc3FmcdvWg6vwofcWp/w7fTA90VLpV4V1BfRadioQm0nKOggAQI7YprQROKGLfv7Oa3nJ/GmMZz7v1pO96bVnytYqKfMbc/Obg3L0a4SYUtHXoRVgvWVYQwDDGCJGCCMfMA0k4xaCm1bt6VLo5z7o22xut7oERLBjiRMHrkUCw6h9yE8RRiDB2KCh3bBBCkqMkkFpiQcQal375DXd2sUK6M6hV9wGNhDAyYUHCkTExk1nRaZXcC5w9bYP4j5bQI3ZgfvSI+vcw3bg1gmTZtzG2dgmI2x06RigRk3ZK/2jaldwIi3KkGO5nHTPeh9Vccf/mIFt+YzkLtJg2WQbfeK5aSpzuAzTu9wTTuSWs22JJJJUEkmZzHxJ+tejwWxzfdW+eN3KOaDuE+sNkUCnR617bob2ttuhDE8iqDjb7wMLBEmc9fo1t8csMYF60f++uegxnOSBWTwSwQqmzbIWdo2iFk7jAjGTNef7A0/+Ba/4F7fSgn0UUUFe8dD+6H+NPwl/WeUZP0qleFla4bewqmEKtDkiWszd8sttAcEKHHXYRAq0/ai7jhrm0WV99vaUMOCWAwR3zXjw2dWLVu3qEZVQWgNwUHle0EO4OSzHmkECIH1Cy8O0AtKQIyZMCBgBQAJJ6AdSSTNS6KKAqI37f8A8M/qFS6rPiLjr6fVWglvzN9q5PMAcMnSTJ69gaBH9o99m1OltIHHLqHZ4OxVCZEjvyx8N6z1roFsQPX59a5h4qA1Fp2Olt2Wy7ObltXcgHBBAZwZ6QTMVeOAcXe7YVnssDNxeXbtIR3thgGYMJCgwR3oHNFQ72vKqzFGUKrNLlQmBOSCSB8YNK+AeKTqbgQ29vJvkNu/wyDG0QreZiTM23BAKmgsFFFFBRvtG0beZpb0ciMysRcFshna0ycxIAHI2SRFY4BqoNsXHRn8vYzwHLuEI2C6LQG4Qc72mCM9nvjHS27mnUXm2oLlti2eULLEiD1gEfXv0qo3btuwm+xce9prZ3G2FU3LTkHY7DegNuOh9VAJMmA6Dwv9ha/gT9IqVUDgV0tprJIg+WmJBjAESMT69YM5PWp9AUUUUHi6OU/I1y7xbp7iWA+odCqG06BiHLc6FfKUp90wQFZDCYOTmupXOh+RqjePeHToFu+YUG3TW2H4NrOqFuoAIW4+T/Sgf+CHU8P0+0ADywIA2gESGxJ/ED3p5Szw3pFtaSyiHcoRTu67t3MW6nqSTTOggcdIFhi24AbSdkb8MpxJE9OnftmkGpvWV09nZq7llJuEE7vvAHXzFJGcBjEGR17E1YOMk+S0RPLBOyBzLk7+XHWO/aDFLbt6/wCVZ2Lp7jHfu3EbcERsg/nExHSgWLrbaqbg115lVra5yd0uSHUqOyywEcqscSK3azUWSSTrryhgXCrMAPkQAs/iWAcglfVQNnkawBAun0yhcFBBU7VUIQevKS0AR7sTmal+XqRcuRZsbAGFrInlEW1OBAMt8sjGCQ08G4pYW4y+0vcLeWoDggEsJDpj8RbJ6SR0BWrJVYTUazBGmsqZeMgZAfbJnoTGcHm6VZUOM0HqiiigKKKKCofajqQmgkgmbtkYVmPvT0XPatXAdUrXroFy45Vre4XEZLnPdVl80FsMBhRtTl7Vu+1HTl+HkBS0XLTGN2ApksduYHeKieFrNsksouK48olHdH8s3LqXLi4+8J3gHnJiYxkUF5ooooCoF22DqVkAjyn6/wASVPqI4/vC/wAt/wBSUC7xXpEHD9UAigGzdBgATKkdvnUzgtlVRlUBVW5dCgCFUbjgDsKX+N9WBpWtQzPqZs21T3izfGRAA7z6dyKacKsKtsbGZlcs4LGSQ53DPWACBnOMyc0EyiiigKKKKBXx5EKILoU2zcXeHANuCGHNOIkgZ7kVynxQ4F3UaewsC2X2W8W7duWuvca3JUDlgwCMg9661x+4F07kiQNpIiZG5ZEd/lXMfGOk0y2rl1JS8Ihb6AMEbcysucrOB/70F88IXHfSW2UWlV9zKFLEAMxOJAPUk59azxptbLjTAH7o7S3li2XJ/DMsGCg+9yncOkGc+BVA0KAHAe+BmQALt0KB8AABVgoPKzGeteqKKDDdKpH2g6krwtYts2dI24AMilbtiAy7gTPYAH6Vd2qk+OS78KRbal1b2c3Cg3sqI1tyVAMlpUAYMZPagtXBrobT2mAIBt2yARBHKMEdqm1A4G4OmslQQPLtwD7w5Rg5ORU+gXcfcDTuWEiBIlRukgbZYFc9M4M9utJNXb07WrQui8M6gKUksZaHeVUA7sMCBJBnOTT/AIyxFl4bYYHNuK7ciTuAMQPgfjilraq6LKMNTZILXSXKwrDeSiqJOAsqc9gZxkIHDOOaa025Fvw6oZYFhlmIzJOd4IgkRHTEsrfiu0bSuQ4LMqlNsupZS/TuoCtkfun0qHphrNoI1GnEKoZcbVIgsDtEDaCBjrg4kRtX2gIgbUaclT7xyTPl21PTrJu+mWXrkEJ/CeOpfZlVXBADcwwVMQZ7HPTrTSq8b+oAtqdTpw77ysrKuBDAgSJCjrBEjvPMPGl0Ws3z7TaOBKwWEEzuiB8u2BGDmgslFYFZoCiiigXeItKLmkvI07Xtsp2+9BEGPjHSuc6DiI0123bsC6ytcgrqZN+xLi/c5VI5WCXH5hPIYkEGuncRH3T5jlYz6QJ/2rj/AIo0dw6tNYXsXLT3UKhDuyihGAM8gbex/ERuHpkO0Cs1hazQFRHH36/y3/VbqXUV/wBuv8D/AKrdAi8eoUsLqVgtpnRgp924GZUZCe3UGf8AL8af8O0gtWbdteiKqj5KAP8Aaq/48zbsI522LmotLfM7RsyyqzfhUuFG75DvTzg11209prghyilu+SBOYE/kPkKCZRRRQFFFFBA47aDad1PQ7Rjrll6VS/G/hFE0rsrO7MZY3GklUS62xTHKCJGBmfqLd4n3eyvtmeTpO73l92MzVL8UnVeyXAvmbGdRbF4r5xlLgZST2OepHwNBavA+lNvRW0Lbo3npBG5mfaw9QWPpT+k3AYuaWzcQ7WNtfj81YA5gyImQZqPxjxQdOxU21Yqgdh5oBUFwkkEdCNxEZO0iBiQsNV3+yNR7Tv8AM+683dt867IUAiApXaQ0iVOBtMETy2BGkA+o/wCuteqCP7Jj3n/4jVW0vgHTeQpIcjYCQWwZExHux9KuNJ+I6/yeHvd2lvLsFtq9TCTQRfAVjZobYJLGNxJ6sXAuEn6sR9KsVKPCtgJpLSqICrHWQxXlLAyeVokQYgim9BC4wD5LQCxxAG8EmRAm3zR8u3XE0jv2lZLLXNHdJi9NsGShZrZJYzkkjduJGQT3kPOMrNhxJGOoV2YdJICMGmPQ0ju6y2Ldo29WbSk34YqSH+8XcOc4Kk7QDPX6UENAEI8vh91ZgNlzyES0ZyeZhB7znvWX0NgXBOiuk3Akhtx67wSDM9DDfArIFZ1FvcC3t7MtsK5K29yxyr7ytzCRJX/NkYFerupAt7f7Q3HdbyqKzDbuwApkktB7jkiCCaB5c8M6dlCtbkLuAG54AeNwHNgGOnz9TUrR8Kt2ixtoFLxuicxPbp37Uqt6S7cUvY1YabezABU3NsC5O4xkhoAzjOZqRpOE31uBm1JcBpKlBBWGhAZ9SDMSdo6UDiiisTQZooooI3EkBs3Acgo4M9IIINc78U8I09waXy7rOz3UBuKy3WYny0EtmSoJIFdF4jaDWbinoyOD8iCDVD8S+H036Frd0lvarbs7HczkG2sQsLgAAgDoKC9PrYUmGwCZYFVwJyxEAV60Gq8y0jlSm9VbafeXcAYPxzW8is0BUW5+3T+C5+q1UqoOqvql5CxAGy4JPSd1rFAl+0W6vsJQ+9duadEUAlnYXEchVGSdqsfkDVmtsCJGQcgjoZzNVrxPYXUNp2tOhe1eUhSWhlYFHErlSAdwYfu9pkWDQaXy7SWwZCKqz3O0BZ/pQb6KKKAooooIHHLgWwzHoNhPfoy9qqnjfxPpm0jBm2ncF23FKtLpcCGCOh6zVr45Y36d1gmY90S3UEwIM47QarPF/DVq9bhluXnNy0zm9avcyISNgItkjBPzNBYOBa22dNaKukFFI2spHTtFauKeJ0sNBR25Q3JB6sLYBWdwknqRBgxMGtvA4taayhtta227axGBCgQSJj6xRr9Zpg03ApJRjPll9yLlhuCmY6xPxigZWboZQw6MAR8jkUrueJra3TaK3AwuJbPKNs3JCHr0JBHriYjNNLThlBHQgEfI5FRDwSxv3+Vb37t+7aN27run1nPzz1oNvt6fvD+tJ+I8ZS1w97nvbbBMCZPL8qsNJOJ6sWuHXHaYWw3TqeUgD84oN3hdNuksp/hKLUxAfyZs7wP3W2bh8GFNaV+GFjR2F727aWzHSbYFto+G5TTSghcYtlrLAKrmBAZVdSZBEqzKCB16jp60o1C3hbtp7NYdz50wB5SAMAIkRLAgxI92Pk146V9nub5KbTuCxuI7gT3IwO/pmKressaa3p7U3NQkNfCEQ1yQ4Vzu2lVhlEGR19aCS1q/B26Cwpx+K3BEruUgeomDnoKzfsMqSvD7Le8SB5UiCwBgDJKqhxJzHYTr0fiHS2ixGovXcLh97AAsJcSBMeYsxJAUd+rLUeMNOi7txMhyu1SS21mQgYidyxkgZGaDXp9RqVUBdLbQAmVV1A6CCBAxOfXEfGth12q3W/7usGd8XFO2W2jJImFhjAzPwyHxjpgRL9ZztaMbemM4YHHatq+KLBuFN/MFDGQcAqbmREiEgmR+Id8ANb6/VbjGnUicTcUYDbe2TK839MGp/Db1xkm7bFtpIgMGEYyCOxzUFfF2nM85wYICOSJ6TCnrTPSatbqK6GVYSp9QehoN1FFFBr1AlGHwP+lVEeC0Q6e4DuNt7bdkAwiIQigLIgSe85mIq4XFkEeoNJydQVRPLGCm5pAEIVYwNx6xHfr2oHVFQddqri23ZLe5lViomQWAJAgZMmOleuEah3sI11djsJZYIg/Jsj65oJlFFFAUUUUBRRRQFFFFAUUUUBULU8It3HLOpJKG2eZtpQncV2zGT1xmptFAUUUUGDSu+oOicGCPKcEHIOGEU1pLd8H6VtR7Qbf3khveYIWBBDlAdpbAzHzoG9u2FAAEAYAHQV7oooIfFmIsvtYI20wzRtQ9macQOv0pZdS+9pGtGy1wNd52KvsXceVSqgHoFPTpnOQ61OmFxCjZVgQR6g4I+RGPrUHUeHbLoEYNANxsMRJuElyYPUy3/EaCDdv6xQSw0oAnmLMo/EOh7e5mezevKae5rSpI9mIJJXLEZ3wNwjAOzsSRPfp7TwVp8SHJAid7CepJhSACSew/3pjwzhFvThhbBAc7jLFswFxPTAFAvHtoPTTkSe7TB2kEdpEtiB0HzPlTrWS5K2VeAEIJMNgEiZEAbokZPoOr+igrrjXBYAs7mb47EUK3fBkuFg597oKc6APsHm7Q/cJOwZMROekf8qk0UBRRRQFFFFAUUUUBRRRQFFFFAUUUUBRRRQFFFFAUUUUBRRRQFFFFAUUUUBRRRQFFFFAUUUUBRRRQFFFF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056" name="AutoShape 8" descr="data:image/jpg;base64,/9j/4AAQSkZJRgABAQAAAQABAAD/2wCEAAkGBhQSEBUUEhQUFBUUGBQYFxgVFxcWEhUaGB0VFBcVFxYaGyYeGxokGRcWHy8hIycpLCwsFx8xNzIqNSYrLCkBCQoKBQUFDQUFDSkYEhgpKSkpKSkpKSkpKSkpKSkpKSkpKSkpKSkpKSkpKSkpKSkpKSkpKSkpKSkpKSkpKSkpKf/AABEIAMYA/gMBIgACEQEDEQH/xAAbAAACAgMBAAAAAAAAAAAAAAAABQQGAQMHAv/EAEYQAAIBAwIEAwUFBQYDBwUAAAECEQADIQQSBSIxQQYTURQyYXGBByNCkbIzUnJzoRUkU2KxwZLh8EOCg7PC0dMWJTREk//EABQBAQAAAAAAAAAAAAAAAAAAAAD/xAAUEQEAAAAAAAAAAAAAAAAAAAAA/9oADAMBAAIRAxEAPwDuNFFKdR4iVL3leXdbmVN6ofLDMAwG8wvcd+tA2oqONQxnkYYMFtu2ewMMT/SscN1DXLNt3XYzojMueUsASuYOCSPpQSaKKKAooooCivF6+qKWdgqqCSzEBQBkkk4ArFi+rjcjBhJEqQRIJUiR6EEfMUGyig0TQFFFE0BRRRQFFYNVHTeHQdUt0am2Yu332WxEyFQr+0PMsDcYyTJ6wAt9FRfMZPeBdf3lHMP4lHX5r+VVng3i25e1KpNp0ZtrbA48ssl26gDMOcxaIMYyI9KC4UUUUBRRSbU8Vv27SP7ObjeXudUMFWG2VAzOC3SfdjM0Dmik/wDa1+J9lad0R5i5G0HcMZG7EGDAn4Vqu8Z1O07dG27MTcQiYwTHUSY9cHpiQe0Ulbimom3GlaGJ3868o3MoOD6BW74aOxjF/jl9W2+yuZZgCHmVG+GwuJCjBj3vrQO6KQJxfU7c6Nt3X30iCxG0Z6hIMmB1+AqTo+Jaggb9MVO5VP3ikbT71z4AR0z1GaBtRRRQFKLgaW2kD79JkE/4fSCKb1WNJKrva6SC6XGDAhAPuw43sY3BpMiBB2xiaB5qPMCMRBO1oCgBiYwAWJUGfURUNeJNp9ItzU7iyhfMgJuBZgpMAwYnJHWMCcVPOuWDtIcgEwpBJjsMx/WtWk1q37AuKp2sCdrgTKkiCMiQw/pQHCuKLfTeoZYMENEgwGHukjowOD39a1XbW/UMpZwFt2yArsglmugk7SJ90VL0VpVtqEVUWJAUAKJyYA+JpRxnVvbe61sSfLs+mBuv5zj0EnAmTgGgh3OMrb4kmkQ3GfyzcYG4zAqQ4yHMDmCkEGcNgd7FFw91QfDmb8zAH5GuXt51/i+muXQGUXNqydgMJuN0RmYIGMHYOmTXUPZSPddh8Dzj+uf60GvUcMV0ZXLMHVlJLGYYbTHYYPYVt0ejW0u1Zjc7Z9XZrh+ksaj665fW1c8sIzhHKdcsASoKTmTA96tfBNTffzfaLflEXGFsSpm3ClTIYyZLAnGR0oN3FmuC0TZgvKdQDjcu/BI/BuqPwjV3PJDX1cMS/VAGVZO3cEJE7Ynbj4mJMritq41phaba/LtOPUE9QRBEjp37dai8It3/ACz5zENvfbu2MdmNobZAnr0P5dADBdQrAlSDHoenz9KW8O4eHsW2Z70siEnzroyQCT73rVM+1G7dV9OTatFJcM0szOpA32/L2jsBHMQSYxV34ZrE9nthTui2mFBaOUYx0oJPC3JsWixklEJJ6klQSakk0v4XdbyLUJH3dv3iB+EekmovGuG37u3y7gtwLssr3EMspVIAkMAxkk5G0REmgdGue8GewdaBN03EuXOcNZ2sXt3Ch5FG8LbLrgQkKMjJ6ABgT8JpFwuxqRqHa4B5Q87ZuFoNJNkqZQTBPm/GNs5oGIj1vN9GH+wqp8C4VZs+yXl8xXvXnDbrjMrHytUqkruIB7D5/GrmVc91X5Ak/mT/ALVV+F8Ii1b3Ozm3dt7D0VN+1idowTzsgP8AmoLhRRRQYJqucZ19t0tu199OIZtvdgCoJO0kSDEGY5gc1Y2pE1rUeVbFtNPcYK2WA2g7lgALAHLMx3UfOgWaXW2AA/t1+NpU75kHaRJlcMpcGDIkr/lhqnhki2qDUXpRtytI3LylCo7RzMfyme8QnVKQHt6M7iIkw8TG0Do0csZzBGCAW2e1a6TyacYXBckKOfc/Y+gjpy9aCTf8Nlrhf2i+CTI2sBtEkhBiQufrXk+GSfe1OoJE53L8CO3YiR/WaZ8Ouu1sG6FVjOEO5Yk7SD8Vg/Wt6uD0IPUY9Rgj86DXotN5dtU3M+0AbnMu0d2Pc1uryHExIkAEjuAZgx9D+Rr1QFFFFAVVNPqpKp5LqVuKruRIIXa527ZglwoIIGFJ6bZtdLlP/nGgkm7bdSCVYQdwMER33A9o9ajafV2hpfMsAG0LZZAg2qVAJwIxPyqZf0yuCrqGBBUggEEEQQZ7EYrRa4clqwbVtQqBWAUdBMk/1JoPHBtQzW4ZdrW4Qw24EhUMgwP3o6dqgca09x3uC0SG8uzMGCRuv4BJjrB+MR3qPwzje1GxbkEmGcq7YX3F2Hd6de1e+HcaN3VTsKbwqbLm5b42ebc3lCI2mYkE9e3Sgp2sf2XX6dtVeIO9birtZylva9pySsg5RPkHPpjqYNc+8XcEsjULCAbsnLdWt65yev7yKfpV+06wqgdgP9KDZRRRQROKa7ybTPt3bSuAY6sqkz8Jn6VF4Jx4aiwt3aVksCol4I7blEH6SPjimjUBaCifaGLTvpvON1bc3p227pO4qu0jYN0zjHrTXwrxq2+ksI14Nda2YViBdIUsMrjIA9O1QPtGsqzaVXAKl3BDAEH3MEGt3h3w1aNq1el9w5iu+UZrZdUYgyeUGBBA+FBZuFD7i1/Lt/pFSqi8M/YW/wCBP0ipVBg1miigwaSaSyQLUQUuMhPZgUQxiMg7F9IzTuldtoXTiCec/TkudaBrRRRQYYVUNWtgWdPus3wYYKiOzMqsy75eebsQZzAIPumrdc6GDBg56x8YqveffNmzs1NrcQwLOhU3G3KvuETgbgYAzHQYoFRTQz+z1APWBvxOw4APX3cDOPhXuxq9ICLuzUjaNv4mXao8pcEyZVlYR3J77qa+z61iCt+1tKzIQMswogCAeu5gZ6QM9afKPWgpjnSbVtumpAG/B3bZ3IGBM4INuB07xO8Trt2tH5b3Et6jkZTALgsTOwEfEAgggjO0yQALxFYCR0/6nJoKUNNpBzFNTBkDLHcoRCTE9/OwuTMmBBhnw3xFat2gvl31OSVZSzAtLtmeYSYBGJMDIIFjiiKDTotT5ltXgruAMHqPhW+gUUBS60P/ADm/9VMaR2+KWvMFveN/nvjPXm+lA8rVqni2x6wrHHXoa20UCjgF5fJYggqpGR0/Z22P5EmkniHQs9y3b2bxcC+Yu4LJm7dIJOICrcHQ52+ki1aoztX945+Q5j9Og/71IfE/Erdpm37w/lC5bKo7w1ouRJVSBkgQeoJHrQcyv627b27SwsebcFgXQS3lhNTbHMMBQxugAkdZEqsDt2laUU+qg9CO3ociuIcN8VLf0unVbkXozKMVEJxJmkgROy4g69SfQ12izrBtEB2wOiMB/X/3oJlFQNdqbvlXDaQ+YEcpu2kFgCVG0NmTHcVnhrXT5nm9PMYW8ANsEAEwT1bcR8NtBMdwBkgdOvxwP61i3dDCQQR6gyPTrUbivDVv2jbeYJQ4iQVZXET0MqM1H4PwQaaytpHaFmJA75iPT/nQVb7Ubm06U72SHfKpvP8A2Y92DOSKPA+l1flpcN6bDJcI3j3pbki1ClGXmkzndWn7S3cPpZ7NeM2/egC3jaevyDSa08B0rOtogqHYrcVjcIuW7YJLW/LZi2RIgz19OgXnhiv5FvmX3E/Af3R/nqJxaxqSy+USQFuTtcWwxIhFghoyZ35jaABkmmXDP2Fv+BP0ipNBo0KMLSByS4VQxMSTAkmMdfSt9FFAUrsnksfxn9N2mN24FBJMAAkn0AyarWh4w5NhWsXUXzPeZLgA3C4F3SkDLKOvegtFFFFB5c1WNTaD27DXdG7tsdfLX3bYLW8GcZ2iCY79JMWHXapbaFnJC4BInG4hR0+JGe1Vq5dX2ez5euNtefmuHnuAOPMyc8o3DpjEmJoJdvjV22EVdJd2bEgQSy8zJBPwRQ0ZJ3CYNbP7fvcp9luQXIiDIUKhk/HexHyRu8CoOm1yBhPECwDJjlkwYYMIGwElQQcCe0rt86S2A4Q652d0YoQIzcKvIBJG4yCFI6Me0AAwXxDdkL7NcJ229+0GFZxO0+gB6nP+kvQap1u9gM3EXAeAnKu73Uc7ljDDeD6Q+e0SLRW4DaTX7izqV7uAJbYDu5s5n/LtIIxQWmaJpT/Y92ZGocSm1oHVtu0PljBB5v8AetKcBvj/APcukduVfUnJnODH0HfNA9orXp7ZVVBJYgAFjEtAiTGJPWtlAVWfPVlUizdRmuq4cW1GGuyCWz2YU54txVNOge5O0sFJAnbMwSOpzAxJzWmyAdNa+Wn/AFW6CTe0hKMu9sqw7YkETgA469a18F0DWbCW2beVBExHckD6AgScmJ71OooFdzUXvbFQWwbPlkl4MqZ6bumSFx9e1etb713+T/8AJTKKg3UBuuD3tgfHJcUHCOF3Tb0WjYXtlry7pcKsurj2oKSpQhlK3WWQdw3f5RHdNEzFBtuo+BJKZ+u1hB+EVzbxD4K01jZZttf6XOqEWtotu4C3NgUnlVYBmPzroPh7TK2j0xzIs2YbKv7i9T1+hoJere8Lb7AhfY+zqeaDt5cSJj8QqL4e1epfzfaUCQ5CQIlfzM/Ppnqe0u+11LbldrkKxWZDFgCVBA6yfSKi8C4ndvG55to29jAKYIDYMxOTGM4974SQbGig1iaDnn2rIDc0gYsFm8DHTPkjm/y5rb4d4J9zZbzLIRmF4Ri8SN3Ip/d+vrW/7RNMrlNwJ22tQw2gMZD6SCAetV7T24RbYUk3FTaSp8y0EJnyZc4x2x2xGQ6fwo/cWv5dv9IqXVV02od0tGHECyBG8LbUbS91jAVpGAonGehaLSDQZooooIvFBNi7GDsf4xyntSy/Z1IVN9y0V8yxMWyGYb0n8UCmvEP2Nz+B/wDQ1zbxh4tdr+lVLLTZ1SSZDEAXFsnem2VLE8oDCQwMxKkOoiiiigja8HYNoVjut4aCI3ruOT1CyR8QKT6q5dFuyF01u6xRi0bRbtsNmFPQSSe/4aacXC+Xzzt32vdiZ8xNpziN0E/Car2ouadbVne9+1y39pSFJAZTcZjbTaOYKQQBO4EZig2G3fS2FXR2ZDKoBa2d1tQh7kdwVEmeVT3kbmW+pUjSWWZehBtqQA11UCkmQBbCf/0PSCKT3/Yiw++1JO794koRLBgGWQdyKuMjHQZqWl/TC9aYXtRudQqhiSpCk2V3AjcZYMevUE43ZCXaS8W2exWAog/hC8xIkYImEE+m5esQX1rh9tSCttFI6EKoI+RAqmsdMIU6jVsyjaeZoLJIPVSJLCMmM9hVo4BqEaz929xwpIJuTvJPPmQMQ4jHSB2oGVFFFAUUUUFW+0XRC5pBKgnzLYBLbQJYTJOAIHepnCNcLmi05wGK6YlQwYjNvuOo+NRftHQHQMD0NyyDmOrqKj+G9DZWxaa28sBZld0wS6A/HrPfE/AQFvooooCkXH9C90sqQeW2SpMB1DNKEyOuPyp7UQftz/LX9TUHOeNW20/vXURC97bplcObRNi7Bknlz+EYO6TnAvvhi8G0dkgkwirJUrJT7smD0EqY+Fc98daO8FS0VJdvO2MAViBea4wIuZLeYjEyp5PdPSui+HtCbOltW2AUquQvuqTLFR6gExPwoGEURWaKDBrCjFeqKCm+PhlebafZ9UQc9Q2lIGATmIwJzil3DPDbvp1bfZYXVt3Cw3tct7ZaLRbMTiTHpAjO77SrTve0lu2SDc8xDHQqX08q2fdOAfnWOG+HL6gHYFhlIuMdtxUtDZt2DqWC5OZ3EknEBc+FD+72v5dv9IpbxTgL3HlGUKLbIAS0yTOSDG0DoI6wTugCmfC/2Fr+BP0ipVBo0VkpaRGbcVVVLZliAAWyScxPU161V0qjMMkAnPwzWw1o15i0/wDA3+hoNN28WsOTExdGJjl3Lj8q5x434e2nVbjXL1wvesuq21Mn7xbu647q6SsKihduAJBAirpqOCb7bE3biw10wpgNDOdriSGT/LiqjxPj/l6G2rrCo9lpAC7edpUgtgdY6CPhmg6VptQLiK6zDAMJBBgiRIOR1rbUThVzdYtEAiUQwRBGBgipdBG4gxCcrKp3Jloj3lBGQckSB8SKVINQ1u26Pp7jRcBuZ2wzqQEIX3doz8UXr1DPikeXlS/NbwpIPvrnGcdfpVa11uybNg3dNeAhwLYB5d7oGBYZ3liCsGWk/Gglf30BSb2nIG1ZmBcYnbDcvXoAFjPzgbdTe1SJzXNMrG4gVmJUEZaMj3jAEDtMGc1tteGtM9sTbYB4eC9wMCQBBh+wAx0xW7UeF9M5lrc4Ue+4WFEKNoaIAHpQaNVe1YZADYAIXcWJ96DuEYwWKgRPXp2rbo9TfVx57WAsOcSHbb1YAk8olc+nWJgH/wBJ6bH3fSfx3O5JzzZ6nr2xWW8KaYhR5eEEKN9yBzM/TdnmZuvrQNFug9CDOR8f+pFebeqRiQrKSuGAIJU+hHaltzwppmYsbeTsk7nk7AFX8XYKPyrdo/D9i1c8xEhgIncxxAXoTHQAfn6mgY0UUUFQ+1Uf/bLmJ57GIBn7xexIB+RIpN4H1nJbQ22DbbILEke7cs5KbAFVp5eZvcOBTn7VXjhlw5EPZMgBiIdSSAeuKS+DgUtWZ1HnF1tNsViX2m5ZK7lL7AFHTaoMOZ+IdJoqI3EBtJ2OdoY4E+6CSMHriIrVwLivtNhbu3ZuLCJDRBK+8BB6dqBhUT/tz/LH6jUuoZ/b/wDh/wDqoKl9ot0i/pNq7mjVwJgR5ahpPbB/pV3t9M9a599oeruC7YJtcq+0bSHWXlUHpKj19RI710G2cUHqiisUGaKKKCkeOVc67Q7ImX6zHv6eOnxjtWy0mp83m8zeHJY7wbHlQ0iAAJ6RAB6d5qH9oaf33Q8rPJuAhSZjdYmAO8E/WK96XUBbqsFCqLj2hbO0X1JVlLtCgleuCYn4gUFy4WPuLX8CfpFSqicK/YWv5afpFS6DBrDoCCCAQcEHIPwr0aKCPfthbbBQANrYEAdCenzrknHdS7ai6hssqtZ0AXzBaZbfNqXG5fM5hLsQBmEI9K7BeHKfkf8ASuQfaFwrUG4bqafzbJtaHnJXarI1wQFLCc3FmcdvWg6vwofcWp/w7fTA90VLpV4V1BfRadioQm0nKOggAQI7YprQROKGLfv7Oa3nJ/GmMZz7v1pO96bVnytYqKfMbc/Obg3L0a4SYUtHXoRVgvWVYQwDDGCJGCCMfMA0k4xaCm1bt6VLo5z7o22xut7oERLBjiRMHrkUCw6h9yE8RRiDB2KCh3bBBCkqMkkFpiQcQal375DXd2sUK6M6hV9wGNhDAyYUHCkTExk1nRaZXcC5w9bYP4j5bQI3ZgfvSI+vcw3bg1gmTZtzG2dgmI2x06RigRk3ZK/2jaldwIi3KkGO5nHTPeh9Vccf/mIFt+YzkLtJg2WQbfeK5aSpzuAzTu9wTTuSWs22JJJJUEkmZzHxJ+tejwWxzfdW+eN3KOaDuE+sNkUCnR617bob2ttuhDE8iqDjb7wMLBEmc9fo1t8csMYF60f++uegxnOSBWTwSwQqmzbIWdo2iFk7jAjGTNef7A0/+Ba/4F7fSgn0UUUFe8dD+6H+NPwl/WeUZP0qleFla4bewqmEKtDkiWszd8sttAcEKHHXYRAq0/ai7jhrm0WV99vaUMOCWAwR3zXjw2dWLVu3qEZVQWgNwUHle0EO4OSzHmkECIH1Cy8O0AtKQIyZMCBgBQAJJ6AdSSTNS6KKAqI37f8A8M/qFS6rPiLjr6fVWglvzN9q5PMAcMnSTJ69gaBH9o99m1OltIHHLqHZ4OxVCZEjvyx8N6z1roFsQPX59a5h4qA1Fp2Olt2Wy7ObltXcgHBBAZwZ6QTMVeOAcXe7YVnssDNxeXbtIR3thgGYMJCgwR3oHNFQ72vKqzFGUKrNLlQmBOSCSB8YNK+AeKTqbgQ29vJvkNu/wyDG0QreZiTM23BAKmgsFFFFBRvtG0beZpb0ciMysRcFshna0ycxIAHI2SRFY4BqoNsXHRn8vYzwHLuEI2C6LQG4Qc72mCM9nvjHS27mnUXm2oLlti2eULLEiD1gEfXv0qo3btuwm+xce9prZ3G2FU3LTkHY7DegNuOh9VAJMmA6Dwv9ha/gT9IqVUDgV0tprJIg+WmJBjAESMT69YM5PWp9AUUUUHi6OU/I1y7xbp7iWA+odCqG06BiHLc6FfKUp90wQFZDCYOTmupXOh+RqjePeHToFu+YUG3TW2H4NrOqFuoAIW4+T/Sgf+CHU8P0+0ADywIA2gESGxJ/ED3p5Szw3pFtaSyiHcoRTu67t3MW6nqSTTOggcdIFhi24AbSdkb8MpxJE9OnftmkGpvWV09nZq7llJuEE7vvAHXzFJGcBjEGR17E1YOMk+S0RPLBOyBzLk7+XHWO/aDFLbt6/wCVZ2Lp7jHfu3EbcERsg/nExHSgWLrbaqbg115lVra5yd0uSHUqOyywEcqscSK3azUWSSTrryhgXCrMAPkQAs/iWAcglfVQNnkawBAun0yhcFBBU7VUIQevKS0AR7sTmal+XqRcuRZsbAGFrInlEW1OBAMt8sjGCQ08G4pYW4y+0vcLeWoDggEsJDpj8RbJ6SR0BWrJVYTUazBGmsqZeMgZAfbJnoTGcHm6VZUOM0HqiiigKKKKCofajqQmgkgmbtkYVmPvT0XPatXAdUrXroFy45Vre4XEZLnPdVl80FsMBhRtTl7Vu+1HTl+HkBS0XLTGN2ApksduYHeKieFrNsksouK48olHdH8s3LqXLi4+8J3gHnJiYxkUF5ooooCoF22DqVkAjyn6/wASVPqI4/vC/wAt/wBSUC7xXpEHD9UAigGzdBgATKkdvnUzgtlVRlUBVW5dCgCFUbjgDsKX+N9WBpWtQzPqZs21T3izfGRAA7z6dyKacKsKtsbGZlcs4LGSQ53DPWACBnOMyc0EyiiigKKKKBXx5EKILoU2zcXeHANuCGHNOIkgZ7kVynxQ4F3UaewsC2X2W8W7duWuvca3JUDlgwCMg9661x+4F07kiQNpIiZG5ZEd/lXMfGOk0y2rl1JS8Ihb6AMEbcysucrOB/70F88IXHfSW2UWlV9zKFLEAMxOJAPUk59azxptbLjTAH7o7S3li2XJ/DMsGCg+9yncOkGc+BVA0KAHAe+BmQALt0KB8AABVgoPKzGeteqKKDDdKpH2g6krwtYts2dI24AMilbtiAy7gTPYAH6Vd2qk+OS78KRbal1b2c3Cg3sqI1tyVAMlpUAYMZPagtXBrobT2mAIBt2yARBHKMEdqm1A4G4OmslQQPLtwD7w5Rg5ORU+gXcfcDTuWEiBIlRukgbZYFc9M4M9utJNXb07WrQui8M6gKUksZaHeVUA7sMCBJBnOTT/AIyxFl4bYYHNuK7ciTuAMQPgfjilraq6LKMNTZILXSXKwrDeSiqJOAsqc9gZxkIHDOOaa025Fvw6oZYFhlmIzJOd4IgkRHTEsrfiu0bSuQ4LMqlNsupZS/TuoCtkfun0qHphrNoI1GnEKoZcbVIgsDtEDaCBjrg4kRtX2gIgbUaclT7xyTPl21PTrJu+mWXrkEJ/CeOpfZlVXBADcwwVMQZ7HPTrTSq8b+oAtqdTpw77ysrKuBDAgSJCjrBEjvPMPGl0Ws3z7TaOBKwWEEzuiB8u2BGDmgslFYFZoCiiigXeItKLmkvI07Xtsp2+9BEGPjHSuc6DiI0123bsC6ytcgrqZN+xLi/c5VI5WCXH5hPIYkEGuncRH3T5jlYz6QJ/2rj/AIo0dw6tNYXsXLT3UKhDuyihGAM8gbex/ERuHpkO0Cs1hazQFRHH36/y3/VbqXUV/wBuv8D/AKrdAi8eoUsLqVgtpnRgp924GZUZCe3UGf8AL8af8O0gtWbdteiKqj5KAP8Aaq/48zbsI522LmotLfM7RsyyqzfhUuFG75DvTzg11209prghyilu+SBOYE/kPkKCZRRRQFFFFBA47aDad1PQ7Rjrll6VS/G/hFE0rsrO7MZY3GklUS62xTHKCJGBmfqLd4n3eyvtmeTpO73l92MzVL8UnVeyXAvmbGdRbF4r5xlLgZST2OepHwNBavA+lNvRW0Lbo3npBG5mfaw9QWPpT+k3AYuaWzcQ7WNtfj81YA5gyImQZqPxjxQdOxU21Yqgdh5oBUFwkkEdCNxEZO0iBiQsNV3+yNR7Tv8AM+683dt867IUAiApXaQ0iVOBtMETy2BGkA+o/wCuteqCP7Jj3n/4jVW0vgHTeQpIcjYCQWwZExHux9KuNJ+I6/yeHvd2lvLsFtq9TCTQRfAVjZobYJLGNxJ6sXAuEn6sR9KsVKPCtgJpLSqICrHWQxXlLAyeVokQYgim9BC4wD5LQCxxAG8EmRAm3zR8u3XE0jv2lZLLXNHdJi9NsGShZrZJYzkkjduJGQT3kPOMrNhxJGOoV2YdJICMGmPQ0ju6y2Ldo29WbSk34YqSH+8XcOc4Kk7QDPX6UENAEI8vh91ZgNlzyES0ZyeZhB7znvWX0NgXBOiuk3Akhtx67wSDM9DDfArIFZ1FvcC3t7MtsK5K29yxyr7ytzCRJX/NkYFerupAt7f7Q3HdbyqKzDbuwApkktB7jkiCCaB5c8M6dlCtbkLuAG54AeNwHNgGOnz9TUrR8Kt2ixtoFLxuicxPbp37Uqt6S7cUvY1YabezABU3NsC5O4xkhoAzjOZqRpOE31uBm1JcBpKlBBWGhAZ9SDMSdo6UDiiisTQZooooI3EkBs3Acgo4M9IIINc78U8I09waXy7rOz3UBuKy3WYny0EtmSoJIFdF4jaDWbinoyOD8iCDVD8S+H036Frd0lvarbs7HczkG2sQsLgAAgDoKC9PrYUmGwCZYFVwJyxEAV60Gq8y0jlSm9VbafeXcAYPxzW8is0BUW5+3T+C5+q1UqoOqvql5CxAGy4JPSd1rFAl+0W6vsJQ+9duadEUAlnYXEchVGSdqsfkDVmtsCJGQcgjoZzNVrxPYXUNp2tOhe1eUhSWhlYFHErlSAdwYfu9pkWDQaXy7SWwZCKqz3O0BZ/pQb6KKKAooooIHHLgWwzHoNhPfoy9qqnjfxPpm0jBm2ncF23FKtLpcCGCOh6zVr45Y36d1gmY90S3UEwIM47QarPF/DVq9bhluXnNy0zm9avcyISNgItkjBPzNBYOBa22dNaKukFFI2spHTtFauKeJ0sNBR25Q3JB6sLYBWdwknqRBgxMGtvA4taayhtta227axGBCgQSJj6xRr9Zpg03ApJRjPll9yLlhuCmY6xPxigZWboZQw6MAR8jkUrueJra3TaK3AwuJbPKNs3JCHr0JBHriYjNNLThlBHQgEfI5FRDwSxv3+Vb37t+7aN27run1nPzz1oNvt6fvD+tJ+I8ZS1w97nvbbBMCZPL8qsNJOJ6sWuHXHaYWw3TqeUgD84oN3hdNuksp/hKLUxAfyZs7wP3W2bh8GFNaV+GFjR2F727aWzHSbYFto+G5TTSghcYtlrLAKrmBAZVdSZBEqzKCB16jp60o1C3hbtp7NYdz50wB5SAMAIkRLAgxI92Pk146V9nub5KbTuCxuI7gT3IwO/pmKressaa3p7U3NQkNfCEQ1yQ4Vzu2lVhlEGR19aCS1q/B26Cwpx+K3BEruUgeomDnoKzfsMqSvD7Le8SB5UiCwBgDJKqhxJzHYTr0fiHS2ixGovXcLh97AAsJcSBMeYsxJAUd+rLUeMNOi7txMhyu1SS21mQgYidyxkgZGaDXp9RqVUBdLbQAmVV1A6CCBAxOfXEfGth12q3W/7usGd8XFO2W2jJImFhjAzPwyHxjpgRL9ZztaMbemM4YHHatq+KLBuFN/MFDGQcAqbmREiEgmR+Id8ANb6/VbjGnUicTcUYDbe2TK839MGp/Db1xkm7bFtpIgMGEYyCOxzUFfF2nM85wYICOSJ6TCnrTPSatbqK6GVYSp9QehoN1FFFBr1AlGHwP+lVEeC0Q6e4DuNt7bdkAwiIQigLIgSe85mIq4XFkEeoNJydQVRPLGCm5pAEIVYwNx6xHfr2oHVFQddqri23ZLe5lViomQWAJAgZMmOleuEah3sI11djsJZYIg/Jsj65oJlFFFAUUUUBRRRQFFFFAUUUUBULU8It3HLOpJKG2eZtpQncV2zGT1xmptFAUUUUGDSu+oOicGCPKcEHIOGEU1pLd8H6VtR7Qbf3khveYIWBBDlAdpbAzHzoG9u2FAAEAYAHQV7oooIfFmIsvtYI20wzRtQ9macQOv0pZdS+9pGtGy1wNd52KvsXceVSqgHoFPTpnOQ61OmFxCjZVgQR6g4I+RGPrUHUeHbLoEYNANxsMRJuElyYPUy3/EaCDdv6xQSw0oAnmLMo/EOh7e5mezevKae5rSpI9mIJJXLEZ3wNwjAOzsSRPfp7TwVp8SHJAid7CepJhSACSew/3pjwzhFvThhbBAc7jLFswFxPTAFAvHtoPTTkSe7TB2kEdpEtiB0HzPlTrWS5K2VeAEIJMNgEiZEAbokZPoOr+igrrjXBYAs7mb47EUK3fBkuFg597oKc6APsHm7Q/cJOwZMROekf8qk0UBRRRQFFFFAUUUUBRRRQFFFFAUUUUBRRRQFFFFAUUUUBRRRQFFFFAUUUUBRRRQFFFFAUUUUBRRRQFFFF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060" name="AutoShape 12" descr="data:image/jpg;base64,/9j/4AAQSkZJRgABAQAAAQABAAD/2wCEAAkGBhASERQSEBQUFRETFRISFxQSEBUUFhgUExQWFBQVFxYYHSgeFx4jGRUVIS8sJScpLDA4GB8yNTEqNScrLCkBCQoKDgwOFw8PGikcHiQpKSwqKSwvLyoqLCwpLywpLCwsKSk1KSksKSksKSwpKSksKSwsLCwpNSksLSkpLCkpKf/AABEIALQAtAMBIgACEQEDEQH/xAAbAAEAAwEBAQEAAAAAAAAAAAAABAUGAwIBB//EADsQAAICAQMCBAIGCAUFAAAAAAECAAMRBBIhBTEGE0FRImEVMnGBk9EUI0JSU5GhsSQzYtLwQ3JzgsH/xAAXAQEBAQEAAAAAAAAAAAAAAAAAAgED/8QAHhEBAQACAgMBAQAAAAAAAAAAAAECESExElFhQRP/2gAMAwEAAhEDEQA/AP3GIiAlB1nxUtPCLvOcEk4Ev5hOsaXLMPmf7ysZtOVazpPWK9QgdPvU9wfYiT8z8y0Vz6Z/MQ8eo9xNd0Xxal5YFGUrg8BnyD/2jiV/PLVsnDJlOqv4kT6Tr/1/hWf7Y+k6/wDX+FZ/tkeN9LS4zKnrvWDVpNRfUMvTTbYA6OBuRCwBB2kjj0IlYfFVmnqRtUjOzC+0+XSKDXTQF3lksucsfiyNrcgjgeuDUZn2ZPW+M9posCN5RGt85fg3odJYldhznDBW3jC5LcYzLJ/FdK320Mr5pV2ZsAqTXXVbYo5zkJfUe2DuIHYwLqJnT4yRfI82p0OodVUbkchbGRKrGCE7VZ3C84xI1fjH/FWLtbyF8qlfqZa1ta2idxzkKrjHPcLkA5gauJRaDxbXaatqOFt0yawuxQLXU4bG87u+RjjI7nPBknoHX01dbOisuxzWyuuCGAVh37gq6n74FpERAREQEREBERAREQEynUk+NvkSfumrlJ13RE/GvebGVndVUMc8H+pnTwtqzTaUIAD8/MHHHMk1oMZJyx43Y5+we0zmv6Y1eq/SBY/xBVCHlFIznH25z9wnXfGnPrl+pKZ9lZ0LqQtrH7w7j5yznF1c7qFdWVwGVgVZWAIIIwQQeCCJE0/QdLWpSuilUO7KrTWq/GAH4AxyFUH3wPaT4gRLelUMVLVVko5sQmtTtsZtzOuR8LFucjnM7foqby4VQ5UIXCjcVUkhS3fALEgfMzrECvr6BpF27aKRsc2riisbbDjLrgcMcDkc8CdW6TQTYTVWTcAtpNak2KBtCucfGMcYOZLiBxo0VaY2Iq7VCDairhF+qgwOAPQdp50fT6qV201pWuS22tFQZPc4UAZMkRAREQEREBERAREQEREBPNiAjBnqIGa6hoCjZHYmQtbQGXkZHtNdfSGGDM7fR5ZIPY//AGXKmxS6fqX6LYGwSjdwPl9s2Wn61Qyq3mIMgHBdQefcZ4mS6l09W4bt3B/vJfhHrOP8O57ZCfZ7Tpl43Ge0y2XTTfSlH8Wv8Rfzj6To/i1/iL+ck4/5mMTjw6K3qHWSjrXVW11pU2bVZFxWCF3bmIB5IAHr8pw634kTT12Nj9bXQdSKmDKWRfrYYAhiPULkjI9xmX1HotVxDPvVlBG6q16m2nG5CyEEqcDjtwJD1Xg3R2WPY6NvspbTsRa4/VsFBAweDhF5HPHzMwd7fE+lVK3awBbSVXKsCCp2vvGM17G+Ft4AU8Ng8TonXaT54BfOn/zF8i3cOCQVXbmwEA4Kgg+mZFv8IaR0qRkP6lnsRt7b99jb7GLk5JZ/iOe55nRvDOnKXVsHZNQ5scNa5+MncSuT8IzjgccAdgBAstPqEsRXrYMjgMrKcgqRkEEdwROkj9O0FdFVdNQIrqRa0BJYhUAVRk8ngDvJEBERAREQEREBERAREQEREBImv0YdfmJLiBjdVpWb4Wz8OcAds/P5Sm1un2nIyGHII7jHtNr1PSchh68GV1vSgRu4z/X7p0lc7Hvw54lNmKrhizHDejY/sZpJgbK/LsVkGdvfHbkYm30V4ZAR7CTlFY13iIkqIiICIiAiIgIiICIiAiIgIiICIiAiIgc9RVuUiU7bgdrnj5ev5S8nDVaUOOe82MUus0I28fVM8dA12xjS/wD65749pKRiuUf/AJ8xKXqmhsFqujgKobKFfrHgq4buCOR98qc8J+toDErujdRFiD94cEexljIWREQEREBERAREQEREBERAREQEREBERAREQIfUNLuGR3Erym9cftDt8/cS8lZrdMVO5e3r+c2MrKafqN1OqcGphUFQizPwtnO5cehXg/fNzp7w6hhyDKDqmlDruHrnI+3iQPC/X0W6zSlvirK8EYxuGQM+ufSVZubTOK2cQDEhZERAREQEREBERAREQERECs6z1F6zVXUFNtzMimzOxdqGwlscnhTgDvIyeJkWxaLR+uPk5NR315uOpC4YkHGdLZnjjIHPOLXW6Gu5DXci2IcZV1DKcHIyDOH0Jpt1beTVupGKj5S5rBGMIcfDwT294FVpPG1FtKXVJc62WihFWobmZq/NQjLY2suDnOFz8W3a+33p/GdDpY+2wFDUAjKm6zz7m09BTDFQLLkZBuKkYy20YJtKOj6dOEqrUB/NAWtQBYRt3jA4bBxmR+n+GtNTU1K1qa7C5sDKp8wucsX4+LvjmB30XVarKVuBwjjI3DBBzgg/MEEfd6z39J0/vr/Od6aFRQqAKqgABQAAB2AA7T3N4EX6Tp/fX+c8v1CgjBdf5yZEcDMa/qldAJzvU8bV7nPpzKSwravm1gqc8HHIKkHGR3xkTb9S0C3IUcZHfB9xKenRIq+TgKB9X7e+T75xOsyx8fqLLtL8PdW82vDcWL8LD5jsfvlxPzzSUto7CylyN7Mwdi2Axyyj5A8gTe6XUq6hlOQeZzymm412iIkqIiICIiAiIgIiICIiAiIgIiICIiAiIgJX9S0eRuXuJYQRAzGso81Cf+ooIPzGPhb7j3kLwhr7qglWqCq5HOwkoH9cH2PeXuu05rcOo49eP5yr61VWiCw52MygEAkhmOBkj5+vaXL+IvtqgZ9lV0XqO9drfXGMjIPp/X7payFkREBERAREQEREBERAREQEREBERAREQEREDxbUGGDKnhCUbkEcS5kHqVPZh6e02MrO9R0pB8xMhh2x6Yl50LrC3p3+McMPnIdWp85SPLZSu5ctjkg4yAO4I5mcextPqFsU4VmCn2OTiXraen6HE5ae3coPvOs5rIiICIiAiIgIiICIiAiIgIiICJ8MzvUPFvlaxdLsQ5GmP+fi4/pFr1A10bP1ips3Od42ruODjBDRxKHo3jHTal1pSxfPNYtNYJJCkK37Sqfquh5UfXEtfpKn1srz/wCRfzm62JM+ESP9J0/xa/xF/OPpOn+LX+Iv5xqiu1tRrYkdu/2Sn630rzK94PPbj9k9xiaazXUEYNlf4i/nM3X4go8x61yV+Ic4CnHrkn+svHHK8yIunzofjCutPL1XwOvG7aSGA9Ria2m9XUMpBUjII7EGYPWdN8z4sce+MZHsPf7Ze+EsogrzkD+nymZSdmNvTRxESFkREBERAREQEREBERAREQEjroUFjWhR5jqiFvUrWWKD5Y3v/OSIgVui8P6elw9KbCEFeFdwpAwASm7azYVRuILYUDOABLEKJ9iB82iNon2IHnaPaZ3XeHq0s82tBuJJ5JIBPsPSaSfCJUys6ZZtl2qvtPxDEu+ndPFY+cmBAOwnqZaSERExp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064" name="AutoShape 16" descr="data:image/jpg;base64,/9j/4AAQSkZJRgABAQAAAQABAAD/2wCEAAkGBhASERQSEBQUFRETFRISFxQSEBUUFhgUExQWFBQVFxYYHSgeFx4jGRUVIS8sJScpLDA4GB8yNTEqNScrLCkBCQoKDgwOFw8PGikcHiQpKSwqKSwvLyoqLCwpLywpLCwsKSk1KSksKSksKSwpKSksKSwsLCwpNSksLSkpLCkpKf/AABEIALQAtAMBIgACEQEDEQH/xAAbAAEAAwEBAQEAAAAAAAAAAAAABAUGAwIBB//EADsQAAICAQMCBAIGCAUFAAAAAAECAAMRBBIhBTEGE0FRImEVMnGBk9EUI0JSU5GhsSQzYtLwQ3JzgsH/xAAXAQEBAQEAAAAAAAAAAAAAAAAAAgED/8QAHhEBAQACAgMBAQAAAAAAAAAAAAECESExElFhQRP/2gAMAwEAAhEDEQA/AP3GIiAlB1nxUtPCLvOcEk4Ev5hOsaXLMPmf7ysZtOVazpPWK9QgdPvU9wfYiT8z8y0Vz6Z/MQ8eo9xNd0Xxal5YFGUrg8BnyD/2jiV/PLVsnDJlOqv4kT6Tr/1/hWf7Y+k6/wDX+FZ/tkeN9LS4zKnrvWDVpNRfUMvTTbYA6OBuRCwBB2kjj0IlYfFVmnqRtUjOzC+0+XSKDXTQF3lksucsfiyNrcgjgeuDUZn2ZPW+M9posCN5RGt85fg3odJYldhznDBW3jC5LcYzLJ/FdK320Mr5pV2ZsAqTXXVbYo5zkJfUe2DuIHYwLqJnT4yRfI82p0OodVUbkchbGRKrGCE7VZ3C84xI1fjH/FWLtbyF8qlfqZa1ta2idxzkKrjHPcLkA5gauJRaDxbXaatqOFt0yawuxQLXU4bG87u+RjjI7nPBknoHX01dbOisuxzWyuuCGAVh37gq6n74FpERAREQEREBERAREQEynUk+NvkSfumrlJ13RE/GvebGVndVUMc8H+pnTwtqzTaUIAD8/MHHHMk1oMZJyx43Y5+we0zmv6Y1eq/SBY/xBVCHlFIznH25z9wnXfGnPrl+pKZ9lZ0LqQtrH7w7j5yznF1c7qFdWVwGVgVZWAIIIwQQeCCJE0/QdLWpSuilUO7KrTWq/GAH4AxyFUH3wPaT4gRLelUMVLVVko5sQmtTtsZtzOuR8LFucjnM7foqby4VQ5UIXCjcVUkhS3fALEgfMzrECvr6BpF27aKRsc2riisbbDjLrgcMcDkc8CdW6TQTYTVWTcAtpNak2KBtCucfGMcYOZLiBxo0VaY2Iq7VCDairhF+qgwOAPQdp50fT6qV201pWuS22tFQZPc4UAZMkRAREQEREBERAREQEREBPNiAjBnqIGa6hoCjZHYmQtbQGXkZHtNdfSGGDM7fR5ZIPY//AGXKmxS6fqX6LYGwSjdwPl9s2Wn61Qyq3mIMgHBdQefcZ4mS6l09W4bt3B/vJfhHrOP8O57ZCfZ7Tpl43Ge0y2XTTfSlH8Wv8Rfzj6To/i1/iL+ck4/5mMTjw6K3qHWSjrXVW11pU2bVZFxWCF3bmIB5IAHr8pw634kTT12Nj9bXQdSKmDKWRfrYYAhiPULkjI9xmX1HotVxDPvVlBG6q16m2nG5CyEEqcDjtwJD1Xg3R2WPY6NvspbTsRa4/VsFBAweDhF5HPHzMwd7fE+lVK3awBbSVXKsCCp2vvGM17G+Ft4AU8Ng8TonXaT54BfOn/zF8i3cOCQVXbmwEA4Kgg+mZFv8IaR0qRkP6lnsRt7b99jb7GLk5JZ/iOe55nRvDOnKXVsHZNQ5scNa5+MncSuT8IzjgccAdgBAstPqEsRXrYMjgMrKcgqRkEEdwROkj9O0FdFVdNQIrqRa0BJYhUAVRk8ngDvJEBERAREQEREBERAREQEREBImv0YdfmJLiBjdVpWb4Wz8OcAds/P5Sm1un2nIyGHII7jHtNr1PSchh68GV1vSgRu4z/X7p0lc7Hvw54lNmKrhizHDejY/sZpJgbK/LsVkGdvfHbkYm30V4ZAR7CTlFY13iIkqIiICIiAiIgIiICIiAiIgIiICIiAiIgc9RVuUiU7bgdrnj5ev5S8nDVaUOOe82MUus0I28fVM8dA12xjS/wD65749pKRiuUf/AJ8xKXqmhsFqujgKobKFfrHgq4buCOR98qc8J+toDErujdRFiD94cEexljIWREQEREBERAREQEREBERAREQEREBERAREQIfUNLuGR3Erym9cftDt8/cS8lZrdMVO5e3r+c2MrKafqN1OqcGphUFQizPwtnO5cehXg/fNzp7w6hhyDKDqmlDruHrnI+3iQPC/X0W6zSlvirK8EYxuGQM+ufSVZubTOK2cQDEhZERAREQEREBERAREQERECs6z1F6zVXUFNtzMimzOxdqGwlscnhTgDvIyeJkWxaLR+uPk5NR315uOpC4YkHGdLZnjjIHPOLXW6Gu5DXci2IcZV1DKcHIyDOH0Jpt1beTVupGKj5S5rBGMIcfDwT294FVpPG1FtKXVJc62WihFWobmZq/NQjLY2suDnOFz8W3a+33p/GdDpY+2wFDUAjKm6zz7m09BTDFQLLkZBuKkYy20YJtKOj6dOEqrUB/NAWtQBYRt3jA4bBxmR+n+GtNTU1K1qa7C5sDKp8wucsX4+LvjmB30XVarKVuBwjjI3DBBzgg/MEEfd6z39J0/vr/Od6aFRQqAKqgABQAAB2AA7T3N4EX6Tp/fX+c8v1CgjBdf5yZEcDMa/qldAJzvU8bV7nPpzKSwravm1gqc8HHIKkHGR3xkTb9S0C3IUcZHfB9xKenRIq+TgKB9X7e+T75xOsyx8fqLLtL8PdW82vDcWL8LD5jsfvlxPzzSUto7CylyN7Mwdi2Axyyj5A8gTe6XUq6hlOQeZzymm412iIkqIiICIiAiIgIiICIiAiIgIiICIiAiIgJX9S0eRuXuJYQRAzGso81Cf+ooIPzGPhb7j3kLwhr7qglWqCq5HOwkoH9cH2PeXuu05rcOo49eP5yr61VWiCw52MygEAkhmOBkj5+vaXL+IvtqgZ9lV0XqO9drfXGMjIPp/X7payFkREBERAREQEREBERAREQEREBERAREQEREDxbUGGDKnhCUbkEcS5kHqVPZh6e02MrO9R0pB8xMhh2x6Yl50LrC3p3+McMPnIdWp85SPLZSu5ctjkg4yAO4I5mcextPqFsU4VmCn2OTiXraen6HE5ae3coPvOs5rIiICIiAiIgIiICIiAiIgIiICJ8MzvUPFvlaxdLsQ5GmP+fi4/pFr1A10bP1ips3Od42ruODjBDRxKHo3jHTal1pSxfPNYtNYJJCkK37Sqfquh5UfXEtfpKn1srz/wCRfzm62JM+ESP9J0/xa/xF/OPpOn+LX+Iv5xqiu1tRrYkdu/2Sn630rzK94PPbj9k9xiaazXUEYNlf4i/nM3X4go8x61yV+Ic4CnHrkn+svHHK8yIunzofjCutPL1XwOvG7aSGA9Ria2m9XUMpBUjII7EGYPWdN8z4sce+MZHsPf7Ze+EsogrzkD+nymZSdmNvTRxESFkREBERAREQEREBERAREQEjroUFjWhR5jqiFvUrWWKD5Y3v/OSIgVui8P6elw9KbCEFeFdwpAwASm7azYVRuILYUDOABLEKJ9iB82iNon2IHnaPaZ3XeHq0s82tBuJJ5JIBPsPSaSfCJUys6ZZtl2qvtPxDEu+ndPFY+cmBAOwnqZaSERExpERAREQEREBERAREQEREBERAREQEREBERAREQEREBERARE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2068" name="Picture 20" descr="http://mcarmenfer.files.wordpress.com/2010/03/partesflauta.jpg"/>
          <p:cNvPicPr>
            <a:picLocks noChangeAspect="1" noChangeArrowheads="1"/>
          </p:cNvPicPr>
          <p:nvPr/>
        </p:nvPicPr>
        <p:blipFill>
          <a:blip r:embed="rId2" cstate="print"/>
          <a:srcRect/>
          <a:stretch>
            <a:fillRect/>
          </a:stretch>
        </p:blipFill>
        <p:spPr bwMode="auto">
          <a:xfrm>
            <a:off x="1838784" y="1500174"/>
            <a:ext cx="4916036" cy="3725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_VGQi1k0dRWk/TOKqKOK6LTI/AAAAAAAAAAk/2oJRvWe2FYE/s1600/posicionfl.jpg"/>
          <p:cNvPicPr>
            <a:picLocks noChangeAspect="1" noChangeArrowheads="1"/>
          </p:cNvPicPr>
          <p:nvPr/>
        </p:nvPicPr>
        <p:blipFill>
          <a:blip r:embed="rId2" cstate="print"/>
          <a:srcRect/>
          <a:stretch>
            <a:fillRect/>
          </a:stretch>
        </p:blipFill>
        <p:spPr bwMode="auto">
          <a:xfrm>
            <a:off x="2092466" y="1500173"/>
            <a:ext cx="3336790" cy="4211677"/>
          </a:xfrm>
          <a:prstGeom prst="rect">
            <a:avLst/>
          </a:prstGeom>
          <a:noFill/>
        </p:spPr>
      </p:pic>
      <p:sp>
        <p:nvSpPr>
          <p:cNvPr id="4" name="3 CuadroTexto"/>
          <p:cNvSpPr txBox="1"/>
          <p:nvPr/>
        </p:nvSpPr>
        <p:spPr>
          <a:xfrm>
            <a:off x="1928795" y="642918"/>
            <a:ext cx="3429024" cy="646331"/>
          </a:xfrm>
          <a:prstGeom prst="rect">
            <a:avLst/>
          </a:prstGeom>
          <a:noFill/>
        </p:spPr>
        <p:txBody>
          <a:bodyPr wrap="square" rtlCol="0">
            <a:spAutoFit/>
          </a:bodyPr>
          <a:lstStyle/>
          <a:p>
            <a:r>
              <a:rPr lang="es-ES" dirty="0" smtClean="0"/>
              <a:t>POSTURA CORRECTA DE LA FLAUTA DULCE</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285728"/>
            <a:ext cx="7500990" cy="5078313"/>
          </a:xfrm>
          <a:prstGeom prst="rect">
            <a:avLst/>
          </a:prstGeom>
        </p:spPr>
        <p:txBody>
          <a:bodyPr wrap="square">
            <a:spAutoFit/>
          </a:bodyPr>
          <a:lstStyle/>
          <a:p>
            <a:r>
              <a:rPr lang="es-ES" dirty="0"/>
              <a:t> </a:t>
            </a:r>
          </a:p>
          <a:p>
            <a:endParaRPr lang="es-ES" b="1" dirty="0"/>
          </a:p>
          <a:p>
            <a:pPr algn="just"/>
            <a:r>
              <a:rPr lang="es-ES" b="1" dirty="0" smtClean="0"/>
              <a:t>LA </a:t>
            </a:r>
            <a:r>
              <a:rPr lang="es-ES" b="1" dirty="0"/>
              <a:t>RESPIRACIÓN</a:t>
            </a:r>
          </a:p>
          <a:p>
            <a:pPr algn="just"/>
            <a:r>
              <a:rPr lang="es-ES" dirty="0"/>
              <a:t>Pronto descubrirá que la respiración normal que realiza a lo largo del día no es lo bastante profunda </a:t>
            </a:r>
            <a:r>
              <a:rPr lang="es-ES" dirty="0" smtClean="0"/>
              <a:t>o controlada </a:t>
            </a:r>
            <a:r>
              <a:rPr lang="es-ES" dirty="0"/>
              <a:t>como para tocar la flauta, de modo que deberá mejorar la manera de respirar. Si lo hace de </a:t>
            </a:r>
            <a:r>
              <a:rPr lang="es-ES" dirty="0" smtClean="0"/>
              <a:t>un modo </a:t>
            </a:r>
            <a:r>
              <a:rPr lang="es-ES" dirty="0"/>
              <a:t>más profundo, esto le permitirá tocar más notas en cada respiración: no es deseable tener que tomar aliento a cada momento. Una respiración controlada hará que desarrolle un sonido bello y que toque </a:t>
            </a:r>
            <a:r>
              <a:rPr lang="es-ES" dirty="0" err="1"/>
              <a:t>conexpresividad</a:t>
            </a:r>
            <a:r>
              <a:rPr lang="es-ES" dirty="0"/>
              <a:t>. (y también le evitará una leve sensación de mareo) Para tocar la flauta hay que saber utilizar adecuadamente la respiración</a:t>
            </a:r>
            <a:r>
              <a:rPr lang="es-ES" dirty="0" smtClean="0"/>
              <a:t>.</a:t>
            </a:r>
          </a:p>
          <a:p>
            <a:pPr algn="just"/>
            <a:r>
              <a:rPr lang="es-ES" dirty="0" smtClean="0"/>
              <a:t> </a:t>
            </a:r>
            <a:endParaRPr lang="es-ES" dirty="0"/>
          </a:p>
          <a:p>
            <a:pPr algn="just"/>
            <a:r>
              <a:rPr lang="es-ES" b="1" dirty="0"/>
              <a:t>R</a:t>
            </a:r>
            <a:r>
              <a:rPr lang="es-ES" b="1" dirty="0" smtClean="0"/>
              <a:t>espiración </a:t>
            </a:r>
            <a:r>
              <a:rPr lang="es-ES" b="1" dirty="0"/>
              <a:t>abdominal</a:t>
            </a:r>
          </a:p>
          <a:p>
            <a:pPr algn="just"/>
            <a:r>
              <a:rPr lang="es-ES" dirty="0" smtClean="0"/>
              <a:t>Que </a:t>
            </a:r>
            <a:r>
              <a:rPr lang="es-ES" dirty="0"/>
              <a:t>no requiere </a:t>
            </a:r>
            <a:r>
              <a:rPr lang="es-ES" dirty="0" smtClean="0"/>
              <a:t>ninguna cualidad </a:t>
            </a:r>
            <a:r>
              <a:rPr lang="es-ES" dirty="0"/>
              <a:t>física especial. De manera general, hay que respirar lo más naturalmente posible; cuando se </a:t>
            </a:r>
            <a:r>
              <a:rPr lang="es-ES" dirty="0" smtClean="0"/>
              <a:t>necesita claro</a:t>
            </a:r>
            <a:r>
              <a:rPr lang="es-ES" dirty="0"/>
              <a:t>, pero también cuando la misma música lo requiere. Se suelen colocar unos signos de respiración en </a:t>
            </a:r>
            <a:r>
              <a:rPr lang="es-ES" dirty="0" smtClean="0"/>
              <a:t>las partituras </a:t>
            </a:r>
            <a:r>
              <a:rPr lang="es-ES" dirty="0"/>
              <a:t>para que no se rompa la frase musical antes de </a:t>
            </a:r>
            <a:r>
              <a:rPr lang="es-ES" dirty="0" smtClean="0"/>
              <a:t>tiempo.</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643174" y="714356"/>
            <a:ext cx="3729026" cy="369332"/>
          </a:xfrm>
          <a:prstGeom prst="rect">
            <a:avLst/>
          </a:prstGeom>
          <a:noFill/>
        </p:spPr>
        <p:txBody>
          <a:bodyPr wrap="square" rtlCol="0">
            <a:spAutoFit/>
          </a:bodyPr>
          <a:lstStyle/>
          <a:p>
            <a:r>
              <a:rPr lang="es-ES" dirty="0" smtClean="0"/>
              <a:t>ARTICULACIÓN </a:t>
            </a:r>
            <a:r>
              <a:rPr lang="es-ES" dirty="0" smtClean="0"/>
              <a:t>DE LA LENGUA</a:t>
            </a:r>
            <a:endParaRPr lang="es-ES" dirty="0"/>
          </a:p>
        </p:txBody>
      </p:sp>
      <p:sp>
        <p:nvSpPr>
          <p:cNvPr id="10" name="9 Rectángulo"/>
          <p:cNvSpPr/>
          <p:nvPr/>
        </p:nvSpPr>
        <p:spPr>
          <a:xfrm>
            <a:off x="1214414" y="1714488"/>
            <a:ext cx="6813970" cy="2585323"/>
          </a:xfrm>
          <a:prstGeom prst="rect">
            <a:avLst/>
          </a:prstGeom>
        </p:spPr>
        <p:txBody>
          <a:bodyPr wrap="square">
            <a:spAutoFit/>
          </a:bodyPr>
          <a:lstStyle/>
          <a:p>
            <a:pPr algn="just"/>
            <a:r>
              <a:rPr lang="es-ES" dirty="0" smtClean="0"/>
              <a:t>Articulación </a:t>
            </a:r>
            <a:r>
              <a:rPr lang="es-ES" dirty="0" smtClean="0"/>
              <a:t>del sonido en la Flauta Dulce.</a:t>
            </a:r>
          </a:p>
          <a:p>
            <a:pPr algn="just"/>
            <a:r>
              <a:rPr lang="es-ES" dirty="0" smtClean="0"/>
              <a:t>La articulación es fundamental para la separación entre notas, permitiendo la expresión de la interpretación. La técnica de articulación es común a prácticamente todos los instrumentos de viento, y consiste en el llamado "toque de lengua" , cuyas variantes producen distintos modos.</a:t>
            </a:r>
          </a:p>
          <a:p>
            <a:pPr algn="just"/>
            <a:endParaRPr lang="es-ES" dirty="0" smtClean="0"/>
          </a:p>
          <a:p>
            <a:pPr algn="just"/>
            <a:r>
              <a:rPr lang="es-ES" dirty="0" smtClean="0"/>
              <a:t>El </a:t>
            </a:r>
            <a:r>
              <a:rPr lang="es-ES" dirty="0" smtClean="0"/>
              <a:t>toque de lengua se logra articulando fonemas simples (sin poner en vibración las cuerdas vocales del intérprete).</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204</TotalTime>
  <Words>395</Words>
  <Application>Microsoft Office PowerPoint</Application>
  <PresentationFormat>Presentación en pantalla (4:3)</PresentationFormat>
  <Paragraphs>61</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Garamond</vt:lpstr>
      <vt:lpstr>Orgánico</vt:lpstr>
      <vt:lpstr>   INCURSIONAR AL ESTUDIO DE LA FLAUTA DULCE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INCURSIONAR AL ESTUDIO DE LA FLAUTA DULCE</dc:title>
  <dc:creator>ALICIA RODRIGUEZ</dc:creator>
  <cp:lastModifiedBy>Administrador</cp:lastModifiedBy>
  <cp:revision>26</cp:revision>
  <dcterms:created xsi:type="dcterms:W3CDTF">2011-03-31T01:29:10Z</dcterms:created>
  <dcterms:modified xsi:type="dcterms:W3CDTF">2017-12-19T20:00:09Z</dcterms:modified>
</cp:coreProperties>
</file>