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7" r:id="rId2"/>
    <p:sldId id="258" r:id="rId3"/>
    <p:sldId id="260" r:id="rId4"/>
    <p:sldId id="259" r:id="rId5"/>
    <p:sldId id="261" r:id="rId6"/>
    <p:sldId id="262" r:id="rId7"/>
    <p:sldId id="263" r:id="rId8"/>
    <p:sldId id="264" r:id="rId9"/>
    <p:sldId id="265" r:id="rId10"/>
    <p:sldId id="266" r:id="rId11"/>
    <p:sldId id="267" r:id="rId12"/>
    <p:sldId id="268" r:id="rId13"/>
    <p:sldId id="271" r:id="rId14"/>
    <p:sldId id="270" r:id="rId15"/>
    <p:sldId id="272" r:id="rId16"/>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FEF808E-4A3C-45A8-87DE-91541E00606E}" type="datetimeFigureOut">
              <a:rPr lang="es-PA" smtClean="0"/>
              <a:t>08/07/2012</a:t>
            </a:fld>
            <a:endParaRPr lang="es-PA"/>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PA"/>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2A67574-C6A2-4C5B-9CA4-0E7D150F1D0B}" type="slidenum">
              <a:rPr lang="es-PA" smtClean="0"/>
              <a:t>‹Nº›</a:t>
            </a:fld>
            <a:endParaRPr lang="es-P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FEF808E-4A3C-45A8-87DE-91541E00606E}" type="datetimeFigureOut">
              <a:rPr lang="es-PA" smtClean="0"/>
              <a:t>08/07/2012</a:t>
            </a:fld>
            <a:endParaRPr lang="es-PA"/>
          </a:p>
        </p:txBody>
      </p:sp>
      <p:sp>
        <p:nvSpPr>
          <p:cNvPr id="5" name="4 Marcador de pie de página"/>
          <p:cNvSpPr>
            <a:spLocks noGrp="1"/>
          </p:cNvSpPr>
          <p:nvPr>
            <p:ph type="ftr" sz="quarter" idx="11"/>
          </p:nvPr>
        </p:nvSpPr>
        <p:spPr/>
        <p:txBody>
          <a:bodyPr/>
          <a:lstStyle>
            <a:extLst/>
          </a:lstStyle>
          <a:p>
            <a:endParaRPr lang="es-PA"/>
          </a:p>
        </p:txBody>
      </p:sp>
      <p:sp>
        <p:nvSpPr>
          <p:cNvPr id="6" name="5 Marcador de número de diapositiva"/>
          <p:cNvSpPr>
            <a:spLocks noGrp="1"/>
          </p:cNvSpPr>
          <p:nvPr>
            <p:ph type="sldNum" sz="quarter" idx="12"/>
          </p:nvPr>
        </p:nvSpPr>
        <p:spPr/>
        <p:txBody>
          <a:bodyPr/>
          <a:lstStyle>
            <a:extLst/>
          </a:lstStyle>
          <a:p>
            <a:fld id="{92A67574-C6A2-4C5B-9CA4-0E7D150F1D0B}" type="slidenum">
              <a:rPr lang="es-PA" smtClean="0"/>
              <a:t>‹Nº›</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4FEF808E-4A3C-45A8-87DE-91541E00606E}" type="datetimeFigureOut">
              <a:rPr lang="es-PA" smtClean="0"/>
              <a:t>08/07/2012</a:t>
            </a:fld>
            <a:endParaRPr lang="es-PA"/>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PA"/>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2A67574-C6A2-4C5B-9CA4-0E7D150F1D0B}" type="slidenum">
              <a:rPr lang="es-PA" smtClean="0"/>
              <a:t>‹Nº›</a:t>
            </a:fld>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FEF808E-4A3C-45A8-87DE-91541E00606E}" type="datetimeFigureOut">
              <a:rPr lang="es-PA" smtClean="0"/>
              <a:t>08/07/2012</a:t>
            </a:fld>
            <a:endParaRPr lang="es-PA"/>
          </a:p>
        </p:txBody>
      </p:sp>
      <p:sp>
        <p:nvSpPr>
          <p:cNvPr id="5" name="4 Marcador de pie de página"/>
          <p:cNvSpPr>
            <a:spLocks noGrp="1"/>
          </p:cNvSpPr>
          <p:nvPr>
            <p:ph type="ftr" sz="quarter" idx="11"/>
          </p:nvPr>
        </p:nvSpPr>
        <p:spPr/>
        <p:txBody>
          <a:bodyPr/>
          <a:lstStyle>
            <a:extLst/>
          </a:lstStyle>
          <a:p>
            <a:endParaRPr lang="es-PA"/>
          </a:p>
        </p:txBody>
      </p:sp>
      <p:sp>
        <p:nvSpPr>
          <p:cNvPr id="6" name="5 Marcador de número de diapositiva"/>
          <p:cNvSpPr>
            <a:spLocks noGrp="1"/>
          </p:cNvSpPr>
          <p:nvPr>
            <p:ph type="sldNum" sz="quarter" idx="12"/>
          </p:nvPr>
        </p:nvSpPr>
        <p:spPr/>
        <p:txBody>
          <a:bodyPr/>
          <a:lstStyle>
            <a:extLst/>
          </a:lstStyle>
          <a:p>
            <a:fld id="{92A67574-C6A2-4C5B-9CA4-0E7D150F1D0B}" type="slidenum">
              <a:rPr lang="es-PA" smtClean="0"/>
              <a:t>‹Nº›</a:t>
            </a:fld>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FEF808E-4A3C-45A8-87DE-91541E00606E}" type="datetimeFigureOut">
              <a:rPr lang="es-PA" smtClean="0"/>
              <a:t>08/07/2012</a:t>
            </a:fld>
            <a:endParaRPr lang="es-PA"/>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PA"/>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92A67574-C6A2-4C5B-9CA4-0E7D150F1D0B}" type="slidenum">
              <a:rPr lang="es-PA" smtClean="0"/>
              <a:t>‹Nº›</a:t>
            </a:fld>
            <a:endParaRPr lang="es-P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FEF808E-4A3C-45A8-87DE-91541E00606E}" type="datetimeFigureOut">
              <a:rPr lang="es-PA" smtClean="0"/>
              <a:t>08/07/2012</a:t>
            </a:fld>
            <a:endParaRPr lang="es-PA"/>
          </a:p>
        </p:txBody>
      </p:sp>
      <p:sp>
        <p:nvSpPr>
          <p:cNvPr id="6" name="5 Marcador de pie de página"/>
          <p:cNvSpPr>
            <a:spLocks noGrp="1"/>
          </p:cNvSpPr>
          <p:nvPr>
            <p:ph type="ftr" sz="quarter" idx="11"/>
          </p:nvPr>
        </p:nvSpPr>
        <p:spPr/>
        <p:txBody>
          <a:bodyPr/>
          <a:lstStyle>
            <a:extLst/>
          </a:lstStyle>
          <a:p>
            <a:endParaRPr lang="es-PA"/>
          </a:p>
        </p:txBody>
      </p:sp>
      <p:sp>
        <p:nvSpPr>
          <p:cNvPr id="7" name="6 Marcador de número de diapositiva"/>
          <p:cNvSpPr>
            <a:spLocks noGrp="1"/>
          </p:cNvSpPr>
          <p:nvPr>
            <p:ph type="sldNum" sz="quarter" idx="12"/>
          </p:nvPr>
        </p:nvSpPr>
        <p:spPr/>
        <p:txBody>
          <a:bodyPr/>
          <a:lstStyle>
            <a:extLst/>
          </a:lstStyle>
          <a:p>
            <a:fld id="{92A67574-C6A2-4C5B-9CA4-0E7D150F1D0B}" type="slidenum">
              <a:rPr lang="es-PA" smtClean="0"/>
              <a:t>‹Nº›</a:t>
            </a:fld>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4FEF808E-4A3C-45A8-87DE-91541E00606E}" type="datetimeFigureOut">
              <a:rPr lang="es-PA" smtClean="0"/>
              <a:t>08/07/2012</a:t>
            </a:fld>
            <a:endParaRPr lang="es-PA"/>
          </a:p>
        </p:txBody>
      </p:sp>
      <p:sp>
        <p:nvSpPr>
          <p:cNvPr id="8" name="7 Marcador de pie de página"/>
          <p:cNvSpPr>
            <a:spLocks noGrp="1"/>
          </p:cNvSpPr>
          <p:nvPr>
            <p:ph type="ftr" sz="quarter" idx="11"/>
          </p:nvPr>
        </p:nvSpPr>
        <p:spPr/>
        <p:txBody>
          <a:bodyPr/>
          <a:lstStyle>
            <a:extLst/>
          </a:lstStyle>
          <a:p>
            <a:endParaRPr lang="es-PA"/>
          </a:p>
        </p:txBody>
      </p:sp>
      <p:sp>
        <p:nvSpPr>
          <p:cNvPr id="9" name="8 Marcador de número de diapositiva"/>
          <p:cNvSpPr>
            <a:spLocks noGrp="1"/>
          </p:cNvSpPr>
          <p:nvPr>
            <p:ph type="sldNum" sz="quarter" idx="12"/>
          </p:nvPr>
        </p:nvSpPr>
        <p:spPr/>
        <p:txBody>
          <a:bodyPr/>
          <a:lstStyle>
            <a:extLst/>
          </a:lstStyle>
          <a:p>
            <a:fld id="{92A67574-C6A2-4C5B-9CA4-0E7D150F1D0B}" type="slidenum">
              <a:rPr lang="es-PA" smtClean="0"/>
              <a:t>‹Nº›</a:t>
            </a:fld>
            <a:endParaRPr lang="es-P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4FEF808E-4A3C-45A8-87DE-91541E00606E}" type="datetimeFigureOut">
              <a:rPr lang="es-PA" smtClean="0"/>
              <a:t>08/07/2012</a:t>
            </a:fld>
            <a:endParaRPr lang="es-PA"/>
          </a:p>
        </p:txBody>
      </p:sp>
      <p:sp>
        <p:nvSpPr>
          <p:cNvPr id="4" name="3 Marcador de pie de página"/>
          <p:cNvSpPr>
            <a:spLocks noGrp="1"/>
          </p:cNvSpPr>
          <p:nvPr>
            <p:ph type="ftr" sz="quarter" idx="11"/>
          </p:nvPr>
        </p:nvSpPr>
        <p:spPr/>
        <p:txBody>
          <a:bodyPr/>
          <a:lstStyle>
            <a:extLst/>
          </a:lstStyle>
          <a:p>
            <a:endParaRPr lang="es-PA"/>
          </a:p>
        </p:txBody>
      </p:sp>
      <p:sp>
        <p:nvSpPr>
          <p:cNvPr id="5" name="4 Marcador de número de diapositiva"/>
          <p:cNvSpPr>
            <a:spLocks noGrp="1"/>
          </p:cNvSpPr>
          <p:nvPr>
            <p:ph type="sldNum" sz="quarter" idx="12"/>
          </p:nvPr>
        </p:nvSpPr>
        <p:spPr/>
        <p:txBody>
          <a:bodyPr/>
          <a:lstStyle>
            <a:extLst/>
          </a:lstStyle>
          <a:p>
            <a:fld id="{92A67574-C6A2-4C5B-9CA4-0E7D150F1D0B}" type="slidenum">
              <a:rPr lang="es-PA" smtClean="0"/>
              <a:t>‹Nº›</a:t>
            </a:fld>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4FEF808E-4A3C-45A8-87DE-91541E00606E}" type="datetimeFigureOut">
              <a:rPr lang="es-PA" smtClean="0"/>
              <a:t>08/07/2012</a:t>
            </a:fld>
            <a:endParaRPr lang="es-PA"/>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PA"/>
          </a:p>
        </p:txBody>
      </p:sp>
      <p:sp>
        <p:nvSpPr>
          <p:cNvPr id="4" name="3 Marcador de número de diapositiva"/>
          <p:cNvSpPr>
            <a:spLocks noGrp="1"/>
          </p:cNvSpPr>
          <p:nvPr>
            <p:ph type="sldNum" sz="quarter" idx="12"/>
          </p:nvPr>
        </p:nvSpPr>
        <p:spPr/>
        <p:txBody>
          <a:bodyPr/>
          <a:lstStyle>
            <a:extLst/>
          </a:lstStyle>
          <a:p>
            <a:fld id="{92A67574-C6A2-4C5B-9CA4-0E7D150F1D0B}" type="slidenum">
              <a:rPr lang="es-PA" smtClean="0"/>
              <a:t>‹Nº›</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FEF808E-4A3C-45A8-87DE-91541E00606E}" type="datetimeFigureOut">
              <a:rPr lang="es-PA" smtClean="0"/>
              <a:t>08/07/2012</a:t>
            </a:fld>
            <a:endParaRPr lang="es-PA"/>
          </a:p>
        </p:txBody>
      </p:sp>
      <p:sp>
        <p:nvSpPr>
          <p:cNvPr id="6" name="5 Marcador de pie de página"/>
          <p:cNvSpPr>
            <a:spLocks noGrp="1"/>
          </p:cNvSpPr>
          <p:nvPr>
            <p:ph type="ftr" sz="quarter" idx="11"/>
          </p:nvPr>
        </p:nvSpPr>
        <p:spPr/>
        <p:txBody>
          <a:bodyPr/>
          <a:lstStyle>
            <a:extLst/>
          </a:lstStyle>
          <a:p>
            <a:endParaRPr lang="es-PA"/>
          </a:p>
        </p:txBody>
      </p:sp>
      <p:sp>
        <p:nvSpPr>
          <p:cNvPr id="7" name="6 Marcador de número de diapositiva"/>
          <p:cNvSpPr>
            <a:spLocks noGrp="1"/>
          </p:cNvSpPr>
          <p:nvPr>
            <p:ph type="sldNum" sz="quarter" idx="12"/>
          </p:nvPr>
        </p:nvSpPr>
        <p:spPr/>
        <p:txBody>
          <a:bodyPr/>
          <a:lstStyle>
            <a:extLst/>
          </a:lstStyle>
          <a:p>
            <a:fld id="{92A67574-C6A2-4C5B-9CA4-0E7D150F1D0B}" type="slidenum">
              <a:rPr lang="es-PA" smtClean="0"/>
              <a:t>‹Nº›</a:t>
            </a:fld>
            <a:endParaRPr lang="es-P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4FEF808E-4A3C-45A8-87DE-91541E00606E}" type="datetimeFigureOut">
              <a:rPr lang="es-PA" smtClean="0"/>
              <a:t>08/07/2012</a:t>
            </a:fld>
            <a:endParaRPr lang="es-PA"/>
          </a:p>
        </p:txBody>
      </p:sp>
      <p:sp>
        <p:nvSpPr>
          <p:cNvPr id="6" name="5 Marcador de pie de página"/>
          <p:cNvSpPr>
            <a:spLocks noGrp="1"/>
          </p:cNvSpPr>
          <p:nvPr>
            <p:ph type="ftr" sz="quarter" idx="11"/>
          </p:nvPr>
        </p:nvSpPr>
        <p:spPr/>
        <p:txBody>
          <a:bodyPr/>
          <a:lstStyle>
            <a:extLst/>
          </a:lstStyle>
          <a:p>
            <a:endParaRPr lang="es-PA"/>
          </a:p>
        </p:txBody>
      </p:sp>
      <p:sp>
        <p:nvSpPr>
          <p:cNvPr id="7" name="6 Marcador de número de diapositiva"/>
          <p:cNvSpPr>
            <a:spLocks noGrp="1"/>
          </p:cNvSpPr>
          <p:nvPr>
            <p:ph type="sldNum" sz="quarter" idx="12"/>
          </p:nvPr>
        </p:nvSpPr>
        <p:spPr/>
        <p:txBody>
          <a:bodyPr/>
          <a:lstStyle>
            <a:extLst/>
          </a:lstStyle>
          <a:p>
            <a:fld id="{92A67574-C6A2-4C5B-9CA4-0E7D150F1D0B}" type="slidenum">
              <a:rPr lang="es-PA" smtClean="0"/>
              <a:t>‹Nº›</a:t>
            </a:fld>
            <a:endParaRPr lang="es-PA"/>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FEF808E-4A3C-45A8-87DE-91541E00606E}" type="datetimeFigureOut">
              <a:rPr lang="es-PA" smtClean="0"/>
              <a:t>08/07/2012</a:t>
            </a:fld>
            <a:endParaRPr lang="es-PA"/>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PA"/>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2A67574-C6A2-4C5B-9CA4-0E7D150F1D0B}" type="slidenum">
              <a:rPr lang="es-PA" smtClean="0"/>
              <a:t>‹Nº›</a:t>
            </a:fld>
            <a:endParaRPr lang="es-PA"/>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www.temporadista.com/temporadistas/images/image/lago%20de%20valencia.jpg" TargetMode="External"/><Relationship Id="rId3" Type="http://schemas.openxmlformats.org/officeDocument/2006/relationships/hyperlink" Target="http://mimosa.pntic.mec.es/~vgarci14/usos_agua.htm" TargetMode="External"/><Relationship Id="rId7" Type="http://schemas.openxmlformats.org/officeDocument/2006/relationships/hyperlink" Target="http://4.bp.blogspot.com/_9NydAJDBqVw/TAczwLWaRhI/AAAAAAAAABc/fMFh7qHcJI0/s1600/Lago+Uara,+9+Apr+(28).JPG" TargetMode="External"/><Relationship Id="rId12" Type="http://schemas.openxmlformats.org/officeDocument/2006/relationships/hyperlink" Target="http://www.youtube.com/watch?v=OioTRuOOjls" TargetMode="External"/><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hyperlink" Target="http://www.colombia1.travel/ThumbAsp/ThumbGenerate.asp?VFilePath=/jus/upload/files/images/CAN_1.jpg&amp;Width=250&amp;Quality=75" TargetMode="External"/><Relationship Id="rId11" Type="http://schemas.openxmlformats.org/officeDocument/2006/relationships/hyperlink" Target="http://ovario.files.wordpress.com/2010/10/aragua.jpg" TargetMode="External"/><Relationship Id="rId5" Type="http://schemas.openxmlformats.org/officeDocument/2006/relationships/hyperlink" Target="http://educasitios.educ.ar/grupo270/?q=node/47" TargetMode="External"/><Relationship Id="rId10" Type="http://schemas.openxmlformats.org/officeDocument/2006/relationships/hyperlink" Target="http://4.bp.blogspot.com/-N7U_f1N3uUE/TctdaxIbnrI/AAAAAAAALYA/x6AedR_IINs/s400/Nueva+imagen+(5).jpg" TargetMode="External"/><Relationship Id="rId4" Type="http://schemas.openxmlformats.org/officeDocument/2006/relationships/hyperlink" Target="http://html.rincondelvago.com/usos-del-agua.html" TargetMode="External"/><Relationship Id="rId9" Type="http://schemas.openxmlformats.org/officeDocument/2006/relationships/hyperlink" Target="http://farm4.static.flickr.com/3126/2854685223_29f2b8631d.jp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OioTRuOOjls"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8.jpg"/><Relationship Id="rId7"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Documento_de_Microsoft_Word_97-20031.doc"/><Relationship Id="rId10" Type="http://schemas.openxmlformats.org/officeDocument/2006/relationships/image" Target="../media/image12.wmf"/><Relationship Id="rId4" Type="http://schemas.openxmlformats.org/officeDocument/2006/relationships/image" Target="../media/image13.gif"/><Relationship Id="rId9" Type="http://schemas.openxmlformats.org/officeDocument/2006/relationships/package" Target="../embeddings/Presentaci_n_de_Microsoft_PowerPoint2.pptx"/></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43608" y="3284984"/>
            <a:ext cx="7772400" cy="1362075"/>
          </a:xfrm>
        </p:spPr>
        <p:txBody>
          <a:bodyPr/>
          <a:lstStyle/>
          <a:p>
            <a:endParaRPr lang="es-PA" dirty="0"/>
          </a:p>
        </p:txBody>
      </p:sp>
      <p:sp>
        <p:nvSpPr>
          <p:cNvPr id="5" name="4 Marcador de texto"/>
          <p:cNvSpPr>
            <a:spLocks noGrp="1"/>
          </p:cNvSpPr>
          <p:nvPr>
            <p:ph type="body" idx="1"/>
          </p:nvPr>
        </p:nvSpPr>
        <p:spPr>
          <a:xfrm>
            <a:off x="1397" y="0"/>
            <a:ext cx="9144000" cy="6858000"/>
          </a:xfrm>
          <a:blipFill dpi="0" rotWithShape="1">
            <a:blip r:embed="rId2">
              <a:extLst>
                <a:ext uri="{28A0092B-C50C-407E-A947-70E740481C1C}">
                  <a14:useLocalDpi xmlns:a14="http://schemas.microsoft.com/office/drawing/2010/main" val="0"/>
                </a:ext>
              </a:extLst>
            </a:blip>
            <a:srcRect/>
            <a:stretch>
              <a:fillRect/>
            </a:stretch>
          </a:blipFill>
          <a:effectLst>
            <a:glow rad="228600">
              <a:schemeClr val="accent2">
                <a:satMod val="175000"/>
                <a:alpha val="40000"/>
              </a:schemeClr>
            </a:glow>
            <a:innerShdw blurRad="63500" dist="50800" dir="5400000">
              <a:prstClr val="black">
                <a:alpha val="50000"/>
              </a:prstClr>
            </a:innerShdw>
          </a:effectLst>
        </p:spPr>
        <p:txBody>
          <a:bodyPr>
            <a:normAutofit/>
          </a:bodyPr>
          <a:lstStyle/>
          <a:p>
            <a:endParaRPr lang="es-PA" sz="4000" dirty="0" smtClean="0">
              <a:solidFill>
                <a:srgbClr val="FFFF00"/>
              </a:solidFill>
              <a:latin typeface="Elephant" pitchFamily="18" charset="0"/>
            </a:endParaRPr>
          </a:p>
          <a:p>
            <a:endParaRPr lang="es-PA" sz="4000" dirty="0" smtClean="0">
              <a:solidFill>
                <a:srgbClr val="FFFF00"/>
              </a:solidFill>
              <a:latin typeface="Elephant" pitchFamily="18" charset="0"/>
            </a:endParaRPr>
          </a:p>
          <a:p>
            <a:endParaRPr lang="es-PA" sz="4000" dirty="0">
              <a:solidFill>
                <a:srgbClr val="FFFF00"/>
              </a:solidFill>
              <a:latin typeface="Elephant" pitchFamily="18" charset="0"/>
            </a:endParaRPr>
          </a:p>
          <a:p>
            <a:r>
              <a:rPr lang="es-PA" sz="4000" dirty="0" smtClean="0">
                <a:solidFill>
                  <a:srgbClr val="FFFF00"/>
                </a:solidFill>
                <a:latin typeface="Elephant" pitchFamily="18" charset="0"/>
              </a:rPr>
              <a:t>EL AGUA:CAPULLO DE VIDA</a:t>
            </a:r>
          </a:p>
          <a:p>
            <a:endParaRPr lang="es-PA" sz="4000" dirty="0">
              <a:solidFill>
                <a:srgbClr val="FFFF00"/>
              </a:solidFill>
              <a:latin typeface="Elephant" pitchFamily="18" charset="0"/>
            </a:endParaRPr>
          </a:p>
          <a:p>
            <a:endParaRPr lang="es-PA" sz="4000" dirty="0" smtClean="0">
              <a:solidFill>
                <a:srgbClr val="FFFF00"/>
              </a:solidFill>
              <a:latin typeface="Elephant" pitchFamily="18" charset="0"/>
            </a:endParaRPr>
          </a:p>
          <a:p>
            <a:endParaRPr lang="es-PA" sz="4000" dirty="0">
              <a:solidFill>
                <a:srgbClr val="FFFF00"/>
              </a:solidFill>
              <a:latin typeface="Elephant" pitchFamily="18" charset="0"/>
            </a:endParaRPr>
          </a:p>
          <a:p>
            <a:r>
              <a:rPr lang="es-PA" sz="1800" dirty="0" smtClean="0">
                <a:solidFill>
                  <a:srgbClr val="FFFF00"/>
                </a:solidFill>
                <a:latin typeface="Elephant" pitchFamily="18" charset="0"/>
              </a:rPr>
              <a:t>POR: PROFESORA DALBA I.IZOS M.</a:t>
            </a:r>
          </a:p>
          <a:p>
            <a:r>
              <a:rPr lang="es-PA" sz="1800" dirty="0" smtClean="0">
                <a:solidFill>
                  <a:srgbClr val="FFFF00"/>
                </a:solidFill>
                <a:latin typeface="Elephant" pitchFamily="18" charset="0"/>
              </a:rPr>
              <a:t>GEOGRAFÍA</a:t>
            </a:r>
          </a:p>
          <a:p>
            <a:endParaRPr lang="es-PA" sz="1400" dirty="0">
              <a:solidFill>
                <a:srgbClr val="FFFF00"/>
              </a:solidFill>
              <a:latin typeface="Elephant" pitchFamily="18" charset="0"/>
            </a:endParaRPr>
          </a:p>
        </p:txBody>
      </p:sp>
    </p:spTree>
    <p:extLst>
      <p:ext uri="{BB962C8B-B14F-4D97-AF65-F5344CB8AC3E}">
        <p14:creationId xmlns:p14="http://schemas.microsoft.com/office/powerpoint/2010/main" val="110528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circle(in)">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circle(in)">
                                      <p:cBhvr>
                                        <p:cTn id="12" dur="2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circle(in)">
                                      <p:cBhvr>
                                        <p:cTn id="17" dur="20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circle(in)">
                                      <p:cBhvr>
                                        <p:cTn id="22"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A" dirty="0">
                <a:solidFill>
                  <a:schemeClr val="accent6">
                    <a:lumMod val="75000"/>
                  </a:schemeClr>
                </a:solidFill>
                <a:latin typeface="Algerian" pitchFamily="82" charset="0"/>
              </a:rPr>
              <a:t>Lista de Verificación y Autoevaluación </a:t>
            </a:r>
            <a:r>
              <a:rPr lang="es-PA" dirty="0" err="1">
                <a:solidFill>
                  <a:schemeClr val="accent6">
                    <a:lumMod val="75000"/>
                  </a:schemeClr>
                </a:solidFill>
                <a:latin typeface="Algerian" pitchFamily="82" charset="0"/>
              </a:rPr>
              <a:t>Act</a:t>
            </a:r>
            <a:r>
              <a:rPr lang="es-PA" dirty="0">
                <a:solidFill>
                  <a:schemeClr val="accent6">
                    <a:lumMod val="75000"/>
                  </a:schemeClr>
                </a:solidFill>
                <a:latin typeface="Algerian" pitchFamily="82" charset="0"/>
              </a:rPr>
              <a:t>. #3</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32948796"/>
              </p:ext>
            </p:extLst>
          </p:nvPr>
        </p:nvGraphicFramePr>
        <p:xfrm>
          <a:off x="395536" y="2060848"/>
          <a:ext cx="7632849" cy="4328160"/>
        </p:xfrm>
        <a:graphic>
          <a:graphicData uri="http://schemas.openxmlformats.org/drawingml/2006/table">
            <a:tbl>
              <a:tblPr firstRow="1" firstCol="1" bandRow="1">
                <a:effectLst>
                  <a:innerShdw blurRad="63500" dist="50800" dir="18900000">
                    <a:prstClr val="black">
                      <a:alpha val="50000"/>
                    </a:prstClr>
                  </a:innerShdw>
                </a:effectLst>
                <a:tableStyleId>{5940675A-B579-460E-94D1-54222C63F5DA}</a:tableStyleId>
              </a:tblPr>
              <a:tblGrid>
                <a:gridCol w="5567719"/>
                <a:gridCol w="1165816"/>
                <a:gridCol w="899314"/>
              </a:tblGrid>
              <a:tr h="288032">
                <a:tc>
                  <a:txBody>
                    <a:bodyPr/>
                    <a:lstStyle/>
                    <a:p>
                      <a:pPr marL="0" marR="0" algn="ctr">
                        <a:spcBef>
                          <a:spcPts val="0"/>
                        </a:spcBef>
                        <a:spcAft>
                          <a:spcPts val="0"/>
                        </a:spcAft>
                      </a:pPr>
                      <a:r>
                        <a:rPr lang="es-MX" sz="2000" dirty="0">
                          <a:solidFill>
                            <a:schemeClr val="accent6">
                              <a:lumMod val="40000"/>
                              <a:lumOff val="60000"/>
                            </a:schemeClr>
                          </a:solidFill>
                          <a:effectLst/>
                          <a:latin typeface="Baskerville Old Face" pitchFamily="18" charset="0"/>
                        </a:rPr>
                        <a:t>Criterios</a:t>
                      </a:r>
                      <a:endParaRPr lang="es-PA" sz="2000" dirty="0">
                        <a:solidFill>
                          <a:schemeClr val="accent6">
                            <a:lumMod val="40000"/>
                            <a:lumOff val="60000"/>
                          </a:schemeClr>
                        </a:solidFill>
                        <a:effectLst/>
                        <a:latin typeface="Baskerville Old Face" pitchFamily="18" charset="0"/>
                        <a:ea typeface="Times New Roman"/>
                        <a:cs typeface="Times New Roman"/>
                      </a:endParaRPr>
                    </a:p>
                  </a:txBody>
                  <a:tcPr marL="68580" marR="68580" marT="0" marB="0"/>
                </a:tc>
                <a:tc>
                  <a:txBody>
                    <a:bodyPr/>
                    <a:lstStyle/>
                    <a:p>
                      <a:pPr marL="0" marR="0" algn="ctr">
                        <a:spcBef>
                          <a:spcPts val="0"/>
                        </a:spcBef>
                        <a:spcAft>
                          <a:spcPts val="0"/>
                        </a:spcAft>
                      </a:pPr>
                      <a:r>
                        <a:rPr lang="es-MX" sz="1200" dirty="0">
                          <a:solidFill>
                            <a:schemeClr val="accent6">
                              <a:lumMod val="40000"/>
                              <a:lumOff val="60000"/>
                            </a:schemeClr>
                          </a:solidFill>
                          <a:effectLst/>
                        </a:rPr>
                        <a:t>Si</a:t>
                      </a:r>
                      <a:endParaRPr lang="es-PA" sz="1200" dirty="0">
                        <a:solidFill>
                          <a:schemeClr val="accent6">
                            <a:lumMod val="40000"/>
                            <a:lumOff val="60000"/>
                          </a:schemeClr>
                        </a:solidFill>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MX" sz="1200" dirty="0">
                          <a:solidFill>
                            <a:schemeClr val="accent6">
                              <a:lumMod val="40000"/>
                              <a:lumOff val="60000"/>
                            </a:schemeClr>
                          </a:solidFill>
                          <a:effectLst/>
                        </a:rPr>
                        <a:t>No</a:t>
                      </a:r>
                      <a:endParaRPr lang="es-PA" sz="1200" dirty="0">
                        <a:solidFill>
                          <a:schemeClr val="accent6">
                            <a:lumMod val="40000"/>
                            <a:lumOff val="60000"/>
                          </a:schemeClr>
                        </a:solidFill>
                        <a:effectLst/>
                        <a:latin typeface="Times New Roman"/>
                        <a:ea typeface="Times New Roman"/>
                        <a:cs typeface="Times New Roman"/>
                      </a:endParaRPr>
                    </a:p>
                  </a:txBody>
                  <a:tcPr marL="68580" marR="68580" marT="0" marB="0"/>
                </a:tc>
              </a:tr>
              <a:tr h="576064">
                <a:tc>
                  <a:txBody>
                    <a:bodyPr/>
                    <a:lstStyle/>
                    <a:p>
                      <a:pPr marL="0" marR="0" algn="l">
                        <a:spcBef>
                          <a:spcPts val="0"/>
                        </a:spcBef>
                        <a:spcAft>
                          <a:spcPts val="0"/>
                        </a:spcAft>
                      </a:pPr>
                      <a:r>
                        <a:rPr lang="es-MX" sz="2000" dirty="0">
                          <a:effectLst/>
                          <a:latin typeface="+mj-lt"/>
                        </a:rPr>
                        <a:t> </a:t>
                      </a:r>
                      <a:endParaRPr lang="es-PA" sz="2000" dirty="0">
                        <a:effectLst/>
                        <a:latin typeface="+mj-lt"/>
                      </a:endParaRPr>
                    </a:p>
                    <a:p>
                      <a:pPr marL="342900" marR="0" lvl="0" indent="-342900" algn="l">
                        <a:spcBef>
                          <a:spcPts val="0"/>
                        </a:spcBef>
                        <a:spcAft>
                          <a:spcPts val="0"/>
                        </a:spcAft>
                        <a:buFont typeface="Symbol"/>
                        <a:buChar char=""/>
                      </a:pPr>
                      <a:r>
                        <a:rPr lang="es-MX" sz="2000" dirty="0">
                          <a:effectLst/>
                          <a:latin typeface="+mj-lt"/>
                        </a:rPr>
                        <a:t>Convoca grupo de tres</a:t>
                      </a:r>
                      <a:endParaRPr lang="es-PA" sz="2000" dirty="0">
                        <a:effectLst/>
                        <a:latin typeface="+mj-lt"/>
                        <a:ea typeface="Times New Roman"/>
                        <a:cs typeface="Times New Roman"/>
                      </a:endParaRPr>
                    </a:p>
                  </a:txBody>
                  <a:tcPr marL="68580" marR="68580" marT="0" marB="0"/>
                </a:tc>
                <a:tc>
                  <a:txBody>
                    <a:bodyPr/>
                    <a:lstStyle/>
                    <a:p>
                      <a:pPr marL="0" marR="0" algn="l">
                        <a:spcBef>
                          <a:spcPts val="0"/>
                        </a:spcBef>
                        <a:spcAft>
                          <a:spcPts val="0"/>
                        </a:spcAft>
                      </a:pPr>
                      <a:r>
                        <a:rPr lang="es-MX" sz="1200">
                          <a:effectLst/>
                        </a:rPr>
                        <a:t> </a:t>
                      </a:r>
                      <a:endParaRPr lang="es-PA" sz="120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s-MX" sz="1200" dirty="0">
                          <a:effectLst/>
                        </a:rPr>
                        <a:t> </a:t>
                      </a:r>
                      <a:endParaRPr lang="es-PA" sz="1200" dirty="0">
                        <a:effectLst/>
                        <a:latin typeface="Times New Roman"/>
                        <a:ea typeface="Times New Roman"/>
                        <a:cs typeface="Times New Roman"/>
                      </a:endParaRPr>
                    </a:p>
                  </a:txBody>
                  <a:tcPr marL="68580" marR="68580" marT="0" marB="0"/>
                </a:tc>
              </a:tr>
              <a:tr h="576064">
                <a:tc>
                  <a:txBody>
                    <a:bodyPr/>
                    <a:lstStyle/>
                    <a:p>
                      <a:pPr marL="342900" marR="0" lvl="0" indent="-342900" algn="l">
                        <a:spcBef>
                          <a:spcPts val="0"/>
                        </a:spcBef>
                        <a:spcAft>
                          <a:spcPts val="0"/>
                        </a:spcAft>
                        <a:buFont typeface="Symbol"/>
                        <a:buChar char=""/>
                      </a:pPr>
                      <a:r>
                        <a:rPr lang="es-MX" sz="2000" dirty="0">
                          <a:effectLst/>
                          <a:latin typeface="+mj-lt"/>
                        </a:rPr>
                        <a:t>Realicé trabajo de campo</a:t>
                      </a:r>
                      <a:endParaRPr lang="es-PA" sz="2000" dirty="0">
                        <a:effectLst/>
                        <a:latin typeface="+mj-lt"/>
                      </a:endParaRPr>
                    </a:p>
                    <a:p>
                      <a:pPr marL="0" marR="0" algn="l">
                        <a:spcBef>
                          <a:spcPts val="0"/>
                        </a:spcBef>
                        <a:spcAft>
                          <a:spcPts val="0"/>
                        </a:spcAft>
                      </a:pPr>
                      <a:r>
                        <a:rPr lang="es-MX" sz="2000" dirty="0">
                          <a:effectLst/>
                          <a:latin typeface="+mj-lt"/>
                        </a:rPr>
                        <a:t> </a:t>
                      </a:r>
                      <a:endParaRPr lang="es-PA" sz="2000" dirty="0">
                        <a:effectLst/>
                        <a:latin typeface="+mj-lt"/>
                        <a:ea typeface="Times New Roman"/>
                        <a:cs typeface="Times New Roman"/>
                      </a:endParaRPr>
                    </a:p>
                  </a:txBody>
                  <a:tcPr marL="68580" marR="68580" marT="0" marB="0"/>
                </a:tc>
                <a:tc>
                  <a:txBody>
                    <a:bodyPr/>
                    <a:lstStyle/>
                    <a:p>
                      <a:pPr marL="0" marR="0" algn="l">
                        <a:spcBef>
                          <a:spcPts val="0"/>
                        </a:spcBef>
                        <a:spcAft>
                          <a:spcPts val="0"/>
                        </a:spcAft>
                      </a:pPr>
                      <a:r>
                        <a:rPr lang="es-MX" sz="1200" dirty="0">
                          <a:effectLst/>
                        </a:rPr>
                        <a:t> </a:t>
                      </a:r>
                      <a:endParaRPr lang="es-PA"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s-MX" sz="1200" dirty="0">
                          <a:effectLst/>
                        </a:rPr>
                        <a:t> </a:t>
                      </a:r>
                      <a:endParaRPr lang="es-PA" sz="1200" dirty="0">
                        <a:effectLst/>
                        <a:latin typeface="Times New Roman"/>
                        <a:ea typeface="Times New Roman"/>
                        <a:cs typeface="Times New Roman"/>
                      </a:endParaRPr>
                    </a:p>
                  </a:txBody>
                  <a:tcPr marL="68580" marR="68580" marT="0" marB="0"/>
                </a:tc>
              </a:tr>
              <a:tr h="576064">
                <a:tc>
                  <a:txBody>
                    <a:bodyPr/>
                    <a:lstStyle/>
                    <a:p>
                      <a:pPr marL="342900" marR="0" lvl="0" indent="-342900" algn="l">
                        <a:spcBef>
                          <a:spcPts val="0"/>
                        </a:spcBef>
                        <a:spcAft>
                          <a:spcPts val="0"/>
                        </a:spcAft>
                        <a:buFont typeface="Symbol"/>
                        <a:buChar char=""/>
                      </a:pPr>
                      <a:r>
                        <a:rPr lang="es-MX" sz="2000" dirty="0">
                          <a:effectLst/>
                          <a:latin typeface="+mj-lt"/>
                        </a:rPr>
                        <a:t>Preparé video en Movie Marker.</a:t>
                      </a:r>
                      <a:endParaRPr lang="es-PA" sz="2000" dirty="0">
                        <a:effectLst/>
                        <a:latin typeface="+mj-lt"/>
                      </a:endParaRPr>
                    </a:p>
                    <a:p>
                      <a:pPr marL="0" marR="0" algn="l">
                        <a:spcBef>
                          <a:spcPts val="0"/>
                        </a:spcBef>
                        <a:spcAft>
                          <a:spcPts val="0"/>
                        </a:spcAft>
                      </a:pPr>
                      <a:r>
                        <a:rPr lang="es-MX" sz="2000" dirty="0">
                          <a:effectLst/>
                          <a:latin typeface="+mj-lt"/>
                        </a:rPr>
                        <a:t> </a:t>
                      </a:r>
                      <a:endParaRPr lang="es-PA" sz="2000" dirty="0">
                        <a:effectLst/>
                        <a:latin typeface="+mj-lt"/>
                        <a:ea typeface="Times New Roman"/>
                        <a:cs typeface="Times New Roman"/>
                      </a:endParaRPr>
                    </a:p>
                  </a:txBody>
                  <a:tcPr marL="68580" marR="68580" marT="0" marB="0"/>
                </a:tc>
                <a:tc>
                  <a:txBody>
                    <a:bodyPr/>
                    <a:lstStyle/>
                    <a:p>
                      <a:pPr marL="0" marR="0" algn="l">
                        <a:spcBef>
                          <a:spcPts val="0"/>
                        </a:spcBef>
                        <a:spcAft>
                          <a:spcPts val="0"/>
                        </a:spcAft>
                      </a:pPr>
                      <a:r>
                        <a:rPr lang="es-MX" sz="1200" dirty="0">
                          <a:effectLst/>
                        </a:rPr>
                        <a:t> </a:t>
                      </a:r>
                      <a:endParaRPr lang="es-PA"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s-MX" sz="1200" dirty="0">
                          <a:effectLst/>
                        </a:rPr>
                        <a:t> </a:t>
                      </a:r>
                      <a:endParaRPr lang="es-PA" sz="1200" dirty="0">
                        <a:effectLst/>
                        <a:latin typeface="Times New Roman"/>
                        <a:ea typeface="Times New Roman"/>
                        <a:cs typeface="Times New Roman"/>
                      </a:endParaRPr>
                    </a:p>
                  </a:txBody>
                  <a:tcPr marL="68580" marR="68580" marT="0" marB="0"/>
                </a:tc>
              </a:tr>
              <a:tr h="576064">
                <a:tc>
                  <a:txBody>
                    <a:bodyPr/>
                    <a:lstStyle/>
                    <a:p>
                      <a:pPr marL="342900" marR="0" indent="-342900" algn="l">
                        <a:spcBef>
                          <a:spcPts val="0"/>
                        </a:spcBef>
                        <a:spcAft>
                          <a:spcPts val="0"/>
                        </a:spcAft>
                        <a:buFont typeface="Arial" pitchFamily="34" charset="0"/>
                        <a:buChar char="•"/>
                      </a:pPr>
                      <a:r>
                        <a:rPr lang="es-MX" sz="2000" dirty="0">
                          <a:effectLst/>
                          <a:latin typeface="+mj-lt"/>
                        </a:rPr>
                        <a:t> </a:t>
                      </a:r>
                      <a:r>
                        <a:rPr lang="es-MX" sz="2000" dirty="0" smtClean="0">
                          <a:effectLst/>
                          <a:latin typeface="+mj-lt"/>
                        </a:rPr>
                        <a:t>Preparé tríptico con el material de trabajo de campo</a:t>
                      </a:r>
                      <a:endParaRPr lang="es-PA" sz="2000" dirty="0">
                        <a:effectLst/>
                        <a:latin typeface="+mj-lt"/>
                        <a:ea typeface="Times New Roman"/>
                        <a:cs typeface="Times New Roman"/>
                      </a:endParaRPr>
                    </a:p>
                  </a:txBody>
                  <a:tcPr marL="68580" marR="68580" marT="0" marB="0"/>
                </a:tc>
                <a:tc>
                  <a:txBody>
                    <a:bodyPr/>
                    <a:lstStyle/>
                    <a:p>
                      <a:pPr marL="0" marR="0" algn="l">
                        <a:spcBef>
                          <a:spcPts val="0"/>
                        </a:spcBef>
                        <a:spcAft>
                          <a:spcPts val="0"/>
                        </a:spcAft>
                      </a:pPr>
                      <a:r>
                        <a:rPr lang="es-MX" sz="1200" dirty="0">
                          <a:effectLst/>
                        </a:rPr>
                        <a:t> </a:t>
                      </a:r>
                      <a:endParaRPr lang="es-PA"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s-MX" sz="1200" dirty="0">
                          <a:effectLst/>
                        </a:rPr>
                        <a:t> </a:t>
                      </a:r>
                      <a:endParaRPr lang="es-PA" sz="1200" dirty="0">
                        <a:effectLst/>
                        <a:latin typeface="Times New Roman"/>
                        <a:ea typeface="Times New Roman"/>
                        <a:cs typeface="Times New Roman"/>
                      </a:endParaRPr>
                    </a:p>
                  </a:txBody>
                  <a:tcPr marL="68580" marR="68580" marT="0" marB="0"/>
                </a:tc>
              </a:tr>
              <a:tr h="576064">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s-MX" sz="2000" dirty="0" smtClean="0">
                          <a:effectLst/>
                          <a:latin typeface="+mj-lt"/>
                        </a:rPr>
                        <a:t>Prepare conferencia sobre la investigación de campo.</a:t>
                      </a:r>
                      <a:endParaRPr lang="es-PA" sz="2000" dirty="0">
                        <a:effectLst/>
                        <a:latin typeface="+mj-lt"/>
                      </a:endParaRPr>
                    </a:p>
                    <a:p>
                      <a:pPr marL="0" marR="0" algn="l">
                        <a:spcBef>
                          <a:spcPts val="0"/>
                        </a:spcBef>
                        <a:spcAft>
                          <a:spcPts val="0"/>
                        </a:spcAft>
                      </a:pPr>
                      <a:r>
                        <a:rPr lang="es-MX" sz="2000" dirty="0">
                          <a:effectLst/>
                          <a:latin typeface="+mj-lt"/>
                        </a:rPr>
                        <a:t> </a:t>
                      </a:r>
                      <a:endParaRPr lang="es-PA" sz="2000" dirty="0">
                        <a:effectLst/>
                        <a:latin typeface="+mj-lt"/>
                        <a:ea typeface="Times New Roman"/>
                        <a:cs typeface="Times New Roman"/>
                      </a:endParaRPr>
                    </a:p>
                  </a:txBody>
                  <a:tcPr marL="68580" marR="68580" marT="0" marB="0"/>
                </a:tc>
                <a:tc>
                  <a:txBody>
                    <a:bodyPr/>
                    <a:lstStyle/>
                    <a:p>
                      <a:pPr marL="0" marR="0" algn="l">
                        <a:spcBef>
                          <a:spcPts val="0"/>
                        </a:spcBef>
                        <a:spcAft>
                          <a:spcPts val="0"/>
                        </a:spcAft>
                      </a:pPr>
                      <a:r>
                        <a:rPr lang="es-MX" sz="1200" dirty="0">
                          <a:effectLst/>
                        </a:rPr>
                        <a:t> </a:t>
                      </a:r>
                      <a:endParaRPr lang="es-PA"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s-MX" sz="1200" dirty="0">
                          <a:effectLst/>
                        </a:rPr>
                        <a:t> </a:t>
                      </a:r>
                      <a:endParaRPr lang="es-PA" sz="1200" dirty="0">
                        <a:effectLst/>
                        <a:latin typeface="Times New Roman"/>
                        <a:ea typeface="Times New Roman"/>
                        <a:cs typeface="Times New Roman"/>
                      </a:endParaRPr>
                    </a:p>
                  </a:txBody>
                  <a:tcPr marL="68580" marR="68580" marT="0" marB="0"/>
                </a:tc>
              </a:tr>
              <a:tr h="576064">
                <a:tc>
                  <a:txBody>
                    <a:bodyPr/>
                    <a:lstStyle/>
                    <a:p>
                      <a:pPr marL="0" marR="0" algn="l">
                        <a:spcBef>
                          <a:spcPts val="0"/>
                        </a:spcBef>
                        <a:spcAft>
                          <a:spcPts val="0"/>
                        </a:spcAft>
                      </a:pPr>
                      <a:r>
                        <a:rPr lang="es-MX" sz="1200" dirty="0">
                          <a:effectLst/>
                          <a:latin typeface="+mj-lt"/>
                        </a:rPr>
                        <a:t> </a:t>
                      </a:r>
                      <a:endParaRPr lang="es-PA" sz="1200" dirty="0">
                        <a:effectLst/>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2000" dirty="0">
                          <a:effectLst/>
                          <a:latin typeface="+mj-lt"/>
                        </a:rPr>
                        <a:t> </a:t>
                      </a:r>
                      <a:r>
                        <a:rPr lang="es-MX" sz="2000" dirty="0" smtClean="0">
                          <a:effectLst/>
                          <a:latin typeface="+mj-lt"/>
                        </a:rPr>
                        <a:t>Realice conferencia con la comunidad.</a:t>
                      </a:r>
                      <a:endParaRPr lang="es-PA" sz="2000" dirty="0" smtClean="0">
                        <a:effectLst/>
                        <a:latin typeface="+mj-lt"/>
                      </a:endParaRPr>
                    </a:p>
                    <a:p>
                      <a:pPr marL="171450" marR="0" indent="-171450" algn="l">
                        <a:spcBef>
                          <a:spcPts val="0"/>
                        </a:spcBef>
                        <a:spcAft>
                          <a:spcPts val="0"/>
                        </a:spcAft>
                        <a:buFont typeface="Arial" pitchFamily="34" charset="0"/>
                        <a:buChar char="•"/>
                      </a:pPr>
                      <a:endParaRPr lang="es-PA" sz="1200" dirty="0">
                        <a:effectLst/>
                        <a:latin typeface="+mj-lt"/>
                        <a:ea typeface="Times New Roman"/>
                        <a:cs typeface="Times New Roman"/>
                      </a:endParaRPr>
                    </a:p>
                  </a:txBody>
                  <a:tcPr marL="68580" marR="68580" marT="0" marB="0"/>
                </a:tc>
                <a:tc>
                  <a:txBody>
                    <a:bodyPr/>
                    <a:lstStyle/>
                    <a:p>
                      <a:pPr marL="0" marR="0" algn="l">
                        <a:spcBef>
                          <a:spcPts val="0"/>
                        </a:spcBef>
                        <a:spcAft>
                          <a:spcPts val="0"/>
                        </a:spcAft>
                      </a:pPr>
                      <a:r>
                        <a:rPr lang="es-MX" sz="1200" dirty="0">
                          <a:effectLst/>
                        </a:rPr>
                        <a:t> </a:t>
                      </a:r>
                      <a:endParaRPr lang="es-PA" sz="1200" dirty="0">
                        <a:effectLst/>
                        <a:latin typeface="Times New Roman"/>
                        <a:ea typeface="Times New Roman"/>
                        <a:cs typeface="Times New Roman"/>
                      </a:endParaRPr>
                    </a:p>
                  </a:txBody>
                  <a:tcPr marL="68580" marR="68580" marT="0" marB="0"/>
                </a:tc>
                <a:tc>
                  <a:txBody>
                    <a:bodyPr/>
                    <a:lstStyle/>
                    <a:p>
                      <a:pPr marL="0" marR="0" algn="l">
                        <a:spcBef>
                          <a:spcPts val="0"/>
                        </a:spcBef>
                        <a:spcAft>
                          <a:spcPts val="0"/>
                        </a:spcAft>
                      </a:pPr>
                      <a:r>
                        <a:rPr lang="es-MX" sz="1200" dirty="0">
                          <a:effectLst/>
                        </a:rPr>
                        <a:t> </a:t>
                      </a:r>
                      <a:endParaRPr lang="es-PA" sz="1200" dirty="0">
                        <a:effectLst/>
                        <a:latin typeface="Times New Roman"/>
                        <a:ea typeface="Times New Roman"/>
                        <a:cs typeface="Times New Roman"/>
                      </a:endParaRPr>
                    </a:p>
                  </a:txBody>
                  <a:tcPr marL="68580" marR="68580" marT="0" marB="0"/>
                </a:tc>
              </a:tr>
            </a:tbl>
          </a:graphicData>
        </a:graphic>
      </p:graphicFrame>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260648"/>
            <a:ext cx="1562100" cy="1714500"/>
          </a:xfrm>
          <a:prstGeom prst="rect">
            <a:avLst/>
          </a:prstGeom>
        </p:spPr>
      </p:pic>
    </p:spTree>
    <p:extLst>
      <p:ext uri="{BB962C8B-B14F-4D97-AF65-F5344CB8AC3E}">
        <p14:creationId xmlns:p14="http://schemas.microsoft.com/office/powerpoint/2010/main" val="22187687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Estudiante\Desktop\proyecto El agua Capullo de vida\imagénes\lago%20de%20valenc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9635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320040"/>
            <a:ext cx="7239000" cy="1092736"/>
          </a:xfrm>
        </p:spPr>
        <p:txBody>
          <a:bodyPr>
            <a:normAutofit fontScale="90000"/>
          </a:bodyPr>
          <a:lstStyle/>
          <a:p>
            <a:pPr algn="ctr"/>
            <a:r>
              <a:rPr lang="es-MX" dirty="0">
                <a:latin typeface="Algerian" pitchFamily="82" charset="0"/>
              </a:rPr>
              <a:t>Rubrica</a:t>
            </a:r>
            <a:r>
              <a:rPr lang="es-PA" dirty="0">
                <a:latin typeface="Algerian" pitchFamily="82" charset="0"/>
              </a:rPr>
              <a:t/>
            </a:r>
            <a:br>
              <a:rPr lang="es-PA" dirty="0">
                <a:latin typeface="Algerian" pitchFamily="82" charset="0"/>
              </a:rPr>
            </a:br>
            <a:endParaRPr lang="es-PA" dirty="0">
              <a:latin typeface="Algerian" pitchFamily="82"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169636556"/>
              </p:ext>
            </p:extLst>
          </p:nvPr>
        </p:nvGraphicFramePr>
        <p:xfrm>
          <a:off x="107504" y="980729"/>
          <a:ext cx="7959080" cy="5688630"/>
        </p:xfrm>
        <a:graphic>
          <a:graphicData uri="http://schemas.openxmlformats.org/drawingml/2006/table">
            <a:tbl>
              <a:tblPr firstRow="1" firstCol="1" bandRow="1">
                <a:tableStyleId>{5C22544A-7EE6-4342-B048-85BDC9FD1C3A}</a:tableStyleId>
              </a:tblPr>
              <a:tblGrid>
                <a:gridCol w="1687542"/>
                <a:gridCol w="1568336"/>
                <a:gridCol w="1567734"/>
                <a:gridCol w="1567734"/>
                <a:gridCol w="1567734"/>
              </a:tblGrid>
              <a:tr h="659664">
                <a:tc>
                  <a:txBody>
                    <a:bodyPr/>
                    <a:lstStyle/>
                    <a:p>
                      <a:pPr marL="0" marR="0" algn="ctr">
                        <a:spcBef>
                          <a:spcPts val="0"/>
                        </a:spcBef>
                        <a:spcAft>
                          <a:spcPts val="0"/>
                        </a:spcAft>
                      </a:pPr>
                      <a:r>
                        <a:rPr lang="es-MX" sz="1100" dirty="0">
                          <a:solidFill>
                            <a:schemeClr val="tx1"/>
                          </a:solidFill>
                          <a:effectLst/>
                          <a:latin typeface="Arial" pitchFamily="34" charset="0"/>
                          <a:cs typeface="Arial" pitchFamily="34" charset="0"/>
                        </a:rPr>
                        <a:t>Criterios</a:t>
                      </a:r>
                      <a:endParaRPr lang="es-PA" sz="1100" dirty="0">
                        <a:solidFill>
                          <a:schemeClr val="tx1"/>
                        </a:solidFill>
                        <a:effectLst/>
                        <a:latin typeface="Arial" pitchFamily="34" charset="0"/>
                        <a:ea typeface="Times New Roman"/>
                        <a:cs typeface="Arial" pitchFamily="34" charset="0"/>
                      </a:endParaRPr>
                    </a:p>
                  </a:txBody>
                  <a:tcPr marL="59139" marR="59139" marT="0" marB="0" anchor="ctr">
                    <a:noFill/>
                  </a:tcPr>
                </a:tc>
                <a:tc>
                  <a:txBody>
                    <a:bodyPr/>
                    <a:lstStyle/>
                    <a:p>
                      <a:pPr marL="0" marR="0" algn="ctr">
                        <a:spcBef>
                          <a:spcPts val="0"/>
                        </a:spcBef>
                        <a:spcAft>
                          <a:spcPts val="0"/>
                        </a:spcAft>
                      </a:pPr>
                      <a:r>
                        <a:rPr lang="es-MX" sz="1100" dirty="0">
                          <a:solidFill>
                            <a:schemeClr val="tx1"/>
                          </a:solidFill>
                          <a:effectLst/>
                          <a:latin typeface="Arial" pitchFamily="34" charset="0"/>
                          <a:cs typeface="Arial" pitchFamily="34" charset="0"/>
                        </a:rPr>
                        <a:t>4</a:t>
                      </a:r>
                      <a:endParaRPr lang="es-PA" sz="1100" dirty="0">
                        <a:solidFill>
                          <a:schemeClr val="tx1"/>
                        </a:solidFill>
                        <a:effectLst/>
                        <a:latin typeface="Arial" pitchFamily="34" charset="0"/>
                        <a:ea typeface="Times New Roman"/>
                        <a:cs typeface="Arial" pitchFamily="34" charset="0"/>
                      </a:endParaRPr>
                    </a:p>
                  </a:txBody>
                  <a:tcPr marL="59139" marR="59139" marT="0" marB="0" anchor="ctr">
                    <a:noFill/>
                  </a:tcPr>
                </a:tc>
                <a:tc>
                  <a:txBody>
                    <a:bodyPr/>
                    <a:lstStyle/>
                    <a:p>
                      <a:pPr marL="0" marR="0" algn="ctr">
                        <a:spcBef>
                          <a:spcPts val="0"/>
                        </a:spcBef>
                        <a:spcAft>
                          <a:spcPts val="0"/>
                        </a:spcAft>
                      </a:pPr>
                      <a:r>
                        <a:rPr lang="es-MX" sz="1100" dirty="0">
                          <a:solidFill>
                            <a:schemeClr val="tx1"/>
                          </a:solidFill>
                          <a:effectLst/>
                          <a:latin typeface="Arial" pitchFamily="34" charset="0"/>
                          <a:cs typeface="Arial" pitchFamily="34" charset="0"/>
                        </a:rPr>
                        <a:t>3</a:t>
                      </a:r>
                      <a:endParaRPr lang="es-PA" sz="1100" dirty="0">
                        <a:solidFill>
                          <a:schemeClr val="tx1"/>
                        </a:solidFill>
                        <a:effectLst/>
                        <a:latin typeface="Arial" pitchFamily="34" charset="0"/>
                        <a:ea typeface="Times New Roman"/>
                        <a:cs typeface="Arial" pitchFamily="34" charset="0"/>
                      </a:endParaRPr>
                    </a:p>
                  </a:txBody>
                  <a:tcPr marL="59139" marR="59139" marT="0" marB="0" anchor="ctr">
                    <a:noFill/>
                  </a:tcPr>
                </a:tc>
                <a:tc>
                  <a:txBody>
                    <a:bodyPr/>
                    <a:lstStyle/>
                    <a:p>
                      <a:pPr marL="0" marR="0" algn="ctr">
                        <a:spcBef>
                          <a:spcPts val="0"/>
                        </a:spcBef>
                        <a:spcAft>
                          <a:spcPts val="0"/>
                        </a:spcAft>
                      </a:pPr>
                      <a:r>
                        <a:rPr lang="es-MX" sz="1100" dirty="0">
                          <a:solidFill>
                            <a:schemeClr val="tx1"/>
                          </a:solidFill>
                          <a:effectLst/>
                          <a:latin typeface="Arial" pitchFamily="34" charset="0"/>
                          <a:cs typeface="Arial" pitchFamily="34" charset="0"/>
                        </a:rPr>
                        <a:t>2</a:t>
                      </a:r>
                      <a:endParaRPr lang="es-PA" sz="1100" dirty="0">
                        <a:solidFill>
                          <a:schemeClr val="tx1"/>
                        </a:solidFill>
                        <a:effectLst/>
                        <a:latin typeface="Arial" pitchFamily="34" charset="0"/>
                        <a:ea typeface="Times New Roman"/>
                        <a:cs typeface="Arial" pitchFamily="34" charset="0"/>
                      </a:endParaRPr>
                    </a:p>
                  </a:txBody>
                  <a:tcPr marL="59139" marR="59139" marT="0" marB="0" anchor="ctr">
                    <a:noFill/>
                  </a:tcPr>
                </a:tc>
                <a:tc>
                  <a:txBody>
                    <a:bodyPr/>
                    <a:lstStyle/>
                    <a:p>
                      <a:pPr marL="0" marR="0" algn="ctr">
                        <a:spcBef>
                          <a:spcPts val="0"/>
                        </a:spcBef>
                        <a:spcAft>
                          <a:spcPts val="0"/>
                        </a:spcAft>
                      </a:pPr>
                      <a:r>
                        <a:rPr lang="es-MX" sz="1100" dirty="0">
                          <a:solidFill>
                            <a:schemeClr val="tx1"/>
                          </a:solidFill>
                          <a:effectLst/>
                          <a:latin typeface="Arial" pitchFamily="34" charset="0"/>
                          <a:cs typeface="Arial" pitchFamily="34" charset="0"/>
                        </a:rPr>
                        <a:t>1</a:t>
                      </a:r>
                      <a:endParaRPr lang="es-PA" sz="1100" dirty="0">
                        <a:solidFill>
                          <a:schemeClr val="tx1"/>
                        </a:solidFill>
                        <a:effectLst/>
                        <a:latin typeface="Arial" pitchFamily="34" charset="0"/>
                        <a:ea typeface="Times New Roman"/>
                        <a:cs typeface="Arial" pitchFamily="34" charset="0"/>
                      </a:endParaRPr>
                    </a:p>
                  </a:txBody>
                  <a:tcPr marL="59139" marR="59139" marT="0" marB="0" anchor="ctr">
                    <a:noFill/>
                  </a:tcPr>
                </a:tc>
              </a:tr>
              <a:tr h="1676322">
                <a:tc>
                  <a:txBody>
                    <a:bodyPr/>
                    <a:lstStyle/>
                    <a:p>
                      <a:pPr marL="0" marR="0" algn="ctr">
                        <a:spcBef>
                          <a:spcPts val="0"/>
                        </a:spcBef>
                        <a:spcAft>
                          <a:spcPts val="0"/>
                        </a:spcAft>
                      </a:pPr>
                      <a:r>
                        <a:rPr lang="es-MX" sz="1100" dirty="0">
                          <a:solidFill>
                            <a:schemeClr val="tx1"/>
                          </a:solidFill>
                          <a:effectLst/>
                          <a:latin typeface="Arial" pitchFamily="34" charset="0"/>
                          <a:cs typeface="Arial" pitchFamily="34" charset="0"/>
                        </a:rPr>
                        <a:t> </a:t>
                      </a:r>
                      <a:endParaRPr lang="es-PA" sz="1100" dirty="0">
                        <a:solidFill>
                          <a:schemeClr val="tx1"/>
                        </a:solidFill>
                        <a:effectLst/>
                        <a:latin typeface="Arial" pitchFamily="34" charset="0"/>
                        <a:cs typeface="Arial" pitchFamily="34" charset="0"/>
                      </a:endParaRPr>
                    </a:p>
                    <a:p>
                      <a:pPr marL="0" marR="0" algn="ctr">
                        <a:spcBef>
                          <a:spcPts val="0"/>
                        </a:spcBef>
                        <a:spcAft>
                          <a:spcPts val="0"/>
                        </a:spcAft>
                      </a:pPr>
                      <a:r>
                        <a:rPr lang="es-MX" sz="1100" dirty="0">
                          <a:solidFill>
                            <a:schemeClr val="tx1"/>
                          </a:solidFill>
                          <a:effectLst/>
                          <a:latin typeface="Arial" pitchFamily="34" charset="0"/>
                          <a:cs typeface="Arial" pitchFamily="34" charset="0"/>
                        </a:rPr>
                        <a:t>Delegación de Responsabilidad</a:t>
                      </a:r>
                      <a:endParaRPr lang="es-PA" sz="1100" dirty="0">
                        <a:solidFill>
                          <a:schemeClr val="tx1"/>
                        </a:solidFill>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100" dirty="0">
                          <a:solidFill>
                            <a:schemeClr val="tx1"/>
                          </a:solidFill>
                          <a:effectLst/>
                          <a:latin typeface="Arial" pitchFamily="34" charset="0"/>
                          <a:cs typeface="Arial" pitchFamily="34" charset="0"/>
                        </a:rPr>
                        <a:t>Cada estudiante en el grupo puede explicar que información es necesaria para el grupo y qué información él o ella es responsable de localizar y cuándo es necesaria.</a:t>
                      </a:r>
                      <a:endParaRPr lang="es-PA" sz="1100" dirty="0">
                        <a:solidFill>
                          <a:schemeClr val="tx1"/>
                        </a:solidFill>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100" dirty="0">
                          <a:solidFill>
                            <a:schemeClr val="tx1"/>
                          </a:solidFill>
                          <a:effectLst/>
                          <a:latin typeface="Arial" pitchFamily="34" charset="0"/>
                          <a:cs typeface="Arial" pitchFamily="34" charset="0"/>
                        </a:rPr>
                        <a:t>Cada estudiante en el grupo puede  explicar qué información  él o ella es responsable de localizar.</a:t>
                      </a:r>
                      <a:endParaRPr lang="es-PA" sz="1100" dirty="0">
                        <a:solidFill>
                          <a:schemeClr val="tx1"/>
                        </a:solidFill>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100" dirty="0">
                          <a:solidFill>
                            <a:schemeClr val="tx1"/>
                          </a:solidFill>
                          <a:effectLst/>
                          <a:latin typeface="Arial" pitchFamily="34" charset="0"/>
                          <a:cs typeface="Arial" pitchFamily="34" charset="0"/>
                        </a:rPr>
                        <a:t>Cada estudiante en el grupo puede, con la ayuda de sus compañeros, explicar qué información él o ella es responsable de localizar.</a:t>
                      </a:r>
                      <a:endParaRPr lang="es-PA" sz="1100" dirty="0">
                        <a:solidFill>
                          <a:schemeClr val="tx1"/>
                        </a:solidFill>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100" dirty="0">
                          <a:solidFill>
                            <a:schemeClr val="tx1"/>
                          </a:solidFill>
                          <a:effectLst/>
                          <a:latin typeface="Arial" pitchFamily="34" charset="0"/>
                          <a:cs typeface="Arial" pitchFamily="34" charset="0"/>
                        </a:rPr>
                        <a:t>Uno o más estudiantes en el grupo no pueden explicar qué información  ellos son responsables de localizar.</a:t>
                      </a:r>
                      <a:endParaRPr lang="es-PA" sz="1100" dirty="0">
                        <a:solidFill>
                          <a:schemeClr val="tx1"/>
                        </a:solidFill>
                        <a:effectLst/>
                        <a:latin typeface="Arial" pitchFamily="34" charset="0"/>
                        <a:ea typeface="Times New Roman"/>
                        <a:cs typeface="Arial" pitchFamily="34" charset="0"/>
                      </a:endParaRPr>
                    </a:p>
                  </a:txBody>
                  <a:tcPr marL="59139" marR="59139" marT="0" marB="0">
                    <a:noFill/>
                  </a:tcPr>
                </a:tc>
              </a:tr>
              <a:tr h="1676322">
                <a:tc>
                  <a:txBody>
                    <a:bodyPr/>
                    <a:lstStyle/>
                    <a:p>
                      <a:pPr marL="0" marR="0" algn="ctr">
                        <a:spcBef>
                          <a:spcPts val="0"/>
                        </a:spcBef>
                        <a:spcAft>
                          <a:spcPts val="0"/>
                        </a:spcAft>
                      </a:pPr>
                      <a:r>
                        <a:rPr lang="es-MX" sz="1100">
                          <a:solidFill>
                            <a:schemeClr val="tx1"/>
                          </a:solidFill>
                          <a:effectLst/>
                          <a:latin typeface="Arial" pitchFamily="34" charset="0"/>
                          <a:cs typeface="Arial" pitchFamily="34" charset="0"/>
                        </a:rPr>
                        <a:t>Plan para la organización de la información</a:t>
                      </a:r>
                      <a:endParaRPr lang="es-PA" sz="1100">
                        <a:solidFill>
                          <a:schemeClr val="tx1"/>
                        </a:solidFill>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100">
                          <a:solidFill>
                            <a:schemeClr val="tx1"/>
                          </a:solidFill>
                          <a:effectLst/>
                          <a:latin typeface="Arial" pitchFamily="34" charset="0"/>
                          <a:cs typeface="Arial" pitchFamily="34" charset="0"/>
                        </a:rPr>
                        <a:t>Organizar la información conforme ésta va siendo reunida. Todos los estudiantes pueden explicar el plan de organización de los descubrimientos investigados.</a:t>
                      </a:r>
                      <a:endParaRPr lang="es-PA" sz="1100">
                        <a:solidFill>
                          <a:schemeClr val="tx1"/>
                        </a:solidFill>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100" dirty="0">
                          <a:solidFill>
                            <a:schemeClr val="tx1"/>
                          </a:solidFill>
                          <a:effectLst/>
                          <a:latin typeface="Arial" pitchFamily="34" charset="0"/>
                          <a:cs typeface="Arial" pitchFamily="34" charset="0"/>
                        </a:rPr>
                        <a:t>Los estudiantes tienen desarrollado un plan claro para organizar la información al final de la investigación. Todos los estudiantes pueden explicar este plan.</a:t>
                      </a:r>
                      <a:endParaRPr lang="es-PA" sz="1100" dirty="0">
                        <a:solidFill>
                          <a:schemeClr val="tx1"/>
                        </a:solidFill>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100" dirty="0">
                          <a:solidFill>
                            <a:schemeClr val="tx1"/>
                          </a:solidFill>
                          <a:effectLst/>
                          <a:latin typeface="Arial" pitchFamily="34" charset="0"/>
                          <a:cs typeface="Arial" pitchFamily="34" charset="0"/>
                        </a:rPr>
                        <a:t>desarrollado un plan claro para organizar la información conforme ésta va siendo reunida. Todos los estudiantes pueden explicar la mayor parte de este plan.</a:t>
                      </a:r>
                      <a:endParaRPr lang="es-PA" sz="1100" dirty="0">
                        <a:solidFill>
                          <a:schemeClr val="tx1"/>
                        </a:solidFill>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100" dirty="0">
                          <a:solidFill>
                            <a:schemeClr val="tx1"/>
                          </a:solidFill>
                          <a:effectLst/>
                          <a:latin typeface="Arial" pitchFamily="34" charset="0"/>
                          <a:cs typeface="Arial" pitchFamily="34" charset="0"/>
                        </a:rPr>
                        <a:t>Los estudiantes no tienen un plan claro para organizar la información y/o los estudiantes no pueden explicar su plan.</a:t>
                      </a:r>
                      <a:endParaRPr lang="es-PA" sz="1100" dirty="0">
                        <a:solidFill>
                          <a:schemeClr val="tx1"/>
                        </a:solidFill>
                        <a:effectLst/>
                        <a:latin typeface="Arial" pitchFamily="34" charset="0"/>
                        <a:ea typeface="Times New Roman"/>
                        <a:cs typeface="Arial" pitchFamily="34" charset="0"/>
                      </a:endParaRPr>
                    </a:p>
                  </a:txBody>
                  <a:tcPr marL="59139" marR="59139" marT="0" marB="0">
                    <a:noFill/>
                  </a:tcPr>
                </a:tc>
              </a:tr>
              <a:tr h="1676322">
                <a:tc>
                  <a:txBody>
                    <a:bodyPr/>
                    <a:lstStyle/>
                    <a:p>
                      <a:pPr marL="0" marR="0" algn="ctr">
                        <a:spcBef>
                          <a:spcPts val="0"/>
                        </a:spcBef>
                        <a:spcAft>
                          <a:spcPts val="0"/>
                        </a:spcAft>
                      </a:pPr>
                      <a:r>
                        <a:rPr lang="es-MX" sz="1100">
                          <a:solidFill>
                            <a:schemeClr val="tx1"/>
                          </a:solidFill>
                          <a:effectLst/>
                          <a:latin typeface="Arial" pitchFamily="34" charset="0"/>
                          <a:cs typeface="Arial" pitchFamily="34" charset="0"/>
                        </a:rPr>
                        <a:t> </a:t>
                      </a:r>
                      <a:endParaRPr lang="es-PA" sz="1100">
                        <a:solidFill>
                          <a:schemeClr val="tx1"/>
                        </a:solidFill>
                        <a:effectLst/>
                        <a:latin typeface="Arial" pitchFamily="34" charset="0"/>
                        <a:cs typeface="Arial" pitchFamily="34" charset="0"/>
                      </a:endParaRPr>
                    </a:p>
                    <a:p>
                      <a:pPr marL="0" marR="0" algn="ctr">
                        <a:spcBef>
                          <a:spcPts val="0"/>
                        </a:spcBef>
                        <a:spcAft>
                          <a:spcPts val="0"/>
                        </a:spcAft>
                      </a:pPr>
                      <a:r>
                        <a:rPr lang="es-MX" sz="1100">
                          <a:solidFill>
                            <a:schemeClr val="tx1"/>
                          </a:solidFill>
                          <a:effectLst/>
                          <a:latin typeface="Arial" pitchFamily="34" charset="0"/>
                          <a:cs typeface="Arial" pitchFamily="34" charset="0"/>
                        </a:rPr>
                        <a:t>Calidad de Fuentes</a:t>
                      </a:r>
                      <a:endParaRPr lang="es-PA" sz="1100">
                        <a:solidFill>
                          <a:schemeClr val="tx1"/>
                        </a:solidFill>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100">
                          <a:solidFill>
                            <a:schemeClr val="tx1"/>
                          </a:solidFill>
                          <a:effectLst/>
                          <a:latin typeface="Arial" pitchFamily="34" charset="0"/>
                          <a:cs typeface="Arial" pitchFamily="34" charset="0"/>
                        </a:rPr>
                        <a:t>Los investigadores identifican por lo menos 2 fuentes confiables e interesantes de información para cada una de sus ideas o preguntas.</a:t>
                      </a:r>
                      <a:endParaRPr lang="es-PA" sz="1100">
                        <a:solidFill>
                          <a:schemeClr val="tx1"/>
                        </a:solidFill>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100" dirty="0">
                          <a:solidFill>
                            <a:schemeClr val="tx1"/>
                          </a:solidFill>
                          <a:effectLst/>
                          <a:latin typeface="Arial" pitchFamily="34" charset="0"/>
                          <a:cs typeface="Arial" pitchFamily="34" charset="0"/>
                        </a:rPr>
                        <a:t>Los investigadores identifican por lo menos 2 fuentes confiables de información para cada una de sus ideas o preguntas</a:t>
                      </a:r>
                      <a:endParaRPr lang="es-PA" sz="1100" dirty="0">
                        <a:solidFill>
                          <a:schemeClr val="tx1"/>
                        </a:solidFill>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100" dirty="0">
                          <a:solidFill>
                            <a:schemeClr val="tx1"/>
                          </a:solidFill>
                          <a:effectLst/>
                          <a:latin typeface="Arial" pitchFamily="34" charset="0"/>
                          <a:cs typeface="Arial" pitchFamily="34" charset="0"/>
                        </a:rPr>
                        <a:t>Los investigadores, con ayuda de un adulto, identifican por lo menos 2 fuentes confiables de información para cada una de sus ideas o preguntas.</a:t>
                      </a:r>
                      <a:endParaRPr lang="es-PA" sz="1100" dirty="0">
                        <a:solidFill>
                          <a:schemeClr val="tx1"/>
                        </a:solidFill>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100" dirty="0">
                          <a:solidFill>
                            <a:schemeClr val="tx1"/>
                          </a:solidFill>
                          <a:effectLst/>
                          <a:latin typeface="Arial" pitchFamily="34" charset="0"/>
                          <a:cs typeface="Arial" pitchFamily="34" charset="0"/>
                        </a:rPr>
                        <a:t>Los investigadores, con bastante ayuda de un adulto, identifican por lo menos 2 fuentes confiables de información para cada una de sus ideas o preguntas</a:t>
                      </a:r>
                      <a:endParaRPr lang="es-PA" sz="1100" dirty="0">
                        <a:solidFill>
                          <a:schemeClr val="tx1"/>
                        </a:solidFill>
                        <a:effectLst/>
                        <a:latin typeface="Arial" pitchFamily="34" charset="0"/>
                        <a:ea typeface="Times New Roman"/>
                        <a:cs typeface="Arial" pitchFamily="34" charset="0"/>
                      </a:endParaRPr>
                    </a:p>
                  </a:txBody>
                  <a:tcPr marL="59139" marR="59139" marT="0" marB="0">
                    <a:noFill/>
                  </a:tcPr>
                </a:tc>
              </a:tr>
            </a:tbl>
          </a:graphicData>
        </a:graphic>
      </p:graphicFrame>
      <p:sp>
        <p:nvSpPr>
          <p:cNvPr id="6" name="5 Rectángulo"/>
          <p:cNvSpPr/>
          <p:nvPr/>
        </p:nvSpPr>
        <p:spPr>
          <a:xfrm>
            <a:off x="5220072" y="404664"/>
            <a:ext cx="244827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sz="1400" dirty="0" smtClean="0">
                <a:solidFill>
                  <a:schemeClr val="tx2">
                    <a:lumMod val="20000"/>
                    <a:lumOff val="80000"/>
                  </a:schemeClr>
                </a:solidFill>
              </a:rPr>
              <a:t>EL AGUA:CAPULLO DE VIDA</a:t>
            </a:r>
            <a:endParaRPr lang="es-PA" sz="1400" dirty="0">
              <a:solidFill>
                <a:schemeClr val="tx2">
                  <a:lumMod val="20000"/>
                  <a:lumOff val="80000"/>
                </a:schemeClr>
              </a:solidFill>
            </a:endParaRPr>
          </a:p>
        </p:txBody>
      </p:sp>
    </p:spTree>
    <p:extLst>
      <p:ext uri="{BB962C8B-B14F-4D97-AF65-F5344CB8AC3E}">
        <p14:creationId xmlns:p14="http://schemas.microsoft.com/office/powerpoint/2010/main" val="39341998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Estudiante\Desktop\proyecto El agua Capullo de vida\imagénes\lago%20de%20valenc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3" y="116632"/>
            <a:ext cx="7945809" cy="662473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pPr algn="ctr"/>
            <a:r>
              <a:rPr lang="es-MX" dirty="0" smtClean="0"/>
              <a:t/>
            </a:r>
            <a:br>
              <a:rPr lang="es-MX" dirty="0" smtClean="0"/>
            </a:br>
            <a:r>
              <a:rPr lang="es-MX" dirty="0"/>
              <a:t/>
            </a:r>
            <a:br>
              <a:rPr lang="es-MX" dirty="0"/>
            </a:br>
            <a:r>
              <a:rPr lang="es-MX" dirty="0" smtClean="0">
                <a:solidFill>
                  <a:schemeClr val="accent1">
                    <a:lumMod val="75000"/>
                  </a:schemeClr>
                </a:solidFill>
                <a:latin typeface="Algerian" pitchFamily="82" charset="0"/>
              </a:rPr>
              <a:t>Rubrica</a:t>
            </a:r>
            <a:r>
              <a:rPr lang="es-PA" dirty="0"/>
              <a:t/>
            </a:r>
            <a:br>
              <a:rPr lang="es-PA" dirty="0"/>
            </a:br>
            <a:endParaRPr lang="es-PA"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22999186"/>
              </p:ext>
            </p:extLst>
          </p:nvPr>
        </p:nvGraphicFramePr>
        <p:xfrm>
          <a:off x="395536" y="1988840"/>
          <a:ext cx="7311008" cy="2854899"/>
        </p:xfrm>
        <a:graphic>
          <a:graphicData uri="http://schemas.openxmlformats.org/drawingml/2006/table">
            <a:tbl>
              <a:tblPr firstRow="1" firstCol="1" bandRow="1">
                <a:tableStyleId>{5C22544A-7EE6-4342-B048-85BDC9FD1C3A}</a:tableStyleId>
              </a:tblPr>
              <a:tblGrid>
                <a:gridCol w="1606873"/>
                <a:gridCol w="1426444"/>
                <a:gridCol w="1425897"/>
                <a:gridCol w="1425897"/>
                <a:gridCol w="1425897"/>
              </a:tblGrid>
              <a:tr h="1340699">
                <a:tc>
                  <a:txBody>
                    <a:bodyPr/>
                    <a:lstStyle/>
                    <a:p>
                      <a:pPr marL="0" marR="0" algn="l">
                        <a:spcBef>
                          <a:spcPts val="0"/>
                        </a:spcBef>
                        <a:spcAft>
                          <a:spcPts val="0"/>
                        </a:spcAft>
                      </a:pPr>
                      <a:r>
                        <a:rPr lang="es-MX" sz="1200" dirty="0">
                          <a:effectLst/>
                          <a:latin typeface="Arial" pitchFamily="34" charset="0"/>
                          <a:cs typeface="Arial" pitchFamily="34" charset="0"/>
                        </a:rPr>
                        <a:t> </a:t>
                      </a:r>
                      <a:endParaRPr lang="es-PA" sz="1200" dirty="0">
                        <a:effectLst/>
                        <a:latin typeface="Arial" pitchFamily="34" charset="0"/>
                        <a:cs typeface="Arial" pitchFamily="34" charset="0"/>
                      </a:endParaRPr>
                    </a:p>
                    <a:p>
                      <a:pPr marL="0" marR="0" algn="l">
                        <a:spcBef>
                          <a:spcPts val="0"/>
                        </a:spcBef>
                        <a:spcAft>
                          <a:spcPts val="0"/>
                        </a:spcAft>
                      </a:pPr>
                      <a:r>
                        <a:rPr lang="es-MX" sz="1200" dirty="0">
                          <a:effectLst/>
                          <a:latin typeface="Arial" pitchFamily="34" charset="0"/>
                          <a:cs typeface="Arial" pitchFamily="34" charset="0"/>
                        </a:rPr>
                        <a:t>Seguimiento del Tema</a:t>
                      </a:r>
                      <a:endParaRPr lang="es-PA" sz="1200" dirty="0">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200" dirty="0">
                          <a:effectLst/>
                          <a:latin typeface="Arial" pitchFamily="34" charset="0"/>
                          <a:cs typeface="Arial" pitchFamily="34" charset="0"/>
                        </a:rPr>
                        <a:t>Se mantiene en el tema todo (100%) el tiempo</a:t>
                      </a:r>
                      <a:endParaRPr lang="es-PA" sz="1200" dirty="0">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200" dirty="0">
                          <a:effectLst/>
                          <a:latin typeface="Arial" pitchFamily="34" charset="0"/>
                          <a:cs typeface="Arial" pitchFamily="34" charset="0"/>
                        </a:rPr>
                        <a:t>Se mantiene en el tema la mayor parte (99-90%) del tiempo.</a:t>
                      </a:r>
                      <a:endParaRPr lang="es-PA" sz="1200" dirty="0">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200" dirty="0">
                          <a:effectLst/>
                          <a:latin typeface="Arial" pitchFamily="34" charset="0"/>
                          <a:cs typeface="Arial" pitchFamily="34" charset="0"/>
                        </a:rPr>
                        <a:t>Se mantiene en el tema algunas veces (89%-75%).</a:t>
                      </a:r>
                      <a:endParaRPr lang="es-PA" sz="1200" dirty="0">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200" dirty="0">
                          <a:effectLst/>
                          <a:latin typeface="Arial" pitchFamily="34" charset="0"/>
                          <a:cs typeface="Arial" pitchFamily="34" charset="0"/>
                        </a:rPr>
                        <a:t>Fue difícil decir cuál fue el tema</a:t>
                      </a:r>
                      <a:endParaRPr lang="es-PA" sz="1200" dirty="0">
                        <a:effectLst/>
                        <a:latin typeface="Arial" pitchFamily="34" charset="0"/>
                        <a:ea typeface="Times New Roman"/>
                        <a:cs typeface="Arial" pitchFamily="34" charset="0"/>
                      </a:endParaRPr>
                    </a:p>
                  </a:txBody>
                  <a:tcPr marL="59139" marR="59139" marT="0" marB="0">
                    <a:noFill/>
                  </a:tcPr>
                </a:tc>
              </a:tr>
              <a:tr h="1514200">
                <a:tc>
                  <a:txBody>
                    <a:bodyPr/>
                    <a:lstStyle/>
                    <a:p>
                      <a:pPr marL="0" marR="0" algn="ctr">
                        <a:spcBef>
                          <a:spcPts val="0"/>
                        </a:spcBef>
                        <a:spcAft>
                          <a:spcPts val="0"/>
                        </a:spcAft>
                      </a:pPr>
                      <a:r>
                        <a:rPr lang="es-MX" sz="1200" dirty="0">
                          <a:effectLst/>
                          <a:latin typeface="Arial" pitchFamily="34" charset="0"/>
                          <a:cs typeface="Arial" pitchFamily="34" charset="0"/>
                        </a:rPr>
                        <a:t> </a:t>
                      </a:r>
                      <a:endParaRPr lang="es-PA" sz="1200" dirty="0">
                        <a:effectLst/>
                        <a:latin typeface="Arial" pitchFamily="34" charset="0"/>
                        <a:cs typeface="Arial" pitchFamily="34" charset="0"/>
                      </a:endParaRPr>
                    </a:p>
                    <a:p>
                      <a:pPr marL="0" marR="0" algn="ctr">
                        <a:spcBef>
                          <a:spcPts val="0"/>
                        </a:spcBef>
                        <a:spcAft>
                          <a:spcPts val="0"/>
                        </a:spcAft>
                      </a:pPr>
                      <a:r>
                        <a:rPr lang="es-MX" sz="1200" dirty="0">
                          <a:effectLst/>
                          <a:latin typeface="Arial" pitchFamily="34" charset="0"/>
                          <a:cs typeface="Arial" pitchFamily="34" charset="0"/>
                        </a:rPr>
                        <a:t>Contenido</a:t>
                      </a:r>
                      <a:endParaRPr lang="es-PA" sz="1200" dirty="0">
                        <a:effectLst/>
                        <a:latin typeface="Arial" pitchFamily="34" charset="0"/>
                        <a:ea typeface="Times New Roman"/>
                        <a:cs typeface="Arial" pitchFamily="34" charset="0"/>
                      </a:endParaRPr>
                    </a:p>
                  </a:txBody>
                  <a:tcPr marL="59139" marR="59139" marT="0" marB="0">
                    <a:noFill/>
                  </a:tcPr>
                </a:tc>
                <a:tc>
                  <a:txBody>
                    <a:bodyPr/>
                    <a:lstStyle/>
                    <a:p>
                      <a:pPr marL="0" marR="0" algn="just">
                        <a:spcBef>
                          <a:spcPts val="0"/>
                        </a:spcBef>
                        <a:spcAft>
                          <a:spcPts val="0"/>
                        </a:spcAft>
                      </a:pPr>
                      <a:r>
                        <a:rPr lang="es-MX" sz="1200" dirty="0">
                          <a:effectLst/>
                          <a:latin typeface="Arial" pitchFamily="34" charset="0"/>
                          <a:cs typeface="Arial" pitchFamily="34" charset="0"/>
                        </a:rPr>
                        <a:t>Demuestra un completo entendimiento del tema.</a:t>
                      </a:r>
                      <a:endParaRPr lang="es-PA" sz="1200" dirty="0">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200">
                          <a:effectLst/>
                          <a:latin typeface="Arial" pitchFamily="34" charset="0"/>
                          <a:cs typeface="Arial" pitchFamily="34" charset="0"/>
                        </a:rPr>
                        <a:t>Demuestra un buen entendimiento del tema.</a:t>
                      </a:r>
                      <a:endParaRPr lang="es-PA" sz="1200">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200" dirty="0">
                          <a:effectLst/>
                          <a:latin typeface="Arial" pitchFamily="34" charset="0"/>
                          <a:cs typeface="Arial" pitchFamily="34" charset="0"/>
                        </a:rPr>
                        <a:t>Demuestra un buen entendimiento de partes del tema</a:t>
                      </a:r>
                      <a:endParaRPr lang="es-PA" sz="1200" dirty="0">
                        <a:effectLst/>
                        <a:latin typeface="Arial" pitchFamily="34" charset="0"/>
                        <a:ea typeface="Times New Roman"/>
                        <a:cs typeface="Arial" pitchFamily="34" charset="0"/>
                      </a:endParaRPr>
                    </a:p>
                  </a:txBody>
                  <a:tcPr marL="59139" marR="59139" marT="0" marB="0">
                    <a:noFill/>
                  </a:tcPr>
                </a:tc>
                <a:tc>
                  <a:txBody>
                    <a:bodyPr/>
                    <a:lstStyle/>
                    <a:p>
                      <a:pPr marL="0" marR="0" algn="l">
                        <a:spcBef>
                          <a:spcPts val="0"/>
                        </a:spcBef>
                        <a:spcAft>
                          <a:spcPts val="0"/>
                        </a:spcAft>
                      </a:pPr>
                      <a:r>
                        <a:rPr lang="es-MX" sz="1200" dirty="0">
                          <a:effectLst/>
                          <a:latin typeface="Arial" pitchFamily="34" charset="0"/>
                          <a:cs typeface="Arial" pitchFamily="34" charset="0"/>
                        </a:rPr>
                        <a:t>No parece entender muy bien el tema</a:t>
                      </a:r>
                      <a:endParaRPr lang="es-PA" sz="1200" dirty="0">
                        <a:effectLst/>
                        <a:latin typeface="Arial" pitchFamily="34" charset="0"/>
                        <a:ea typeface="Times New Roman"/>
                        <a:cs typeface="Arial" pitchFamily="34" charset="0"/>
                      </a:endParaRPr>
                    </a:p>
                  </a:txBody>
                  <a:tcPr marL="59139" marR="59139" marT="0" marB="0">
                    <a:noFill/>
                  </a:tcPr>
                </a:tc>
              </a:tr>
            </a:tbl>
          </a:graphicData>
        </a:graphic>
      </p:graphicFrame>
      <p:sp>
        <p:nvSpPr>
          <p:cNvPr id="6" name="5 Rectángulo"/>
          <p:cNvSpPr/>
          <p:nvPr/>
        </p:nvSpPr>
        <p:spPr>
          <a:xfrm>
            <a:off x="5292080" y="548680"/>
            <a:ext cx="2520280" cy="307777"/>
          </a:xfrm>
          <a:prstGeom prst="rect">
            <a:avLst/>
          </a:prstGeom>
        </p:spPr>
        <p:txBody>
          <a:bodyPr wrap="square">
            <a:spAutoFit/>
          </a:bodyPr>
          <a:lstStyle/>
          <a:p>
            <a:pPr algn="ctr"/>
            <a:r>
              <a:rPr lang="es-PA" sz="1400" dirty="0">
                <a:solidFill>
                  <a:schemeClr val="tx2">
                    <a:lumMod val="20000"/>
                    <a:lumOff val="80000"/>
                  </a:schemeClr>
                </a:solidFill>
              </a:rPr>
              <a:t>EL AGUA:CAPULLO DE VIDA</a:t>
            </a:r>
          </a:p>
        </p:txBody>
      </p:sp>
    </p:spTree>
    <p:extLst>
      <p:ext uri="{BB962C8B-B14F-4D97-AF65-F5344CB8AC3E}">
        <p14:creationId xmlns:p14="http://schemas.microsoft.com/office/powerpoint/2010/main" val="16319597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097254338"/>
              </p:ext>
            </p:extLst>
          </p:nvPr>
        </p:nvGraphicFramePr>
        <p:xfrm>
          <a:off x="19882" y="0"/>
          <a:ext cx="8028383" cy="6669366"/>
        </p:xfrm>
        <a:graphic>
          <a:graphicData uri="http://schemas.openxmlformats.org/drawingml/2006/table">
            <a:tbl>
              <a:tblPr firstRow="1" firstCol="1" bandRow="1">
                <a:tableStyleId>{5C22544A-7EE6-4342-B048-85BDC9FD1C3A}</a:tableStyleId>
              </a:tblPr>
              <a:tblGrid>
                <a:gridCol w="2113125"/>
                <a:gridCol w="5915258"/>
              </a:tblGrid>
              <a:tr h="277672">
                <a:tc>
                  <a:txBody>
                    <a:bodyPr/>
                    <a:lstStyle/>
                    <a:p>
                      <a:pPr marL="0" marR="0">
                        <a:spcBef>
                          <a:spcPts val="0"/>
                        </a:spcBef>
                        <a:spcAft>
                          <a:spcPts val="0"/>
                        </a:spcAft>
                      </a:pPr>
                      <a:r>
                        <a:rPr lang="es-MX" sz="900" dirty="0">
                          <a:solidFill>
                            <a:schemeClr val="tx1"/>
                          </a:solidFill>
                          <a:effectLst/>
                        </a:rPr>
                        <a:t>Proyecto elaborado por: </a:t>
                      </a:r>
                      <a:endParaRPr lang="es-PA" sz="900" dirty="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spcBef>
                          <a:spcPts val="0"/>
                        </a:spcBef>
                        <a:spcAft>
                          <a:spcPts val="0"/>
                        </a:spcAft>
                      </a:pPr>
                      <a:r>
                        <a:rPr lang="es-MX" sz="900" dirty="0" err="1">
                          <a:solidFill>
                            <a:schemeClr val="tx1"/>
                          </a:solidFill>
                          <a:effectLst/>
                        </a:rPr>
                        <a:t>Dalba</a:t>
                      </a:r>
                      <a:r>
                        <a:rPr lang="es-MX" sz="900" dirty="0">
                          <a:solidFill>
                            <a:schemeClr val="tx1"/>
                          </a:solidFill>
                          <a:effectLst/>
                        </a:rPr>
                        <a:t> </a:t>
                      </a:r>
                      <a:r>
                        <a:rPr lang="es-MX" sz="900" dirty="0" err="1">
                          <a:solidFill>
                            <a:schemeClr val="tx1"/>
                          </a:solidFill>
                          <a:effectLst/>
                        </a:rPr>
                        <a:t>Ibeth</a:t>
                      </a:r>
                      <a:r>
                        <a:rPr lang="es-MX" sz="900" dirty="0">
                          <a:solidFill>
                            <a:schemeClr val="tx1"/>
                          </a:solidFill>
                          <a:effectLst/>
                        </a:rPr>
                        <a:t> </a:t>
                      </a:r>
                      <a:r>
                        <a:rPr lang="es-MX" sz="900" dirty="0" err="1">
                          <a:solidFill>
                            <a:schemeClr val="tx1"/>
                          </a:solidFill>
                          <a:effectLst/>
                        </a:rPr>
                        <a:t>Izos</a:t>
                      </a:r>
                      <a:endParaRPr lang="es-PA" sz="900" dirty="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0497">
                <a:tc>
                  <a:txBody>
                    <a:bodyPr/>
                    <a:lstStyle/>
                    <a:p>
                      <a:pPr marL="0" marR="0">
                        <a:spcBef>
                          <a:spcPts val="0"/>
                        </a:spcBef>
                        <a:spcAft>
                          <a:spcPts val="0"/>
                        </a:spcAft>
                      </a:pPr>
                      <a:r>
                        <a:rPr lang="es-MX" sz="900" dirty="0">
                          <a:solidFill>
                            <a:schemeClr val="tx1"/>
                          </a:solidFill>
                          <a:effectLst/>
                        </a:rPr>
                        <a:t>Contacto: </a:t>
                      </a:r>
                      <a:endParaRPr lang="es-PA" sz="900" dirty="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spcBef>
                          <a:spcPts val="0"/>
                        </a:spcBef>
                        <a:spcAft>
                          <a:spcPts val="0"/>
                        </a:spcAft>
                      </a:pPr>
                      <a:r>
                        <a:rPr lang="es-MX" sz="900" dirty="0">
                          <a:solidFill>
                            <a:schemeClr val="tx1"/>
                          </a:solidFill>
                          <a:effectLst/>
                        </a:rPr>
                        <a:t>dalbaisos@educapanama.edu.pa</a:t>
                      </a:r>
                      <a:endParaRPr lang="es-PA" sz="900" dirty="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0497">
                <a:tc>
                  <a:txBody>
                    <a:bodyPr/>
                    <a:lstStyle/>
                    <a:p>
                      <a:pPr marL="0" marR="0">
                        <a:spcBef>
                          <a:spcPts val="0"/>
                        </a:spcBef>
                        <a:spcAft>
                          <a:spcPts val="0"/>
                        </a:spcAft>
                      </a:pPr>
                      <a:r>
                        <a:rPr lang="es-MX" sz="900">
                          <a:solidFill>
                            <a:schemeClr val="tx1"/>
                          </a:solidFill>
                          <a:effectLst/>
                        </a:rPr>
                        <a:t>Materia: </a:t>
                      </a:r>
                      <a:endParaRPr lang="es-PA" sz="90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spcBef>
                          <a:spcPts val="0"/>
                        </a:spcBef>
                        <a:spcAft>
                          <a:spcPts val="0"/>
                        </a:spcAft>
                      </a:pPr>
                      <a:r>
                        <a:rPr lang="es-MX" sz="900" dirty="0">
                          <a:solidFill>
                            <a:schemeClr val="tx1"/>
                          </a:solidFill>
                          <a:effectLst/>
                        </a:rPr>
                        <a:t>Geografía</a:t>
                      </a:r>
                      <a:endParaRPr lang="es-PA" sz="900" dirty="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0497">
                <a:tc>
                  <a:txBody>
                    <a:bodyPr/>
                    <a:lstStyle/>
                    <a:p>
                      <a:pPr marL="0" marR="0">
                        <a:spcBef>
                          <a:spcPts val="0"/>
                        </a:spcBef>
                        <a:spcAft>
                          <a:spcPts val="0"/>
                        </a:spcAft>
                      </a:pPr>
                      <a:r>
                        <a:rPr lang="es-MX" sz="900">
                          <a:solidFill>
                            <a:schemeClr val="tx1"/>
                          </a:solidFill>
                          <a:effectLst/>
                        </a:rPr>
                        <a:t>Tema: </a:t>
                      </a:r>
                      <a:endParaRPr lang="es-PA" sz="90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spcBef>
                          <a:spcPts val="0"/>
                        </a:spcBef>
                        <a:spcAft>
                          <a:spcPts val="0"/>
                        </a:spcAft>
                      </a:pPr>
                      <a:r>
                        <a:rPr lang="es-MX" sz="900" dirty="0">
                          <a:solidFill>
                            <a:schemeClr val="tx1"/>
                          </a:solidFill>
                          <a:effectLst/>
                        </a:rPr>
                        <a:t>El Agua: Capullo de Vida</a:t>
                      </a:r>
                      <a:endParaRPr lang="es-PA" sz="900" dirty="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0497">
                <a:tc>
                  <a:txBody>
                    <a:bodyPr/>
                    <a:lstStyle/>
                    <a:p>
                      <a:pPr marL="0" marR="0">
                        <a:spcBef>
                          <a:spcPts val="0"/>
                        </a:spcBef>
                        <a:spcAft>
                          <a:spcPts val="0"/>
                        </a:spcAft>
                      </a:pPr>
                      <a:r>
                        <a:rPr lang="es-MX" sz="900">
                          <a:solidFill>
                            <a:schemeClr val="tx1"/>
                          </a:solidFill>
                          <a:effectLst/>
                        </a:rPr>
                        <a:t>Grado:</a:t>
                      </a:r>
                      <a:endParaRPr lang="es-PA" sz="90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spcBef>
                          <a:spcPts val="0"/>
                        </a:spcBef>
                        <a:spcAft>
                          <a:spcPts val="0"/>
                        </a:spcAft>
                      </a:pPr>
                      <a:r>
                        <a:rPr lang="es-MX" sz="900" dirty="0">
                          <a:solidFill>
                            <a:schemeClr val="tx1"/>
                          </a:solidFill>
                          <a:effectLst/>
                        </a:rPr>
                        <a:t>8°</a:t>
                      </a:r>
                      <a:endParaRPr lang="es-PA" sz="900" dirty="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0497">
                <a:tc>
                  <a:txBody>
                    <a:bodyPr/>
                    <a:lstStyle/>
                    <a:p>
                      <a:pPr marL="0" marR="0">
                        <a:spcBef>
                          <a:spcPts val="0"/>
                        </a:spcBef>
                        <a:spcAft>
                          <a:spcPts val="0"/>
                        </a:spcAft>
                      </a:pPr>
                      <a:r>
                        <a:rPr lang="es-MX" sz="900">
                          <a:solidFill>
                            <a:schemeClr val="tx1"/>
                          </a:solidFill>
                          <a:effectLst/>
                        </a:rPr>
                        <a:t>Idiomas: </a:t>
                      </a:r>
                      <a:endParaRPr lang="es-PA" sz="90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spcBef>
                          <a:spcPts val="0"/>
                        </a:spcBef>
                        <a:spcAft>
                          <a:spcPts val="0"/>
                        </a:spcAft>
                      </a:pPr>
                      <a:r>
                        <a:rPr lang="es-MX" sz="900" dirty="0">
                          <a:solidFill>
                            <a:schemeClr val="tx1"/>
                          </a:solidFill>
                          <a:effectLst/>
                        </a:rPr>
                        <a:t>Español</a:t>
                      </a:r>
                      <a:endParaRPr lang="es-PA" sz="900" dirty="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2115087">
                <a:tc>
                  <a:txBody>
                    <a:bodyPr/>
                    <a:lstStyle/>
                    <a:p>
                      <a:pPr marL="0" marR="0">
                        <a:spcBef>
                          <a:spcPts val="0"/>
                        </a:spcBef>
                        <a:spcAft>
                          <a:spcPts val="0"/>
                        </a:spcAft>
                      </a:pPr>
                      <a:r>
                        <a:rPr lang="es-MX" sz="900" dirty="0">
                          <a:solidFill>
                            <a:schemeClr val="tx1"/>
                          </a:solidFill>
                          <a:effectLst/>
                        </a:rPr>
                        <a:t>Descripción: </a:t>
                      </a:r>
                      <a:endParaRPr lang="es-PA" sz="900" dirty="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just">
                        <a:spcBef>
                          <a:spcPts val="0"/>
                        </a:spcBef>
                        <a:spcAft>
                          <a:spcPts val="0"/>
                        </a:spcAft>
                      </a:pPr>
                      <a:r>
                        <a:rPr lang="es-MX" sz="900" dirty="0">
                          <a:solidFill>
                            <a:schemeClr val="tx1"/>
                          </a:solidFill>
                          <a:effectLst/>
                        </a:rPr>
                        <a:t>El agua es un elemento fundamental para la vida, su valor es incalculable, y a medida que pase el tiempo, cobrará mayor importancia, ya que la misma escasea de manera impresionante en muchas regiones del mundo, lo que ha significado un incremento en su deterioro, de hecho ya se comenta que las próximas guerras libradas por los seres humanos será por el factor agua, sin embargo es lamentable el mal uso que los mismos hacen de ella, llevándola a los más altos niveles de contaminación, es urgente que todos tomemos conciencia de su gran valor y beneficio para nuestra vida. De ahí que los estudiantes haciendo uso de las herramientas tecnológicas, puedan profundizar en tan relevante tema, hasta alcanzar un grado de concienciación de que “El Agua es un Capullo de Vida </a:t>
                      </a:r>
                      <a:endParaRPr lang="es-PA" sz="900" dirty="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0497">
                <a:tc>
                  <a:txBody>
                    <a:bodyPr/>
                    <a:lstStyle/>
                    <a:p>
                      <a:pPr marL="0" marR="0">
                        <a:spcBef>
                          <a:spcPts val="0"/>
                        </a:spcBef>
                        <a:spcAft>
                          <a:spcPts val="0"/>
                        </a:spcAft>
                      </a:pPr>
                      <a:r>
                        <a:rPr lang="es-MX" sz="900">
                          <a:solidFill>
                            <a:schemeClr val="tx1"/>
                          </a:solidFill>
                          <a:effectLst/>
                        </a:rPr>
                        <a:t>Centro Educativo:</a:t>
                      </a:r>
                      <a:endParaRPr lang="es-PA" sz="90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spcBef>
                          <a:spcPts val="0"/>
                        </a:spcBef>
                        <a:spcAft>
                          <a:spcPts val="0"/>
                        </a:spcAft>
                      </a:pPr>
                      <a:r>
                        <a:rPr lang="es-MX" sz="900" dirty="0" err="1">
                          <a:solidFill>
                            <a:schemeClr val="tx1"/>
                          </a:solidFill>
                          <a:effectLst/>
                        </a:rPr>
                        <a:t>I.P.T.Jesús</a:t>
                      </a:r>
                      <a:r>
                        <a:rPr lang="es-MX" sz="900" dirty="0">
                          <a:solidFill>
                            <a:schemeClr val="tx1"/>
                          </a:solidFill>
                          <a:effectLst/>
                        </a:rPr>
                        <a:t> H. Gallego</a:t>
                      </a:r>
                      <a:endParaRPr lang="es-PA" sz="900" dirty="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0497">
                <a:tc>
                  <a:txBody>
                    <a:bodyPr/>
                    <a:lstStyle/>
                    <a:p>
                      <a:pPr marL="0" marR="0">
                        <a:spcBef>
                          <a:spcPts val="0"/>
                        </a:spcBef>
                        <a:spcAft>
                          <a:spcPts val="0"/>
                        </a:spcAft>
                      </a:pPr>
                      <a:r>
                        <a:rPr lang="es-MX" sz="900">
                          <a:solidFill>
                            <a:schemeClr val="tx1"/>
                          </a:solidFill>
                          <a:effectLst/>
                        </a:rPr>
                        <a:t>Derechos: </a:t>
                      </a:r>
                      <a:endParaRPr lang="es-PA" sz="90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spcBef>
                          <a:spcPts val="0"/>
                        </a:spcBef>
                        <a:spcAft>
                          <a:spcPts val="0"/>
                        </a:spcAft>
                      </a:pPr>
                      <a:r>
                        <a:rPr lang="es-MX" sz="900" dirty="0">
                          <a:solidFill>
                            <a:schemeClr val="tx1"/>
                          </a:solidFill>
                          <a:effectLst/>
                        </a:rPr>
                        <a:t>Libres para uso educativo.</a:t>
                      </a:r>
                      <a:endParaRPr lang="es-PA" sz="900" dirty="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0497">
                <a:tc>
                  <a:txBody>
                    <a:bodyPr/>
                    <a:lstStyle/>
                    <a:p>
                      <a:pPr marL="0" marR="0">
                        <a:spcBef>
                          <a:spcPts val="0"/>
                        </a:spcBef>
                        <a:spcAft>
                          <a:spcPts val="0"/>
                        </a:spcAft>
                      </a:pPr>
                      <a:r>
                        <a:rPr lang="es-MX" sz="900">
                          <a:solidFill>
                            <a:schemeClr val="tx1"/>
                          </a:solidFill>
                          <a:effectLst/>
                        </a:rPr>
                        <a:t>Recursos necesarios: </a:t>
                      </a:r>
                      <a:endParaRPr lang="es-PA" sz="90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spcBef>
                          <a:spcPts val="0"/>
                        </a:spcBef>
                        <a:spcAft>
                          <a:spcPts val="0"/>
                        </a:spcAft>
                      </a:pPr>
                      <a:r>
                        <a:rPr lang="es-MX" sz="900">
                          <a:solidFill>
                            <a:schemeClr val="tx1"/>
                          </a:solidFill>
                          <a:effectLst/>
                        </a:rPr>
                        <a:t>Computadora, Internet, Bocinas, página de web Microsoft </a:t>
                      </a:r>
                      <a:endParaRPr lang="es-PA" sz="90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0497">
                <a:tc>
                  <a:txBody>
                    <a:bodyPr/>
                    <a:lstStyle/>
                    <a:p>
                      <a:pPr marL="0" marR="0">
                        <a:spcBef>
                          <a:spcPts val="0"/>
                        </a:spcBef>
                        <a:spcAft>
                          <a:spcPts val="0"/>
                        </a:spcAft>
                      </a:pPr>
                      <a:r>
                        <a:rPr lang="es-MX" sz="900">
                          <a:solidFill>
                            <a:schemeClr val="tx1"/>
                          </a:solidFill>
                          <a:effectLst/>
                        </a:rPr>
                        <a:t>Tiempo: </a:t>
                      </a:r>
                      <a:endParaRPr lang="es-PA" sz="90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spcBef>
                          <a:spcPts val="0"/>
                        </a:spcBef>
                        <a:spcAft>
                          <a:spcPts val="0"/>
                        </a:spcAft>
                      </a:pPr>
                      <a:r>
                        <a:rPr lang="es-MX" sz="900" dirty="0">
                          <a:solidFill>
                            <a:schemeClr val="tx1"/>
                          </a:solidFill>
                          <a:effectLst/>
                        </a:rPr>
                        <a:t>5 horas de 40 minutos.</a:t>
                      </a:r>
                      <a:endParaRPr lang="es-PA" sz="900" dirty="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0497">
                <a:tc>
                  <a:txBody>
                    <a:bodyPr/>
                    <a:lstStyle/>
                    <a:p>
                      <a:pPr marL="0" marR="0">
                        <a:spcBef>
                          <a:spcPts val="0"/>
                        </a:spcBef>
                        <a:spcAft>
                          <a:spcPts val="0"/>
                        </a:spcAft>
                      </a:pPr>
                      <a:r>
                        <a:rPr lang="es-MX" sz="900">
                          <a:solidFill>
                            <a:schemeClr val="tx1"/>
                          </a:solidFill>
                          <a:effectLst/>
                        </a:rPr>
                        <a:t>Fuentes de consulta: </a:t>
                      </a:r>
                      <a:endParaRPr lang="es-PA" sz="90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spcBef>
                          <a:spcPts val="0"/>
                        </a:spcBef>
                        <a:spcAft>
                          <a:spcPts val="0"/>
                        </a:spcAft>
                      </a:pPr>
                      <a:r>
                        <a:rPr lang="es-MX" sz="900" dirty="0">
                          <a:solidFill>
                            <a:schemeClr val="tx1"/>
                          </a:solidFill>
                          <a:effectLst/>
                        </a:rPr>
                        <a:t>Google, youtube, wikipedia. Bing, programa de estudio.</a:t>
                      </a:r>
                      <a:endParaRPr lang="es-PA" sz="900" dirty="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84561">
                <a:tc>
                  <a:txBody>
                    <a:bodyPr/>
                    <a:lstStyle/>
                    <a:p>
                      <a:pPr marL="0" marR="0">
                        <a:spcBef>
                          <a:spcPts val="0"/>
                        </a:spcBef>
                        <a:spcAft>
                          <a:spcPts val="0"/>
                        </a:spcAft>
                      </a:pPr>
                      <a:r>
                        <a:rPr lang="es-MX" sz="900">
                          <a:solidFill>
                            <a:schemeClr val="tx1"/>
                          </a:solidFill>
                          <a:effectLst/>
                        </a:rPr>
                        <a:t>Ubicación en el programa de Estudio: </a:t>
                      </a:r>
                      <a:endParaRPr lang="es-PA" sz="90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spcBef>
                          <a:spcPts val="0"/>
                        </a:spcBef>
                        <a:spcAft>
                          <a:spcPts val="0"/>
                        </a:spcAft>
                      </a:pPr>
                      <a:r>
                        <a:rPr lang="es-MX" sz="900" dirty="0">
                          <a:solidFill>
                            <a:schemeClr val="tx1"/>
                          </a:solidFill>
                          <a:effectLst/>
                        </a:rPr>
                        <a:t>Geografía 8°. Área 2. América sus recursos naturales y su proyección en el desarrollo del continente.</a:t>
                      </a:r>
                      <a:endParaRPr lang="es-PA" sz="900" dirty="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487076">
                <a:tc>
                  <a:txBody>
                    <a:bodyPr/>
                    <a:lstStyle/>
                    <a:p>
                      <a:pPr marL="0" marR="0">
                        <a:spcBef>
                          <a:spcPts val="0"/>
                        </a:spcBef>
                        <a:spcAft>
                          <a:spcPts val="0"/>
                        </a:spcAft>
                      </a:pPr>
                      <a:r>
                        <a:rPr lang="es-MX" sz="900">
                          <a:solidFill>
                            <a:schemeClr val="tx1"/>
                          </a:solidFill>
                          <a:effectLst/>
                        </a:rPr>
                        <a:t>Palabras claves: </a:t>
                      </a:r>
                      <a:endParaRPr lang="es-PA" sz="90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spcBef>
                          <a:spcPts val="0"/>
                        </a:spcBef>
                        <a:spcAft>
                          <a:spcPts val="0"/>
                        </a:spcAft>
                      </a:pPr>
                      <a:r>
                        <a:rPr lang="es-MX" sz="900" dirty="0">
                          <a:solidFill>
                            <a:schemeClr val="tx1"/>
                          </a:solidFill>
                          <a:effectLst/>
                        </a:rPr>
                        <a:t>Agua, causas, efectos, valor, beneficios</a:t>
                      </a:r>
                      <a:endParaRPr lang="es-PA" sz="900" dirty="0">
                        <a:solidFill>
                          <a:schemeClr val="tx1"/>
                        </a:solidFill>
                        <a:effectLst/>
                        <a:latin typeface="Times New Roman"/>
                        <a:ea typeface="Times New Roman"/>
                        <a:cs typeface="Times New Roman"/>
                      </a:endParaRPr>
                    </a:p>
                  </a:txBody>
                  <a:tcPr marL="53065" marR="53065" marT="0" marB="0" anchor="ctr">
                    <a:gradFill flip="none" rotWithShape="1">
                      <a:gsLst>
                        <a:gs pos="0">
                          <a:schemeClr val="tx2"/>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bl>
          </a:graphicData>
        </a:graphic>
      </p:graphicFrame>
      <p:sp>
        <p:nvSpPr>
          <p:cNvPr id="6" name="Rectangle 1"/>
          <p:cNvSpPr>
            <a:spLocks noChangeArrowheads="1"/>
          </p:cNvSpPr>
          <p:nvPr/>
        </p:nvSpPr>
        <p:spPr bwMode="auto">
          <a:xfrm>
            <a:off x="1430338" y="1609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4736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227573797"/>
              </p:ext>
            </p:extLst>
          </p:nvPr>
        </p:nvGraphicFramePr>
        <p:xfrm>
          <a:off x="251520" y="260649"/>
          <a:ext cx="7776864" cy="6440614"/>
        </p:xfrm>
        <a:graphic>
          <a:graphicData uri="http://schemas.openxmlformats.org/drawingml/2006/table">
            <a:tbl>
              <a:tblPr firstRow="1" firstCol="1" bandRow="1">
                <a:tableStyleId>{5C22544A-7EE6-4342-B048-85BDC9FD1C3A}</a:tableStyleId>
              </a:tblPr>
              <a:tblGrid>
                <a:gridCol w="1722645"/>
                <a:gridCol w="6054219"/>
              </a:tblGrid>
              <a:tr h="469316">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2400" dirty="0" smtClean="0">
                          <a:effectLst/>
                          <a:latin typeface="Algerian" pitchFamily="82" charset="0"/>
                        </a:rPr>
                        <a:t>Fuentes de Consulta   </a:t>
                      </a:r>
                      <a:r>
                        <a:rPr lang="es-MX" sz="2400" baseline="0" dirty="0" smtClean="0">
                          <a:effectLst/>
                          <a:latin typeface="Algerian" pitchFamily="82" charset="0"/>
                        </a:rPr>
                        <a:t> </a:t>
                      </a:r>
                      <a:r>
                        <a:rPr lang="es-PA" sz="1800" dirty="0" smtClean="0">
                          <a:solidFill>
                            <a:schemeClr val="tx2">
                              <a:lumMod val="20000"/>
                              <a:lumOff val="80000"/>
                            </a:schemeClr>
                          </a:solidFill>
                        </a:rPr>
                        <a:t>EL AGUA:CAPULLO DE VIDA</a:t>
                      </a:r>
                    </a:p>
                    <a:p>
                      <a:pPr marL="0" marR="0" algn="ctr">
                        <a:spcBef>
                          <a:spcPts val="0"/>
                        </a:spcBef>
                        <a:spcAft>
                          <a:spcPts val="0"/>
                        </a:spcAft>
                      </a:pPr>
                      <a:endParaRPr lang="es-PA" sz="2400" dirty="0">
                        <a:effectLst/>
                        <a:latin typeface="Algerian" pitchFamily="82" charset="0"/>
                        <a:ea typeface="Times New Roman"/>
                        <a:cs typeface="Times New Roman"/>
                      </a:endParaRPr>
                    </a:p>
                  </a:txBody>
                  <a:tcPr marL="68580" marR="68580" marT="0" marB="0" anchor="ctr">
                    <a:noFill/>
                  </a:tcPr>
                </a:tc>
                <a:tc hMerge="1">
                  <a:txBody>
                    <a:bodyPr/>
                    <a:lstStyle/>
                    <a:p>
                      <a:endParaRPr lang="es-PA"/>
                    </a:p>
                  </a:txBody>
                  <a:tcPr/>
                </a:tc>
              </a:tr>
              <a:tr h="1855180">
                <a:tc>
                  <a:txBody>
                    <a:bodyPr/>
                    <a:lstStyle/>
                    <a:p>
                      <a:pPr marL="0" marR="0">
                        <a:spcBef>
                          <a:spcPts val="0"/>
                        </a:spcBef>
                        <a:spcAft>
                          <a:spcPts val="0"/>
                        </a:spcAft>
                      </a:pPr>
                      <a:r>
                        <a:rPr lang="es-MX" sz="1200" dirty="0">
                          <a:effectLst/>
                        </a:rPr>
                        <a:t>Fuentes Textos:</a:t>
                      </a:r>
                      <a:endParaRPr lang="es-PA" sz="1200" dirty="0">
                        <a:effectLst/>
                        <a:latin typeface="Times New Roman"/>
                        <a:ea typeface="Times New Roman"/>
                        <a:cs typeface="Times New Roman"/>
                      </a:endParaRPr>
                    </a:p>
                  </a:txBody>
                  <a:tcPr marL="68580" marR="68580" marT="0" marB="0" anchor="ctr">
                    <a:noFill/>
                  </a:tcPr>
                </a:tc>
                <a:tc>
                  <a:txBody>
                    <a:bodyPr/>
                    <a:lstStyle/>
                    <a:p>
                      <a:pPr marL="342900" marR="0" lvl="0" indent="-342900">
                        <a:spcBef>
                          <a:spcPts val="0"/>
                        </a:spcBef>
                        <a:spcAft>
                          <a:spcPts val="0"/>
                        </a:spcAft>
                        <a:buFont typeface="Wingdings"/>
                        <a:buChar char=""/>
                      </a:pPr>
                      <a:r>
                        <a:rPr lang="es-MX" sz="1200" u="sng" dirty="0">
                          <a:effectLst/>
                          <a:hlinkClick r:id="rId3"/>
                        </a:rPr>
                        <a:t>http://mimosa.pntic.mec.es/~vgarci14/usos_agua.htm</a:t>
                      </a:r>
                      <a:r>
                        <a:rPr lang="es-MX" sz="1200" u="sng" dirty="0">
                          <a:effectLst/>
                        </a:rPr>
                        <a:t>   </a:t>
                      </a:r>
                      <a:r>
                        <a:rPr lang="es-MX" sz="1200" dirty="0">
                          <a:effectLst/>
                        </a:rPr>
                        <a:t>(Actividad #2)</a:t>
                      </a:r>
                      <a:endParaRPr lang="es-PA" sz="1200" dirty="0">
                        <a:effectLst/>
                      </a:endParaRPr>
                    </a:p>
                    <a:p>
                      <a:pPr marL="342900" marR="0" lvl="0" indent="-342900">
                        <a:spcBef>
                          <a:spcPts val="0"/>
                        </a:spcBef>
                        <a:spcAft>
                          <a:spcPts val="0"/>
                        </a:spcAft>
                        <a:buFont typeface="Wingdings"/>
                        <a:buChar char=""/>
                      </a:pPr>
                      <a:r>
                        <a:rPr lang="es-ES" sz="1200" u="sng" dirty="0">
                          <a:effectLst/>
                          <a:hlinkClick r:id="rId4"/>
                        </a:rPr>
                        <a:t>http://html.rincondelvago.com/usos-del-agua.html</a:t>
                      </a:r>
                      <a:r>
                        <a:rPr lang="es-ES" sz="1200" u="sng" dirty="0">
                          <a:effectLst/>
                        </a:rPr>
                        <a:t>  </a:t>
                      </a:r>
                      <a:r>
                        <a:rPr lang="es-ES" sz="1200" dirty="0">
                          <a:effectLst/>
                        </a:rPr>
                        <a:t>       (Actividad # 2)</a:t>
                      </a:r>
                      <a:endParaRPr lang="es-PA" sz="1200" dirty="0">
                        <a:effectLst/>
                      </a:endParaRPr>
                    </a:p>
                    <a:p>
                      <a:pPr marL="342900" marR="0" lvl="0" indent="-342900">
                        <a:spcBef>
                          <a:spcPts val="0"/>
                        </a:spcBef>
                        <a:spcAft>
                          <a:spcPts val="0"/>
                        </a:spcAft>
                        <a:buFont typeface="Wingdings"/>
                        <a:buChar char=""/>
                      </a:pPr>
                      <a:r>
                        <a:rPr lang="es-MX" sz="1200" u="sng" dirty="0">
                          <a:effectLst/>
                          <a:hlinkClick r:id="rId5"/>
                        </a:rPr>
                        <a:t>http://educasitios.educ.ar/grupo270/?q=node/47</a:t>
                      </a:r>
                      <a:r>
                        <a:rPr lang="es-MX" sz="1200" u="sng" dirty="0">
                          <a:effectLst/>
                        </a:rPr>
                        <a:t>            </a:t>
                      </a:r>
                      <a:r>
                        <a:rPr lang="es-MX" sz="1200" dirty="0">
                          <a:effectLst/>
                        </a:rPr>
                        <a:t>(Actividad #2)</a:t>
                      </a:r>
                      <a:endParaRPr lang="es-PA" sz="1200" dirty="0">
                        <a:effectLst/>
                      </a:endParaRPr>
                    </a:p>
                    <a:p>
                      <a:pPr marL="0" marR="0">
                        <a:spcBef>
                          <a:spcPts val="0"/>
                        </a:spcBef>
                        <a:spcAft>
                          <a:spcPts val="0"/>
                        </a:spcAft>
                      </a:pPr>
                      <a:r>
                        <a:rPr lang="es-MX" sz="1200" dirty="0">
                          <a:effectLst/>
                        </a:rPr>
                        <a:t> </a:t>
                      </a:r>
                      <a:endParaRPr lang="es-PA" sz="1200" dirty="0">
                        <a:effectLst/>
                        <a:latin typeface="Times New Roman"/>
                        <a:ea typeface="Times New Roman"/>
                        <a:cs typeface="Times New Roman"/>
                      </a:endParaRPr>
                    </a:p>
                  </a:txBody>
                  <a:tcPr marL="68580" marR="68580" marT="0" marB="0" anchor="ctr">
                    <a:noFill/>
                  </a:tcPr>
                </a:tc>
              </a:tr>
              <a:tr h="2915282">
                <a:tc>
                  <a:txBody>
                    <a:bodyPr/>
                    <a:lstStyle/>
                    <a:p>
                      <a:pPr marL="0" marR="0">
                        <a:spcBef>
                          <a:spcPts val="0"/>
                        </a:spcBef>
                        <a:spcAft>
                          <a:spcPts val="0"/>
                        </a:spcAft>
                      </a:pPr>
                      <a:r>
                        <a:rPr lang="es-MX" sz="1200">
                          <a:effectLst/>
                        </a:rPr>
                        <a:t>Fuentes Imágenes:</a:t>
                      </a:r>
                      <a:endParaRPr lang="es-PA" sz="1200">
                        <a:effectLst/>
                        <a:latin typeface="Times New Roman"/>
                        <a:ea typeface="Times New Roman"/>
                        <a:cs typeface="Times New Roman"/>
                      </a:endParaRPr>
                    </a:p>
                  </a:txBody>
                  <a:tcPr marL="68580" marR="68580" marT="0" marB="0" anchor="ctr">
                    <a:noFill/>
                  </a:tcPr>
                </a:tc>
                <a:tc>
                  <a:txBody>
                    <a:bodyPr/>
                    <a:lstStyle/>
                    <a:p>
                      <a:pPr marL="342900" marR="0" lvl="0" indent="-342900">
                        <a:spcBef>
                          <a:spcPts val="0"/>
                        </a:spcBef>
                        <a:spcAft>
                          <a:spcPts val="0"/>
                        </a:spcAft>
                        <a:buFont typeface="Wingdings"/>
                        <a:buChar char=""/>
                      </a:pPr>
                      <a:r>
                        <a:rPr lang="es-MX" sz="1200" u="sng" dirty="0">
                          <a:effectLst/>
                          <a:hlinkClick r:id="rId6"/>
                        </a:rPr>
                        <a:t>http://www.colombia1.travel/ThumbAsp/ThumbGenerate.asp?VFilePath=/jus/upload/files/images/CAN_1.jpg&amp;Width=250&amp;Quality=75</a:t>
                      </a:r>
                      <a:endParaRPr lang="es-PA" sz="1200" dirty="0">
                        <a:effectLst/>
                      </a:endParaRPr>
                    </a:p>
                    <a:p>
                      <a:pPr marL="342900" marR="0" lvl="0" indent="-342900">
                        <a:spcBef>
                          <a:spcPts val="0"/>
                        </a:spcBef>
                        <a:spcAft>
                          <a:spcPts val="0"/>
                        </a:spcAft>
                        <a:buFont typeface="Wingdings"/>
                        <a:buChar char=""/>
                      </a:pPr>
                      <a:r>
                        <a:rPr lang="es-MX" sz="1200" u="sng" dirty="0">
                          <a:effectLst/>
                          <a:hlinkClick r:id="rId7"/>
                        </a:rPr>
                        <a:t>http://4.bp.blogspot.com/_9NydAJDBqVw/TAczwLWaRhI/AAAAAAAAABc/fMFh7qHcJI0/s1600/Lago+Uara,+9+Apr+(28).JPG</a:t>
                      </a:r>
                      <a:endParaRPr lang="es-PA" sz="1200" dirty="0">
                        <a:effectLst/>
                      </a:endParaRPr>
                    </a:p>
                    <a:p>
                      <a:pPr marL="342900" marR="0" lvl="0" indent="-342900">
                        <a:spcBef>
                          <a:spcPts val="0"/>
                        </a:spcBef>
                        <a:spcAft>
                          <a:spcPts val="0"/>
                        </a:spcAft>
                        <a:buFont typeface="Wingdings"/>
                        <a:buChar char=""/>
                      </a:pPr>
                      <a:r>
                        <a:rPr lang="es-MX" sz="1200" u="sng" dirty="0">
                          <a:effectLst/>
                          <a:hlinkClick r:id="rId8"/>
                        </a:rPr>
                        <a:t>http://www.temporadista.com/temporadistas/images/image/lago%20de%20valencia.jpg</a:t>
                      </a:r>
                      <a:endParaRPr lang="es-PA" sz="1200" dirty="0">
                        <a:effectLst/>
                      </a:endParaRPr>
                    </a:p>
                    <a:p>
                      <a:pPr marL="342900" marR="0" lvl="0" indent="-342900">
                        <a:spcBef>
                          <a:spcPts val="0"/>
                        </a:spcBef>
                        <a:spcAft>
                          <a:spcPts val="0"/>
                        </a:spcAft>
                        <a:buFont typeface="Wingdings"/>
                        <a:buChar char=""/>
                      </a:pPr>
                      <a:r>
                        <a:rPr lang="es-MX" sz="1200" u="sng" dirty="0">
                          <a:effectLst/>
                          <a:hlinkClick r:id="rId9"/>
                        </a:rPr>
                        <a:t>http://farm4.static.flickr.com/3126/2854685223_29f2b8631d.jpg</a:t>
                      </a:r>
                      <a:endParaRPr lang="es-PA" sz="1200" dirty="0">
                        <a:effectLst/>
                      </a:endParaRPr>
                    </a:p>
                    <a:p>
                      <a:pPr marL="342900" marR="0" lvl="0" indent="-342900">
                        <a:spcBef>
                          <a:spcPts val="0"/>
                        </a:spcBef>
                        <a:spcAft>
                          <a:spcPts val="0"/>
                        </a:spcAft>
                        <a:buFont typeface="Wingdings"/>
                        <a:buChar char=""/>
                      </a:pPr>
                      <a:r>
                        <a:rPr lang="es-MX" sz="1200" u="sng" dirty="0">
                          <a:effectLst/>
                          <a:hlinkClick r:id="rId10"/>
                        </a:rPr>
                        <a:t>http://4.bp.blogspot.com/-N7U_f1N3uUE/TctdaxIbnrI/AAAAAAAALYA/x6AedR_IINs/s400/Nueva+imagen+%25285%2529.jpg</a:t>
                      </a:r>
                      <a:endParaRPr lang="es-PA" sz="1200" dirty="0">
                        <a:effectLst/>
                      </a:endParaRPr>
                    </a:p>
                    <a:p>
                      <a:pPr marL="342900" marR="0" lvl="0" indent="-342900">
                        <a:spcBef>
                          <a:spcPts val="0"/>
                        </a:spcBef>
                        <a:spcAft>
                          <a:spcPts val="0"/>
                        </a:spcAft>
                        <a:buFont typeface="Wingdings"/>
                        <a:buChar char=""/>
                      </a:pPr>
                      <a:r>
                        <a:rPr lang="es-MX" sz="1200" u="sng" dirty="0">
                          <a:effectLst/>
                          <a:hlinkClick r:id="rId11"/>
                        </a:rPr>
                        <a:t>http://ovario.files.wordpress.com/2010/10/aragua.jpg</a:t>
                      </a:r>
                      <a:endParaRPr lang="es-PA" sz="1200" dirty="0">
                        <a:effectLst/>
                        <a:latin typeface="Times New Roman"/>
                        <a:ea typeface="Times New Roman"/>
                        <a:cs typeface="Times New Roman"/>
                      </a:endParaRPr>
                    </a:p>
                  </a:txBody>
                  <a:tcPr marL="68580" marR="68580" marT="0" marB="0" anchor="ctr">
                    <a:noFill/>
                  </a:tcPr>
                </a:tc>
              </a:tr>
              <a:tr h="469316">
                <a:tc>
                  <a:txBody>
                    <a:bodyPr/>
                    <a:lstStyle/>
                    <a:p>
                      <a:pPr marL="0" marR="0">
                        <a:spcBef>
                          <a:spcPts val="0"/>
                        </a:spcBef>
                        <a:spcAft>
                          <a:spcPts val="0"/>
                        </a:spcAft>
                      </a:pPr>
                      <a:r>
                        <a:rPr lang="es-MX" sz="1200" dirty="0">
                          <a:effectLst/>
                        </a:rPr>
                        <a:t>Fuentes Videos:</a:t>
                      </a:r>
                      <a:endParaRPr lang="es-PA" sz="1200" dirty="0">
                        <a:effectLst/>
                        <a:latin typeface="Times New Roman"/>
                        <a:ea typeface="Times New Roman"/>
                        <a:cs typeface="Times New Roman"/>
                      </a:endParaRPr>
                    </a:p>
                  </a:txBody>
                  <a:tcPr marL="68580" marR="68580" marT="0" marB="0" anchor="ctr">
                    <a:noFill/>
                  </a:tcPr>
                </a:tc>
                <a:tc>
                  <a:txBody>
                    <a:bodyPr/>
                    <a:lstStyle/>
                    <a:p>
                      <a:pPr marL="342900" marR="0" lvl="0" indent="-342900">
                        <a:spcBef>
                          <a:spcPts val="0"/>
                        </a:spcBef>
                        <a:spcAft>
                          <a:spcPts val="0"/>
                        </a:spcAft>
                        <a:buFont typeface="Wingdings"/>
                        <a:buChar char=""/>
                      </a:pPr>
                      <a:r>
                        <a:rPr lang="es-PA" sz="1200" u="sng" dirty="0">
                          <a:effectLst/>
                          <a:hlinkClick r:id="rId12"/>
                        </a:rPr>
                        <a:t>http://www.youtube.com/watch?v=OioTRuOOjls</a:t>
                      </a:r>
                      <a:r>
                        <a:rPr lang="es-PA" sz="1200" dirty="0">
                          <a:effectLst/>
                        </a:rPr>
                        <a:t> (Actividad # 1)</a:t>
                      </a:r>
                      <a:endParaRPr lang="es-PA" sz="1200" dirty="0">
                        <a:effectLst/>
                        <a:latin typeface="Times New Roman"/>
                        <a:ea typeface="Times New Roman"/>
                        <a:cs typeface="Times New Roman"/>
                      </a:endParaRPr>
                    </a:p>
                  </a:txBody>
                  <a:tcPr marL="68580" marR="68580" marT="0" marB="0" anchor="ctr">
                    <a:noFill/>
                  </a:tcPr>
                </a:tc>
              </a:tr>
              <a:tr h="469316">
                <a:tc>
                  <a:txBody>
                    <a:bodyPr/>
                    <a:lstStyle/>
                    <a:p>
                      <a:pPr marL="0" marR="0">
                        <a:spcBef>
                          <a:spcPts val="0"/>
                        </a:spcBef>
                        <a:spcAft>
                          <a:spcPts val="0"/>
                        </a:spcAft>
                      </a:pPr>
                      <a:r>
                        <a:rPr lang="es-MX" sz="1200" dirty="0">
                          <a:effectLst/>
                        </a:rPr>
                        <a:t>Fecha de creación:</a:t>
                      </a:r>
                      <a:endParaRPr lang="es-PA" sz="1200" dirty="0">
                        <a:effectLst/>
                        <a:latin typeface="Times New Roman"/>
                        <a:ea typeface="Times New Roman"/>
                        <a:cs typeface="Times New Roman"/>
                      </a:endParaRPr>
                    </a:p>
                  </a:txBody>
                  <a:tcPr marL="68580" marR="68580" marT="0" marB="0" anchor="ctr">
                    <a:noFill/>
                  </a:tcPr>
                </a:tc>
                <a:tc>
                  <a:txBody>
                    <a:bodyPr/>
                    <a:lstStyle/>
                    <a:p>
                      <a:pPr marL="0" marR="0">
                        <a:spcBef>
                          <a:spcPts val="0"/>
                        </a:spcBef>
                        <a:spcAft>
                          <a:spcPts val="0"/>
                        </a:spcAft>
                      </a:pPr>
                      <a:r>
                        <a:rPr lang="es-MX" sz="1200" dirty="0">
                          <a:effectLst/>
                        </a:rPr>
                        <a:t>16/5/2011</a:t>
                      </a:r>
                      <a:endParaRPr lang="es-PA" sz="1200" dirty="0">
                        <a:effectLst/>
                        <a:latin typeface="Times New Roman"/>
                        <a:ea typeface="Times New Roman"/>
                        <a:cs typeface="Times New Roman"/>
                      </a:endParaRPr>
                    </a:p>
                  </a:txBody>
                  <a:tcPr marL="68580" marR="68580" marT="0" marB="0" anchor="ctr">
                    <a:noFill/>
                  </a:tcPr>
                </a:tc>
              </a:tr>
            </a:tbl>
          </a:graphicData>
        </a:graphic>
      </p:graphicFrame>
    </p:spTree>
    <p:extLst>
      <p:ext uri="{BB962C8B-B14F-4D97-AF65-F5344CB8AC3E}">
        <p14:creationId xmlns:p14="http://schemas.microsoft.com/office/powerpoint/2010/main" val="2162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44408" cy="6858000"/>
          </a:xfrm>
          <a:prstGeom prst="rect">
            <a:avLst/>
          </a:prstGeom>
        </p:spPr>
      </p:pic>
      <p:sp>
        <p:nvSpPr>
          <p:cNvPr id="3" name="2 Onda"/>
          <p:cNvSpPr/>
          <p:nvPr/>
        </p:nvSpPr>
        <p:spPr>
          <a:xfrm>
            <a:off x="2051720" y="2276872"/>
            <a:ext cx="4896544" cy="2088232"/>
          </a:xfrm>
          <a:prstGeom prst="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sz="7200" dirty="0" smtClean="0">
                <a:solidFill>
                  <a:srgbClr val="FFFF00"/>
                </a:solidFill>
                <a:latin typeface="Algerian" pitchFamily="82" charset="0"/>
              </a:rPr>
              <a:t>gracias</a:t>
            </a:r>
            <a:endParaRPr lang="es-PA" sz="7200" dirty="0">
              <a:solidFill>
                <a:srgbClr val="FFFF00"/>
              </a:solidFill>
              <a:latin typeface="Algerian" pitchFamily="82" charset="0"/>
            </a:endParaRPr>
          </a:p>
        </p:txBody>
      </p:sp>
      <p:sp>
        <p:nvSpPr>
          <p:cNvPr id="4" name="3 Rectángulo"/>
          <p:cNvSpPr/>
          <p:nvPr/>
        </p:nvSpPr>
        <p:spPr>
          <a:xfrm>
            <a:off x="4357958" y="5926300"/>
            <a:ext cx="3886450" cy="461665"/>
          </a:xfrm>
          <a:prstGeom prst="rect">
            <a:avLst/>
          </a:prstGeom>
        </p:spPr>
        <p:txBody>
          <a:bodyPr wrap="none">
            <a:spAutoFit/>
          </a:bodyPr>
          <a:lstStyle/>
          <a:p>
            <a:pPr algn="ctr"/>
            <a:r>
              <a:rPr lang="es-PA" sz="2400" dirty="0">
                <a:solidFill>
                  <a:srgbClr val="FFC000"/>
                </a:solidFill>
              </a:rPr>
              <a:t>EL AGUA:CAPULLO DE VIDA</a:t>
            </a:r>
          </a:p>
        </p:txBody>
      </p:sp>
    </p:spTree>
    <p:extLst>
      <p:ext uri="{BB962C8B-B14F-4D97-AF65-F5344CB8AC3E}">
        <p14:creationId xmlns:p14="http://schemas.microsoft.com/office/powerpoint/2010/main" val="137075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476672"/>
            <a:ext cx="7242048" cy="864096"/>
          </a:xfrm>
          <a:gradFill flip="none" rotWithShape="1">
            <a:gsLst>
              <a:gs pos="0">
                <a:schemeClr val="accent3">
                  <a:lumMod val="75000"/>
                </a:schemeClr>
              </a:gs>
              <a:gs pos="20000">
                <a:schemeClr val="bg2">
                  <a:tint val="100000"/>
                  <a:shade val="100000"/>
                  <a:hueMod val="100000"/>
                  <a:satMod val="500000"/>
                </a:schemeClr>
              </a:gs>
              <a:gs pos="100000">
                <a:schemeClr val="bg2">
                  <a:tint val="90000"/>
                  <a:shade val="100000"/>
                  <a:hueMod val="100000"/>
                  <a:satMod val="1600000"/>
                </a:schemeClr>
              </a:gs>
            </a:gsLst>
            <a:path path="rect">
              <a:fillToRect l="50000" t="50000" r="50000" b="50000"/>
            </a:path>
            <a:tileRect/>
          </a:gradFill>
          <a:ln w="57150">
            <a:solidFill>
              <a:schemeClr val="accent1">
                <a:lumMod val="75000"/>
              </a:schemeClr>
            </a:solidFill>
          </a:ln>
          <a:effectLst>
            <a:glow rad="139700">
              <a:schemeClr val="accent1">
                <a:satMod val="175000"/>
                <a:alpha val="40000"/>
              </a:schemeClr>
            </a:glow>
          </a:effectLst>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PA"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rPr>
              <a:t>Situación de aprendizaje</a:t>
            </a:r>
            <a:endParaRPr lang="es-PA" sz="36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endParaRPr>
          </a:p>
        </p:txBody>
      </p:sp>
      <p:sp>
        <p:nvSpPr>
          <p:cNvPr id="9" name="8 Marcador de contenido"/>
          <p:cNvSpPr>
            <a:spLocks noGrp="1"/>
          </p:cNvSpPr>
          <p:nvPr>
            <p:ph sz="half" idx="2"/>
          </p:nvPr>
        </p:nvSpPr>
        <p:spPr>
          <a:xfrm>
            <a:off x="3867517" y="1628800"/>
            <a:ext cx="4088859" cy="5112569"/>
          </a:xfrm>
          <a:gradFill flip="none" rotWithShape="1">
            <a:gsLst>
              <a:gs pos="0">
                <a:schemeClr val="accent1">
                  <a:tint val="15000"/>
                  <a:satMod val="250000"/>
                </a:schemeClr>
              </a:gs>
              <a:gs pos="49000">
                <a:schemeClr val="accent1">
                  <a:tint val="50000"/>
                  <a:satMod val="200000"/>
                </a:schemeClr>
              </a:gs>
              <a:gs pos="49100">
                <a:schemeClr val="accent1">
                  <a:tint val="64000"/>
                  <a:satMod val="160000"/>
                </a:schemeClr>
              </a:gs>
              <a:gs pos="92000">
                <a:schemeClr val="accent1">
                  <a:tint val="50000"/>
                  <a:satMod val="200000"/>
                </a:schemeClr>
              </a:gs>
              <a:gs pos="100000">
                <a:schemeClr val="accent1">
                  <a:tint val="43000"/>
                  <a:satMod val="190000"/>
                </a:schemeClr>
              </a:gs>
            </a:gsLst>
            <a:path path="circle">
              <a:fillToRect l="50000" t="50000" r="50000" b="50000"/>
            </a:path>
            <a:tileRect/>
          </a:gradFill>
          <a:ln>
            <a:prstDash val="sysDot"/>
          </a:ln>
        </p:spPr>
        <p:style>
          <a:lnRef idx="1">
            <a:schemeClr val="accent1"/>
          </a:lnRef>
          <a:fillRef idx="2">
            <a:schemeClr val="accent1"/>
          </a:fillRef>
          <a:effectRef idx="1">
            <a:schemeClr val="accent1"/>
          </a:effectRef>
          <a:fontRef idx="minor">
            <a:schemeClr val="dk1"/>
          </a:fontRef>
        </p:style>
        <p:txBody>
          <a:bodyPr>
            <a:normAutofit fontScale="25000" lnSpcReduction="20000"/>
            <a:scene3d>
              <a:camera prst="orthographicFront"/>
              <a:lightRig rig="threePt" dir="t"/>
            </a:scene3d>
            <a:sp3d extrusionH="57150">
              <a:bevelT w="38100" h="38100" prst="relaxedInset"/>
            </a:sp3d>
          </a:bodyPr>
          <a:lstStyle/>
          <a:p>
            <a:pPr algn="just"/>
            <a:r>
              <a:rPr lang="es-PA" sz="8000" dirty="0">
                <a:latin typeface="Baskerville Old Face" pitchFamily="18" charset="0"/>
              </a:rPr>
              <a:t>A lo lejos se divisa un pequeño ojo de agua, Leonel, siempre curioso, sigue su recorrido, y con sorpresa ve cuando este va desaguando en una quebrada, que luego llega a otra más amplia, hasta formar un río; Leonel le cuenta a María, lo que observo y esta le comenta que esta es una fuente que alimenta a muchas comunidades en su recorrido al mar, pero que está en peligro debido a su mala utilización</a:t>
            </a:r>
            <a:r>
              <a:rPr lang="es-PA" sz="8000" dirty="0" smtClean="0">
                <a:latin typeface="Baskerville Old Face" pitchFamily="18" charset="0"/>
              </a:rPr>
              <a:t>.</a:t>
            </a:r>
          </a:p>
          <a:p>
            <a:pPr marL="0" indent="0" algn="just">
              <a:buNone/>
            </a:pPr>
            <a:r>
              <a:rPr lang="es-PA" sz="8000" dirty="0" smtClean="0">
                <a:latin typeface="Baskerville Old Face" pitchFamily="18" charset="0"/>
              </a:rPr>
              <a:t> </a:t>
            </a:r>
            <a:endParaRPr lang="es-PA" sz="8000" dirty="0">
              <a:latin typeface="Baskerville Old Face" pitchFamily="18" charset="0"/>
            </a:endParaRPr>
          </a:p>
          <a:p>
            <a:pPr algn="just"/>
            <a:r>
              <a:rPr lang="es-PA" sz="8000" dirty="0">
                <a:latin typeface="Baskerville Old Face" pitchFamily="18" charset="0"/>
              </a:rPr>
              <a:t>¿Cómo puede Leonel valorar su importancia, y tomar conciencia sobre los efectos negativos sobre ella</a:t>
            </a:r>
            <a:r>
              <a:rPr lang="es-PA" sz="3800"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75022">
            <a:off x="354927" y="1766309"/>
            <a:ext cx="3096344" cy="3863231"/>
          </a:xfrm>
          <a:prstGeom prst="snip2DiagRect">
            <a:avLst/>
          </a:prstGeom>
          <a:solidFill>
            <a:schemeClr val="accent2">
              <a:lumMod val="75000"/>
            </a:schemeClr>
          </a:solidFill>
          <a:ln w="9525">
            <a:solidFill>
              <a:schemeClr val="tx2">
                <a:lumMod val="75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 y="5157191"/>
            <a:ext cx="1789451" cy="1700809"/>
          </a:xfrm>
          <a:prstGeom prst="rect">
            <a:avLst/>
          </a:prstGeom>
        </p:spPr>
      </p:pic>
    </p:spTree>
    <p:extLst>
      <p:ext uri="{BB962C8B-B14F-4D97-AF65-F5344CB8AC3E}">
        <p14:creationId xmlns:p14="http://schemas.microsoft.com/office/powerpoint/2010/main" val="42579027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 calcmode="lin" valueType="num">
                                      <p:cBhvr additive="base">
                                        <p:cTn id="12"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 calcmode="lin" valueType="num">
                                      <p:cBhvr additive="base">
                                        <p:cTn id="2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 calcmode="lin" valueType="num">
                                      <p:cBhvr additive="base">
                                        <p:cTn id="3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074"/>
                                        </p:tgtEl>
                                        <p:attrNameLst>
                                          <p:attrName>style.visibility</p:attrName>
                                        </p:attrNameLst>
                                      </p:cBhvr>
                                      <p:to>
                                        <p:strVal val="visible"/>
                                      </p:to>
                                    </p:set>
                                    <p:anim calcmode="lin" valueType="num">
                                      <p:cBhvr additive="base">
                                        <p:cTn id="36" dur="500" fill="hold"/>
                                        <p:tgtEl>
                                          <p:spTgt spid="3074"/>
                                        </p:tgtEl>
                                        <p:attrNameLst>
                                          <p:attrName>ppt_x</p:attrName>
                                        </p:attrNameLst>
                                      </p:cBhvr>
                                      <p:tavLst>
                                        <p:tav tm="0">
                                          <p:val>
                                            <p:strVal val="#ppt_x"/>
                                          </p:val>
                                        </p:tav>
                                        <p:tav tm="100000">
                                          <p:val>
                                            <p:strVal val="#ppt_x"/>
                                          </p:val>
                                        </p:tav>
                                      </p:tavLst>
                                    </p:anim>
                                    <p:anim calcmode="lin" valueType="num">
                                      <p:cBhvr additive="base">
                                        <p:cTn id="37"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gradFill>
            <a:gsLst>
              <a:gs pos="0">
                <a:schemeClr val="accent6">
                  <a:lumMod val="75000"/>
                </a:schemeClr>
              </a:gs>
              <a:gs pos="25000">
                <a:srgbClr val="FF6633"/>
              </a:gs>
              <a:gs pos="50000">
                <a:srgbClr val="FFFF00"/>
              </a:gs>
              <a:gs pos="75000">
                <a:srgbClr val="01A78F"/>
              </a:gs>
              <a:gs pos="100000">
                <a:srgbClr val="3366FF"/>
              </a:gs>
            </a:gsLst>
            <a:path path="circle">
              <a:fillToRect l="100000" t="100000"/>
            </a:path>
          </a:gradFill>
          <a:ln w="38100">
            <a:solidFill>
              <a:schemeClr val="accent2">
                <a:lumMod val="60000"/>
                <a:lumOff val="40000"/>
              </a:schemeClr>
            </a:solidFill>
          </a:ln>
          <a:effectLst>
            <a:innerShdw blurRad="63500" dist="50800" dir="5400000">
              <a:prstClr val="black">
                <a:alpha val="50000"/>
              </a:prstClr>
            </a:innerShdw>
          </a:effectLst>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PA" sz="4800" dirty="0">
                <a:ln/>
                <a:solidFill>
                  <a:schemeClr val="accent3">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Producto Final</a:t>
            </a:r>
            <a:r>
              <a:rPr lang="es-PA" sz="480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a:t>
            </a:r>
          </a:p>
        </p:txBody>
      </p:sp>
      <p:sp>
        <p:nvSpPr>
          <p:cNvPr id="7" name="6 Marcador de contenido"/>
          <p:cNvSpPr>
            <a:spLocks noGrp="1"/>
          </p:cNvSpPr>
          <p:nvPr>
            <p:ph sz="half" idx="1"/>
          </p:nvPr>
        </p:nvSpPr>
        <p:spPr/>
        <p:txBody>
          <a:bodyPr/>
          <a:lstStyle/>
          <a:p>
            <a:endParaRPr lang="es-PA" dirty="0"/>
          </a:p>
        </p:txBody>
      </p:sp>
      <p:sp>
        <p:nvSpPr>
          <p:cNvPr id="4" name="3 Marcador de contenido"/>
          <p:cNvSpPr>
            <a:spLocks noGrp="1"/>
          </p:cNvSpPr>
          <p:nvPr>
            <p:ph sz="half" idx="2"/>
          </p:nvPr>
        </p:nvSpPr>
        <p:spPr>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a:normAutofit/>
          </a:bodyPr>
          <a:lstStyle/>
          <a:p>
            <a:r>
              <a:rPr lang="es-MX" sz="3600" dirty="0">
                <a:latin typeface="Baskerville Old Face" pitchFamily="18" charset="0"/>
              </a:rPr>
              <a:t>Dictar una conferencia sobre: “Los Efectos </a:t>
            </a:r>
            <a:r>
              <a:rPr lang="es-MX" sz="3600" dirty="0" smtClean="0">
                <a:latin typeface="Baskerville Old Face" pitchFamily="18" charset="0"/>
              </a:rPr>
              <a:t>negativos, el valor y  </a:t>
            </a:r>
            <a:r>
              <a:rPr lang="es-MX" sz="3600" dirty="0">
                <a:latin typeface="Baskerville Old Face" pitchFamily="18" charset="0"/>
              </a:rPr>
              <a:t>beneficios en el uso del agua.”</a:t>
            </a:r>
            <a:endParaRPr lang="es-PA" sz="3600" dirty="0">
              <a:latin typeface="Baskerville Old Face" pitchFamily="18" charset="0"/>
            </a:endParaRPr>
          </a:p>
          <a:p>
            <a:endParaRPr lang="es-PA" sz="3600" dirty="0">
              <a:latin typeface="Baskerville Old Face"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331236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6766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anim calcmode="lin" valueType="num">
                                      <p:cBhvr>
                                        <p:cTn id="13" dur="2000" fill="hold"/>
                                        <p:tgtEl>
                                          <p:spTgt spid="1026"/>
                                        </p:tgtEl>
                                        <p:attrNameLst>
                                          <p:attrName>ppt_w</p:attrName>
                                        </p:attrNameLst>
                                      </p:cBhvr>
                                      <p:tavLst>
                                        <p:tav tm="0" fmla="#ppt_w*sin(2.5*pi*$)">
                                          <p:val>
                                            <p:fltVal val="0"/>
                                          </p:val>
                                        </p:tav>
                                        <p:tav tm="100000">
                                          <p:val>
                                            <p:fltVal val="1"/>
                                          </p:val>
                                        </p:tav>
                                      </p:tavLst>
                                    </p:anim>
                                    <p:anim calcmode="lin" valueType="num">
                                      <p:cBhvr>
                                        <p:cTn id="14"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548680"/>
            <a:ext cx="7242048" cy="720080"/>
          </a:xfr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path path="circle">
              <a:fillToRect l="50000" t="50000" r="50000" b="50000"/>
            </a:path>
            <a:tileRect/>
          </a:gradFill>
        </p:spPr>
        <p:txBody>
          <a:bodyPr>
            <a:normAutofit/>
          </a:bodyPr>
          <a:lstStyle/>
          <a:p>
            <a:pPr algn="ctr"/>
            <a:r>
              <a:rPr lang="es-MX" altLang="en-US" sz="4400" dirty="0">
                <a:effectLst/>
                <a:latin typeface="Algerian" pitchFamily="82" charset="0"/>
              </a:rPr>
              <a:t>Pregunta Generadora</a:t>
            </a:r>
            <a:endParaRPr lang="es-PA" sz="4400" dirty="0">
              <a:latin typeface="Algerian" pitchFamily="82" charset="0"/>
            </a:endParaRPr>
          </a:p>
        </p:txBody>
      </p:sp>
      <p:sp>
        <p:nvSpPr>
          <p:cNvPr id="5" name="4 Marcador de contenido"/>
          <p:cNvSpPr>
            <a:spLocks noGrp="1"/>
          </p:cNvSpPr>
          <p:nvPr>
            <p:ph sz="half" idx="1"/>
          </p:nvPr>
        </p:nvSpPr>
        <p:spPr>
          <a:gradFill flip="none" rotWithShape="1">
            <a:gsLst>
              <a:gs pos="0">
                <a:schemeClr val="tx2"/>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es-MX" sz="3600" dirty="0">
                <a:latin typeface="Baskerville Old Face" pitchFamily="18" charset="0"/>
              </a:rPr>
              <a:t>¿Cómo podemos valorar la importancia de esta fuente natural, y evitar su funesto deterioro?</a:t>
            </a:r>
            <a:endParaRPr lang="es-PA" sz="3600" dirty="0">
              <a:latin typeface="Baskerville Old Face" pitchFamily="18" charset="0"/>
            </a:endParaRPr>
          </a:p>
          <a:p>
            <a:endParaRPr lang="es-PA" sz="3600" dirty="0">
              <a:latin typeface="Baskerville Old Face" pitchFamily="18" charset="0"/>
            </a:endParaRPr>
          </a:p>
        </p:txBody>
      </p:sp>
      <p:pic>
        <p:nvPicPr>
          <p:cNvPr id="2" name="1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78300" y="1772816"/>
            <a:ext cx="3521075" cy="3960440"/>
          </a:xfrm>
        </p:spPr>
      </p:pic>
    </p:spTree>
    <p:extLst>
      <p:ext uri="{BB962C8B-B14F-4D97-AF65-F5344CB8AC3E}">
        <p14:creationId xmlns:p14="http://schemas.microsoft.com/office/powerpoint/2010/main" val="250188303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95536" y="1628800"/>
            <a:ext cx="7239000" cy="4846320"/>
          </a:xfrm>
          <a:noFill/>
        </p:spPr>
        <p:txBody>
          <a:bodyPr>
            <a:normAutofit fontScale="92500"/>
          </a:bodyPr>
          <a:lstStyle/>
          <a:p>
            <a:pPr marL="0" indent="0">
              <a:buNone/>
            </a:pPr>
            <a:r>
              <a:rPr lang="es-MX" dirty="0"/>
              <a:t>¿Cuáles son las fuentes de agua que se localizan en la superficie terrestre?</a:t>
            </a:r>
            <a:endParaRPr lang="es-PA" dirty="0"/>
          </a:p>
          <a:p>
            <a:pPr lvl="0"/>
            <a:r>
              <a:rPr lang="es-MX" dirty="0"/>
              <a:t>Organiza grupos de tres estudiantes.</a:t>
            </a:r>
            <a:endParaRPr lang="es-PA" dirty="0"/>
          </a:p>
          <a:p>
            <a:pPr lvl="0"/>
            <a:r>
              <a:rPr lang="es-MX" dirty="0"/>
              <a:t>Observa video sobre las fuentes de agua que se encuentran en la superficie terrestre, para que conozca más sobre el tema .Haga clic </a:t>
            </a:r>
            <a:r>
              <a:rPr lang="es-MX" dirty="0" smtClean="0"/>
              <a:t>en el link</a:t>
            </a:r>
          </a:p>
          <a:p>
            <a:pPr marL="0" lvl="0" indent="0">
              <a:buNone/>
            </a:pPr>
            <a:r>
              <a:rPr lang="es-MX" dirty="0" smtClean="0">
                <a:solidFill>
                  <a:srgbClr val="002060"/>
                </a:solidFill>
              </a:rPr>
              <a:t>    </a:t>
            </a:r>
            <a:r>
              <a:rPr lang="es-PA" u="sng" dirty="0">
                <a:solidFill>
                  <a:srgbClr val="002060"/>
                </a:solidFill>
                <a:hlinkClick r:id="rId3"/>
              </a:rPr>
              <a:t>http://www.youtube.com/watch?v=OioTRuOOjls</a:t>
            </a:r>
            <a:endParaRPr lang="es-PA" dirty="0">
              <a:solidFill>
                <a:srgbClr val="002060"/>
              </a:solidFill>
            </a:endParaRPr>
          </a:p>
          <a:p>
            <a:pPr lvl="0"/>
            <a:r>
              <a:rPr lang="es-MX" dirty="0"/>
              <a:t>Dialoga con los compañeros de grupo sobre lo </a:t>
            </a:r>
            <a:r>
              <a:rPr lang="es-MX" dirty="0" smtClean="0"/>
              <a:t>más </a:t>
            </a:r>
            <a:r>
              <a:rPr lang="es-MX" dirty="0"/>
              <a:t>impactante del tema.</a:t>
            </a:r>
            <a:endParaRPr lang="es-PA" dirty="0"/>
          </a:p>
          <a:p>
            <a:pPr lvl="0"/>
            <a:r>
              <a:rPr lang="es-MX" dirty="0"/>
              <a:t>Realiza una reflexión en Word, utilizando los comentarios hechos en el grupo sobre el video.</a:t>
            </a:r>
            <a:endParaRPr lang="es-PA" dirty="0"/>
          </a:p>
          <a:p>
            <a:endParaRPr lang="es-PA" dirty="0"/>
          </a:p>
        </p:txBody>
      </p:sp>
      <p:sp>
        <p:nvSpPr>
          <p:cNvPr id="2" name="1 Título"/>
          <p:cNvSpPr>
            <a:spLocks noGrp="1"/>
          </p:cNvSpPr>
          <p:nvPr>
            <p:ph type="title"/>
          </p:nvPr>
        </p:nvSpPr>
        <p:spPr>
          <a:xfrm>
            <a:off x="457200" y="320040"/>
            <a:ext cx="7239000" cy="948720"/>
          </a:xfrm>
          <a:noFill/>
          <a:ln w="57150">
            <a:solidFill>
              <a:schemeClr val="accent1">
                <a:lumMod val="50000"/>
              </a:schemeClr>
            </a:solidFill>
            <a:prstDash val="sysDot"/>
          </a:ln>
        </p:spPr>
        <p:txBody>
          <a:bodyPr>
            <a:noAutofit/>
          </a:bodyPr>
          <a:lstStyle/>
          <a:p>
            <a:pPr algn="ctr"/>
            <a:r>
              <a:rPr lang="es-MX" altLang="en-US" sz="5400" dirty="0">
                <a:solidFill>
                  <a:schemeClr val="accent6">
                    <a:lumMod val="75000"/>
                  </a:schemeClr>
                </a:solidFill>
                <a:effectLst/>
                <a:latin typeface="Algerian" pitchFamily="82" charset="0"/>
              </a:rPr>
              <a:t>Actividad #1:</a:t>
            </a:r>
            <a:endParaRPr lang="es-PA" sz="5400" dirty="0">
              <a:solidFill>
                <a:schemeClr val="accent6">
                  <a:lumMod val="75000"/>
                </a:schemeClr>
              </a:solidFill>
              <a:latin typeface="Algerian" pitchFamily="82" charset="0"/>
            </a:endParaRPr>
          </a:p>
        </p:txBody>
      </p:sp>
    </p:spTree>
    <p:extLst>
      <p:ext uri="{BB962C8B-B14F-4D97-AF65-F5344CB8AC3E}">
        <p14:creationId xmlns:p14="http://schemas.microsoft.com/office/powerpoint/2010/main" val="162209538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5">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p:cTn id="2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5">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5">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p:cTn id="3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5">
                                            <p:txEl>
                                              <p:pRg st="4" end="4"/>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320040"/>
            <a:ext cx="6192688" cy="1452776"/>
          </a:xfrm>
          <a:noFill/>
          <a:ln w="38100">
            <a:solidFill>
              <a:schemeClr val="accent1">
                <a:lumMod val="75000"/>
              </a:schemeClr>
            </a:solidFill>
          </a:ln>
        </p:spPr>
        <p:txBody>
          <a:bodyPr>
            <a:normAutofit/>
          </a:bodyPr>
          <a:lstStyle/>
          <a:p>
            <a:pPr algn="ctr"/>
            <a:r>
              <a:rPr lang="es-MX" altLang="en-US" dirty="0">
                <a:solidFill>
                  <a:schemeClr val="accent6">
                    <a:lumMod val="75000"/>
                  </a:schemeClr>
                </a:solidFill>
                <a:effectLst/>
                <a:latin typeface="Algerian" pitchFamily="82" charset="0"/>
              </a:rPr>
              <a:t>Lista de Verificación y Autoevaluación Act. #1</a:t>
            </a:r>
            <a:endParaRPr lang="es-PA" dirty="0">
              <a:solidFill>
                <a:schemeClr val="accent6">
                  <a:lumMod val="75000"/>
                </a:schemeClr>
              </a:solidFill>
              <a:latin typeface="Algerian" pitchFamily="8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33330531"/>
              </p:ext>
            </p:extLst>
          </p:nvPr>
        </p:nvGraphicFramePr>
        <p:xfrm>
          <a:off x="395536" y="1988839"/>
          <a:ext cx="7272807" cy="4693920"/>
        </p:xfrm>
        <a:graphic>
          <a:graphicData uri="http://schemas.openxmlformats.org/drawingml/2006/table">
            <a:tbl>
              <a:tblPr firstRow="1" firstCol="1" bandRow="1">
                <a:tableStyleId>{5940675A-B579-460E-94D1-54222C63F5DA}</a:tableStyleId>
              </a:tblPr>
              <a:tblGrid>
                <a:gridCol w="5305091"/>
                <a:gridCol w="1110823"/>
                <a:gridCol w="856893"/>
              </a:tblGrid>
              <a:tr h="236090">
                <a:tc>
                  <a:txBody>
                    <a:bodyPr/>
                    <a:lstStyle/>
                    <a:p>
                      <a:pPr marL="0" marR="0" algn="ctr">
                        <a:spcBef>
                          <a:spcPts val="0"/>
                        </a:spcBef>
                        <a:spcAft>
                          <a:spcPts val="0"/>
                        </a:spcAft>
                      </a:pPr>
                      <a:r>
                        <a:rPr lang="es-MX" sz="1600" dirty="0">
                          <a:solidFill>
                            <a:schemeClr val="accent6">
                              <a:lumMod val="75000"/>
                            </a:schemeClr>
                          </a:solidFill>
                          <a:effectLst/>
                        </a:rPr>
                        <a:t>Criterios</a:t>
                      </a:r>
                      <a:endParaRPr lang="es-PA" sz="1600" dirty="0">
                        <a:solidFill>
                          <a:schemeClr val="accent6">
                            <a:lumMod val="75000"/>
                          </a:schemeClr>
                        </a:solidFill>
                        <a:effectLst/>
                        <a:latin typeface="Times New Roman"/>
                        <a:ea typeface="Times New Roman"/>
                        <a:cs typeface="Times New Roman"/>
                      </a:endParaRPr>
                    </a:p>
                  </a:txBody>
                  <a:tcPr marL="68580" marR="68580" marT="0" marB="0">
                    <a:noFill/>
                  </a:tcPr>
                </a:tc>
                <a:tc>
                  <a:txBody>
                    <a:bodyPr/>
                    <a:lstStyle/>
                    <a:p>
                      <a:pPr marL="0" marR="0" algn="ctr">
                        <a:spcBef>
                          <a:spcPts val="0"/>
                        </a:spcBef>
                        <a:spcAft>
                          <a:spcPts val="0"/>
                        </a:spcAft>
                      </a:pPr>
                      <a:r>
                        <a:rPr lang="es-MX" sz="1600" dirty="0">
                          <a:solidFill>
                            <a:schemeClr val="accent6">
                              <a:lumMod val="75000"/>
                            </a:schemeClr>
                          </a:solidFill>
                          <a:effectLst/>
                        </a:rPr>
                        <a:t>Si</a:t>
                      </a:r>
                      <a:endParaRPr lang="es-PA" sz="1600" dirty="0">
                        <a:solidFill>
                          <a:schemeClr val="accent6">
                            <a:lumMod val="75000"/>
                          </a:schemeClr>
                        </a:solidFill>
                        <a:effectLst/>
                        <a:latin typeface="Times New Roman"/>
                        <a:ea typeface="Times New Roman"/>
                        <a:cs typeface="Times New Roman"/>
                      </a:endParaRPr>
                    </a:p>
                  </a:txBody>
                  <a:tcPr marL="68580" marR="68580" marT="0" marB="0">
                    <a:noFill/>
                  </a:tcPr>
                </a:tc>
                <a:tc>
                  <a:txBody>
                    <a:bodyPr/>
                    <a:lstStyle/>
                    <a:p>
                      <a:pPr marL="0" marR="0" algn="ctr">
                        <a:spcBef>
                          <a:spcPts val="0"/>
                        </a:spcBef>
                        <a:spcAft>
                          <a:spcPts val="0"/>
                        </a:spcAft>
                      </a:pPr>
                      <a:r>
                        <a:rPr lang="es-MX" sz="1600" dirty="0">
                          <a:solidFill>
                            <a:schemeClr val="accent6">
                              <a:lumMod val="75000"/>
                            </a:schemeClr>
                          </a:solidFill>
                          <a:effectLst/>
                        </a:rPr>
                        <a:t>No</a:t>
                      </a:r>
                      <a:endParaRPr lang="es-PA" sz="1600" dirty="0">
                        <a:solidFill>
                          <a:schemeClr val="accent6">
                            <a:lumMod val="75000"/>
                          </a:schemeClr>
                        </a:solidFill>
                        <a:effectLst/>
                        <a:latin typeface="Times New Roman"/>
                        <a:ea typeface="Times New Roman"/>
                        <a:cs typeface="Times New Roman"/>
                      </a:endParaRPr>
                    </a:p>
                  </a:txBody>
                  <a:tcPr marL="68580" marR="68580" marT="0" marB="0">
                    <a:noFill/>
                  </a:tcPr>
                </a:tc>
              </a:tr>
              <a:tr h="472180">
                <a:tc>
                  <a:txBody>
                    <a:bodyPr/>
                    <a:lstStyle/>
                    <a:p>
                      <a:pPr marL="342900" marR="0" lvl="0" indent="-342900" algn="l">
                        <a:spcBef>
                          <a:spcPts val="0"/>
                        </a:spcBef>
                        <a:spcAft>
                          <a:spcPts val="0"/>
                        </a:spcAft>
                        <a:buFont typeface="Symbol"/>
                        <a:buChar char=""/>
                      </a:pPr>
                      <a:r>
                        <a:rPr lang="es-MX" sz="2000" dirty="0">
                          <a:solidFill>
                            <a:schemeClr val="accent6">
                              <a:lumMod val="75000"/>
                            </a:schemeClr>
                          </a:solidFill>
                          <a:effectLst/>
                        </a:rPr>
                        <a:t>Formé grupos de tres.</a:t>
                      </a:r>
                      <a:endParaRPr lang="es-PA" sz="2000" dirty="0">
                        <a:solidFill>
                          <a:schemeClr val="accent6">
                            <a:lumMod val="75000"/>
                          </a:schemeClr>
                        </a:solidFill>
                        <a:effectLst/>
                      </a:endParaRPr>
                    </a:p>
                    <a:p>
                      <a:pPr marL="0" marR="0" algn="l">
                        <a:spcBef>
                          <a:spcPts val="0"/>
                        </a:spcBef>
                        <a:spcAft>
                          <a:spcPts val="0"/>
                        </a:spcAft>
                      </a:pPr>
                      <a:r>
                        <a:rPr lang="es-MX" sz="2000" dirty="0">
                          <a:solidFill>
                            <a:schemeClr val="accent6">
                              <a:lumMod val="75000"/>
                            </a:schemeClr>
                          </a:solidFill>
                          <a:effectLst/>
                        </a:rPr>
                        <a:t> </a:t>
                      </a:r>
                      <a:endParaRPr lang="es-PA" sz="2000" dirty="0">
                        <a:solidFill>
                          <a:schemeClr val="accent6">
                            <a:lumMod val="75000"/>
                          </a:schemeClr>
                        </a:solidFill>
                        <a:effectLst/>
                        <a:latin typeface="Times New Roman"/>
                        <a:ea typeface="Times New Roman"/>
                        <a:cs typeface="Times New Roman"/>
                      </a:endParaRPr>
                    </a:p>
                  </a:txBody>
                  <a:tcPr marL="68580" marR="68580" marT="0" marB="0">
                    <a:noFill/>
                  </a:tcPr>
                </a:tc>
                <a:tc>
                  <a:txBody>
                    <a:bodyPr/>
                    <a:lstStyle/>
                    <a:p>
                      <a:pPr marL="0" marR="0" algn="l">
                        <a:spcBef>
                          <a:spcPts val="0"/>
                        </a:spcBef>
                        <a:spcAft>
                          <a:spcPts val="0"/>
                        </a:spcAft>
                      </a:pPr>
                      <a:r>
                        <a:rPr lang="es-MX" sz="1600" dirty="0">
                          <a:solidFill>
                            <a:schemeClr val="accent6">
                              <a:lumMod val="75000"/>
                            </a:schemeClr>
                          </a:solidFill>
                          <a:effectLst/>
                        </a:rPr>
                        <a:t> </a:t>
                      </a:r>
                      <a:endParaRPr lang="es-PA" sz="1600" dirty="0">
                        <a:solidFill>
                          <a:schemeClr val="accent6">
                            <a:lumMod val="75000"/>
                          </a:schemeClr>
                        </a:solidFill>
                        <a:effectLst/>
                        <a:latin typeface="Times New Roman"/>
                        <a:ea typeface="Times New Roman"/>
                        <a:cs typeface="Times New Roman"/>
                      </a:endParaRPr>
                    </a:p>
                  </a:txBody>
                  <a:tcPr marL="68580" marR="68580" marT="0" marB="0">
                    <a:noFill/>
                  </a:tcPr>
                </a:tc>
                <a:tc>
                  <a:txBody>
                    <a:bodyPr/>
                    <a:lstStyle/>
                    <a:p>
                      <a:pPr marL="0" marR="0" algn="l">
                        <a:spcBef>
                          <a:spcPts val="0"/>
                        </a:spcBef>
                        <a:spcAft>
                          <a:spcPts val="0"/>
                        </a:spcAft>
                      </a:pPr>
                      <a:r>
                        <a:rPr lang="es-MX" sz="1600" dirty="0">
                          <a:solidFill>
                            <a:schemeClr val="accent6">
                              <a:lumMod val="75000"/>
                            </a:schemeClr>
                          </a:solidFill>
                          <a:effectLst/>
                        </a:rPr>
                        <a:t> </a:t>
                      </a:r>
                      <a:endParaRPr lang="es-PA" sz="1600" dirty="0">
                        <a:solidFill>
                          <a:schemeClr val="accent6">
                            <a:lumMod val="75000"/>
                          </a:schemeClr>
                        </a:solidFill>
                        <a:effectLst/>
                        <a:latin typeface="Times New Roman"/>
                        <a:ea typeface="Times New Roman"/>
                        <a:cs typeface="Times New Roman"/>
                      </a:endParaRPr>
                    </a:p>
                  </a:txBody>
                  <a:tcPr marL="68580" marR="68580" marT="0" marB="0">
                    <a:noFill/>
                  </a:tcPr>
                </a:tc>
              </a:tr>
              <a:tr h="472180">
                <a:tc>
                  <a:txBody>
                    <a:bodyPr/>
                    <a:lstStyle/>
                    <a:p>
                      <a:pPr marL="342900" marR="0" lvl="0" indent="-342900" algn="l">
                        <a:spcBef>
                          <a:spcPts val="0"/>
                        </a:spcBef>
                        <a:spcAft>
                          <a:spcPts val="0"/>
                        </a:spcAft>
                        <a:buFont typeface="Symbol"/>
                        <a:buChar char=""/>
                      </a:pPr>
                      <a:r>
                        <a:rPr lang="es-MX" sz="2000" dirty="0">
                          <a:solidFill>
                            <a:schemeClr val="accent6">
                              <a:lumMod val="75000"/>
                            </a:schemeClr>
                          </a:solidFill>
                          <a:effectLst/>
                        </a:rPr>
                        <a:t>Observaste el video sugerido.</a:t>
                      </a:r>
                      <a:endParaRPr lang="es-PA" sz="2000" dirty="0">
                        <a:solidFill>
                          <a:schemeClr val="accent6">
                            <a:lumMod val="75000"/>
                          </a:schemeClr>
                        </a:solidFill>
                        <a:effectLst/>
                      </a:endParaRPr>
                    </a:p>
                    <a:p>
                      <a:pPr marL="0" marR="0" algn="l">
                        <a:spcBef>
                          <a:spcPts val="0"/>
                        </a:spcBef>
                        <a:spcAft>
                          <a:spcPts val="0"/>
                        </a:spcAft>
                      </a:pPr>
                      <a:r>
                        <a:rPr lang="es-MX" sz="2000" dirty="0">
                          <a:solidFill>
                            <a:schemeClr val="accent6">
                              <a:lumMod val="75000"/>
                            </a:schemeClr>
                          </a:solidFill>
                          <a:effectLst/>
                        </a:rPr>
                        <a:t> </a:t>
                      </a:r>
                      <a:endParaRPr lang="es-PA" sz="2000" dirty="0">
                        <a:solidFill>
                          <a:schemeClr val="accent6">
                            <a:lumMod val="75000"/>
                          </a:schemeClr>
                        </a:solidFill>
                        <a:effectLst/>
                        <a:latin typeface="Times New Roman"/>
                        <a:ea typeface="Times New Roman"/>
                        <a:cs typeface="Times New Roman"/>
                      </a:endParaRPr>
                    </a:p>
                  </a:txBody>
                  <a:tcPr marL="68580" marR="68580" marT="0" marB="0">
                    <a:noFill/>
                  </a:tcPr>
                </a:tc>
                <a:tc>
                  <a:txBody>
                    <a:bodyPr/>
                    <a:lstStyle/>
                    <a:p>
                      <a:pPr marL="0" marR="0" algn="l">
                        <a:spcBef>
                          <a:spcPts val="0"/>
                        </a:spcBef>
                        <a:spcAft>
                          <a:spcPts val="0"/>
                        </a:spcAft>
                      </a:pPr>
                      <a:r>
                        <a:rPr lang="es-MX" sz="1600" dirty="0">
                          <a:solidFill>
                            <a:schemeClr val="accent6">
                              <a:lumMod val="75000"/>
                            </a:schemeClr>
                          </a:solidFill>
                          <a:effectLst/>
                        </a:rPr>
                        <a:t> </a:t>
                      </a:r>
                      <a:endParaRPr lang="es-PA" sz="1600" dirty="0">
                        <a:solidFill>
                          <a:schemeClr val="accent6">
                            <a:lumMod val="75000"/>
                          </a:schemeClr>
                        </a:solidFill>
                        <a:effectLst/>
                        <a:latin typeface="Times New Roman"/>
                        <a:ea typeface="Times New Roman"/>
                        <a:cs typeface="Times New Roman"/>
                      </a:endParaRPr>
                    </a:p>
                  </a:txBody>
                  <a:tcPr marL="68580" marR="68580" marT="0" marB="0">
                    <a:noFill/>
                  </a:tcPr>
                </a:tc>
                <a:tc>
                  <a:txBody>
                    <a:bodyPr/>
                    <a:lstStyle/>
                    <a:p>
                      <a:pPr marL="0" marR="0" algn="l">
                        <a:spcBef>
                          <a:spcPts val="0"/>
                        </a:spcBef>
                        <a:spcAft>
                          <a:spcPts val="0"/>
                        </a:spcAft>
                      </a:pPr>
                      <a:r>
                        <a:rPr lang="es-MX" sz="1600" dirty="0">
                          <a:solidFill>
                            <a:schemeClr val="accent6">
                              <a:lumMod val="75000"/>
                            </a:schemeClr>
                          </a:solidFill>
                          <a:effectLst/>
                        </a:rPr>
                        <a:t> </a:t>
                      </a:r>
                      <a:endParaRPr lang="es-PA" sz="1600" dirty="0">
                        <a:solidFill>
                          <a:schemeClr val="accent6">
                            <a:lumMod val="75000"/>
                          </a:schemeClr>
                        </a:solidFill>
                        <a:effectLst/>
                        <a:latin typeface="Times New Roman"/>
                        <a:ea typeface="Times New Roman"/>
                        <a:cs typeface="Times New Roman"/>
                      </a:endParaRPr>
                    </a:p>
                  </a:txBody>
                  <a:tcPr marL="68580" marR="68580" marT="0" marB="0">
                    <a:noFill/>
                  </a:tcPr>
                </a:tc>
              </a:tr>
              <a:tr h="708271">
                <a:tc>
                  <a:txBody>
                    <a:bodyPr/>
                    <a:lstStyle/>
                    <a:p>
                      <a:pPr marL="342900" marR="0" lvl="0" indent="-342900" algn="l">
                        <a:spcBef>
                          <a:spcPts val="0"/>
                        </a:spcBef>
                        <a:spcAft>
                          <a:spcPts val="0"/>
                        </a:spcAft>
                        <a:buFont typeface="Symbol"/>
                        <a:buChar char=""/>
                      </a:pPr>
                      <a:r>
                        <a:rPr lang="es-MX" sz="2000" dirty="0">
                          <a:solidFill>
                            <a:schemeClr val="accent6">
                              <a:lumMod val="75000"/>
                            </a:schemeClr>
                          </a:solidFill>
                          <a:effectLst/>
                        </a:rPr>
                        <a:t>Establecí dialogo con mis compañeros sobre lo observado en el video.</a:t>
                      </a:r>
                      <a:endParaRPr lang="es-PA" sz="2000" dirty="0">
                        <a:solidFill>
                          <a:schemeClr val="accent6">
                            <a:lumMod val="75000"/>
                          </a:schemeClr>
                        </a:solidFill>
                        <a:effectLst/>
                      </a:endParaRPr>
                    </a:p>
                    <a:p>
                      <a:pPr marL="0" marR="0" algn="l">
                        <a:spcBef>
                          <a:spcPts val="0"/>
                        </a:spcBef>
                        <a:spcAft>
                          <a:spcPts val="0"/>
                        </a:spcAft>
                      </a:pPr>
                      <a:r>
                        <a:rPr lang="es-MX" sz="2000" dirty="0">
                          <a:solidFill>
                            <a:schemeClr val="accent6">
                              <a:lumMod val="75000"/>
                            </a:schemeClr>
                          </a:solidFill>
                          <a:effectLst/>
                        </a:rPr>
                        <a:t> </a:t>
                      </a:r>
                      <a:endParaRPr lang="es-PA" sz="2000" dirty="0">
                        <a:solidFill>
                          <a:schemeClr val="accent6">
                            <a:lumMod val="75000"/>
                          </a:schemeClr>
                        </a:solidFill>
                        <a:effectLst/>
                        <a:latin typeface="Times New Roman"/>
                        <a:ea typeface="Times New Roman"/>
                        <a:cs typeface="Times New Roman"/>
                      </a:endParaRPr>
                    </a:p>
                  </a:txBody>
                  <a:tcPr marL="68580" marR="68580" marT="0" marB="0">
                    <a:noFill/>
                  </a:tcPr>
                </a:tc>
                <a:tc>
                  <a:txBody>
                    <a:bodyPr/>
                    <a:lstStyle/>
                    <a:p>
                      <a:pPr marL="0" marR="0" algn="l">
                        <a:spcBef>
                          <a:spcPts val="0"/>
                        </a:spcBef>
                        <a:spcAft>
                          <a:spcPts val="0"/>
                        </a:spcAft>
                      </a:pPr>
                      <a:r>
                        <a:rPr lang="es-MX" sz="1600" dirty="0">
                          <a:solidFill>
                            <a:schemeClr val="accent6">
                              <a:lumMod val="75000"/>
                            </a:schemeClr>
                          </a:solidFill>
                          <a:effectLst/>
                        </a:rPr>
                        <a:t> </a:t>
                      </a:r>
                      <a:endParaRPr lang="es-PA" sz="1600" dirty="0">
                        <a:solidFill>
                          <a:schemeClr val="accent6">
                            <a:lumMod val="75000"/>
                          </a:schemeClr>
                        </a:solidFill>
                        <a:effectLst/>
                        <a:latin typeface="Times New Roman"/>
                        <a:ea typeface="Times New Roman"/>
                        <a:cs typeface="Times New Roman"/>
                      </a:endParaRPr>
                    </a:p>
                  </a:txBody>
                  <a:tcPr marL="68580" marR="68580" marT="0" marB="0">
                    <a:noFill/>
                  </a:tcPr>
                </a:tc>
                <a:tc>
                  <a:txBody>
                    <a:bodyPr/>
                    <a:lstStyle/>
                    <a:p>
                      <a:pPr marL="0" marR="0" algn="l">
                        <a:spcBef>
                          <a:spcPts val="0"/>
                        </a:spcBef>
                        <a:spcAft>
                          <a:spcPts val="0"/>
                        </a:spcAft>
                      </a:pPr>
                      <a:r>
                        <a:rPr lang="es-MX" sz="1600" dirty="0">
                          <a:solidFill>
                            <a:schemeClr val="accent6">
                              <a:lumMod val="75000"/>
                            </a:schemeClr>
                          </a:solidFill>
                          <a:effectLst/>
                        </a:rPr>
                        <a:t> </a:t>
                      </a:r>
                      <a:endParaRPr lang="es-PA" sz="1600" dirty="0">
                        <a:solidFill>
                          <a:schemeClr val="accent6">
                            <a:lumMod val="75000"/>
                          </a:schemeClr>
                        </a:solidFill>
                        <a:effectLst/>
                        <a:latin typeface="Times New Roman"/>
                        <a:ea typeface="Times New Roman"/>
                        <a:cs typeface="Times New Roman"/>
                      </a:endParaRPr>
                    </a:p>
                  </a:txBody>
                  <a:tcPr marL="68580" marR="68580" marT="0" marB="0">
                    <a:noFill/>
                  </a:tcPr>
                </a:tc>
              </a:tr>
              <a:tr h="708271">
                <a:tc>
                  <a:txBody>
                    <a:bodyPr/>
                    <a:lstStyle/>
                    <a:p>
                      <a:pPr marL="0" marR="0" algn="l">
                        <a:spcBef>
                          <a:spcPts val="0"/>
                        </a:spcBef>
                        <a:spcAft>
                          <a:spcPts val="0"/>
                        </a:spcAft>
                      </a:pPr>
                      <a:r>
                        <a:rPr lang="es-MX" sz="2000" dirty="0">
                          <a:solidFill>
                            <a:schemeClr val="accent6">
                              <a:lumMod val="75000"/>
                            </a:schemeClr>
                          </a:solidFill>
                          <a:effectLst/>
                        </a:rPr>
                        <a:t> </a:t>
                      </a:r>
                      <a:endParaRPr lang="es-PA" sz="2000" dirty="0">
                        <a:solidFill>
                          <a:schemeClr val="accent6">
                            <a:lumMod val="75000"/>
                          </a:schemeClr>
                        </a:solidFill>
                        <a:effectLst/>
                      </a:endParaRPr>
                    </a:p>
                    <a:p>
                      <a:pPr marL="342900" marR="0" lvl="0" indent="-342900" algn="l">
                        <a:spcBef>
                          <a:spcPts val="0"/>
                        </a:spcBef>
                        <a:spcAft>
                          <a:spcPts val="0"/>
                        </a:spcAft>
                        <a:buFont typeface="Symbol"/>
                        <a:buChar char=""/>
                      </a:pPr>
                      <a:r>
                        <a:rPr lang="es-MX" sz="2000" dirty="0">
                          <a:solidFill>
                            <a:schemeClr val="accent6">
                              <a:lumMod val="75000"/>
                            </a:schemeClr>
                          </a:solidFill>
                          <a:effectLst/>
                        </a:rPr>
                        <a:t>Reflexione coherentemente las ideas en un documento de Word.</a:t>
                      </a:r>
                      <a:endParaRPr lang="es-PA" sz="2000" dirty="0">
                        <a:solidFill>
                          <a:schemeClr val="accent6">
                            <a:lumMod val="75000"/>
                          </a:schemeClr>
                        </a:solidFill>
                        <a:effectLst/>
                        <a:latin typeface="Times New Roman"/>
                        <a:ea typeface="Times New Roman"/>
                        <a:cs typeface="Times New Roman"/>
                      </a:endParaRPr>
                    </a:p>
                  </a:txBody>
                  <a:tcPr marL="68580" marR="68580" marT="0" marB="0">
                    <a:noFill/>
                  </a:tcPr>
                </a:tc>
                <a:tc>
                  <a:txBody>
                    <a:bodyPr/>
                    <a:lstStyle/>
                    <a:p>
                      <a:pPr marL="0" marR="0" algn="l">
                        <a:spcBef>
                          <a:spcPts val="0"/>
                        </a:spcBef>
                        <a:spcAft>
                          <a:spcPts val="0"/>
                        </a:spcAft>
                      </a:pPr>
                      <a:r>
                        <a:rPr lang="es-MX" sz="1600" dirty="0">
                          <a:solidFill>
                            <a:schemeClr val="accent6">
                              <a:lumMod val="75000"/>
                            </a:schemeClr>
                          </a:solidFill>
                          <a:effectLst/>
                        </a:rPr>
                        <a:t> </a:t>
                      </a:r>
                      <a:endParaRPr lang="es-PA" sz="1600" dirty="0">
                        <a:solidFill>
                          <a:schemeClr val="accent6">
                            <a:lumMod val="75000"/>
                          </a:schemeClr>
                        </a:solidFill>
                        <a:effectLst/>
                        <a:latin typeface="Times New Roman"/>
                        <a:ea typeface="Times New Roman"/>
                        <a:cs typeface="Times New Roman"/>
                      </a:endParaRPr>
                    </a:p>
                  </a:txBody>
                  <a:tcPr marL="68580" marR="68580" marT="0" marB="0">
                    <a:noFill/>
                  </a:tcPr>
                </a:tc>
                <a:tc>
                  <a:txBody>
                    <a:bodyPr/>
                    <a:lstStyle/>
                    <a:p>
                      <a:pPr marL="0" marR="0" algn="l">
                        <a:spcBef>
                          <a:spcPts val="0"/>
                        </a:spcBef>
                        <a:spcAft>
                          <a:spcPts val="0"/>
                        </a:spcAft>
                      </a:pPr>
                      <a:r>
                        <a:rPr lang="es-MX" sz="1600" dirty="0">
                          <a:solidFill>
                            <a:schemeClr val="accent6">
                              <a:lumMod val="75000"/>
                            </a:schemeClr>
                          </a:solidFill>
                          <a:effectLst/>
                        </a:rPr>
                        <a:t> </a:t>
                      </a:r>
                      <a:endParaRPr lang="es-PA" sz="1600" dirty="0">
                        <a:solidFill>
                          <a:schemeClr val="accent6">
                            <a:lumMod val="75000"/>
                          </a:schemeClr>
                        </a:solidFill>
                        <a:effectLst/>
                        <a:latin typeface="Times New Roman"/>
                        <a:ea typeface="Times New Roman"/>
                        <a:cs typeface="Times New Roman"/>
                      </a:endParaRPr>
                    </a:p>
                  </a:txBody>
                  <a:tcPr marL="68580" marR="68580" marT="0" marB="0">
                    <a:noFill/>
                  </a:tcPr>
                </a:tc>
              </a:tr>
              <a:tr h="819260">
                <a:tc>
                  <a:txBody>
                    <a:bodyPr/>
                    <a:lstStyle/>
                    <a:p>
                      <a:pPr marL="342900" marR="0" lvl="0" indent="-342900" algn="l">
                        <a:spcBef>
                          <a:spcPts val="0"/>
                        </a:spcBef>
                        <a:spcAft>
                          <a:spcPts val="0"/>
                        </a:spcAft>
                        <a:buFont typeface="Symbol"/>
                        <a:buChar char=""/>
                      </a:pPr>
                      <a:r>
                        <a:rPr lang="es-MX" sz="2000" dirty="0">
                          <a:solidFill>
                            <a:schemeClr val="accent6">
                              <a:lumMod val="75000"/>
                            </a:schemeClr>
                          </a:solidFill>
                          <a:effectLst/>
                        </a:rPr>
                        <a:t>Participó todo el grupo en la reflexión del documento.</a:t>
                      </a:r>
                      <a:endParaRPr lang="es-PA" sz="2000" dirty="0">
                        <a:solidFill>
                          <a:schemeClr val="accent6">
                            <a:lumMod val="75000"/>
                          </a:schemeClr>
                        </a:solidFill>
                        <a:effectLst/>
                      </a:endParaRPr>
                    </a:p>
                    <a:p>
                      <a:pPr marL="0" marR="0" algn="l">
                        <a:spcBef>
                          <a:spcPts val="0"/>
                        </a:spcBef>
                        <a:spcAft>
                          <a:spcPts val="0"/>
                        </a:spcAft>
                      </a:pPr>
                      <a:r>
                        <a:rPr lang="es-MX" sz="2000" dirty="0">
                          <a:solidFill>
                            <a:schemeClr val="accent6">
                              <a:lumMod val="75000"/>
                            </a:schemeClr>
                          </a:solidFill>
                          <a:effectLst/>
                        </a:rPr>
                        <a:t> </a:t>
                      </a:r>
                      <a:endParaRPr lang="es-PA" sz="2000" dirty="0">
                        <a:solidFill>
                          <a:schemeClr val="accent6">
                            <a:lumMod val="75000"/>
                          </a:schemeClr>
                        </a:solidFill>
                        <a:effectLst/>
                        <a:latin typeface="Times New Roman"/>
                        <a:ea typeface="Times New Roman"/>
                        <a:cs typeface="Times New Roman"/>
                      </a:endParaRPr>
                    </a:p>
                  </a:txBody>
                  <a:tcPr marL="68580" marR="68580" marT="0" marB="0">
                    <a:noFill/>
                  </a:tcPr>
                </a:tc>
                <a:tc>
                  <a:txBody>
                    <a:bodyPr/>
                    <a:lstStyle/>
                    <a:p>
                      <a:pPr marL="0" marR="0" algn="l">
                        <a:spcBef>
                          <a:spcPts val="0"/>
                        </a:spcBef>
                        <a:spcAft>
                          <a:spcPts val="0"/>
                        </a:spcAft>
                      </a:pPr>
                      <a:r>
                        <a:rPr lang="es-MX" sz="1600" dirty="0">
                          <a:solidFill>
                            <a:schemeClr val="accent6">
                              <a:lumMod val="75000"/>
                            </a:schemeClr>
                          </a:solidFill>
                          <a:effectLst/>
                        </a:rPr>
                        <a:t> </a:t>
                      </a:r>
                      <a:endParaRPr lang="es-PA" sz="1600" dirty="0">
                        <a:solidFill>
                          <a:schemeClr val="accent6">
                            <a:lumMod val="75000"/>
                          </a:schemeClr>
                        </a:solidFill>
                        <a:effectLst/>
                        <a:latin typeface="Times New Roman"/>
                        <a:ea typeface="Times New Roman"/>
                        <a:cs typeface="Times New Roman"/>
                      </a:endParaRPr>
                    </a:p>
                  </a:txBody>
                  <a:tcPr marL="68580" marR="68580" marT="0" marB="0">
                    <a:noFill/>
                  </a:tcPr>
                </a:tc>
                <a:tc>
                  <a:txBody>
                    <a:bodyPr/>
                    <a:lstStyle/>
                    <a:p>
                      <a:pPr marL="0" marR="0" algn="l">
                        <a:spcBef>
                          <a:spcPts val="0"/>
                        </a:spcBef>
                        <a:spcAft>
                          <a:spcPts val="0"/>
                        </a:spcAft>
                      </a:pPr>
                      <a:r>
                        <a:rPr lang="es-MX" sz="1600" dirty="0">
                          <a:solidFill>
                            <a:schemeClr val="accent6">
                              <a:lumMod val="75000"/>
                            </a:schemeClr>
                          </a:solidFill>
                          <a:effectLst/>
                        </a:rPr>
                        <a:t> </a:t>
                      </a:r>
                      <a:endParaRPr lang="es-PA" sz="1600" dirty="0">
                        <a:solidFill>
                          <a:schemeClr val="accent6">
                            <a:lumMod val="75000"/>
                          </a:schemeClr>
                        </a:solidFill>
                        <a:effectLst/>
                        <a:latin typeface="Times New Roman"/>
                        <a:ea typeface="Times New Roman"/>
                        <a:cs typeface="Times New Roman"/>
                      </a:endParaRPr>
                    </a:p>
                  </a:txBody>
                  <a:tcPr marL="68580" marR="68580" marT="0" marB="0">
                    <a:noFill/>
                  </a:tcPr>
                </a:tc>
              </a:tr>
              <a:tr h="472180">
                <a:tc>
                  <a:txBody>
                    <a:bodyPr/>
                    <a:lstStyle/>
                    <a:p>
                      <a:pPr marL="0" marR="0" algn="l">
                        <a:spcBef>
                          <a:spcPts val="0"/>
                        </a:spcBef>
                        <a:spcAft>
                          <a:spcPts val="0"/>
                        </a:spcAft>
                      </a:pPr>
                      <a:r>
                        <a:rPr lang="es-MX" sz="1600" dirty="0">
                          <a:solidFill>
                            <a:schemeClr val="tx1"/>
                          </a:solidFill>
                          <a:effectLst/>
                        </a:rPr>
                        <a:t> </a:t>
                      </a:r>
                      <a:endParaRPr lang="es-PA" sz="1600" dirty="0">
                        <a:solidFill>
                          <a:schemeClr val="tx1"/>
                        </a:solidFill>
                        <a:effectLst/>
                      </a:endParaRPr>
                    </a:p>
                    <a:p>
                      <a:pPr marL="0" marR="0" algn="l">
                        <a:spcBef>
                          <a:spcPts val="0"/>
                        </a:spcBef>
                        <a:spcAft>
                          <a:spcPts val="0"/>
                        </a:spcAft>
                      </a:pPr>
                      <a:r>
                        <a:rPr lang="es-MX" sz="1600" dirty="0">
                          <a:solidFill>
                            <a:schemeClr val="tx1"/>
                          </a:solidFill>
                          <a:effectLst/>
                        </a:rPr>
                        <a:t> </a:t>
                      </a:r>
                      <a:endParaRPr lang="es-PA" sz="1600" dirty="0">
                        <a:solidFill>
                          <a:schemeClr val="tx1"/>
                        </a:solidFill>
                        <a:effectLst/>
                        <a:latin typeface="Times New Roman"/>
                        <a:ea typeface="Times New Roman"/>
                        <a:cs typeface="Times New Roman"/>
                      </a:endParaRPr>
                    </a:p>
                  </a:txBody>
                  <a:tcPr marL="68580" marR="68580" marT="0" marB="0">
                    <a:noFill/>
                  </a:tcPr>
                </a:tc>
                <a:tc>
                  <a:txBody>
                    <a:bodyPr/>
                    <a:lstStyle/>
                    <a:p>
                      <a:pPr marL="0" marR="0" algn="l">
                        <a:spcBef>
                          <a:spcPts val="0"/>
                        </a:spcBef>
                        <a:spcAft>
                          <a:spcPts val="0"/>
                        </a:spcAft>
                      </a:pPr>
                      <a:r>
                        <a:rPr lang="es-MX" sz="1600" dirty="0">
                          <a:solidFill>
                            <a:schemeClr val="tx1"/>
                          </a:solidFill>
                          <a:effectLst/>
                        </a:rPr>
                        <a:t> </a:t>
                      </a:r>
                      <a:endParaRPr lang="es-PA" sz="1600" dirty="0">
                        <a:solidFill>
                          <a:schemeClr val="tx1"/>
                        </a:solidFill>
                        <a:effectLst/>
                        <a:latin typeface="Times New Roman"/>
                        <a:ea typeface="Times New Roman"/>
                        <a:cs typeface="Times New Roman"/>
                      </a:endParaRPr>
                    </a:p>
                  </a:txBody>
                  <a:tcPr marL="68580" marR="68580" marT="0" marB="0">
                    <a:noFill/>
                  </a:tcPr>
                </a:tc>
                <a:tc>
                  <a:txBody>
                    <a:bodyPr/>
                    <a:lstStyle/>
                    <a:p>
                      <a:pPr marL="0" marR="0" algn="l">
                        <a:spcBef>
                          <a:spcPts val="0"/>
                        </a:spcBef>
                        <a:spcAft>
                          <a:spcPts val="0"/>
                        </a:spcAft>
                      </a:pPr>
                      <a:r>
                        <a:rPr lang="es-MX" sz="1600" dirty="0">
                          <a:solidFill>
                            <a:schemeClr val="tx1"/>
                          </a:solidFill>
                          <a:effectLst/>
                        </a:rPr>
                        <a:t> </a:t>
                      </a:r>
                      <a:endParaRPr lang="es-PA" sz="1600" dirty="0">
                        <a:solidFill>
                          <a:schemeClr val="tx1"/>
                        </a:solidFill>
                        <a:effectLst/>
                        <a:latin typeface="Times New Roman"/>
                        <a:ea typeface="Times New Roman"/>
                        <a:cs typeface="Times New Roman"/>
                      </a:endParaRPr>
                    </a:p>
                  </a:txBody>
                  <a:tcPr marL="68580" marR="68580" marT="0" marB="0">
                    <a:noFill/>
                  </a:tcPr>
                </a:tc>
              </a:tr>
            </a:tbl>
          </a:graphicData>
        </a:graphic>
      </p:graphicFrame>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3" y="116632"/>
            <a:ext cx="2232248" cy="1872209"/>
          </a:xfrm>
          <a:prstGeom prst="rect">
            <a:avLst/>
          </a:prstGeom>
        </p:spPr>
      </p:pic>
    </p:spTree>
    <p:extLst>
      <p:ext uri="{BB962C8B-B14F-4D97-AF65-F5344CB8AC3E}">
        <p14:creationId xmlns:p14="http://schemas.microsoft.com/office/powerpoint/2010/main" val="13053146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067128" cy="922114"/>
          </a:xfrm>
          <a:noFill/>
          <a:ln w="57150">
            <a:solidFill>
              <a:schemeClr val="accent2"/>
            </a:solidFill>
          </a:ln>
        </p:spPr>
        <p:txBody>
          <a:bodyPr>
            <a:normAutofit/>
          </a:bodyPr>
          <a:lstStyle/>
          <a:p>
            <a:pPr algn="ctr"/>
            <a:r>
              <a:rPr lang="es-MX" altLang="en-US" sz="4400" dirty="0">
                <a:solidFill>
                  <a:schemeClr val="accent6">
                    <a:lumMod val="75000"/>
                  </a:schemeClr>
                </a:solidFill>
                <a:effectLst/>
                <a:latin typeface="Algerian" pitchFamily="82" charset="0"/>
              </a:rPr>
              <a:t>Actividad #2:</a:t>
            </a:r>
            <a:endParaRPr lang="es-PA" sz="4400" dirty="0">
              <a:solidFill>
                <a:schemeClr val="accent6">
                  <a:lumMod val="75000"/>
                </a:schemeClr>
              </a:solidFill>
              <a:latin typeface="Algerian" pitchFamily="82" charset="0"/>
            </a:endParaRPr>
          </a:p>
        </p:txBody>
      </p:sp>
      <p:sp>
        <p:nvSpPr>
          <p:cNvPr id="3" name="2 Marcador de contenido"/>
          <p:cNvSpPr>
            <a:spLocks noGrp="1"/>
          </p:cNvSpPr>
          <p:nvPr>
            <p:ph idx="1"/>
          </p:nvPr>
        </p:nvSpPr>
        <p:spPr>
          <a:noFill/>
          <a:ln w="38100">
            <a:solidFill>
              <a:schemeClr val="accent5">
                <a:lumMod val="75000"/>
              </a:schemeClr>
            </a:solidFill>
          </a:ln>
        </p:spPr>
        <p:txBody>
          <a:bodyPr>
            <a:normAutofit fontScale="77500" lnSpcReduction="20000"/>
          </a:bodyPr>
          <a:lstStyle/>
          <a:p>
            <a:pPr marL="0" indent="0">
              <a:buNone/>
            </a:pPr>
            <a:r>
              <a:rPr lang="es-MX" dirty="0"/>
              <a:t>¿</a:t>
            </a:r>
            <a:r>
              <a:rPr lang="es-MX" dirty="0">
                <a:solidFill>
                  <a:schemeClr val="accent4">
                    <a:lumMod val="20000"/>
                    <a:lumOff val="80000"/>
                  </a:schemeClr>
                </a:solidFill>
              </a:rPr>
              <a:t>Qué usos se le da al agua, y cuáles son los efectos negativos en su utilización?</a:t>
            </a:r>
            <a:endParaRPr lang="es-PA" dirty="0">
              <a:solidFill>
                <a:schemeClr val="accent4">
                  <a:lumMod val="20000"/>
                  <a:lumOff val="80000"/>
                </a:schemeClr>
              </a:solidFill>
            </a:endParaRPr>
          </a:p>
          <a:p>
            <a:pPr lvl="0"/>
            <a:r>
              <a:rPr lang="es-MX" dirty="0">
                <a:solidFill>
                  <a:schemeClr val="accent4">
                    <a:lumMod val="20000"/>
                    <a:lumOff val="80000"/>
                  </a:schemeClr>
                </a:solidFill>
              </a:rPr>
              <a:t>Convoca grupos de tres</a:t>
            </a:r>
            <a:endParaRPr lang="es-PA" dirty="0">
              <a:solidFill>
                <a:schemeClr val="accent4">
                  <a:lumMod val="20000"/>
                  <a:lumOff val="80000"/>
                </a:schemeClr>
              </a:solidFill>
            </a:endParaRPr>
          </a:p>
          <a:p>
            <a:pPr lvl="0"/>
            <a:r>
              <a:rPr lang="es-MX" dirty="0">
                <a:solidFill>
                  <a:schemeClr val="accent4">
                    <a:lumMod val="20000"/>
                    <a:lumOff val="80000"/>
                  </a:schemeClr>
                </a:solidFill>
              </a:rPr>
              <a:t>Investiga en los siguientes </a:t>
            </a:r>
            <a:r>
              <a:rPr lang="es-MX" dirty="0" smtClean="0">
                <a:solidFill>
                  <a:schemeClr val="accent4">
                    <a:lumMod val="20000"/>
                    <a:lumOff val="80000"/>
                  </a:schemeClr>
                </a:solidFill>
              </a:rPr>
              <a:t>documentos sobre </a:t>
            </a:r>
            <a:r>
              <a:rPr lang="es-MX" dirty="0">
                <a:solidFill>
                  <a:schemeClr val="accent4">
                    <a:lumMod val="20000"/>
                    <a:lumOff val="80000"/>
                  </a:schemeClr>
                </a:solidFill>
              </a:rPr>
              <a:t>“La Utilización que el ser humanos hace del Agua, y los efectos negativos en su mal uso”</a:t>
            </a:r>
            <a:endParaRPr lang="es-PA" dirty="0">
              <a:solidFill>
                <a:schemeClr val="accent4">
                  <a:lumMod val="20000"/>
                  <a:lumOff val="80000"/>
                </a:schemeClr>
              </a:solidFill>
            </a:endParaRPr>
          </a:p>
          <a:p>
            <a:pPr marL="0" indent="0">
              <a:buNone/>
            </a:pPr>
            <a:r>
              <a:rPr lang="es-MX" dirty="0" smtClean="0">
                <a:solidFill>
                  <a:schemeClr val="accent4">
                    <a:lumMod val="20000"/>
                    <a:lumOff val="80000"/>
                  </a:schemeClr>
                </a:solidFill>
              </a:rPr>
              <a:t>    haz clic </a:t>
            </a:r>
            <a:r>
              <a:rPr lang="es-MX" dirty="0">
                <a:solidFill>
                  <a:schemeClr val="accent4">
                    <a:lumMod val="20000"/>
                    <a:lumOff val="80000"/>
                  </a:schemeClr>
                </a:solidFill>
              </a:rPr>
              <a:t> </a:t>
            </a:r>
            <a:r>
              <a:rPr lang="es-MX" dirty="0" smtClean="0">
                <a:solidFill>
                  <a:schemeClr val="accent4">
                    <a:lumMod val="20000"/>
                    <a:lumOff val="80000"/>
                  </a:schemeClr>
                </a:solidFill>
              </a:rPr>
              <a:t> </a:t>
            </a:r>
            <a:endParaRPr lang="es-PA" dirty="0">
              <a:solidFill>
                <a:schemeClr val="accent4">
                  <a:lumMod val="20000"/>
                  <a:lumOff val="80000"/>
                </a:schemeClr>
              </a:solidFill>
            </a:endParaRPr>
          </a:p>
          <a:p>
            <a:pPr lvl="0"/>
            <a:endParaRPr lang="es-MX" dirty="0" smtClean="0">
              <a:solidFill>
                <a:schemeClr val="accent4">
                  <a:lumMod val="20000"/>
                  <a:lumOff val="80000"/>
                </a:schemeClr>
              </a:solidFill>
            </a:endParaRPr>
          </a:p>
          <a:p>
            <a:pPr lvl="0"/>
            <a:r>
              <a:rPr lang="es-MX" dirty="0" smtClean="0">
                <a:solidFill>
                  <a:schemeClr val="accent4">
                    <a:lumMod val="20000"/>
                    <a:lumOff val="80000"/>
                  </a:schemeClr>
                </a:solidFill>
              </a:rPr>
              <a:t>Lee </a:t>
            </a:r>
            <a:r>
              <a:rPr lang="es-MX" dirty="0">
                <a:solidFill>
                  <a:schemeClr val="accent4">
                    <a:lumMod val="20000"/>
                    <a:lumOff val="80000"/>
                  </a:schemeClr>
                </a:solidFill>
              </a:rPr>
              <a:t>y analiza la información recopilada </a:t>
            </a:r>
            <a:r>
              <a:rPr lang="es-MX" dirty="0" smtClean="0">
                <a:solidFill>
                  <a:schemeClr val="accent4">
                    <a:lumMod val="20000"/>
                    <a:lumOff val="80000"/>
                  </a:schemeClr>
                </a:solidFill>
              </a:rPr>
              <a:t>en los documentos de Word</a:t>
            </a:r>
            <a:endParaRPr lang="es-PA" dirty="0">
              <a:solidFill>
                <a:schemeClr val="accent4">
                  <a:lumMod val="20000"/>
                  <a:lumOff val="80000"/>
                </a:schemeClr>
              </a:solidFill>
            </a:endParaRPr>
          </a:p>
          <a:p>
            <a:pPr lvl="0"/>
            <a:r>
              <a:rPr lang="es-MX" dirty="0">
                <a:solidFill>
                  <a:schemeClr val="accent4">
                    <a:lumMod val="20000"/>
                    <a:lumOff val="80000"/>
                  </a:schemeClr>
                </a:solidFill>
              </a:rPr>
              <a:t>Elabora un cuadro, donde distinga los usos y efectos negativos en la utilización del </a:t>
            </a:r>
            <a:r>
              <a:rPr lang="es-MX" dirty="0" smtClean="0">
                <a:solidFill>
                  <a:schemeClr val="accent4">
                    <a:lumMod val="20000"/>
                    <a:lumOff val="80000"/>
                  </a:schemeClr>
                </a:solidFill>
              </a:rPr>
              <a:t>agua. Haz clic </a:t>
            </a:r>
            <a:endParaRPr lang="es-PA" dirty="0">
              <a:solidFill>
                <a:schemeClr val="accent4">
                  <a:lumMod val="20000"/>
                  <a:lumOff val="80000"/>
                </a:schemeClr>
              </a:solidFill>
            </a:endParaRPr>
          </a:p>
          <a:p>
            <a:pPr lvl="0"/>
            <a:endParaRPr lang="es-MX" dirty="0" smtClean="0">
              <a:solidFill>
                <a:schemeClr val="accent4">
                  <a:lumMod val="20000"/>
                  <a:lumOff val="80000"/>
                </a:schemeClr>
              </a:solidFill>
            </a:endParaRPr>
          </a:p>
          <a:p>
            <a:pPr lvl="0"/>
            <a:r>
              <a:rPr lang="es-MX" dirty="0" smtClean="0">
                <a:solidFill>
                  <a:schemeClr val="accent4">
                    <a:lumMod val="20000"/>
                    <a:lumOff val="80000"/>
                  </a:schemeClr>
                </a:solidFill>
              </a:rPr>
              <a:t>Prepara </a:t>
            </a:r>
            <a:r>
              <a:rPr lang="es-MX" dirty="0">
                <a:solidFill>
                  <a:schemeClr val="accent4">
                    <a:lumMod val="20000"/>
                    <a:lumOff val="80000"/>
                  </a:schemeClr>
                </a:solidFill>
              </a:rPr>
              <a:t>presentación en </a:t>
            </a:r>
            <a:r>
              <a:rPr lang="es-MX" dirty="0" smtClean="0">
                <a:solidFill>
                  <a:schemeClr val="accent4">
                    <a:lumMod val="20000"/>
                    <a:lumOff val="80000"/>
                  </a:schemeClr>
                </a:solidFill>
              </a:rPr>
              <a:t>PowerPoint</a:t>
            </a:r>
            <a:r>
              <a:rPr lang="es-MX" dirty="0">
                <a:solidFill>
                  <a:schemeClr val="accent4">
                    <a:lumMod val="20000"/>
                    <a:lumOff val="80000"/>
                  </a:schemeClr>
                </a:solidFill>
              </a:rPr>
              <a:t>, sobre el análisis realizado de internet</a:t>
            </a:r>
            <a:r>
              <a:rPr lang="es-MX" dirty="0" smtClean="0">
                <a:solidFill>
                  <a:schemeClr val="accent4">
                    <a:lumMod val="20000"/>
                    <a:lumOff val="80000"/>
                  </a:schemeClr>
                </a:solidFill>
              </a:rPr>
              <a:t>. Haz clic</a:t>
            </a:r>
            <a:endParaRPr lang="es-PA" dirty="0">
              <a:solidFill>
                <a:schemeClr val="accent4">
                  <a:lumMod val="20000"/>
                  <a:lumOff val="80000"/>
                </a:schemeClr>
              </a:solidFill>
            </a:endParaRPr>
          </a:p>
          <a:p>
            <a:pPr marL="0" indent="0">
              <a:buNone/>
            </a:pPr>
            <a:r>
              <a:rPr lang="es-MX" dirty="0"/>
              <a:t> </a:t>
            </a:r>
            <a:endParaRPr lang="es-PA" dirty="0"/>
          </a:p>
          <a:p>
            <a:endParaRPr lang="es-PA" dirty="0"/>
          </a:p>
        </p:txBody>
      </p:sp>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16632"/>
            <a:ext cx="2705100" cy="1440160"/>
          </a:xfrm>
          <a:prstGeom prst="rect">
            <a:avLst/>
          </a:prstGeom>
        </p:spPr>
      </p:pic>
      <p:graphicFrame>
        <p:nvGraphicFramePr>
          <p:cNvPr id="8" name="7 Objeto">
            <a:hlinkClick r:id="" action="ppaction://ole?verb=1"/>
          </p:cNvPr>
          <p:cNvGraphicFramePr>
            <a:graphicFrameLocks noChangeAspect="1"/>
          </p:cNvGraphicFramePr>
          <p:nvPr>
            <p:extLst>
              <p:ext uri="{D42A27DB-BD31-4B8C-83A1-F6EECF244321}">
                <p14:modId xmlns:p14="http://schemas.microsoft.com/office/powerpoint/2010/main" val="381779876"/>
              </p:ext>
            </p:extLst>
          </p:nvPr>
        </p:nvGraphicFramePr>
        <p:xfrm>
          <a:off x="1935254" y="3356992"/>
          <a:ext cx="914400" cy="771525"/>
        </p:xfrm>
        <a:graphic>
          <a:graphicData uri="http://schemas.openxmlformats.org/presentationml/2006/ole">
            <mc:AlternateContent xmlns:mc="http://schemas.openxmlformats.org/markup-compatibility/2006">
              <mc:Choice xmlns:v="urn:schemas-microsoft-com:vml" Requires="v">
                <p:oleObj spid="_x0000_s1043" name="Document" showAsIcon="1" r:id="rId5" imgW="914400" imgH="771480" progId="Word.Document.8">
                  <p:embed/>
                </p:oleObj>
              </mc:Choice>
              <mc:Fallback>
                <p:oleObj name="Document" showAsIcon="1" r:id="rId5" imgW="914400" imgH="771480" progId="Word.Document.8">
                  <p:embed/>
                  <p:pic>
                    <p:nvPicPr>
                      <p:cNvPr id="0" name=""/>
                      <p:cNvPicPr/>
                      <p:nvPr/>
                    </p:nvPicPr>
                    <p:blipFill>
                      <a:blip r:embed="rId6"/>
                      <a:stretch>
                        <a:fillRect/>
                      </a:stretch>
                    </p:blipFill>
                    <p:spPr>
                      <a:xfrm>
                        <a:off x="1935254" y="3356992"/>
                        <a:ext cx="914400" cy="771525"/>
                      </a:xfrm>
                      <a:prstGeom prst="rect">
                        <a:avLst/>
                      </a:prstGeom>
                    </p:spPr>
                  </p:pic>
                </p:oleObj>
              </mc:Fallback>
            </mc:AlternateContent>
          </a:graphicData>
        </a:graphic>
      </p:graphicFrame>
      <p:graphicFrame>
        <p:nvGraphicFramePr>
          <p:cNvPr id="9" name="8 Objeto">
            <a:hlinkClick r:id="" action="ppaction://ole?verb=1"/>
          </p:cNvPr>
          <p:cNvGraphicFramePr>
            <a:graphicFrameLocks noChangeAspect="1"/>
          </p:cNvGraphicFramePr>
          <p:nvPr>
            <p:extLst>
              <p:ext uri="{D42A27DB-BD31-4B8C-83A1-F6EECF244321}">
                <p14:modId xmlns:p14="http://schemas.microsoft.com/office/powerpoint/2010/main" val="827808334"/>
              </p:ext>
            </p:extLst>
          </p:nvPr>
        </p:nvGraphicFramePr>
        <p:xfrm>
          <a:off x="6012160" y="4828792"/>
          <a:ext cx="745232" cy="628790"/>
        </p:xfrm>
        <a:graphic>
          <a:graphicData uri="http://schemas.openxmlformats.org/presentationml/2006/ole">
            <mc:AlternateContent xmlns:mc="http://schemas.openxmlformats.org/markup-compatibility/2006">
              <mc:Choice xmlns:v="urn:schemas-microsoft-com:vml" Requires="v">
                <p:oleObj spid="_x0000_s1044" name="Documento" showAsIcon="1" r:id="rId7" imgW="914400" imgH="771480" progId="Word.Document.12">
                  <p:embed/>
                </p:oleObj>
              </mc:Choice>
              <mc:Fallback>
                <p:oleObj name="Documento" showAsIcon="1" r:id="rId7" imgW="914400" imgH="771480" progId="Word.Document.12">
                  <p:embed/>
                  <p:pic>
                    <p:nvPicPr>
                      <p:cNvPr id="0" name=""/>
                      <p:cNvPicPr/>
                      <p:nvPr/>
                    </p:nvPicPr>
                    <p:blipFill>
                      <a:blip r:embed="rId8"/>
                      <a:stretch>
                        <a:fillRect/>
                      </a:stretch>
                    </p:blipFill>
                    <p:spPr>
                      <a:xfrm>
                        <a:off x="6012160" y="4828792"/>
                        <a:ext cx="745232" cy="628790"/>
                      </a:xfrm>
                      <a:prstGeom prst="rect">
                        <a:avLst/>
                      </a:prstGeom>
                    </p:spPr>
                  </p:pic>
                </p:oleObj>
              </mc:Fallback>
            </mc:AlternateContent>
          </a:graphicData>
        </a:graphic>
      </p:graphicFrame>
      <p:graphicFrame>
        <p:nvGraphicFramePr>
          <p:cNvPr id="12" name="11 Objeto">
            <a:hlinkClick r:id="" action="ppaction://ole?verb=1"/>
          </p:cNvPr>
          <p:cNvGraphicFramePr>
            <a:graphicFrameLocks noChangeAspect="1"/>
          </p:cNvGraphicFramePr>
          <p:nvPr>
            <p:extLst>
              <p:ext uri="{D42A27DB-BD31-4B8C-83A1-F6EECF244321}">
                <p14:modId xmlns:p14="http://schemas.microsoft.com/office/powerpoint/2010/main" val="3005000712"/>
              </p:ext>
            </p:extLst>
          </p:nvPr>
        </p:nvGraphicFramePr>
        <p:xfrm>
          <a:off x="4472365" y="5733256"/>
          <a:ext cx="743714" cy="627509"/>
        </p:xfrm>
        <a:graphic>
          <a:graphicData uri="http://schemas.openxmlformats.org/presentationml/2006/ole">
            <mc:AlternateContent xmlns:mc="http://schemas.openxmlformats.org/markup-compatibility/2006">
              <mc:Choice xmlns:v="urn:schemas-microsoft-com:vml" Requires="v">
                <p:oleObj spid="_x0000_s1045" name="Presentación" showAsIcon="1" r:id="rId9" imgW="914400" imgH="771480" progId="PowerPoint.Show.12">
                  <p:embed/>
                </p:oleObj>
              </mc:Choice>
              <mc:Fallback>
                <p:oleObj name="Presentación" showAsIcon="1" r:id="rId9" imgW="914400" imgH="771480" progId="PowerPoint.Show.12">
                  <p:embed/>
                  <p:pic>
                    <p:nvPicPr>
                      <p:cNvPr id="0" name=""/>
                      <p:cNvPicPr/>
                      <p:nvPr/>
                    </p:nvPicPr>
                    <p:blipFill>
                      <a:blip r:embed="rId10"/>
                      <a:stretch>
                        <a:fillRect/>
                      </a:stretch>
                    </p:blipFill>
                    <p:spPr>
                      <a:xfrm>
                        <a:off x="4472365" y="5733256"/>
                        <a:ext cx="743714" cy="627509"/>
                      </a:xfrm>
                      <a:prstGeom prst="rect">
                        <a:avLst/>
                      </a:prstGeom>
                    </p:spPr>
                  </p:pic>
                </p:oleObj>
              </mc:Fallback>
            </mc:AlternateContent>
          </a:graphicData>
        </a:graphic>
      </p:graphicFrame>
    </p:spTree>
    <p:extLst>
      <p:ext uri="{BB962C8B-B14F-4D97-AF65-F5344CB8AC3E}">
        <p14:creationId xmlns:p14="http://schemas.microsoft.com/office/powerpoint/2010/main" val="10165417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320040"/>
            <a:ext cx="5544616" cy="1143000"/>
          </a:xfrm>
          <a:blipFill>
            <a:blip r:embed="rId2"/>
            <a:tile tx="0" ty="0" sx="100000" sy="100000" flip="none" algn="tl"/>
          </a:blipFill>
          <a:ln w="28575">
            <a:solidFill>
              <a:schemeClr val="accent3">
                <a:lumMod val="75000"/>
              </a:schemeClr>
            </a:solidFill>
          </a:ln>
          <a:effectLst>
            <a:outerShdw blurRad="152400" dist="317500" dir="5400000" sx="90000" sy="-19000" rotWithShape="0">
              <a:prstClr val="black">
                <a:alpha val="15000"/>
              </a:prstClr>
            </a:outerShdw>
          </a:effectLst>
        </p:spPr>
        <p:txBody>
          <a:bodyPr>
            <a:normAutofit fontScale="90000"/>
          </a:bodyPr>
          <a:lstStyle/>
          <a:p>
            <a:r>
              <a:rPr lang="es-MX" altLang="en-US" dirty="0">
                <a:effectLst/>
                <a:latin typeface="Algerian" pitchFamily="82" charset="0"/>
              </a:rPr>
              <a:t>Lista de Verificación y Autoevaluación Act. #2</a:t>
            </a:r>
            <a:endParaRPr lang="es-PA" dirty="0">
              <a:latin typeface="Algerian" pitchFamily="8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08527255"/>
              </p:ext>
            </p:extLst>
          </p:nvPr>
        </p:nvGraphicFramePr>
        <p:xfrm>
          <a:off x="755576" y="2204864"/>
          <a:ext cx="7272808" cy="3945488"/>
        </p:xfrm>
        <a:graphic>
          <a:graphicData uri="http://schemas.openxmlformats.org/drawingml/2006/table">
            <a:tbl>
              <a:tblPr firstRow="1" firstCol="1" bandRow="1">
                <a:effectLst>
                  <a:reflection blurRad="6350" stA="50000" endA="300" endPos="55000" dir="5400000" sy="-100000" algn="bl" rotWithShape="0"/>
                </a:effectLst>
                <a:tableStyleId>{5940675A-B579-460E-94D1-54222C63F5DA}</a:tableStyleId>
              </a:tblPr>
              <a:tblGrid>
                <a:gridCol w="5305091"/>
                <a:gridCol w="1110824"/>
                <a:gridCol w="856893"/>
              </a:tblGrid>
              <a:tr h="346948">
                <a:tc>
                  <a:txBody>
                    <a:bodyPr/>
                    <a:lstStyle/>
                    <a:p>
                      <a:pPr marL="0" marR="0" algn="ctr">
                        <a:spcBef>
                          <a:spcPts val="0"/>
                        </a:spcBef>
                        <a:spcAft>
                          <a:spcPts val="0"/>
                        </a:spcAft>
                      </a:pPr>
                      <a:r>
                        <a:rPr lang="es-MX" sz="1800" dirty="0">
                          <a:solidFill>
                            <a:schemeClr val="tx1"/>
                          </a:solidFill>
                          <a:effectLst/>
                          <a:latin typeface="Baskerville Old Face" pitchFamily="18" charset="0"/>
                        </a:rPr>
                        <a:t>Criterios</a:t>
                      </a:r>
                      <a:endParaRPr lang="es-PA" sz="1800" dirty="0">
                        <a:solidFill>
                          <a:schemeClr val="tx1"/>
                        </a:solidFill>
                        <a:effectLst/>
                        <a:latin typeface="Baskerville Old Face" pitchFamily="18" charset="0"/>
                        <a:ea typeface="Times New Roman"/>
                        <a:cs typeface="Times New Roman"/>
                      </a:endParaRPr>
                    </a:p>
                  </a:txBody>
                  <a:tcPr marL="68580" marR="68580" marT="0" marB="0">
                    <a:solidFill>
                      <a:schemeClr val="accent2"/>
                    </a:solidFill>
                  </a:tcPr>
                </a:tc>
                <a:tc>
                  <a:txBody>
                    <a:bodyPr/>
                    <a:lstStyle/>
                    <a:p>
                      <a:pPr marL="0" marR="0" algn="ctr">
                        <a:spcBef>
                          <a:spcPts val="0"/>
                        </a:spcBef>
                        <a:spcAft>
                          <a:spcPts val="0"/>
                        </a:spcAft>
                      </a:pPr>
                      <a:r>
                        <a:rPr lang="es-MX" sz="1800" dirty="0">
                          <a:solidFill>
                            <a:schemeClr val="tx1"/>
                          </a:solidFill>
                          <a:effectLst/>
                          <a:latin typeface="Baskerville Old Face" pitchFamily="18" charset="0"/>
                        </a:rPr>
                        <a:t>Si</a:t>
                      </a:r>
                      <a:endParaRPr lang="es-PA" sz="1800" dirty="0">
                        <a:solidFill>
                          <a:schemeClr val="tx1"/>
                        </a:solidFill>
                        <a:effectLst/>
                        <a:latin typeface="Baskerville Old Face" pitchFamily="18" charset="0"/>
                        <a:ea typeface="Times New Roman"/>
                        <a:cs typeface="Times New Roman"/>
                      </a:endParaRPr>
                    </a:p>
                  </a:txBody>
                  <a:tcPr marL="68580" marR="68580" marT="0" marB="0">
                    <a:solidFill>
                      <a:schemeClr val="accent2"/>
                    </a:solidFill>
                  </a:tcPr>
                </a:tc>
                <a:tc>
                  <a:txBody>
                    <a:bodyPr/>
                    <a:lstStyle/>
                    <a:p>
                      <a:pPr marL="0" marR="0" algn="ctr">
                        <a:spcBef>
                          <a:spcPts val="0"/>
                        </a:spcBef>
                        <a:spcAft>
                          <a:spcPts val="0"/>
                        </a:spcAft>
                      </a:pPr>
                      <a:r>
                        <a:rPr lang="es-MX" sz="1800" dirty="0">
                          <a:solidFill>
                            <a:schemeClr val="tx1"/>
                          </a:solidFill>
                          <a:effectLst/>
                          <a:latin typeface="Baskerville Old Face" pitchFamily="18" charset="0"/>
                        </a:rPr>
                        <a:t>No</a:t>
                      </a:r>
                      <a:endParaRPr lang="es-PA" sz="1800" dirty="0">
                        <a:solidFill>
                          <a:schemeClr val="tx1"/>
                        </a:solidFill>
                        <a:effectLst/>
                        <a:latin typeface="Baskerville Old Face" pitchFamily="18" charset="0"/>
                        <a:ea typeface="Times New Roman"/>
                        <a:cs typeface="Times New Roman"/>
                      </a:endParaRPr>
                    </a:p>
                  </a:txBody>
                  <a:tcPr marL="68580" marR="68580" marT="0" marB="0">
                    <a:solidFill>
                      <a:schemeClr val="accent2"/>
                    </a:solidFill>
                  </a:tcPr>
                </a:tc>
              </a:tr>
              <a:tr h="693895">
                <a:tc>
                  <a:txBody>
                    <a:bodyPr/>
                    <a:lstStyle/>
                    <a:p>
                      <a:pPr marL="0" marR="0" algn="l">
                        <a:spcBef>
                          <a:spcPts val="0"/>
                        </a:spcBef>
                        <a:spcAft>
                          <a:spcPts val="0"/>
                        </a:spcAft>
                      </a:pPr>
                      <a:r>
                        <a:rPr lang="es-MX" sz="1800" dirty="0">
                          <a:solidFill>
                            <a:schemeClr val="tx1"/>
                          </a:solidFill>
                          <a:effectLst/>
                          <a:latin typeface="Baskerville Old Face" pitchFamily="18" charset="0"/>
                        </a:rPr>
                        <a:t> </a:t>
                      </a:r>
                      <a:endParaRPr lang="es-PA" sz="1800" dirty="0">
                        <a:solidFill>
                          <a:schemeClr val="tx1"/>
                        </a:solidFill>
                        <a:effectLst/>
                        <a:latin typeface="Baskerville Old Face" pitchFamily="18" charset="0"/>
                      </a:endParaRPr>
                    </a:p>
                    <a:p>
                      <a:pPr marL="342900" marR="0" lvl="0" indent="-342900" algn="l">
                        <a:spcBef>
                          <a:spcPts val="0"/>
                        </a:spcBef>
                        <a:spcAft>
                          <a:spcPts val="0"/>
                        </a:spcAft>
                        <a:buFont typeface="Symbol"/>
                        <a:buChar char=""/>
                      </a:pPr>
                      <a:r>
                        <a:rPr lang="es-MX" sz="1800" dirty="0">
                          <a:solidFill>
                            <a:schemeClr val="tx1"/>
                          </a:solidFill>
                          <a:effectLst/>
                          <a:latin typeface="Baskerville Old Face" pitchFamily="18" charset="0"/>
                        </a:rPr>
                        <a:t>Participo en el grupo de </a:t>
                      </a:r>
                      <a:r>
                        <a:rPr lang="es-MX" sz="1800" dirty="0">
                          <a:solidFill>
                            <a:schemeClr val="tx1"/>
                          </a:solidFill>
                          <a:effectLst>
                            <a:outerShdw blurRad="75057" dist="38100" dir="5400000" sy="-20000" rotWithShape="0">
                              <a:prstClr val="black">
                                <a:alpha val="25000"/>
                              </a:prstClr>
                            </a:outerShdw>
                          </a:effectLst>
                          <a:latin typeface="Baskerville Old Face" pitchFamily="18" charset="0"/>
                        </a:rPr>
                        <a:t>trabajo</a:t>
                      </a:r>
                      <a:endParaRPr lang="es-PA" sz="1800" dirty="0">
                        <a:solidFill>
                          <a:schemeClr val="tx1"/>
                        </a:solidFill>
                        <a:effectLst>
                          <a:outerShdw blurRad="75057" dist="38100" dir="5400000" sy="-20000" rotWithShape="0">
                            <a:prstClr val="black">
                              <a:alpha val="25000"/>
                            </a:prstClr>
                          </a:outerShdw>
                        </a:effectLst>
                        <a:latin typeface="Baskerville Old Face" pitchFamily="18" charset="0"/>
                        <a:ea typeface="Times New Roman"/>
                        <a:cs typeface="Times New Roman"/>
                      </a:endParaRPr>
                    </a:p>
                  </a:txBody>
                  <a:tcPr marL="68580" marR="68580" marT="0" marB="0">
                    <a:blipFill>
                      <a:blip r:embed="rId2"/>
                      <a:tile tx="0" ty="0" sx="100000" sy="100000" flip="none" algn="tl"/>
                    </a:blipFill>
                  </a:tcPr>
                </a:tc>
                <a:tc>
                  <a:txBody>
                    <a:bodyPr/>
                    <a:lstStyle/>
                    <a:p>
                      <a:pPr marL="0" marR="0" algn="l">
                        <a:spcBef>
                          <a:spcPts val="0"/>
                        </a:spcBef>
                        <a:spcAft>
                          <a:spcPts val="0"/>
                        </a:spcAft>
                      </a:pPr>
                      <a:r>
                        <a:rPr lang="es-MX" sz="1800" dirty="0">
                          <a:solidFill>
                            <a:schemeClr val="tx1"/>
                          </a:solidFill>
                          <a:effectLst/>
                          <a:latin typeface="Baskerville Old Face" pitchFamily="18" charset="0"/>
                        </a:rPr>
                        <a:t> </a:t>
                      </a:r>
                      <a:endParaRPr lang="es-PA" sz="1800" dirty="0">
                        <a:solidFill>
                          <a:schemeClr val="tx1"/>
                        </a:solidFill>
                        <a:effectLst/>
                        <a:latin typeface="Baskerville Old Face" pitchFamily="18" charset="0"/>
                        <a:ea typeface="Times New Roman"/>
                        <a:cs typeface="Times New Roman"/>
                      </a:endParaRPr>
                    </a:p>
                  </a:txBody>
                  <a:tcPr marL="68580" marR="68580" marT="0" marB="0"/>
                </a:tc>
                <a:tc>
                  <a:txBody>
                    <a:bodyPr/>
                    <a:lstStyle/>
                    <a:p>
                      <a:pPr marL="0" marR="0" algn="l">
                        <a:spcBef>
                          <a:spcPts val="0"/>
                        </a:spcBef>
                        <a:spcAft>
                          <a:spcPts val="0"/>
                        </a:spcAft>
                      </a:pPr>
                      <a:r>
                        <a:rPr lang="es-MX" sz="1800" dirty="0">
                          <a:solidFill>
                            <a:schemeClr val="tx1"/>
                          </a:solidFill>
                          <a:effectLst/>
                          <a:latin typeface="Baskerville Old Face" pitchFamily="18" charset="0"/>
                        </a:rPr>
                        <a:t> </a:t>
                      </a:r>
                      <a:endParaRPr lang="es-PA" sz="1800" dirty="0">
                        <a:solidFill>
                          <a:schemeClr val="tx1"/>
                        </a:solidFill>
                        <a:effectLst/>
                        <a:latin typeface="Baskerville Old Face" pitchFamily="18" charset="0"/>
                        <a:ea typeface="Times New Roman"/>
                        <a:cs typeface="Times New Roman"/>
                      </a:endParaRPr>
                    </a:p>
                  </a:txBody>
                  <a:tcPr marL="68580" marR="68580" marT="0" marB="0"/>
                </a:tc>
              </a:tr>
              <a:tr h="693895">
                <a:tc>
                  <a:txBody>
                    <a:bodyPr/>
                    <a:lstStyle/>
                    <a:p>
                      <a:pPr marL="0" marR="0" algn="l">
                        <a:spcBef>
                          <a:spcPts val="0"/>
                        </a:spcBef>
                        <a:spcAft>
                          <a:spcPts val="0"/>
                        </a:spcAft>
                      </a:pPr>
                      <a:r>
                        <a:rPr lang="es-MX" sz="1800" dirty="0">
                          <a:solidFill>
                            <a:schemeClr val="tx1"/>
                          </a:solidFill>
                          <a:effectLst/>
                          <a:latin typeface="Baskerville Old Face" pitchFamily="18" charset="0"/>
                        </a:rPr>
                        <a:t> </a:t>
                      </a:r>
                      <a:endParaRPr lang="es-PA" sz="1800" dirty="0">
                        <a:solidFill>
                          <a:schemeClr val="tx1"/>
                        </a:solidFill>
                        <a:effectLst/>
                        <a:latin typeface="Baskerville Old Face" pitchFamily="18" charset="0"/>
                      </a:endParaRPr>
                    </a:p>
                    <a:p>
                      <a:pPr marL="342900" marR="0" lvl="0" indent="-342900" algn="l">
                        <a:spcBef>
                          <a:spcPts val="0"/>
                        </a:spcBef>
                        <a:spcAft>
                          <a:spcPts val="0"/>
                        </a:spcAft>
                        <a:buFont typeface="Symbol"/>
                        <a:buChar char=""/>
                      </a:pPr>
                      <a:r>
                        <a:rPr lang="es-MX" sz="1800" dirty="0">
                          <a:solidFill>
                            <a:schemeClr val="tx1"/>
                          </a:solidFill>
                          <a:effectLst/>
                          <a:latin typeface="Baskerville Old Face" pitchFamily="18" charset="0"/>
                        </a:rPr>
                        <a:t>Investigué debidamente en </a:t>
                      </a:r>
                      <a:r>
                        <a:rPr lang="es-MX" sz="1800" dirty="0" smtClean="0">
                          <a:solidFill>
                            <a:schemeClr val="tx1"/>
                          </a:solidFill>
                          <a:effectLst/>
                          <a:latin typeface="Baskerville Old Face" pitchFamily="18" charset="0"/>
                        </a:rPr>
                        <a:t>los</a:t>
                      </a:r>
                      <a:r>
                        <a:rPr lang="es-MX" sz="1800" baseline="0" dirty="0" smtClean="0">
                          <a:solidFill>
                            <a:schemeClr val="tx1"/>
                          </a:solidFill>
                          <a:effectLst/>
                          <a:latin typeface="Baskerville Old Face" pitchFamily="18" charset="0"/>
                        </a:rPr>
                        <a:t> documentos de Word </a:t>
                      </a:r>
                      <a:r>
                        <a:rPr lang="es-MX" sz="1800" dirty="0" smtClean="0">
                          <a:solidFill>
                            <a:schemeClr val="tx1"/>
                          </a:solidFill>
                          <a:effectLst/>
                          <a:latin typeface="Baskerville Old Face" pitchFamily="18" charset="0"/>
                        </a:rPr>
                        <a:t> </a:t>
                      </a:r>
                      <a:r>
                        <a:rPr lang="es-MX" sz="1800" dirty="0">
                          <a:solidFill>
                            <a:schemeClr val="tx1"/>
                          </a:solidFill>
                          <a:effectLst/>
                          <a:latin typeface="Baskerville Old Face" pitchFamily="18" charset="0"/>
                        </a:rPr>
                        <a:t>sugeridos.</a:t>
                      </a:r>
                      <a:endParaRPr lang="es-PA" sz="1800" dirty="0">
                        <a:solidFill>
                          <a:schemeClr val="tx1"/>
                        </a:solidFill>
                        <a:effectLst/>
                        <a:latin typeface="Baskerville Old Face" pitchFamily="18" charset="0"/>
                        <a:ea typeface="Times New Roman"/>
                        <a:cs typeface="Times New Roman"/>
                      </a:endParaRPr>
                    </a:p>
                  </a:txBody>
                  <a:tcPr marL="68580" marR="68580" marT="0" marB="0">
                    <a:blipFill>
                      <a:blip r:embed="rId2"/>
                      <a:tile tx="0" ty="0" sx="100000" sy="100000" flip="none" algn="tl"/>
                    </a:blipFill>
                  </a:tcPr>
                </a:tc>
                <a:tc>
                  <a:txBody>
                    <a:bodyPr/>
                    <a:lstStyle/>
                    <a:p>
                      <a:pPr marL="0" marR="0" algn="l">
                        <a:spcBef>
                          <a:spcPts val="0"/>
                        </a:spcBef>
                        <a:spcAft>
                          <a:spcPts val="0"/>
                        </a:spcAft>
                      </a:pPr>
                      <a:r>
                        <a:rPr lang="es-MX" sz="1800" dirty="0">
                          <a:solidFill>
                            <a:schemeClr val="tx1"/>
                          </a:solidFill>
                          <a:effectLst/>
                          <a:latin typeface="Baskerville Old Face" pitchFamily="18" charset="0"/>
                        </a:rPr>
                        <a:t> </a:t>
                      </a:r>
                      <a:endParaRPr lang="es-PA" sz="1800" dirty="0">
                        <a:solidFill>
                          <a:schemeClr val="tx1"/>
                        </a:solidFill>
                        <a:effectLst/>
                        <a:latin typeface="Baskerville Old Face" pitchFamily="18" charset="0"/>
                        <a:ea typeface="Times New Roman"/>
                        <a:cs typeface="Times New Roman"/>
                      </a:endParaRPr>
                    </a:p>
                  </a:txBody>
                  <a:tcPr marL="68580" marR="68580" marT="0" marB="0"/>
                </a:tc>
                <a:tc>
                  <a:txBody>
                    <a:bodyPr/>
                    <a:lstStyle/>
                    <a:p>
                      <a:pPr marL="0" marR="0" algn="l">
                        <a:spcBef>
                          <a:spcPts val="0"/>
                        </a:spcBef>
                        <a:spcAft>
                          <a:spcPts val="0"/>
                        </a:spcAft>
                      </a:pPr>
                      <a:r>
                        <a:rPr lang="es-MX" sz="1800" dirty="0">
                          <a:solidFill>
                            <a:schemeClr val="tx1"/>
                          </a:solidFill>
                          <a:effectLst/>
                          <a:latin typeface="Baskerville Old Face" pitchFamily="18" charset="0"/>
                        </a:rPr>
                        <a:t> </a:t>
                      </a:r>
                      <a:endParaRPr lang="es-PA" sz="1800" dirty="0">
                        <a:solidFill>
                          <a:schemeClr val="tx1"/>
                        </a:solidFill>
                        <a:effectLst/>
                        <a:latin typeface="Baskerville Old Face" pitchFamily="18" charset="0"/>
                        <a:ea typeface="Times New Roman"/>
                        <a:cs typeface="Times New Roman"/>
                      </a:endParaRPr>
                    </a:p>
                  </a:txBody>
                  <a:tcPr marL="68580" marR="68580" marT="0" marB="0"/>
                </a:tc>
              </a:tr>
              <a:tr h="693895">
                <a:tc>
                  <a:txBody>
                    <a:bodyPr/>
                    <a:lstStyle/>
                    <a:p>
                      <a:pPr marL="342900" marR="0" lvl="0" indent="-342900" algn="l">
                        <a:spcBef>
                          <a:spcPts val="0"/>
                        </a:spcBef>
                        <a:spcAft>
                          <a:spcPts val="0"/>
                        </a:spcAft>
                        <a:buFont typeface="Symbol"/>
                        <a:buChar char=""/>
                      </a:pPr>
                      <a:r>
                        <a:rPr lang="es-MX" sz="1800" dirty="0">
                          <a:solidFill>
                            <a:schemeClr val="tx1"/>
                          </a:solidFill>
                          <a:effectLst/>
                          <a:latin typeface="Baskerville Old Face" pitchFamily="18" charset="0"/>
                        </a:rPr>
                        <a:t>Leí y analice la información recopilada.</a:t>
                      </a:r>
                      <a:endParaRPr lang="es-PA" sz="1800" dirty="0">
                        <a:solidFill>
                          <a:schemeClr val="tx1"/>
                        </a:solidFill>
                        <a:effectLst/>
                        <a:latin typeface="Baskerville Old Face" pitchFamily="18" charset="0"/>
                      </a:endParaRPr>
                    </a:p>
                    <a:p>
                      <a:pPr marL="0" marR="0" algn="l">
                        <a:spcBef>
                          <a:spcPts val="0"/>
                        </a:spcBef>
                        <a:spcAft>
                          <a:spcPts val="0"/>
                        </a:spcAft>
                      </a:pPr>
                      <a:r>
                        <a:rPr lang="es-MX" sz="1800" dirty="0">
                          <a:solidFill>
                            <a:schemeClr val="tx1"/>
                          </a:solidFill>
                          <a:effectLst/>
                          <a:latin typeface="Baskerville Old Face" pitchFamily="18" charset="0"/>
                        </a:rPr>
                        <a:t> </a:t>
                      </a:r>
                      <a:endParaRPr lang="es-PA" sz="1800" dirty="0">
                        <a:solidFill>
                          <a:schemeClr val="tx1"/>
                        </a:solidFill>
                        <a:effectLst/>
                        <a:latin typeface="Baskerville Old Face" pitchFamily="18" charset="0"/>
                        <a:ea typeface="Times New Roman"/>
                        <a:cs typeface="Times New Roman"/>
                      </a:endParaRPr>
                    </a:p>
                  </a:txBody>
                  <a:tcPr marL="68580" marR="68580" marT="0" marB="0">
                    <a:solidFill>
                      <a:schemeClr val="tx2">
                        <a:lumMod val="20000"/>
                        <a:lumOff val="80000"/>
                      </a:schemeClr>
                    </a:solidFill>
                  </a:tcPr>
                </a:tc>
                <a:tc>
                  <a:txBody>
                    <a:bodyPr/>
                    <a:lstStyle/>
                    <a:p>
                      <a:pPr marL="0" marR="0" algn="l">
                        <a:spcBef>
                          <a:spcPts val="0"/>
                        </a:spcBef>
                        <a:spcAft>
                          <a:spcPts val="0"/>
                        </a:spcAft>
                      </a:pPr>
                      <a:r>
                        <a:rPr lang="es-MX" sz="1800" dirty="0">
                          <a:solidFill>
                            <a:schemeClr val="tx1"/>
                          </a:solidFill>
                          <a:effectLst/>
                          <a:latin typeface="Baskerville Old Face" pitchFamily="18" charset="0"/>
                        </a:rPr>
                        <a:t> </a:t>
                      </a:r>
                      <a:endParaRPr lang="es-PA" sz="1800" dirty="0">
                        <a:solidFill>
                          <a:schemeClr val="tx1"/>
                        </a:solidFill>
                        <a:effectLst/>
                        <a:latin typeface="Baskerville Old Face" pitchFamily="18" charset="0"/>
                        <a:ea typeface="Times New Roman"/>
                        <a:cs typeface="Times New Roman"/>
                      </a:endParaRPr>
                    </a:p>
                  </a:txBody>
                  <a:tcPr marL="68580" marR="68580" marT="0" marB="0"/>
                </a:tc>
                <a:tc>
                  <a:txBody>
                    <a:bodyPr/>
                    <a:lstStyle/>
                    <a:p>
                      <a:pPr marL="0" marR="0" algn="l">
                        <a:spcBef>
                          <a:spcPts val="0"/>
                        </a:spcBef>
                        <a:spcAft>
                          <a:spcPts val="0"/>
                        </a:spcAft>
                      </a:pPr>
                      <a:r>
                        <a:rPr lang="es-MX" sz="1800" dirty="0">
                          <a:solidFill>
                            <a:schemeClr val="tx1"/>
                          </a:solidFill>
                          <a:effectLst/>
                          <a:latin typeface="Baskerville Old Face" pitchFamily="18" charset="0"/>
                        </a:rPr>
                        <a:t> </a:t>
                      </a:r>
                      <a:endParaRPr lang="es-PA" sz="1800" dirty="0">
                        <a:solidFill>
                          <a:schemeClr val="tx1"/>
                        </a:solidFill>
                        <a:effectLst/>
                        <a:latin typeface="Baskerville Old Face" pitchFamily="18" charset="0"/>
                        <a:ea typeface="Times New Roman"/>
                        <a:cs typeface="Times New Roman"/>
                      </a:endParaRPr>
                    </a:p>
                  </a:txBody>
                  <a:tcPr marL="68580" marR="68580" marT="0" marB="0"/>
                </a:tc>
              </a:tr>
              <a:tr h="693895">
                <a:tc>
                  <a:txBody>
                    <a:bodyPr/>
                    <a:lstStyle/>
                    <a:p>
                      <a:pPr marL="342900" marR="0" lvl="0" indent="-342900" algn="l">
                        <a:spcBef>
                          <a:spcPts val="0"/>
                        </a:spcBef>
                        <a:spcAft>
                          <a:spcPts val="0"/>
                        </a:spcAft>
                        <a:buFont typeface="Symbol"/>
                        <a:buChar char=""/>
                      </a:pPr>
                      <a:r>
                        <a:rPr lang="es-MX" sz="1800" dirty="0">
                          <a:solidFill>
                            <a:schemeClr val="tx1"/>
                          </a:solidFill>
                          <a:effectLst/>
                          <a:latin typeface="Baskerville Old Face" pitchFamily="18" charset="0"/>
                        </a:rPr>
                        <a:t>Elabore el cuadro con los usos y efectos.</a:t>
                      </a:r>
                      <a:endParaRPr lang="es-PA" sz="1800" dirty="0">
                        <a:solidFill>
                          <a:schemeClr val="tx1"/>
                        </a:solidFill>
                        <a:effectLst/>
                        <a:latin typeface="Baskerville Old Face" pitchFamily="18" charset="0"/>
                      </a:endParaRPr>
                    </a:p>
                    <a:p>
                      <a:pPr marL="0" marR="0" algn="l">
                        <a:spcBef>
                          <a:spcPts val="0"/>
                        </a:spcBef>
                        <a:spcAft>
                          <a:spcPts val="0"/>
                        </a:spcAft>
                      </a:pPr>
                      <a:r>
                        <a:rPr lang="es-MX" sz="1800" dirty="0">
                          <a:solidFill>
                            <a:schemeClr val="tx1"/>
                          </a:solidFill>
                          <a:effectLst/>
                          <a:latin typeface="Baskerville Old Face" pitchFamily="18" charset="0"/>
                        </a:rPr>
                        <a:t> </a:t>
                      </a:r>
                      <a:endParaRPr lang="es-PA" sz="1800" dirty="0">
                        <a:solidFill>
                          <a:schemeClr val="tx1"/>
                        </a:solidFill>
                        <a:effectLst/>
                        <a:latin typeface="Baskerville Old Face" pitchFamily="18" charset="0"/>
                        <a:ea typeface="Times New Roman"/>
                        <a:cs typeface="Times New Roman"/>
                      </a:endParaRPr>
                    </a:p>
                  </a:txBody>
                  <a:tcPr marL="68580" marR="68580" marT="0" marB="0">
                    <a:solidFill>
                      <a:schemeClr val="tx2">
                        <a:lumMod val="40000"/>
                        <a:lumOff val="60000"/>
                      </a:schemeClr>
                    </a:solidFill>
                  </a:tcPr>
                </a:tc>
                <a:tc>
                  <a:txBody>
                    <a:bodyPr/>
                    <a:lstStyle/>
                    <a:p>
                      <a:pPr marL="0" marR="0" algn="l">
                        <a:spcBef>
                          <a:spcPts val="0"/>
                        </a:spcBef>
                        <a:spcAft>
                          <a:spcPts val="0"/>
                        </a:spcAft>
                      </a:pPr>
                      <a:r>
                        <a:rPr lang="es-MX" sz="1800" dirty="0">
                          <a:solidFill>
                            <a:schemeClr val="tx1"/>
                          </a:solidFill>
                          <a:effectLst/>
                          <a:latin typeface="Baskerville Old Face" pitchFamily="18" charset="0"/>
                        </a:rPr>
                        <a:t> </a:t>
                      </a:r>
                      <a:endParaRPr lang="es-PA" sz="1800" dirty="0">
                        <a:solidFill>
                          <a:schemeClr val="tx1"/>
                        </a:solidFill>
                        <a:effectLst/>
                        <a:latin typeface="Baskerville Old Face" pitchFamily="18" charset="0"/>
                        <a:ea typeface="Times New Roman"/>
                        <a:cs typeface="Times New Roman"/>
                      </a:endParaRPr>
                    </a:p>
                  </a:txBody>
                  <a:tcPr marL="68580" marR="68580" marT="0" marB="0"/>
                </a:tc>
                <a:tc>
                  <a:txBody>
                    <a:bodyPr/>
                    <a:lstStyle/>
                    <a:p>
                      <a:pPr marL="0" marR="0" algn="l">
                        <a:spcBef>
                          <a:spcPts val="0"/>
                        </a:spcBef>
                        <a:spcAft>
                          <a:spcPts val="0"/>
                        </a:spcAft>
                      </a:pPr>
                      <a:r>
                        <a:rPr lang="es-MX" sz="1800" dirty="0">
                          <a:solidFill>
                            <a:schemeClr val="tx1"/>
                          </a:solidFill>
                          <a:effectLst/>
                          <a:latin typeface="Baskerville Old Face" pitchFamily="18" charset="0"/>
                        </a:rPr>
                        <a:t> </a:t>
                      </a:r>
                      <a:endParaRPr lang="es-PA" sz="1800" dirty="0">
                        <a:solidFill>
                          <a:schemeClr val="tx1"/>
                        </a:solidFill>
                        <a:effectLst/>
                        <a:latin typeface="Baskerville Old Face" pitchFamily="18" charset="0"/>
                        <a:ea typeface="Times New Roman"/>
                        <a:cs typeface="Times New Roman"/>
                      </a:endParaRPr>
                    </a:p>
                  </a:txBody>
                  <a:tcPr marL="68580" marR="68580" marT="0" marB="0"/>
                </a:tc>
              </a:tr>
              <a:tr h="693895">
                <a:tc>
                  <a:txBody>
                    <a:bodyPr/>
                    <a:lstStyle/>
                    <a:p>
                      <a:pPr marL="342900" marR="0" lvl="0" indent="-342900" algn="l">
                        <a:spcBef>
                          <a:spcPts val="0"/>
                        </a:spcBef>
                        <a:spcAft>
                          <a:spcPts val="0"/>
                        </a:spcAft>
                        <a:buFont typeface="Symbol"/>
                        <a:buChar char=""/>
                      </a:pPr>
                      <a:r>
                        <a:rPr lang="es-MX" sz="1800" dirty="0">
                          <a:solidFill>
                            <a:schemeClr val="tx1"/>
                          </a:solidFill>
                          <a:effectLst/>
                          <a:latin typeface="Baskerville Old Face" pitchFamily="18" charset="0"/>
                        </a:rPr>
                        <a:t>Preparé </a:t>
                      </a:r>
                      <a:r>
                        <a:rPr lang="es-MX" sz="1800" dirty="0" smtClean="0">
                          <a:solidFill>
                            <a:schemeClr val="tx1"/>
                          </a:solidFill>
                          <a:effectLst/>
                          <a:latin typeface="Baskerville Old Face" pitchFamily="18" charset="0"/>
                        </a:rPr>
                        <a:t>PowerPoint</a:t>
                      </a:r>
                      <a:r>
                        <a:rPr lang="es-MX" sz="1800" dirty="0">
                          <a:solidFill>
                            <a:schemeClr val="tx1"/>
                          </a:solidFill>
                          <a:effectLst/>
                          <a:latin typeface="Baskerville Old Face" pitchFamily="18" charset="0"/>
                        </a:rPr>
                        <a:t>, para presentar en clases</a:t>
                      </a:r>
                      <a:endParaRPr lang="es-PA" sz="1800" dirty="0">
                        <a:solidFill>
                          <a:schemeClr val="tx1"/>
                        </a:solidFill>
                        <a:effectLst/>
                        <a:latin typeface="Baskerville Old Face" pitchFamily="18" charset="0"/>
                      </a:endParaRPr>
                    </a:p>
                    <a:p>
                      <a:pPr marL="0" marR="0" algn="l">
                        <a:spcBef>
                          <a:spcPts val="0"/>
                        </a:spcBef>
                        <a:spcAft>
                          <a:spcPts val="0"/>
                        </a:spcAft>
                      </a:pPr>
                      <a:r>
                        <a:rPr lang="es-MX" sz="1800" dirty="0">
                          <a:solidFill>
                            <a:schemeClr val="tx1"/>
                          </a:solidFill>
                          <a:effectLst/>
                          <a:latin typeface="Baskerville Old Face" pitchFamily="18" charset="0"/>
                        </a:rPr>
                        <a:t> </a:t>
                      </a:r>
                      <a:endParaRPr lang="es-PA" sz="1800" dirty="0">
                        <a:solidFill>
                          <a:schemeClr val="tx1"/>
                        </a:solidFill>
                        <a:effectLst/>
                        <a:latin typeface="Baskerville Old Face" pitchFamily="18" charset="0"/>
                        <a:ea typeface="Times New Roman"/>
                        <a:cs typeface="Times New Roman"/>
                      </a:endParaRPr>
                    </a:p>
                  </a:txBody>
                  <a:tcPr marL="68580" marR="68580" marT="0" marB="0">
                    <a:solidFill>
                      <a:schemeClr val="accent1">
                        <a:lumMod val="60000"/>
                        <a:lumOff val="40000"/>
                      </a:schemeClr>
                    </a:solidFill>
                  </a:tcPr>
                </a:tc>
                <a:tc>
                  <a:txBody>
                    <a:bodyPr/>
                    <a:lstStyle/>
                    <a:p>
                      <a:pPr marL="0" marR="0" algn="l">
                        <a:spcBef>
                          <a:spcPts val="0"/>
                        </a:spcBef>
                        <a:spcAft>
                          <a:spcPts val="0"/>
                        </a:spcAft>
                      </a:pPr>
                      <a:r>
                        <a:rPr lang="es-MX" sz="1800" dirty="0">
                          <a:solidFill>
                            <a:schemeClr val="tx1"/>
                          </a:solidFill>
                          <a:effectLst/>
                          <a:latin typeface="Baskerville Old Face" pitchFamily="18" charset="0"/>
                        </a:rPr>
                        <a:t> </a:t>
                      </a:r>
                      <a:endParaRPr lang="es-PA" sz="1800" dirty="0">
                        <a:solidFill>
                          <a:schemeClr val="tx1"/>
                        </a:solidFill>
                        <a:effectLst/>
                        <a:latin typeface="Baskerville Old Face" pitchFamily="18" charset="0"/>
                        <a:ea typeface="Times New Roman"/>
                        <a:cs typeface="Times New Roman"/>
                      </a:endParaRPr>
                    </a:p>
                  </a:txBody>
                  <a:tcPr marL="68580" marR="68580" marT="0" marB="0"/>
                </a:tc>
                <a:tc>
                  <a:txBody>
                    <a:bodyPr/>
                    <a:lstStyle/>
                    <a:p>
                      <a:pPr marL="0" marR="0" algn="l">
                        <a:spcBef>
                          <a:spcPts val="0"/>
                        </a:spcBef>
                        <a:spcAft>
                          <a:spcPts val="0"/>
                        </a:spcAft>
                      </a:pPr>
                      <a:r>
                        <a:rPr lang="es-MX" sz="1800" dirty="0">
                          <a:solidFill>
                            <a:schemeClr val="tx1"/>
                          </a:solidFill>
                          <a:effectLst/>
                          <a:latin typeface="Baskerville Old Face" pitchFamily="18" charset="0"/>
                        </a:rPr>
                        <a:t> </a:t>
                      </a:r>
                      <a:endParaRPr lang="es-PA" sz="1800" dirty="0">
                        <a:solidFill>
                          <a:schemeClr val="tx1"/>
                        </a:solidFill>
                        <a:effectLst/>
                        <a:latin typeface="Baskerville Old Face" pitchFamily="18" charset="0"/>
                        <a:ea typeface="Times New Roman"/>
                        <a:cs typeface="Times New Roman"/>
                      </a:endParaRPr>
                    </a:p>
                  </a:txBody>
                  <a:tcPr marL="68580" marR="68580" marT="0" marB="0"/>
                </a:tc>
              </a:tr>
            </a:tbl>
          </a:graphicData>
        </a:graphic>
      </p:graphicFrame>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88" y="116632"/>
            <a:ext cx="2200292" cy="1728192"/>
          </a:xfrm>
          <a:prstGeom prst="rect">
            <a:avLst/>
          </a:prstGeom>
        </p:spPr>
      </p:pic>
    </p:spTree>
    <p:extLst>
      <p:ext uri="{BB962C8B-B14F-4D97-AF65-F5344CB8AC3E}">
        <p14:creationId xmlns:p14="http://schemas.microsoft.com/office/powerpoint/2010/main" val="31388514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99176" cy="850106"/>
          </a:xfrm>
        </p:spPr>
        <p:style>
          <a:lnRef idx="1">
            <a:schemeClr val="accent5"/>
          </a:lnRef>
          <a:fillRef idx="2">
            <a:schemeClr val="accent5"/>
          </a:fillRef>
          <a:effectRef idx="1">
            <a:schemeClr val="accent5"/>
          </a:effectRef>
          <a:fontRef idx="minor">
            <a:schemeClr val="dk1"/>
          </a:fontRef>
        </p:style>
        <p:txBody>
          <a:bodyPr/>
          <a:lstStyle/>
          <a:p>
            <a:pPr algn="ctr"/>
            <a:r>
              <a:rPr lang="es-PA" dirty="0">
                <a:latin typeface="Algerian" pitchFamily="82" charset="0"/>
              </a:rPr>
              <a:t>Actividad #3:</a:t>
            </a:r>
          </a:p>
        </p:txBody>
      </p:sp>
      <p:sp>
        <p:nvSpPr>
          <p:cNvPr id="3" name="2 Marcador de contenido"/>
          <p:cNvSpPr>
            <a:spLocks noGrp="1"/>
          </p:cNvSpPr>
          <p:nvPr>
            <p:ph idx="1"/>
          </p:nvPr>
        </p:nvSpPr>
        <p:spPr>
          <a:xfrm>
            <a:off x="539552" y="1196752"/>
            <a:ext cx="7239000" cy="5544616"/>
          </a:xfrm>
          <a:blipFill>
            <a:blip r:embed="rId3"/>
            <a:stretch>
              <a:fillRect/>
            </a:stretch>
          </a:blipFill>
        </p:spPr>
        <p:txBody>
          <a:bodyPr>
            <a:normAutofit fontScale="92500"/>
          </a:bodyPr>
          <a:lstStyle/>
          <a:p>
            <a:r>
              <a:rPr lang="es-MX" dirty="0">
                <a:solidFill>
                  <a:schemeClr val="bg2"/>
                </a:solidFill>
              </a:rPr>
              <a:t>¿</a:t>
            </a:r>
            <a:r>
              <a:rPr lang="es-MX" dirty="0">
                <a:solidFill>
                  <a:schemeClr val="bg2"/>
                </a:solidFill>
                <a:latin typeface="Baskerville Old Face" pitchFamily="18" charset="0"/>
              </a:rPr>
              <a:t>Cómo orientarías a las personas los beneficios en el uso del agua?</a:t>
            </a:r>
            <a:endParaRPr lang="es-PA" dirty="0">
              <a:solidFill>
                <a:schemeClr val="bg2"/>
              </a:solidFill>
              <a:latin typeface="Baskerville Old Face" pitchFamily="18" charset="0"/>
            </a:endParaRPr>
          </a:p>
          <a:p>
            <a:r>
              <a:rPr lang="es-MX" dirty="0">
                <a:solidFill>
                  <a:schemeClr val="bg2"/>
                </a:solidFill>
                <a:latin typeface="Baskerville Old Face" pitchFamily="18" charset="0"/>
              </a:rPr>
              <a:t>•	Convoca grupos de tres.</a:t>
            </a:r>
            <a:endParaRPr lang="es-PA" dirty="0">
              <a:solidFill>
                <a:schemeClr val="bg2"/>
              </a:solidFill>
              <a:latin typeface="Baskerville Old Face" pitchFamily="18" charset="0"/>
            </a:endParaRPr>
          </a:p>
          <a:p>
            <a:r>
              <a:rPr lang="es-MX" dirty="0">
                <a:solidFill>
                  <a:schemeClr val="bg2"/>
                </a:solidFill>
                <a:latin typeface="Baskerville Old Face" pitchFamily="18" charset="0"/>
              </a:rPr>
              <a:t>•	Realizan un trabajo de campo para investigar los Beneficios en el uso del agua en las comunidades y detectar las fuentes de agua existentes en las mismas.</a:t>
            </a:r>
            <a:endParaRPr lang="es-PA" dirty="0">
              <a:solidFill>
                <a:schemeClr val="bg2"/>
              </a:solidFill>
              <a:latin typeface="Baskerville Old Face" pitchFamily="18" charset="0"/>
            </a:endParaRPr>
          </a:p>
          <a:p>
            <a:r>
              <a:rPr lang="es-MX" dirty="0">
                <a:solidFill>
                  <a:schemeClr val="bg2"/>
                </a:solidFill>
                <a:latin typeface="Baskerville Old Face" pitchFamily="18" charset="0"/>
              </a:rPr>
              <a:t>•	Prepara un video en Movie Marker con imágenes recopiladas en el trabajo de campo para presentar en conferencia.</a:t>
            </a:r>
            <a:endParaRPr lang="es-PA" dirty="0">
              <a:solidFill>
                <a:schemeClr val="bg2"/>
              </a:solidFill>
              <a:latin typeface="Baskerville Old Face" pitchFamily="18" charset="0"/>
            </a:endParaRPr>
          </a:p>
          <a:p>
            <a:r>
              <a:rPr lang="es-MX" dirty="0">
                <a:solidFill>
                  <a:schemeClr val="bg2"/>
                </a:solidFill>
                <a:latin typeface="Baskerville Old Face" pitchFamily="18" charset="0"/>
              </a:rPr>
              <a:t>•	Prepara un tríptico con  los resultados de la investigación de </a:t>
            </a:r>
            <a:r>
              <a:rPr lang="es-MX" dirty="0" smtClean="0">
                <a:solidFill>
                  <a:schemeClr val="bg2"/>
                </a:solidFill>
                <a:latin typeface="Baskerville Old Face" pitchFamily="18" charset="0"/>
              </a:rPr>
              <a:t>campo. Haz clic en la flecha </a:t>
            </a:r>
            <a:endParaRPr lang="es-PA" dirty="0">
              <a:solidFill>
                <a:schemeClr val="bg2"/>
              </a:solidFill>
              <a:latin typeface="Baskerville Old Face" pitchFamily="18" charset="0"/>
            </a:endParaRPr>
          </a:p>
          <a:p>
            <a:r>
              <a:rPr lang="es-MX" dirty="0">
                <a:solidFill>
                  <a:schemeClr val="bg2"/>
                </a:solidFill>
                <a:latin typeface="Baskerville Old Face" pitchFamily="18" charset="0"/>
              </a:rPr>
              <a:t>•	Dicta conferencia a la comunidad sobre “Los Efectos negativos y los beneficios en el uso del agua.”</a:t>
            </a:r>
            <a:endParaRPr lang="es-PA" dirty="0">
              <a:solidFill>
                <a:schemeClr val="bg2"/>
              </a:solidFill>
              <a:latin typeface="Baskerville Old Face" pitchFamily="18" charset="0"/>
            </a:endParaRPr>
          </a:p>
          <a:p>
            <a:endParaRPr lang="es-PA" dirty="0">
              <a:solidFill>
                <a:schemeClr val="bg2"/>
              </a:solidFill>
            </a:endParaRPr>
          </a:p>
        </p:txBody>
      </p:sp>
      <p:graphicFrame>
        <p:nvGraphicFramePr>
          <p:cNvPr id="6" name="5 Objeto">
            <a:hlinkClick r:id="" action="ppaction://ole?verb=0"/>
          </p:cNvPr>
          <p:cNvGraphicFramePr>
            <a:graphicFrameLocks noChangeAspect="1"/>
          </p:cNvGraphicFramePr>
          <p:nvPr>
            <p:extLst>
              <p:ext uri="{D42A27DB-BD31-4B8C-83A1-F6EECF244321}">
                <p14:modId xmlns:p14="http://schemas.microsoft.com/office/powerpoint/2010/main" val="2374741189"/>
              </p:ext>
            </p:extLst>
          </p:nvPr>
        </p:nvGraphicFramePr>
        <p:xfrm>
          <a:off x="6372200" y="5332706"/>
          <a:ext cx="648072" cy="546811"/>
        </p:xfrm>
        <a:graphic>
          <a:graphicData uri="http://schemas.openxmlformats.org/presentationml/2006/ole">
            <mc:AlternateContent xmlns:mc="http://schemas.openxmlformats.org/markup-compatibility/2006">
              <mc:Choice xmlns:v="urn:schemas-microsoft-com:vml" Requires="v">
                <p:oleObj spid="_x0000_s2053" name="Objeto empaquetador del shell" showAsIcon="1" r:id="rId4" imgW="914400" imgH="771480" progId="Package">
                  <p:embed/>
                </p:oleObj>
              </mc:Choice>
              <mc:Fallback>
                <p:oleObj name="Objeto empaquetador del shell" showAsIcon="1" r:id="rId4" imgW="914400" imgH="771480" progId="Package">
                  <p:embed/>
                  <p:pic>
                    <p:nvPicPr>
                      <p:cNvPr id="0" name=""/>
                      <p:cNvPicPr/>
                      <p:nvPr/>
                    </p:nvPicPr>
                    <p:blipFill>
                      <a:blip r:embed="rId5"/>
                      <a:stretch>
                        <a:fillRect/>
                      </a:stretch>
                    </p:blipFill>
                    <p:spPr>
                      <a:xfrm>
                        <a:off x="6372200" y="5332706"/>
                        <a:ext cx="648072" cy="546811"/>
                      </a:xfrm>
                      <a:prstGeom prst="rect">
                        <a:avLst/>
                      </a:prstGeom>
                    </p:spPr>
                  </p:pic>
                </p:oleObj>
              </mc:Fallback>
            </mc:AlternateContent>
          </a:graphicData>
        </a:graphic>
      </p:graphicFrame>
    </p:spTree>
    <p:extLst>
      <p:ext uri="{BB962C8B-B14F-4D97-AF65-F5344CB8AC3E}">
        <p14:creationId xmlns:p14="http://schemas.microsoft.com/office/powerpoint/2010/main" val="20232386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1070</TotalTime>
  <Words>1162</Words>
  <Application>Microsoft Office PowerPoint</Application>
  <PresentationFormat>Presentación en pantalla (4:3)</PresentationFormat>
  <Paragraphs>206</Paragraphs>
  <Slides>15</Slides>
  <Notes>0</Notes>
  <HiddenSlides>0</HiddenSlides>
  <MMClips>0</MMClips>
  <ScaleCrop>false</ScaleCrop>
  <HeadingPairs>
    <vt:vector size="6" baseType="variant">
      <vt:variant>
        <vt:lpstr>Tema</vt:lpstr>
      </vt:variant>
      <vt:variant>
        <vt:i4>1</vt:i4>
      </vt:variant>
      <vt:variant>
        <vt:lpstr>Servidores OLE incrustados</vt:lpstr>
      </vt:variant>
      <vt:variant>
        <vt:i4>4</vt:i4>
      </vt:variant>
      <vt:variant>
        <vt:lpstr>Títulos de diapositiva</vt:lpstr>
      </vt:variant>
      <vt:variant>
        <vt:i4>15</vt:i4>
      </vt:variant>
    </vt:vector>
  </HeadingPairs>
  <TitlesOfParts>
    <vt:vector size="20" baseType="lpstr">
      <vt:lpstr>Opulento</vt:lpstr>
      <vt:lpstr>Document</vt:lpstr>
      <vt:lpstr>Documento</vt:lpstr>
      <vt:lpstr>Presentación</vt:lpstr>
      <vt:lpstr>Objeto empaquetador del shell</vt:lpstr>
      <vt:lpstr>Presentación de PowerPoint</vt:lpstr>
      <vt:lpstr>Situación de aprendizaje</vt:lpstr>
      <vt:lpstr>Producto Final:</vt:lpstr>
      <vt:lpstr>Pregunta Generadora</vt:lpstr>
      <vt:lpstr>Actividad #1:</vt:lpstr>
      <vt:lpstr>Lista de Verificación y Autoevaluación Act. #1</vt:lpstr>
      <vt:lpstr>Actividad #2:</vt:lpstr>
      <vt:lpstr>Lista de Verificación y Autoevaluación Act. #2</vt:lpstr>
      <vt:lpstr>Actividad #3:</vt:lpstr>
      <vt:lpstr>Lista de Verificación y Autoevaluación Act. #3</vt:lpstr>
      <vt:lpstr>Rubrica </vt:lpstr>
      <vt:lpstr>  Rubrica </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AGUA:»CAPULLO DE VIDA»</dc:title>
  <dc:creator>Estudiante</dc:creator>
  <cp:lastModifiedBy>meduca</cp:lastModifiedBy>
  <cp:revision>64</cp:revision>
  <dcterms:created xsi:type="dcterms:W3CDTF">2011-05-17T15:12:32Z</dcterms:created>
  <dcterms:modified xsi:type="dcterms:W3CDTF">2012-08-07T22:06:16Z</dcterms:modified>
</cp:coreProperties>
</file>